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7" d="100"/>
          <a:sy n="77" d="100"/>
        </p:scale>
        <p:origin x="90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reddy Bandi" userId="7312bfd5482297de" providerId="LiveId" clId="{E69BEA3F-1005-4E48-9328-B2D0C889D78D}"/>
    <pc:docChg chg="custSel modSld">
      <pc:chgData name="Aravind reddy Bandi" userId="7312bfd5482297de" providerId="LiveId" clId="{E69BEA3F-1005-4E48-9328-B2D0C889D78D}" dt="2024-03-20T14:25:45.287" v="185" actId="120"/>
      <pc:docMkLst>
        <pc:docMk/>
      </pc:docMkLst>
      <pc:sldChg chg="modSp mod">
        <pc:chgData name="Aravind reddy Bandi" userId="7312bfd5482297de" providerId="LiveId" clId="{E69BEA3F-1005-4E48-9328-B2D0C889D78D}" dt="2024-03-20T14:19:35.910" v="163" actId="255"/>
        <pc:sldMkLst>
          <pc:docMk/>
          <pc:sldMk cId="953325580" sldId="256"/>
        </pc:sldMkLst>
        <pc:spChg chg="mod">
          <ac:chgData name="Aravind reddy Bandi" userId="7312bfd5482297de" providerId="LiveId" clId="{E69BEA3F-1005-4E48-9328-B2D0C889D78D}" dt="2024-03-20T12:55:54.367" v="0" actId="1076"/>
          <ac:spMkLst>
            <pc:docMk/>
            <pc:sldMk cId="953325580" sldId="256"/>
            <ac:spMk id="2" creationId="{A8A11E26-4C38-41A6-9857-11032CEECD80}"/>
          </ac:spMkLst>
        </pc:spChg>
        <pc:spChg chg="mod">
          <ac:chgData name="Aravind reddy Bandi" userId="7312bfd5482297de" providerId="LiveId" clId="{E69BEA3F-1005-4E48-9328-B2D0C889D78D}" dt="2024-03-20T14:19:35.910" v="163" actId="255"/>
          <ac:spMkLst>
            <pc:docMk/>
            <pc:sldMk cId="953325580" sldId="256"/>
            <ac:spMk id="4" creationId="{00000000-0000-0000-0000-000000000000}"/>
          </ac:spMkLst>
        </pc:spChg>
      </pc:sldChg>
      <pc:sldChg chg="modSp mod">
        <pc:chgData name="Aravind reddy Bandi" userId="7312bfd5482297de" providerId="LiveId" clId="{E69BEA3F-1005-4E48-9328-B2D0C889D78D}" dt="2024-03-20T14:25:30.938" v="184" actId="120"/>
        <pc:sldMkLst>
          <pc:docMk/>
          <pc:sldMk cId="3210358481" sldId="263"/>
        </pc:sldMkLst>
        <pc:spChg chg="mod">
          <ac:chgData name="Aravind reddy Bandi" userId="7312bfd5482297de" providerId="LiveId" clId="{E69BEA3F-1005-4E48-9328-B2D0C889D78D}" dt="2024-03-20T14:25:30.938" v="184" actId="120"/>
          <ac:spMkLst>
            <pc:docMk/>
            <pc:sldMk cId="3210358481" sldId="263"/>
            <ac:spMk id="2" creationId="{E041FD9D-DF07-9C37-1E61-1D920E0EF1D4}"/>
          </ac:spMkLst>
        </pc:spChg>
      </pc:sldChg>
      <pc:sldChg chg="modSp mod">
        <pc:chgData name="Aravind reddy Bandi" userId="7312bfd5482297de" providerId="LiveId" clId="{E69BEA3F-1005-4E48-9328-B2D0C889D78D}" dt="2024-03-20T14:25:45.287" v="185" actId="120"/>
        <pc:sldMkLst>
          <pc:docMk/>
          <pc:sldMk cId="1483293388" sldId="267"/>
        </pc:sldMkLst>
        <pc:spChg chg="mod">
          <ac:chgData name="Aravind reddy Bandi" userId="7312bfd5482297de" providerId="LiveId" clId="{E69BEA3F-1005-4E48-9328-B2D0C889D78D}" dt="2024-03-20T14:25:45.287" v="185" actId="120"/>
          <ac:spMkLst>
            <pc:docMk/>
            <pc:sldMk cId="1483293388" sldId="267"/>
            <ac:spMk id="2" creationId="{D3304455-6802-6CA9-8475-2F6DD1B8D409}"/>
          </ac:spMkLst>
        </pc:spChg>
      </pc:sldChg>
      <pc:sldChg chg="modSp mod">
        <pc:chgData name="Aravind reddy Bandi" userId="7312bfd5482297de" providerId="LiveId" clId="{E69BEA3F-1005-4E48-9328-B2D0C889D78D}" dt="2024-03-20T14:24:58.665" v="181" actId="20577"/>
        <pc:sldMkLst>
          <pc:docMk/>
          <pc:sldMk cId="2900153716" sldId="2146847054"/>
        </pc:sldMkLst>
        <pc:spChg chg="mod">
          <ac:chgData name="Aravind reddy Bandi" userId="7312bfd5482297de" providerId="LiveId" clId="{E69BEA3F-1005-4E48-9328-B2D0C889D78D}" dt="2024-03-20T14:24:58.665" v="181"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3999" y="1742122"/>
            <a:ext cx="9144000" cy="977778"/>
          </a:xfrm>
        </p:spPr>
        <p:txBody>
          <a:bodyPr>
            <a:noAutofit/>
          </a:bodyPr>
          <a:lstStyle/>
          <a:p>
            <a:pPr algn="ctr"/>
            <a:r>
              <a:rPr lang="en-US" sz="2800" b="1" dirty="0">
                <a:solidFill>
                  <a:schemeClr val="accent1"/>
                </a:solidFill>
                <a:latin typeface="Arial" panose="020B0604020202020204" pitchFamily="34" charset="0"/>
                <a:cs typeface="Arial" panose="020B0604020202020204" pitchFamily="34" charset="0"/>
              </a:rPr>
              <a:t>Machine learning based approaches for detecting covid-19 using clinical text data</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52808" y="3429000"/>
            <a:ext cx="7086382" cy="2585323"/>
          </a:xfrm>
          <a:prstGeom prst="rect">
            <a:avLst/>
          </a:prstGeom>
          <a:noFill/>
        </p:spPr>
        <p:txBody>
          <a:bodyPr wrap="square" lIns="91440" tIns="45720" rIns="91440" bIns="45720" rtlCol="0" anchor="t">
            <a:spAutoFit/>
          </a:bodyPr>
          <a:lstStyle/>
          <a:p>
            <a:r>
              <a:rPr lang="en-US" sz="22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panose="020B0604020202020204" pitchFamily="34" charset="0"/>
                <a:cs typeface="Arial" panose="020B0604020202020204" pitchFamily="34" charset="0"/>
              </a:rPr>
              <a:t>Name: </a:t>
            </a:r>
            <a:r>
              <a:rPr lang="en-IN" sz="2000" dirty="0">
                <a:solidFill>
                  <a:schemeClr val="accent1">
                    <a:lumMod val="75000"/>
                  </a:schemeClr>
                </a:solidFill>
                <a:latin typeface="Arial" panose="020B0604020202020204" pitchFamily="34" charset="0"/>
                <a:cs typeface="Arial" panose="020B0604020202020204" pitchFamily="34" charset="0"/>
              </a:rPr>
              <a:t>Aravind Reddy Bandi</a:t>
            </a:r>
          </a:p>
          <a:p>
            <a:r>
              <a:rPr lang="en-IN" sz="2000" b="1" dirty="0">
                <a:solidFill>
                  <a:schemeClr val="accent1">
                    <a:lumMod val="75000"/>
                  </a:schemeClr>
                </a:solidFill>
                <a:latin typeface="Arial" panose="020B0604020202020204" pitchFamily="34" charset="0"/>
                <a:cs typeface="Arial" panose="020B0604020202020204" pitchFamily="34" charset="0"/>
              </a:rPr>
              <a:t>Institute: </a:t>
            </a:r>
            <a:r>
              <a:rPr lang="en-IN" sz="2000" dirty="0">
                <a:solidFill>
                  <a:schemeClr val="accent1">
                    <a:lumMod val="75000"/>
                  </a:schemeClr>
                </a:solidFill>
                <a:latin typeface="Arial" panose="020B0604020202020204" pitchFamily="34" charset="0"/>
                <a:cs typeface="Arial" panose="020B0604020202020204" pitchFamily="34" charset="0"/>
              </a:rPr>
              <a:t>AVN Institute of Engineering and Technology</a:t>
            </a:r>
          </a:p>
          <a:p>
            <a:r>
              <a:rPr lang="en-IN" sz="2000" b="1" dirty="0">
                <a:solidFill>
                  <a:schemeClr val="accent1">
                    <a:lumMod val="75000"/>
                  </a:schemeClr>
                </a:solidFill>
                <a:latin typeface="Arial" panose="020B0604020202020204" pitchFamily="34" charset="0"/>
                <a:cs typeface="Arial" panose="020B0604020202020204" pitchFamily="34" charset="0"/>
              </a:rPr>
              <a:t>Department: </a:t>
            </a:r>
            <a:r>
              <a:rPr lang="en-IN" sz="2000" dirty="0">
                <a:solidFill>
                  <a:schemeClr val="accent1">
                    <a:lumMod val="75000"/>
                  </a:schemeClr>
                </a:solidFill>
                <a:latin typeface="Arial" panose="020B0604020202020204" pitchFamily="34" charset="0"/>
                <a:cs typeface="Arial" panose="020B0604020202020204" pitchFamily="34" charset="0"/>
              </a:rPr>
              <a:t>Computer Science Engineering</a:t>
            </a:r>
          </a:p>
          <a:p>
            <a:r>
              <a:rPr lang="en-IN" sz="2000" b="1" dirty="0">
                <a:solidFill>
                  <a:schemeClr val="accent1">
                    <a:lumMod val="75000"/>
                  </a:schemeClr>
                </a:solidFill>
                <a:latin typeface="Arial" panose="020B0604020202020204" pitchFamily="34" charset="0"/>
                <a:cs typeface="Arial" panose="020B0604020202020204" pitchFamily="34" charset="0"/>
              </a:rPr>
              <a:t>AICTE Student ID: </a:t>
            </a:r>
            <a:r>
              <a:rPr lang="en-IN" sz="2000" dirty="0">
                <a:solidFill>
                  <a:schemeClr val="accent1">
                    <a:lumMod val="75000"/>
                  </a:schemeClr>
                </a:solidFill>
                <a:latin typeface="Arial" panose="020B0604020202020204" pitchFamily="34" charset="0"/>
                <a:cs typeface="Arial" panose="020B0604020202020204" pitchFamily="34" charset="0"/>
              </a:rPr>
              <a:t>STU62d1a84ac5f711657907274 </a:t>
            </a:r>
          </a:p>
          <a:p>
            <a:r>
              <a:rPr lang="en-IN" sz="2000" b="1" dirty="0">
                <a:solidFill>
                  <a:schemeClr val="accent1">
                    <a:lumMod val="75000"/>
                  </a:schemeClr>
                </a:solidFill>
                <a:latin typeface="Arial" panose="020B0604020202020204" pitchFamily="34" charset="0"/>
                <a:cs typeface="Arial" panose="020B0604020202020204" pitchFamily="34" charset="0"/>
              </a:rPr>
              <a:t>Internship ID: </a:t>
            </a:r>
            <a:r>
              <a:rPr lang="en-IN" sz="2000" dirty="0">
                <a:solidFill>
                  <a:schemeClr val="accent1">
                    <a:lumMod val="75000"/>
                  </a:schemeClr>
                </a:solidFill>
                <a:latin typeface="Arial" panose="020B0604020202020204" pitchFamily="34" charset="0"/>
                <a:cs typeface="Arial" panose="020B0604020202020204" pitchFamily="34" charset="0"/>
              </a:rPr>
              <a:t>INTERNSHIP_17014232196569a8736a0de </a:t>
            </a:r>
          </a:p>
          <a:p>
            <a:r>
              <a:rPr lang="en-IN" sz="2000" b="1" dirty="0">
                <a:solidFill>
                  <a:schemeClr val="accent1">
                    <a:lumMod val="75000"/>
                  </a:schemeClr>
                </a:solidFill>
                <a:latin typeface="Arial" panose="020B0604020202020204" pitchFamily="34" charset="0"/>
                <a:cs typeface="Arial" panose="020B0604020202020204" pitchFamily="34" charset="0"/>
              </a:rPr>
              <a:t>EF/IBM ID: </a:t>
            </a:r>
            <a:r>
              <a:rPr lang="en-IN" sz="2000" dirty="0">
                <a:solidFill>
                  <a:schemeClr val="accent1">
                    <a:lumMod val="75000"/>
                  </a:schemeClr>
                </a:solidFill>
                <a:latin typeface="Arial" panose="020B0604020202020204" pitchFamily="34" charset="0"/>
                <a:cs typeface="Arial" panose="020B0604020202020204" pitchFamily="34" charset="0"/>
              </a:rPr>
              <a:t>aravindreddy281@edunetmail.com </a:t>
            </a:r>
          </a:p>
          <a:p>
            <a:r>
              <a:rPr lang="en-IN" sz="2000" b="1" dirty="0">
                <a:solidFill>
                  <a:schemeClr val="accent1">
                    <a:lumMod val="75000"/>
                  </a:schemeClr>
                </a:solidFill>
                <a:latin typeface="Arial" panose="020B0604020202020204" pitchFamily="34" charset="0"/>
                <a:cs typeface="Arial" panose="020B0604020202020204" pitchFamily="34" charset="0"/>
              </a:rPr>
              <a:t>Gmail ID: </a:t>
            </a:r>
            <a:r>
              <a:rPr lang="en-IN" sz="2000" dirty="0">
                <a:solidFill>
                  <a:schemeClr val="accent1">
                    <a:lumMod val="75000"/>
                  </a:schemeClr>
                </a:solidFill>
                <a:latin typeface="Arial" panose="020B0604020202020204" pitchFamily="34" charset="0"/>
                <a:cs typeface="Arial" panose="020B0604020202020204" pitchFamily="34" charset="0"/>
              </a:rPr>
              <a:t>aravindreddy281@gmail.com</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41783"/>
            <a:ext cx="11029615" cy="4673324"/>
          </a:xfrm>
        </p:spPr>
        <p:txBody>
          <a:bodyPr>
            <a:normAutofit fontScale="25000" lnSpcReduction="20000"/>
          </a:bodyPr>
          <a:lstStyle/>
          <a:p>
            <a:pPr algn="just">
              <a:lnSpc>
                <a:spcPct val="150000"/>
              </a:lnSpc>
              <a:spcAft>
                <a:spcPts val="0"/>
              </a:spcAft>
            </a:pPr>
            <a:r>
              <a:rPr lang="en-US" sz="7200" dirty="0">
                <a:solidFill>
                  <a:schemeClr val="tx1">
                    <a:lumMod val="85000"/>
                    <a:lumOff val="15000"/>
                  </a:schemeClr>
                </a:solidFill>
                <a:ea typeface="Times New Roman"/>
                <a:cs typeface="Times New Roman" panose="02020603050405020304" pitchFamily="18" charset="0"/>
              </a:rPr>
              <a:t>Wu F, Zhao S, Yu B, Chen YM, Wang W, Song ZG, Hu Y, Tao ZW, Tian JH, Pei YY, Yuan ML, Zhang YL, Dai FH, Liu Y, Wang QM, Zheng JJ, Xu L, Holmes EC, Zhang YZ (2020) A new coronavirus associated with human respiratory disease in </a:t>
            </a:r>
            <a:r>
              <a:rPr lang="en-US" sz="7200" dirty="0" err="1">
                <a:solidFill>
                  <a:schemeClr val="tx1">
                    <a:lumMod val="85000"/>
                    <a:lumOff val="15000"/>
                  </a:schemeClr>
                </a:solidFill>
                <a:ea typeface="Times New Roman"/>
                <a:cs typeface="Times New Roman" panose="02020603050405020304" pitchFamily="18" charset="0"/>
              </a:rPr>
              <a:t>china</a:t>
            </a:r>
            <a:r>
              <a:rPr lang="en-US" sz="7200" dirty="0">
                <a:solidFill>
                  <a:schemeClr val="tx1">
                    <a:lumMod val="85000"/>
                    <a:lumOff val="15000"/>
                  </a:schemeClr>
                </a:solidFill>
                <a:ea typeface="Times New Roman"/>
                <a:cs typeface="Times New Roman" panose="02020603050405020304" pitchFamily="18" charset="0"/>
              </a:rPr>
              <a:t>. Nature 44(59):265–269</a:t>
            </a:r>
          </a:p>
          <a:p>
            <a:pPr algn="just">
              <a:lnSpc>
                <a:spcPct val="150000"/>
              </a:lnSpc>
              <a:spcAft>
                <a:spcPts val="0"/>
              </a:spcAft>
            </a:pPr>
            <a:r>
              <a:rPr lang="en-US" sz="7200" dirty="0">
                <a:solidFill>
                  <a:schemeClr val="tx1">
                    <a:lumMod val="85000"/>
                    <a:lumOff val="15000"/>
                  </a:schemeClr>
                </a:solidFill>
                <a:ea typeface="Times New Roman"/>
                <a:cs typeface="Times New Roman" panose="02020603050405020304" pitchFamily="18" charset="0"/>
              </a:rPr>
              <a:t>Medscape Medical News, The WHO declares public health emergency for novel coronavirus (2020) https://www.medscape. com/</a:t>
            </a:r>
            <a:r>
              <a:rPr lang="en-US" sz="7200" dirty="0" err="1">
                <a:solidFill>
                  <a:schemeClr val="tx1">
                    <a:lumMod val="85000"/>
                    <a:lumOff val="15000"/>
                  </a:schemeClr>
                </a:solidFill>
                <a:ea typeface="Times New Roman"/>
                <a:cs typeface="Times New Roman" panose="02020603050405020304" pitchFamily="18" charset="0"/>
              </a:rPr>
              <a:t>viewarticle</a:t>
            </a:r>
            <a:r>
              <a:rPr lang="en-US" sz="7200" dirty="0">
                <a:solidFill>
                  <a:schemeClr val="tx1">
                    <a:lumMod val="85000"/>
                    <a:lumOff val="15000"/>
                  </a:schemeClr>
                </a:solidFill>
                <a:ea typeface="Times New Roman"/>
                <a:cs typeface="Times New Roman" panose="02020603050405020304" pitchFamily="18" charset="0"/>
              </a:rPr>
              <a:t>/924596 </a:t>
            </a:r>
          </a:p>
          <a:p>
            <a:pPr algn="just">
              <a:lnSpc>
                <a:spcPct val="150000"/>
              </a:lnSpc>
              <a:spcAft>
                <a:spcPts val="0"/>
              </a:spcAft>
            </a:pPr>
            <a:r>
              <a:rPr lang="en-US" sz="7200" dirty="0">
                <a:solidFill>
                  <a:schemeClr val="tx1">
                    <a:lumMod val="85000"/>
                    <a:lumOff val="15000"/>
                  </a:schemeClr>
                </a:solidFill>
                <a:ea typeface="Times New Roman"/>
                <a:cs typeface="Times New Roman" panose="02020603050405020304" pitchFamily="18" charset="0"/>
              </a:rPr>
              <a:t>Chen N, Zhou M, Dong X, Qu J, Gong F, Han Y, Qiu Y, Wang J, Liu Y, Wei Y, Xia J, Yu T, Zhang X, Zhang L (2020) Epidemiological and clinical characteristics of 99 cases of 2019 novel coronavirus pneumonia in Wuhan, China: a descriptive study. Lancet 395(10223):507–513</a:t>
            </a:r>
          </a:p>
          <a:p>
            <a:pPr algn="just">
              <a:lnSpc>
                <a:spcPct val="150000"/>
              </a:lnSpc>
              <a:spcAft>
                <a:spcPts val="0"/>
              </a:spcAft>
            </a:pPr>
            <a:r>
              <a:rPr lang="en-US" sz="7200" dirty="0">
                <a:solidFill>
                  <a:schemeClr val="tx1">
                    <a:lumMod val="85000"/>
                    <a:lumOff val="15000"/>
                  </a:schemeClr>
                </a:solidFill>
                <a:ea typeface="Times New Roman"/>
                <a:cs typeface="Times New Roman" panose="02020603050405020304" pitchFamily="18" charset="0"/>
              </a:rPr>
              <a:t>World health organization: https://www.who.int/new-room/g-adetail/ q-a-</a:t>
            </a:r>
            <a:r>
              <a:rPr lang="en-US" sz="7200" dirty="0" err="1">
                <a:solidFill>
                  <a:schemeClr val="tx1">
                    <a:lumMod val="85000"/>
                    <a:lumOff val="15000"/>
                  </a:schemeClr>
                </a:solidFill>
                <a:ea typeface="Times New Roman"/>
                <a:cs typeface="Times New Roman" panose="02020603050405020304" pitchFamily="18" charset="0"/>
              </a:rPr>
              <a:t>corronaviruses</a:t>
            </a:r>
            <a:r>
              <a:rPr lang="en-US" sz="7200" dirty="0">
                <a:solidFill>
                  <a:schemeClr val="tx1">
                    <a:lumMod val="85000"/>
                    <a:lumOff val="15000"/>
                  </a:schemeClr>
                </a:solidFill>
                <a:ea typeface="Times New Roman"/>
                <a:cs typeface="Times New Roman" panose="02020603050405020304" pitchFamily="18" charset="0"/>
              </a:rPr>
              <a:t>#:/text=symptoms. Accessed 10 Apr 2020</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2BB1F5F1-FA7C-5929-C5B3-87464BB69D2B}"/>
              </a:ext>
            </a:extLst>
          </p:cNvPr>
          <p:cNvPicPr>
            <a:picLocks noChangeAspect="1"/>
          </p:cNvPicPr>
          <p:nvPr/>
        </p:nvPicPr>
        <p:blipFill>
          <a:blip r:embed="rId2"/>
          <a:stretch>
            <a:fillRect/>
          </a:stretch>
        </p:blipFill>
        <p:spPr>
          <a:xfrm>
            <a:off x="1996109" y="1232452"/>
            <a:ext cx="8199782" cy="492339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A0158379-4571-A75E-4101-FE6B1DCB87F4}"/>
              </a:ext>
            </a:extLst>
          </p:cNvPr>
          <p:cNvPicPr>
            <a:picLocks noChangeAspect="1"/>
          </p:cNvPicPr>
          <p:nvPr/>
        </p:nvPicPr>
        <p:blipFill>
          <a:blip r:embed="rId2"/>
          <a:stretch>
            <a:fillRect/>
          </a:stretch>
        </p:blipFill>
        <p:spPr>
          <a:xfrm>
            <a:off x="1991140" y="1247692"/>
            <a:ext cx="8209720" cy="4892912"/>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2013238"/>
            <a:ext cx="10526973" cy="3890605"/>
          </a:xfrm>
        </p:spPr>
        <p:txBody>
          <a:bodyPr vert="horz" lIns="91440" tIns="45720" rIns="91440" bIns="45720" rtlCol="0" anchor="t">
            <a:noAutofit/>
          </a:bodyPr>
          <a:lstStyle/>
          <a:p>
            <a:r>
              <a:rPr lang="en-US" sz="2000" b="1" dirty="0">
                <a:latin typeface="Arial"/>
                <a:ea typeface="+mn-lt"/>
                <a:cs typeface="Arial"/>
              </a:rPr>
              <a:t>Problem Statement</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400" b="0" i="0" dirty="0">
                <a:effectLst/>
              </a:rPr>
              <a:t>The outbreak of the COVID-19 pandemic has created an urgent need for accurate and efficient methods of detecting the virus. Traditional diagnostic techniques such as PCR testing may be time-consuming and resource-intensive. Therefore, there is a demand for innovative approaches that can leverage clinical text data to assist in the rapid detection of COVID-19 cases.</a:t>
            </a:r>
            <a:endParaRPr lang="en-IN"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077440"/>
            <a:ext cx="11029617" cy="5353178"/>
          </a:xfrm>
        </p:spPr>
        <p:txBody>
          <a:bodyPr vert="horz" lIns="91440" tIns="45720" rIns="91440" bIns="45720" rtlCol="0" anchor="ctr">
            <a:noAutofit/>
          </a:bodyPr>
          <a:lstStyle/>
          <a:p>
            <a:r>
              <a:rPr lang="en-US" sz="2400" b="0" i="0" dirty="0">
                <a:effectLst/>
              </a:rPr>
              <a:t>Our proposed system aims to develop a Machine Learning-based approach for detecting COVID-19 using clinical text data obtained from electronic health records (EHRs), medical reports, and other sources. By analyzing textual information such as symptoms, medical history, and diagnostic findings, our system will employ Natural Language Processing (NLP) techniques to extract relevant features and patterns indicative of COVID-19 infection.</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1357"/>
            <a:ext cx="11029615" cy="4673324"/>
          </a:xfrm>
        </p:spPr>
        <p:txBody>
          <a:bodyPr>
            <a:noAutofit/>
          </a:bodyPr>
          <a:lstStyle/>
          <a:p>
            <a:r>
              <a:rPr lang="en-US" sz="2400" b="1" i="0" dirty="0">
                <a:solidFill>
                  <a:schemeClr val="accent1">
                    <a:lumMod val="75000"/>
                  </a:schemeClr>
                </a:solidFill>
                <a:effectLst/>
              </a:rPr>
              <a:t>Natural Language Processing (NLP):</a:t>
            </a:r>
            <a:r>
              <a:rPr lang="en-US" sz="2400" b="0" i="0" dirty="0">
                <a:solidFill>
                  <a:schemeClr val="accent1">
                    <a:lumMod val="75000"/>
                  </a:schemeClr>
                </a:solidFill>
                <a:effectLst/>
              </a:rPr>
              <a:t> </a:t>
            </a:r>
            <a:r>
              <a:rPr lang="en-US" sz="2400" b="0" i="0" dirty="0">
                <a:solidFill>
                  <a:srgbClr val="0D0D0D"/>
                </a:solidFill>
                <a:effectLst/>
              </a:rPr>
              <a:t>To preprocess and analyze clinical text data, including techniques such as tokenization, sentence segmentation, and part-of-speech tagging.</a:t>
            </a:r>
          </a:p>
          <a:p>
            <a:r>
              <a:rPr lang="en-US" sz="2400" b="1" i="0" dirty="0">
                <a:solidFill>
                  <a:schemeClr val="accent1">
                    <a:lumMod val="75000"/>
                  </a:schemeClr>
                </a:solidFill>
                <a:effectLst/>
              </a:rPr>
              <a:t>Machine Learning Algorithms:</a:t>
            </a:r>
            <a:r>
              <a:rPr lang="en-US" sz="2400" b="0" i="0" dirty="0">
                <a:solidFill>
                  <a:schemeClr val="accent1">
                    <a:lumMod val="75000"/>
                  </a:schemeClr>
                </a:solidFill>
                <a:effectLst/>
              </a:rPr>
              <a:t> </a:t>
            </a:r>
            <a:r>
              <a:rPr lang="en-US" sz="2400" b="0" i="0" dirty="0">
                <a:solidFill>
                  <a:srgbClr val="0D0D0D"/>
                </a:solidFill>
                <a:effectLst/>
              </a:rPr>
              <a:t>Employing supervised learning algorithms such as Support Vector Machines (SVM), Random Forest, or Gradient Boosting Machines to train predictive models for COVID-19 detection.</a:t>
            </a:r>
          </a:p>
          <a:p>
            <a:r>
              <a:rPr lang="en-US" sz="2400" b="1" i="0" dirty="0">
                <a:solidFill>
                  <a:schemeClr val="accent1">
                    <a:lumMod val="75000"/>
                  </a:schemeClr>
                </a:solidFill>
                <a:effectLst/>
              </a:rPr>
              <a:t>Python Programming:</a:t>
            </a:r>
            <a:r>
              <a:rPr lang="en-US" sz="2400" b="0" i="0" dirty="0">
                <a:solidFill>
                  <a:schemeClr val="accent1">
                    <a:lumMod val="75000"/>
                  </a:schemeClr>
                </a:solidFill>
                <a:effectLst/>
              </a:rPr>
              <a:t> </a:t>
            </a:r>
            <a:r>
              <a:rPr lang="en-US" sz="2400" b="0" i="0" dirty="0">
                <a:solidFill>
                  <a:srgbClr val="0D0D0D"/>
                </a:solidFill>
                <a:effectLst/>
              </a:rPr>
              <a:t>Utilizing Python libraries such as NLTK, scikit-learn, and TensorFlow for NLP preprocessing, feature extraction, model training, and evaluation.</a:t>
            </a:r>
          </a:p>
          <a:p>
            <a:r>
              <a:rPr lang="en-US" sz="2400" b="1" i="0" dirty="0">
                <a:solidFill>
                  <a:schemeClr val="accent1">
                    <a:lumMod val="75000"/>
                  </a:schemeClr>
                </a:solidFill>
                <a:effectLst/>
              </a:rPr>
              <a:t>Web Development:</a:t>
            </a:r>
            <a:r>
              <a:rPr lang="en-US" sz="2400" b="0" i="0" dirty="0">
                <a:solidFill>
                  <a:schemeClr val="accent1">
                    <a:lumMod val="75000"/>
                  </a:schemeClr>
                </a:solidFill>
                <a:effectLst/>
              </a:rPr>
              <a:t> </a:t>
            </a:r>
            <a:r>
              <a:rPr lang="en-US" sz="2400" b="0" i="0" dirty="0">
                <a:solidFill>
                  <a:srgbClr val="0D0D0D"/>
                </a:solidFill>
                <a:effectLst/>
              </a:rPr>
              <a:t>Potentially developing a user-friendly web interface for the deployment and utilization of the trained COVID-19 detection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3B41257C-45BB-E19A-8311-2EF30982447E}"/>
              </a:ext>
            </a:extLst>
          </p:cNvPr>
          <p:cNvSpPr>
            <a:spLocks noGrp="1" noChangeArrowheads="1"/>
          </p:cNvSpPr>
          <p:nvPr>
            <p:ph idx="1"/>
          </p:nvPr>
        </p:nvSpPr>
        <p:spPr bwMode="auto">
          <a:xfrm>
            <a:off x="581192" y="1232452"/>
            <a:ext cx="10879981"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lnSpc>
                <a:spcPct val="100000"/>
              </a:lnSpc>
              <a:buClrTx/>
              <a:buSzTx/>
              <a:buNone/>
            </a:pPr>
            <a:r>
              <a:rPr lang="en-US" sz="2200" b="0" i="0" dirty="0">
                <a:solidFill>
                  <a:srgbClr val="0D0D0D"/>
                </a:solidFill>
                <a:effectLst/>
                <a:latin typeface="+mn-lt"/>
              </a:rPr>
              <a:t>The proposed approach may involve the development of a classification model that can categorize clinical text data into COVID-19 positive or negative cases. This could be achieved using supervised learning algorithms trained on labeled datasets.</a:t>
            </a:r>
          </a:p>
          <a:p>
            <a:pPr marL="0" indent="0" defTabSz="914400">
              <a:lnSpc>
                <a:spcPct val="100000"/>
              </a:lnSpc>
              <a:buClrTx/>
              <a:buSzTx/>
              <a:buNone/>
            </a:pPr>
            <a:endParaRPr kumimoji="0" lang="en-US" altLang="en-US" sz="2200" b="1" i="0" u="none" strike="noStrike" cap="none" normalizeH="0" baseline="0" dirty="0">
              <a:ln>
                <a:noFill/>
              </a:ln>
              <a:solidFill>
                <a:schemeClr val="accent1">
                  <a:lumMod val="75000"/>
                </a:schemeClr>
              </a:solidFill>
              <a:effectLst/>
              <a:latin typeface="+mn-lt"/>
            </a:endParaRPr>
          </a:p>
          <a:p>
            <a:pPr defTabSz="914400">
              <a:lnSpc>
                <a:spcPct val="100000"/>
              </a:lnSpc>
              <a:buClrTx/>
              <a:buSzTx/>
            </a:pPr>
            <a:r>
              <a:rPr kumimoji="0" lang="en-US" altLang="en-US" sz="2200" b="1" i="0" u="none" strike="noStrike" cap="none" normalizeH="0" baseline="0" dirty="0">
                <a:ln>
                  <a:noFill/>
                </a:ln>
                <a:solidFill>
                  <a:schemeClr val="accent1">
                    <a:lumMod val="75000"/>
                  </a:schemeClr>
                </a:solidFill>
                <a:effectLst/>
                <a:latin typeface="+mn-lt"/>
              </a:rPr>
              <a:t>Algorithm Selection:</a:t>
            </a:r>
            <a:r>
              <a:rPr kumimoji="0" lang="en-US" altLang="en-US" sz="2200" b="0" i="0" u="none" strike="noStrike" cap="none" normalizeH="0" baseline="0" dirty="0">
                <a:ln>
                  <a:noFill/>
                </a:ln>
                <a:solidFill>
                  <a:schemeClr val="accent1">
                    <a:lumMod val="75000"/>
                  </a:schemeClr>
                </a:solidFill>
                <a:effectLst/>
                <a:latin typeface="+mn-lt"/>
              </a:rPr>
              <a:t> </a:t>
            </a:r>
            <a:r>
              <a:rPr kumimoji="0" lang="en-US" altLang="en-US" sz="2200" b="0" i="0" u="none" strike="noStrike" cap="none" normalizeH="0" baseline="0" dirty="0">
                <a:ln>
                  <a:noFill/>
                </a:ln>
                <a:solidFill>
                  <a:schemeClr val="tx1">
                    <a:lumMod val="75000"/>
                    <a:lumOff val="25000"/>
                  </a:schemeClr>
                </a:solidFill>
                <a:effectLst/>
                <a:latin typeface="+mn-lt"/>
              </a:rPr>
              <a:t>Choose appropriate supervised learning algorithms and NLP techniques for classification tasks and text preprocessing.</a:t>
            </a:r>
          </a:p>
          <a:p>
            <a:pPr defTabSz="914400">
              <a:lnSpc>
                <a:spcPct val="100000"/>
              </a:lnSpc>
              <a:buClrTx/>
              <a:buSzTx/>
            </a:pPr>
            <a:endParaRPr kumimoji="0" lang="en-US" altLang="en-US" sz="2200" b="0" i="0" u="none" strike="noStrike" cap="none" normalizeH="0" baseline="0" dirty="0">
              <a:ln>
                <a:noFill/>
              </a:ln>
              <a:solidFill>
                <a:schemeClr val="tx1">
                  <a:lumMod val="75000"/>
                  <a:lumOff val="25000"/>
                </a:schemeClr>
              </a:solidFill>
              <a:effectLst/>
              <a:latin typeface="+mn-lt"/>
            </a:endParaRPr>
          </a:p>
          <a:p>
            <a:pPr defTabSz="914400">
              <a:lnSpc>
                <a:spcPct val="100000"/>
              </a:lnSpc>
              <a:buClrTx/>
              <a:buSzTx/>
            </a:pPr>
            <a:r>
              <a:rPr kumimoji="0" lang="en-US" altLang="en-US" sz="2200" b="1" i="0" u="none" strike="noStrike" cap="none" normalizeH="0" baseline="0" dirty="0">
                <a:ln>
                  <a:noFill/>
                </a:ln>
                <a:solidFill>
                  <a:schemeClr val="accent1">
                    <a:lumMod val="75000"/>
                  </a:schemeClr>
                </a:solidFill>
                <a:effectLst/>
                <a:latin typeface="+mn-lt"/>
              </a:rPr>
              <a:t>Data Input:</a:t>
            </a:r>
            <a:r>
              <a:rPr kumimoji="0" lang="en-US" altLang="en-US" sz="2200" b="0" i="0" u="none" strike="noStrike" cap="none" normalizeH="0" baseline="0" dirty="0">
                <a:ln>
                  <a:noFill/>
                </a:ln>
                <a:solidFill>
                  <a:schemeClr val="accent1">
                    <a:lumMod val="75000"/>
                  </a:schemeClr>
                </a:solidFill>
                <a:effectLst/>
                <a:latin typeface="+mn-lt"/>
              </a:rPr>
              <a:t> </a:t>
            </a:r>
            <a:r>
              <a:rPr kumimoji="0" lang="en-US" altLang="en-US" sz="2200" b="0" i="0" u="none" strike="noStrike" cap="none" normalizeH="0" baseline="0" dirty="0">
                <a:ln>
                  <a:noFill/>
                </a:ln>
                <a:solidFill>
                  <a:schemeClr val="tx1">
                    <a:lumMod val="75000"/>
                    <a:lumOff val="25000"/>
                  </a:schemeClr>
                </a:solidFill>
                <a:effectLst/>
                <a:latin typeface="+mn-lt"/>
              </a:rPr>
              <a:t>Collect clinical text data from sources like EHRs, preprocess it, and standardize formats for analysis.</a:t>
            </a:r>
          </a:p>
          <a:p>
            <a:pPr defTabSz="914400">
              <a:lnSpc>
                <a:spcPct val="100000"/>
              </a:lnSpc>
              <a:buClrTx/>
              <a:buSzTx/>
            </a:pPr>
            <a:endParaRPr kumimoji="0" lang="en-US" altLang="en-US" sz="2200" b="0" i="0" u="none" strike="noStrike" cap="none" normalizeH="0" baseline="0" dirty="0">
              <a:ln>
                <a:noFill/>
              </a:ln>
              <a:solidFill>
                <a:schemeClr val="tx1">
                  <a:lumMod val="75000"/>
                  <a:lumOff val="25000"/>
                </a:schemeClr>
              </a:solidFill>
              <a:effectLst/>
              <a:latin typeface="+mn-lt"/>
            </a:endParaRPr>
          </a:p>
          <a:p>
            <a:pPr defTabSz="914400">
              <a:lnSpc>
                <a:spcPct val="100000"/>
              </a:lnSpc>
              <a:buClrTx/>
              <a:buSzTx/>
            </a:pPr>
            <a:r>
              <a:rPr kumimoji="0" lang="en-US" altLang="en-US" sz="2200" b="1" i="0" u="none" strike="noStrike" cap="none" normalizeH="0" baseline="0" dirty="0">
                <a:ln>
                  <a:noFill/>
                </a:ln>
                <a:solidFill>
                  <a:schemeClr val="accent1">
                    <a:lumMod val="75000"/>
                  </a:schemeClr>
                </a:solidFill>
                <a:effectLst/>
                <a:latin typeface="+mn-lt"/>
              </a:rPr>
              <a:t>Training Process:</a:t>
            </a:r>
            <a:r>
              <a:rPr kumimoji="0" lang="en-US" altLang="en-US" sz="2200" b="0" i="0" u="none" strike="noStrike" cap="none" normalizeH="0" baseline="0" dirty="0">
                <a:ln>
                  <a:noFill/>
                </a:ln>
                <a:solidFill>
                  <a:schemeClr val="accent1">
                    <a:lumMod val="75000"/>
                  </a:schemeClr>
                </a:solidFill>
                <a:effectLst/>
                <a:latin typeface="+mn-lt"/>
              </a:rPr>
              <a:t> </a:t>
            </a:r>
            <a:r>
              <a:rPr kumimoji="0" lang="en-US" altLang="en-US" sz="2200" b="0" i="0" u="none" strike="noStrike" cap="none" normalizeH="0" baseline="0" dirty="0">
                <a:ln>
                  <a:noFill/>
                </a:ln>
                <a:solidFill>
                  <a:schemeClr val="tx1">
                    <a:lumMod val="75000"/>
                    <a:lumOff val="25000"/>
                  </a:schemeClr>
                </a:solidFill>
                <a:effectLst/>
                <a:latin typeface="+mn-lt"/>
              </a:rPr>
              <a:t>Extract features from preprocessed data, split it into training and validation sets, and train ML algorithms. Evaluate models using performance metrics.</a:t>
            </a:r>
          </a:p>
          <a:p>
            <a:pPr defTabSz="914400">
              <a:lnSpc>
                <a:spcPct val="100000"/>
              </a:lnSpc>
              <a:buClrTx/>
              <a:buSzTx/>
            </a:pPr>
            <a:endParaRPr kumimoji="0" lang="en-US" altLang="en-US" sz="2200" b="0" i="0" u="none" strike="noStrike" cap="none" normalizeH="0" baseline="0" dirty="0">
              <a:ln>
                <a:noFill/>
              </a:ln>
              <a:solidFill>
                <a:schemeClr val="tx1">
                  <a:lumMod val="75000"/>
                  <a:lumOff val="25000"/>
                </a:schemeClr>
              </a:solidFill>
              <a:effectLst/>
              <a:latin typeface="+mn-lt"/>
            </a:endParaRPr>
          </a:p>
          <a:p>
            <a:pPr defTabSz="914400">
              <a:lnSpc>
                <a:spcPct val="100000"/>
              </a:lnSpc>
              <a:buClrTx/>
              <a:buSzTx/>
            </a:pPr>
            <a:r>
              <a:rPr kumimoji="0" lang="en-US" altLang="en-US" sz="2200" b="1" i="0" u="none" strike="noStrike" cap="none" normalizeH="0" baseline="0" dirty="0">
                <a:ln>
                  <a:noFill/>
                </a:ln>
                <a:solidFill>
                  <a:schemeClr val="accent1">
                    <a:lumMod val="75000"/>
                  </a:schemeClr>
                </a:solidFill>
                <a:effectLst/>
                <a:latin typeface="+mn-lt"/>
              </a:rPr>
              <a:t>Prediction Process:</a:t>
            </a:r>
            <a:r>
              <a:rPr kumimoji="0" lang="en-US" altLang="en-US" sz="2200" b="0" i="0" u="none" strike="noStrike" cap="none" normalizeH="0" baseline="0" dirty="0">
                <a:ln>
                  <a:noFill/>
                </a:ln>
                <a:solidFill>
                  <a:schemeClr val="accent1">
                    <a:lumMod val="75000"/>
                  </a:schemeClr>
                </a:solidFill>
                <a:effectLst/>
                <a:latin typeface="+mn-lt"/>
              </a:rPr>
              <a:t> </a:t>
            </a:r>
            <a:r>
              <a:rPr kumimoji="0" lang="en-US" altLang="en-US" sz="2200" b="0" i="0" u="none" strike="noStrike" cap="none" normalizeH="0" baseline="0" dirty="0">
                <a:ln>
                  <a:noFill/>
                </a:ln>
                <a:solidFill>
                  <a:schemeClr val="tx1">
                    <a:lumMod val="75000"/>
                    <a:lumOff val="25000"/>
                  </a:schemeClr>
                </a:solidFill>
                <a:effectLst/>
                <a:latin typeface="+mn-lt"/>
              </a:rPr>
              <a:t>Receive new clinical text data, preprocess it, extract features, and feed them into the trained model for predictions.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b="0" i="0" dirty="0">
                <a:effectLst/>
              </a:rPr>
              <a:t>The effectiveness of the proposed Machine Learning-based approach for COVID-19 detection will be evaluated based on metrics such as accuracy, precision, recall, and F1-score. Comparative analyses with existing diagnostic methods will be conducted to assess the performance and practical viability of the system.</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400" b="0" i="0" dirty="0">
                <a:effectLst/>
              </a:rPr>
              <a:t>In conclusion, the development of a Machine Learning-based approach for COVID-19 detection using clinical text data shows promising potential for enhancing diagnostic capabilities and facilitating timely interventions. By leveraging NLP techniques and supervised learning algorithms, our proposed system aims to provide accurate and efficient COVID-19 detection, ultimately contributing to improved patient outcomes and public health efforts.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10747"/>
            <a:ext cx="11029615" cy="4236002"/>
          </a:xfrm>
        </p:spPr>
        <p:txBody>
          <a:bodyPr>
            <a:normAutofit/>
          </a:bodyPr>
          <a:lstStyle/>
          <a:p>
            <a:r>
              <a:rPr lang="en-US" sz="2400" b="0" i="0" dirty="0">
                <a:effectLst/>
              </a:rPr>
              <a:t>Further refinement and optimization of machine learning models to enhance predictive accuracy and generalizability.</a:t>
            </a:r>
          </a:p>
          <a:p>
            <a:r>
              <a:rPr lang="en-US" sz="2400" b="0" i="0" dirty="0">
                <a:effectLst/>
              </a:rPr>
              <a:t>Integration of additional data sources and features, such as laboratory test results and imaging findings, to improve the robustness of the detection system.</a:t>
            </a:r>
          </a:p>
          <a:p>
            <a:r>
              <a:rPr lang="en-US" sz="2400" b="0" i="0" dirty="0">
                <a:effectLst/>
              </a:rPr>
              <a:t>Exploration of deep learning architectures, such as recurrent neural networks (RNNs) or transformer-based models, for more advanced analysis of clinical text data.</a:t>
            </a:r>
          </a:p>
          <a:p>
            <a:r>
              <a:rPr lang="en-US" sz="2400" b="0" i="0" dirty="0">
                <a:effectLst/>
              </a:rPr>
              <a:t>Collaboration with healthcare institutions for real-world validation and deployment of the COVID-19 detection system in clinical settings.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857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Machine learning based approaches for detecting covid-19 using clinical text data</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reddy Bandi</cp:lastModifiedBy>
  <cp:revision>22</cp:revision>
  <dcterms:created xsi:type="dcterms:W3CDTF">2021-05-26T16:50:10Z</dcterms:created>
  <dcterms:modified xsi:type="dcterms:W3CDTF">2024-03-20T14:25:54Z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