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33"/>
  </p:notesMasterIdLst>
  <p:sldIdLst>
    <p:sldId id="257" r:id="rId2"/>
    <p:sldId id="258" r:id="rId3"/>
    <p:sldId id="259" r:id="rId4"/>
    <p:sldId id="280" r:id="rId5"/>
    <p:sldId id="260" r:id="rId6"/>
    <p:sldId id="281" r:id="rId7"/>
    <p:sldId id="282" r:id="rId8"/>
    <p:sldId id="262" r:id="rId9"/>
    <p:sldId id="278" r:id="rId10"/>
    <p:sldId id="279" r:id="rId11"/>
    <p:sldId id="311" r:id="rId12"/>
    <p:sldId id="307" r:id="rId13"/>
    <p:sldId id="310" r:id="rId14"/>
    <p:sldId id="312" r:id="rId15"/>
    <p:sldId id="306" r:id="rId16"/>
    <p:sldId id="309" r:id="rId17"/>
    <p:sldId id="304" r:id="rId18"/>
    <p:sldId id="285" r:id="rId19"/>
    <p:sldId id="286" r:id="rId20"/>
    <p:sldId id="287" r:id="rId21"/>
    <p:sldId id="288" r:id="rId22"/>
    <p:sldId id="289" r:id="rId23"/>
    <p:sldId id="268" r:id="rId24"/>
    <p:sldId id="269" r:id="rId25"/>
    <p:sldId id="313" r:id="rId26"/>
    <p:sldId id="271" r:id="rId27"/>
    <p:sldId id="272" r:id="rId28"/>
    <p:sldId id="305" r:id="rId29"/>
    <p:sldId id="270" r:id="rId30"/>
    <p:sldId id="302"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88E3-1433-F8A7-9EDB-EE5B36E55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36485B-505A-50F5-0B94-22D8BEB43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4F832-DFE7-F59D-2803-BA1ECEBB6FB8}"/>
              </a:ext>
            </a:extLst>
          </p:cNvPr>
          <p:cNvSpPr>
            <a:spLocks noGrp="1"/>
          </p:cNvSpPr>
          <p:nvPr>
            <p:ph type="dt" sz="half" idx="10"/>
          </p:nvPr>
        </p:nvSpPr>
        <p:spPr/>
        <p:txBody>
          <a:bodyPr/>
          <a:lstStyle/>
          <a:p>
            <a:fld id="{70F4EFE1-BBD7-4486-8899-BADE3F79297D}" type="datetimeFigureOut">
              <a:rPr lang="en-US" smtClean="0"/>
              <a:t>12/28/2022</a:t>
            </a:fld>
            <a:endParaRPr lang="en-US"/>
          </a:p>
        </p:txBody>
      </p:sp>
      <p:sp>
        <p:nvSpPr>
          <p:cNvPr id="5" name="Footer Placeholder 4">
            <a:extLst>
              <a:ext uri="{FF2B5EF4-FFF2-40B4-BE49-F238E27FC236}">
                <a16:creationId xmlns:a16="http://schemas.microsoft.com/office/drawing/2014/main" id="{A110E9E0-EC85-3256-9909-EF95B722F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9897C-B75C-8A38-1230-60EBA6F6697A}"/>
              </a:ext>
            </a:extLst>
          </p:cNvPr>
          <p:cNvSpPr>
            <a:spLocks noGrp="1"/>
          </p:cNvSpPr>
          <p:nvPr>
            <p:ph type="sldNum" sz="quarter" idx="12"/>
          </p:nvPr>
        </p:nvSpPr>
        <p:spPr/>
        <p:txBody>
          <a:bodyPr/>
          <a:lstStyle/>
          <a:p>
            <a:fld id="{C8A01721-286E-452B-A424-E361D5C2C260}" type="slidenum">
              <a:rPr lang="en-US" smtClean="0"/>
              <a:t>‹#›</a:t>
            </a:fld>
            <a:endParaRPr lang="en-US"/>
          </a:p>
        </p:txBody>
      </p:sp>
    </p:spTree>
    <p:extLst>
      <p:ext uri="{BB962C8B-B14F-4D97-AF65-F5344CB8AC3E}">
        <p14:creationId xmlns:p14="http://schemas.microsoft.com/office/powerpoint/2010/main" val="3699186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F77A-DEC1-83DA-7386-8D0DE48CE9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FDD38-21C9-57D3-5F39-FD9C1095FC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32282F-0618-C9F4-195D-E1511B4E5C58}"/>
              </a:ext>
            </a:extLst>
          </p:cNvPr>
          <p:cNvSpPr>
            <a:spLocks noGrp="1"/>
          </p:cNvSpPr>
          <p:nvPr>
            <p:ph type="dt" sz="half" idx="10"/>
          </p:nvPr>
        </p:nvSpPr>
        <p:spPr/>
        <p:txBody>
          <a:bodyPr/>
          <a:lstStyle/>
          <a:p>
            <a:fld id="{70F4EFE1-BBD7-4486-8899-BADE3F79297D}" type="datetimeFigureOut">
              <a:rPr lang="en-US" smtClean="0"/>
              <a:t>12/28/2022</a:t>
            </a:fld>
            <a:endParaRPr lang="en-US"/>
          </a:p>
        </p:txBody>
      </p:sp>
      <p:sp>
        <p:nvSpPr>
          <p:cNvPr id="5" name="Footer Placeholder 4">
            <a:extLst>
              <a:ext uri="{FF2B5EF4-FFF2-40B4-BE49-F238E27FC236}">
                <a16:creationId xmlns:a16="http://schemas.microsoft.com/office/drawing/2014/main" id="{43DBBC73-39EB-027C-23CE-F8A66E391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C4E9A-F703-E884-7695-134B1A71C7C7}"/>
              </a:ext>
            </a:extLst>
          </p:cNvPr>
          <p:cNvSpPr>
            <a:spLocks noGrp="1"/>
          </p:cNvSpPr>
          <p:nvPr>
            <p:ph type="sldNum" sz="quarter" idx="12"/>
          </p:nvPr>
        </p:nvSpPr>
        <p:spPr/>
        <p:txBody>
          <a:bodyPr/>
          <a:lstStyle/>
          <a:p>
            <a:fld id="{C8A01721-286E-452B-A424-E361D5C2C260}" type="slidenum">
              <a:rPr lang="en-US" smtClean="0"/>
              <a:t>‹#›</a:t>
            </a:fld>
            <a:endParaRPr lang="en-US"/>
          </a:p>
        </p:txBody>
      </p:sp>
    </p:spTree>
    <p:extLst>
      <p:ext uri="{BB962C8B-B14F-4D97-AF65-F5344CB8AC3E}">
        <p14:creationId xmlns:p14="http://schemas.microsoft.com/office/powerpoint/2010/main" val="25563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98717-0DDC-FEBA-69D0-52C9D73F16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BEDC39-0964-2B91-87B6-2D2D758F7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6351C-0365-D652-3202-DA18244295A3}"/>
              </a:ext>
            </a:extLst>
          </p:cNvPr>
          <p:cNvSpPr>
            <a:spLocks noGrp="1"/>
          </p:cNvSpPr>
          <p:nvPr>
            <p:ph type="dt" sz="half" idx="10"/>
          </p:nvPr>
        </p:nvSpPr>
        <p:spPr/>
        <p:txBody>
          <a:bodyPr/>
          <a:lstStyle/>
          <a:p>
            <a:fld id="{70F4EFE1-BBD7-4486-8899-BADE3F79297D}" type="datetimeFigureOut">
              <a:rPr lang="en-US" smtClean="0"/>
              <a:t>12/28/2022</a:t>
            </a:fld>
            <a:endParaRPr lang="en-US"/>
          </a:p>
        </p:txBody>
      </p:sp>
      <p:sp>
        <p:nvSpPr>
          <p:cNvPr id="5" name="Footer Placeholder 4">
            <a:extLst>
              <a:ext uri="{FF2B5EF4-FFF2-40B4-BE49-F238E27FC236}">
                <a16:creationId xmlns:a16="http://schemas.microsoft.com/office/drawing/2014/main" id="{7BE6E19E-E40C-75A8-29DC-F4E1312CC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76B19-16AA-C823-9D78-D988AB149B69}"/>
              </a:ext>
            </a:extLst>
          </p:cNvPr>
          <p:cNvSpPr>
            <a:spLocks noGrp="1"/>
          </p:cNvSpPr>
          <p:nvPr>
            <p:ph type="sldNum" sz="quarter" idx="12"/>
          </p:nvPr>
        </p:nvSpPr>
        <p:spPr/>
        <p:txBody>
          <a:bodyPr/>
          <a:lstStyle/>
          <a:p>
            <a:fld id="{C8A01721-286E-452B-A424-E361D5C2C260}" type="slidenum">
              <a:rPr lang="en-US" smtClean="0"/>
              <a:t>‹#›</a:t>
            </a:fld>
            <a:endParaRPr lang="en-US"/>
          </a:p>
        </p:txBody>
      </p:sp>
    </p:spTree>
    <p:extLst>
      <p:ext uri="{BB962C8B-B14F-4D97-AF65-F5344CB8AC3E}">
        <p14:creationId xmlns:p14="http://schemas.microsoft.com/office/powerpoint/2010/main" val="395321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6806-7507-659D-2EC3-6117A596E6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9A88F8-5DFE-D3EA-6FEE-68B6ADA8C1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A7CE09-93BE-BD5E-9DB3-0DE69714696B}"/>
              </a:ext>
            </a:extLst>
          </p:cNvPr>
          <p:cNvSpPr>
            <a:spLocks noGrp="1"/>
          </p:cNvSpPr>
          <p:nvPr>
            <p:ph type="dt" sz="half" idx="10"/>
          </p:nvPr>
        </p:nvSpPr>
        <p:spPr/>
        <p:txBody>
          <a:bodyPr/>
          <a:lstStyle/>
          <a:p>
            <a:fld id="{70F4EFE1-BBD7-4486-8899-BADE3F79297D}" type="datetimeFigureOut">
              <a:rPr lang="en-US" smtClean="0"/>
              <a:t>12/28/2022</a:t>
            </a:fld>
            <a:endParaRPr lang="en-US"/>
          </a:p>
        </p:txBody>
      </p:sp>
      <p:sp>
        <p:nvSpPr>
          <p:cNvPr id="5" name="Footer Placeholder 4">
            <a:extLst>
              <a:ext uri="{FF2B5EF4-FFF2-40B4-BE49-F238E27FC236}">
                <a16:creationId xmlns:a16="http://schemas.microsoft.com/office/drawing/2014/main" id="{D8DC0CE8-F18E-E711-7E67-293E8777A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4CC2B-8FDC-78C2-0A9A-DE29705A751F}"/>
              </a:ext>
            </a:extLst>
          </p:cNvPr>
          <p:cNvSpPr>
            <a:spLocks noGrp="1"/>
          </p:cNvSpPr>
          <p:nvPr>
            <p:ph type="sldNum" sz="quarter" idx="12"/>
          </p:nvPr>
        </p:nvSpPr>
        <p:spPr/>
        <p:txBody>
          <a:bodyPr/>
          <a:lstStyle/>
          <a:p>
            <a:fld id="{C8A01721-286E-452B-A424-E361D5C2C260}" type="slidenum">
              <a:rPr lang="en-US" smtClean="0"/>
              <a:t>‹#›</a:t>
            </a:fld>
            <a:endParaRPr lang="en-US"/>
          </a:p>
        </p:txBody>
      </p:sp>
    </p:spTree>
    <p:extLst>
      <p:ext uri="{BB962C8B-B14F-4D97-AF65-F5344CB8AC3E}">
        <p14:creationId xmlns:p14="http://schemas.microsoft.com/office/powerpoint/2010/main" val="361190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9152-A2F6-779A-7F9B-C0033C4E1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A22C1E-62D3-E245-C6C3-B588AA7C13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56B5A-EBC4-5803-A275-2863BCA09A01}"/>
              </a:ext>
            </a:extLst>
          </p:cNvPr>
          <p:cNvSpPr>
            <a:spLocks noGrp="1"/>
          </p:cNvSpPr>
          <p:nvPr>
            <p:ph type="dt" sz="half" idx="10"/>
          </p:nvPr>
        </p:nvSpPr>
        <p:spPr/>
        <p:txBody>
          <a:bodyPr/>
          <a:lstStyle/>
          <a:p>
            <a:fld id="{70F4EFE1-BBD7-4486-8899-BADE3F79297D}" type="datetimeFigureOut">
              <a:rPr lang="en-US" smtClean="0"/>
              <a:t>12/28/2022</a:t>
            </a:fld>
            <a:endParaRPr lang="en-US"/>
          </a:p>
        </p:txBody>
      </p:sp>
      <p:sp>
        <p:nvSpPr>
          <p:cNvPr id="5" name="Footer Placeholder 4">
            <a:extLst>
              <a:ext uri="{FF2B5EF4-FFF2-40B4-BE49-F238E27FC236}">
                <a16:creationId xmlns:a16="http://schemas.microsoft.com/office/drawing/2014/main" id="{E57212DB-D196-1359-EB7B-FA8BB608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924A0-BCFA-22EA-0A93-D5618F5B6094}"/>
              </a:ext>
            </a:extLst>
          </p:cNvPr>
          <p:cNvSpPr>
            <a:spLocks noGrp="1"/>
          </p:cNvSpPr>
          <p:nvPr>
            <p:ph type="sldNum" sz="quarter" idx="12"/>
          </p:nvPr>
        </p:nvSpPr>
        <p:spPr/>
        <p:txBody>
          <a:bodyPr/>
          <a:lstStyle/>
          <a:p>
            <a:fld id="{C8A01721-286E-452B-A424-E361D5C2C260}" type="slidenum">
              <a:rPr lang="en-US" smtClean="0"/>
              <a:t>‹#›</a:t>
            </a:fld>
            <a:endParaRPr lang="en-US"/>
          </a:p>
        </p:txBody>
      </p:sp>
    </p:spTree>
    <p:extLst>
      <p:ext uri="{BB962C8B-B14F-4D97-AF65-F5344CB8AC3E}">
        <p14:creationId xmlns:p14="http://schemas.microsoft.com/office/powerpoint/2010/main" val="253874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15D2-6C40-7317-12DB-FD66452FB4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D5358A-37F5-288C-6163-6FFA506E92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D50128-0C12-F67C-ADFE-74B9169E52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23AE5-F86D-F5C2-3BD8-854080FA29F0}"/>
              </a:ext>
            </a:extLst>
          </p:cNvPr>
          <p:cNvSpPr>
            <a:spLocks noGrp="1"/>
          </p:cNvSpPr>
          <p:nvPr>
            <p:ph type="dt" sz="half" idx="10"/>
          </p:nvPr>
        </p:nvSpPr>
        <p:spPr/>
        <p:txBody>
          <a:bodyPr/>
          <a:lstStyle/>
          <a:p>
            <a:fld id="{70F4EFE1-BBD7-4486-8899-BADE3F79297D}" type="datetimeFigureOut">
              <a:rPr lang="en-US" smtClean="0"/>
              <a:t>12/28/2022</a:t>
            </a:fld>
            <a:endParaRPr lang="en-US"/>
          </a:p>
        </p:txBody>
      </p:sp>
      <p:sp>
        <p:nvSpPr>
          <p:cNvPr id="6" name="Footer Placeholder 5">
            <a:extLst>
              <a:ext uri="{FF2B5EF4-FFF2-40B4-BE49-F238E27FC236}">
                <a16:creationId xmlns:a16="http://schemas.microsoft.com/office/drawing/2014/main" id="{D5702CE3-052C-9733-475F-5208840FD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845A5-D4EE-4511-0BC0-FF688F6F5D9B}"/>
              </a:ext>
            </a:extLst>
          </p:cNvPr>
          <p:cNvSpPr>
            <a:spLocks noGrp="1"/>
          </p:cNvSpPr>
          <p:nvPr>
            <p:ph type="sldNum" sz="quarter" idx="12"/>
          </p:nvPr>
        </p:nvSpPr>
        <p:spPr/>
        <p:txBody>
          <a:bodyPr/>
          <a:lstStyle/>
          <a:p>
            <a:fld id="{C8A01721-286E-452B-A424-E361D5C2C260}" type="slidenum">
              <a:rPr lang="en-US" smtClean="0"/>
              <a:t>‹#›</a:t>
            </a:fld>
            <a:endParaRPr lang="en-US"/>
          </a:p>
        </p:txBody>
      </p:sp>
    </p:spTree>
    <p:extLst>
      <p:ext uri="{BB962C8B-B14F-4D97-AF65-F5344CB8AC3E}">
        <p14:creationId xmlns:p14="http://schemas.microsoft.com/office/powerpoint/2010/main" val="328207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1901-0C9C-81D9-34CD-17E1727C24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B08018-E727-15C3-A1B8-CB6D5B996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FF6C61-D568-62EC-12A2-9E9B9ADB8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64506A-4B7E-68F1-6418-F503B14E7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29E2C2-7507-5D85-A7E3-DFFF323893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048D1A-4948-A3B4-445E-D63E41CB24A4}"/>
              </a:ext>
            </a:extLst>
          </p:cNvPr>
          <p:cNvSpPr>
            <a:spLocks noGrp="1"/>
          </p:cNvSpPr>
          <p:nvPr>
            <p:ph type="dt" sz="half" idx="10"/>
          </p:nvPr>
        </p:nvSpPr>
        <p:spPr/>
        <p:txBody>
          <a:bodyPr/>
          <a:lstStyle/>
          <a:p>
            <a:fld id="{70F4EFE1-BBD7-4486-8899-BADE3F79297D}" type="datetimeFigureOut">
              <a:rPr lang="en-US" smtClean="0"/>
              <a:t>12/28/2022</a:t>
            </a:fld>
            <a:endParaRPr lang="en-US"/>
          </a:p>
        </p:txBody>
      </p:sp>
      <p:sp>
        <p:nvSpPr>
          <p:cNvPr id="8" name="Footer Placeholder 7">
            <a:extLst>
              <a:ext uri="{FF2B5EF4-FFF2-40B4-BE49-F238E27FC236}">
                <a16:creationId xmlns:a16="http://schemas.microsoft.com/office/drawing/2014/main" id="{41998041-6453-A460-C3B9-2044E3624B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A8271C-603A-439E-BD2C-F049169EC5A0}"/>
              </a:ext>
            </a:extLst>
          </p:cNvPr>
          <p:cNvSpPr>
            <a:spLocks noGrp="1"/>
          </p:cNvSpPr>
          <p:nvPr>
            <p:ph type="sldNum" sz="quarter" idx="12"/>
          </p:nvPr>
        </p:nvSpPr>
        <p:spPr/>
        <p:txBody>
          <a:bodyPr/>
          <a:lstStyle/>
          <a:p>
            <a:fld id="{C8A01721-286E-452B-A424-E361D5C2C260}" type="slidenum">
              <a:rPr lang="en-US" smtClean="0"/>
              <a:t>‹#›</a:t>
            </a:fld>
            <a:endParaRPr lang="en-US"/>
          </a:p>
        </p:txBody>
      </p:sp>
    </p:spTree>
    <p:extLst>
      <p:ext uri="{BB962C8B-B14F-4D97-AF65-F5344CB8AC3E}">
        <p14:creationId xmlns:p14="http://schemas.microsoft.com/office/powerpoint/2010/main" val="397603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D253-1711-AD24-EE02-5CE7F9F5F3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E4A988-C782-ED4E-8B14-A2F486EE51FE}"/>
              </a:ext>
            </a:extLst>
          </p:cNvPr>
          <p:cNvSpPr>
            <a:spLocks noGrp="1"/>
          </p:cNvSpPr>
          <p:nvPr>
            <p:ph type="dt" sz="half" idx="10"/>
          </p:nvPr>
        </p:nvSpPr>
        <p:spPr/>
        <p:txBody>
          <a:bodyPr/>
          <a:lstStyle/>
          <a:p>
            <a:fld id="{70F4EFE1-BBD7-4486-8899-BADE3F79297D}" type="datetimeFigureOut">
              <a:rPr lang="en-US" smtClean="0"/>
              <a:t>12/28/2022</a:t>
            </a:fld>
            <a:endParaRPr lang="en-US"/>
          </a:p>
        </p:txBody>
      </p:sp>
      <p:sp>
        <p:nvSpPr>
          <p:cNvPr id="4" name="Footer Placeholder 3">
            <a:extLst>
              <a:ext uri="{FF2B5EF4-FFF2-40B4-BE49-F238E27FC236}">
                <a16:creationId xmlns:a16="http://schemas.microsoft.com/office/drawing/2014/main" id="{6DE281C0-CF28-89EB-A5DF-666FF83AF3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957F1C-A911-0917-24EE-CC2DF1ED6755}"/>
              </a:ext>
            </a:extLst>
          </p:cNvPr>
          <p:cNvSpPr>
            <a:spLocks noGrp="1"/>
          </p:cNvSpPr>
          <p:nvPr>
            <p:ph type="sldNum" sz="quarter" idx="12"/>
          </p:nvPr>
        </p:nvSpPr>
        <p:spPr/>
        <p:txBody>
          <a:bodyPr/>
          <a:lstStyle/>
          <a:p>
            <a:fld id="{C8A01721-286E-452B-A424-E361D5C2C260}" type="slidenum">
              <a:rPr lang="en-US" smtClean="0"/>
              <a:t>‹#›</a:t>
            </a:fld>
            <a:endParaRPr lang="en-US"/>
          </a:p>
        </p:txBody>
      </p:sp>
    </p:spTree>
    <p:extLst>
      <p:ext uri="{BB962C8B-B14F-4D97-AF65-F5344CB8AC3E}">
        <p14:creationId xmlns:p14="http://schemas.microsoft.com/office/powerpoint/2010/main" val="163900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E2DF1A-1B6B-8528-73DC-E696B396C93D}"/>
              </a:ext>
            </a:extLst>
          </p:cNvPr>
          <p:cNvSpPr>
            <a:spLocks noGrp="1"/>
          </p:cNvSpPr>
          <p:nvPr>
            <p:ph type="dt" sz="half" idx="10"/>
          </p:nvPr>
        </p:nvSpPr>
        <p:spPr/>
        <p:txBody>
          <a:bodyPr/>
          <a:lstStyle/>
          <a:p>
            <a:fld id="{70F4EFE1-BBD7-4486-8899-BADE3F79297D}" type="datetimeFigureOut">
              <a:rPr lang="en-US" smtClean="0"/>
              <a:t>12/28/2022</a:t>
            </a:fld>
            <a:endParaRPr lang="en-US"/>
          </a:p>
        </p:txBody>
      </p:sp>
      <p:sp>
        <p:nvSpPr>
          <p:cNvPr id="3" name="Footer Placeholder 2">
            <a:extLst>
              <a:ext uri="{FF2B5EF4-FFF2-40B4-BE49-F238E27FC236}">
                <a16:creationId xmlns:a16="http://schemas.microsoft.com/office/drawing/2014/main" id="{216FBD25-4973-B30C-9B46-D9D864E624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750840-77BA-396C-0272-B2630288F6AA}"/>
              </a:ext>
            </a:extLst>
          </p:cNvPr>
          <p:cNvSpPr>
            <a:spLocks noGrp="1"/>
          </p:cNvSpPr>
          <p:nvPr>
            <p:ph type="sldNum" sz="quarter" idx="12"/>
          </p:nvPr>
        </p:nvSpPr>
        <p:spPr/>
        <p:txBody>
          <a:bodyPr/>
          <a:lstStyle/>
          <a:p>
            <a:fld id="{C8A01721-286E-452B-A424-E361D5C2C260}" type="slidenum">
              <a:rPr lang="en-US" smtClean="0"/>
              <a:t>‹#›</a:t>
            </a:fld>
            <a:endParaRPr lang="en-US"/>
          </a:p>
        </p:txBody>
      </p:sp>
    </p:spTree>
    <p:extLst>
      <p:ext uri="{BB962C8B-B14F-4D97-AF65-F5344CB8AC3E}">
        <p14:creationId xmlns:p14="http://schemas.microsoft.com/office/powerpoint/2010/main" val="370648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5F79-A1F7-0349-B066-322F25F25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1C0BCC-5CC0-84DE-D454-B970083EC8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D02CF6-F268-CCA1-F4D7-E4EF49076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1B199-189F-C900-4143-F7B925D7CEF0}"/>
              </a:ext>
            </a:extLst>
          </p:cNvPr>
          <p:cNvSpPr>
            <a:spLocks noGrp="1"/>
          </p:cNvSpPr>
          <p:nvPr>
            <p:ph type="dt" sz="half" idx="10"/>
          </p:nvPr>
        </p:nvSpPr>
        <p:spPr/>
        <p:txBody>
          <a:bodyPr/>
          <a:lstStyle/>
          <a:p>
            <a:fld id="{70F4EFE1-BBD7-4486-8899-BADE3F79297D}" type="datetimeFigureOut">
              <a:rPr lang="en-US" smtClean="0"/>
              <a:t>12/28/2022</a:t>
            </a:fld>
            <a:endParaRPr lang="en-US"/>
          </a:p>
        </p:txBody>
      </p:sp>
      <p:sp>
        <p:nvSpPr>
          <p:cNvPr id="6" name="Footer Placeholder 5">
            <a:extLst>
              <a:ext uri="{FF2B5EF4-FFF2-40B4-BE49-F238E27FC236}">
                <a16:creationId xmlns:a16="http://schemas.microsoft.com/office/drawing/2014/main" id="{5ABE561F-EE6E-35AF-52E3-884AD6534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B0C9B-AFB0-ABB1-CBCD-A8DA5627298A}"/>
              </a:ext>
            </a:extLst>
          </p:cNvPr>
          <p:cNvSpPr>
            <a:spLocks noGrp="1"/>
          </p:cNvSpPr>
          <p:nvPr>
            <p:ph type="sldNum" sz="quarter" idx="12"/>
          </p:nvPr>
        </p:nvSpPr>
        <p:spPr/>
        <p:txBody>
          <a:bodyPr/>
          <a:lstStyle/>
          <a:p>
            <a:fld id="{C8A01721-286E-452B-A424-E361D5C2C260}" type="slidenum">
              <a:rPr lang="en-US" smtClean="0"/>
              <a:t>‹#›</a:t>
            </a:fld>
            <a:endParaRPr lang="en-US"/>
          </a:p>
        </p:txBody>
      </p:sp>
    </p:spTree>
    <p:extLst>
      <p:ext uri="{BB962C8B-B14F-4D97-AF65-F5344CB8AC3E}">
        <p14:creationId xmlns:p14="http://schemas.microsoft.com/office/powerpoint/2010/main" val="248215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E0B3-9778-156E-B39A-F1D91E65F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A9E5D1-9E14-9CD7-C56F-94FD2587D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E30188-1DD3-E442-BD1B-D2BBB6A02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86409-6B6B-0036-571B-6D8BEF911303}"/>
              </a:ext>
            </a:extLst>
          </p:cNvPr>
          <p:cNvSpPr>
            <a:spLocks noGrp="1"/>
          </p:cNvSpPr>
          <p:nvPr>
            <p:ph type="dt" sz="half" idx="10"/>
          </p:nvPr>
        </p:nvSpPr>
        <p:spPr/>
        <p:txBody>
          <a:bodyPr/>
          <a:lstStyle/>
          <a:p>
            <a:fld id="{70F4EFE1-BBD7-4486-8899-BADE3F79297D}" type="datetimeFigureOut">
              <a:rPr lang="en-US" smtClean="0"/>
              <a:t>12/28/2022</a:t>
            </a:fld>
            <a:endParaRPr lang="en-US"/>
          </a:p>
        </p:txBody>
      </p:sp>
      <p:sp>
        <p:nvSpPr>
          <p:cNvPr id="6" name="Footer Placeholder 5">
            <a:extLst>
              <a:ext uri="{FF2B5EF4-FFF2-40B4-BE49-F238E27FC236}">
                <a16:creationId xmlns:a16="http://schemas.microsoft.com/office/drawing/2014/main" id="{8458FEA2-DBDC-1BBD-00BB-992DFDA39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37498-89B4-4529-7C1D-D3625902F6CC}"/>
              </a:ext>
            </a:extLst>
          </p:cNvPr>
          <p:cNvSpPr>
            <a:spLocks noGrp="1"/>
          </p:cNvSpPr>
          <p:nvPr>
            <p:ph type="sldNum" sz="quarter" idx="12"/>
          </p:nvPr>
        </p:nvSpPr>
        <p:spPr/>
        <p:txBody>
          <a:bodyPr/>
          <a:lstStyle/>
          <a:p>
            <a:fld id="{C8A01721-286E-452B-A424-E361D5C2C260}" type="slidenum">
              <a:rPr lang="en-US" smtClean="0"/>
              <a:t>‹#›</a:t>
            </a:fld>
            <a:endParaRPr lang="en-US"/>
          </a:p>
        </p:txBody>
      </p:sp>
    </p:spTree>
    <p:extLst>
      <p:ext uri="{BB962C8B-B14F-4D97-AF65-F5344CB8AC3E}">
        <p14:creationId xmlns:p14="http://schemas.microsoft.com/office/powerpoint/2010/main" val="82122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05303-BBFD-E943-CB9F-906689EA8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20C8E4-FA86-45AE-7329-44DDE31F9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3E3DE-116E-D2C9-9FAB-7F51D1EFA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4EFE1-BBD7-4486-8899-BADE3F79297D}" type="datetimeFigureOut">
              <a:rPr lang="en-US" smtClean="0"/>
              <a:t>12/28/2022</a:t>
            </a:fld>
            <a:endParaRPr lang="en-US"/>
          </a:p>
        </p:txBody>
      </p:sp>
      <p:sp>
        <p:nvSpPr>
          <p:cNvPr id="5" name="Footer Placeholder 4">
            <a:extLst>
              <a:ext uri="{FF2B5EF4-FFF2-40B4-BE49-F238E27FC236}">
                <a16:creationId xmlns:a16="http://schemas.microsoft.com/office/drawing/2014/main" id="{679C4C7F-1DFA-5481-45CE-FF4D71886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9AE559-3795-66EF-B116-B2FE0E18E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01721-286E-452B-A424-E361D5C2C260}" type="slidenum">
              <a:rPr lang="en-US" smtClean="0"/>
              <a:t>‹#›</a:t>
            </a:fld>
            <a:endParaRPr lang="en-US"/>
          </a:p>
        </p:txBody>
      </p:sp>
    </p:spTree>
    <p:extLst>
      <p:ext uri="{BB962C8B-B14F-4D97-AF65-F5344CB8AC3E}">
        <p14:creationId xmlns:p14="http://schemas.microsoft.com/office/powerpoint/2010/main" val="2958225093"/>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extBox 5"/>
          <p:cNvSpPr txBox="1">
            <a:spLocks noChangeArrowheads="1"/>
          </p:cNvSpPr>
          <p:nvPr/>
        </p:nvSpPr>
        <p:spPr bwMode="auto">
          <a:xfrm>
            <a:off x="992933" y="4051731"/>
            <a:ext cx="5893805" cy="230832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2400" b="1" u="sng" dirty="0">
                <a:solidFill>
                  <a:srgbClr val="FF0000"/>
                </a:solidFill>
                <a:latin typeface="Times New Roman" panose="02020603050405020304" pitchFamily="18" charset="0"/>
                <a:cs typeface="Times New Roman" panose="02020603050405020304" pitchFamily="18" charset="0"/>
              </a:rPr>
              <a:t>Group Members</a:t>
            </a:r>
            <a:r>
              <a:rPr lang="en-US" altLang="en-US" sz="2400" u="sng" dirty="0">
                <a:solidFill>
                  <a:srgbClr val="FF0000"/>
                </a:solidFill>
                <a:latin typeface="Times New Roman" panose="02020603050405020304" pitchFamily="18" charset="0"/>
                <a:cs typeface="Times New Roman" panose="02020603050405020304" pitchFamily="18" charset="0"/>
              </a:rPr>
              <a:t>:</a:t>
            </a:r>
            <a:endParaRPr lang="en-US" altLang="en-US" sz="2400" dirty="0">
              <a:solidFill>
                <a:srgbClr val="FF0000"/>
              </a:solidFill>
              <a:latin typeface="Times New Roman" panose="02020603050405020304" pitchFamily="18" charset="0"/>
              <a:cs typeface="Times New Roman" panose="02020603050405020304" pitchFamily="18" charset="0"/>
            </a:endParaRPr>
          </a:p>
          <a:p>
            <a:pPr algn="l" eaLnBrk="1" hangingPunct="1"/>
            <a:r>
              <a:rPr lang="en-US" altLang="en-US" sz="2400" dirty="0">
                <a:latin typeface="Times New Roman" panose="02020603050405020304" pitchFamily="18" charset="0"/>
                <a:cs typeface="Times New Roman" panose="02020603050405020304" pitchFamily="18" charset="0"/>
              </a:rPr>
              <a:t>A.NITHIN KUMAR    -195U1A0508 </a:t>
            </a:r>
          </a:p>
          <a:p>
            <a:pPr algn="l" eaLnBrk="1" hangingPunct="1"/>
            <a:r>
              <a:rPr lang="en-US" altLang="en-US" sz="2400" dirty="0">
                <a:latin typeface="Times New Roman" panose="02020603050405020304" pitchFamily="18" charset="0"/>
                <a:cs typeface="Times New Roman" panose="02020603050405020304" pitchFamily="18" charset="0"/>
              </a:rPr>
              <a:t>B.ARAVIND REDDY -195U1A0515</a:t>
            </a:r>
          </a:p>
          <a:p>
            <a:pPr algn="l" eaLnBrk="1" hangingPunct="1"/>
            <a:r>
              <a:rPr lang="en-US" altLang="en-US" sz="2400" dirty="0">
                <a:latin typeface="Times New Roman" panose="02020603050405020304" pitchFamily="18" charset="0"/>
                <a:cs typeface="Times New Roman" panose="02020603050405020304" pitchFamily="18" charset="0"/>
              </a:rPr>
              <a:t>A.THANUJA               -195U1A0506 </a:t>
            </a:r>
          </a:p>
          <a:p>
            <a:pPr algn="l" eaLnBrk="1" hangingPunct="1"/>
            <a:r>
              <a:rPr lang="en-US" altLang="en-US" sz="2400" dirty="0">
                <a:latin typeface="Times New Roman" panose="02020603050405020304" pitchFamily="18" charset="0"/>
                <a:cs typeface="Times New Roman" panose="02020603050405020304" pitchFamily="18" charset="0"/>
              </a:rPr>
              <a:t>P.CHANDRA VIKAS  -17M31A0546</a:t>
            </a:r>
          </a:p>
          <a:p>
            <a:pPr algn="l" eaLnBrk="1" hangingPunct="1"/>
            <a:endParaRPr lang="en-US" altLang="en-US" sz="2400" dirty="0">
              <a:latin typeface="Times New Roman" panose="02020603050405020304" pitchFamily="18" charset="0"/>
              <a:cs typeface="Times New Roman" panose="02020603050405020304" pitchFamily="18" charset="0"/>
            </a:endParaRPr>
          </a:p>
        </p:txBody>
      </p:sp>
      <p:sp>
        <p:nvSpPr>
          <p:cNvPr id="1048604" name="TextBox 6"/>
          <p:cNvSpPr txBox="1">
            <a:spLocks noChangeArrowheads="1"/>
          </p:cNvSpPr>
          <p:nvPr/>
        </p:nvSpPr>
        <p:spPr bwMode="auto">
          <a:xfrm>
            <a:off x="8854751" y="4051731"/>
            <a:ext cx="2704916" cy="156966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u="sng" dirty="0">
                <a:solidFill>
                  <a:srgbClr val="FF0000"/>
                </a:solidFill>
                <a:latin typeface="Calibri" panose="020F0502020204030204" pitchFamily="34" charset="0"/>
              </a:rPr>
              <a:t>Project Guide</a:t>
            </a:r>
            <a:r>
              <a:rPr lang="en-US" altLang="en-US" sz="2400" b="0" u="sng" dirty="0">
                <a:solidFill>
                  <a:srgbClr val="FF0000"/>
                </a:solidFill>
                <a:latin typeface="Calibri" panose="020F0502020204030204" pitchFamily="34" charset="0"/>
              </a:rPr>
              <a:t>:</a:t>
            </a:r>
            <a:endParaRPr lang="zh-CN" altLang="en-US" sz="2400" b="0" dirty="0">
              <a:solidFill>
                <a:srgbClr val="FF0000"/>
              </a:solidFill>
            </a:endParaRPr>
          </a:p>
          <a:p>
            <a:pPr eaLnBrk="1" hangingPunct="1"/>
            <a:r>
              <a:rPr lang="en-US" altLang="en-US" sz="2400" b="0" dirty="0" err="1">
                <a:solidFill>
                  <a:srgbClr val="36363D"/>
                </a:solidFill>
                <a:latin typeface="Calibri" panose="020F0502020204030204" pitchFamily="34" charset="0"/>
              </a:rPr>
              <a:t>Mr.V.</a:t>
            </a:r>
            <a:r>
              <a:rPr lang="en-US" altLang="en-US" sz="2400" dirty="0" err="1">
                <a:solidFill>
                  <a:srgbClr val="36363D"/>
                </a:solidFill>
                <a:latin typeface="Calibri" panose="020F0502020204030204" pitchFamily="34" charset="0"/>
              </a:rPr>
              <a:t>BASHA</a:t>
            </a:r>
            <a:endParaRPr lang="zh-CN" altLang="en-US" sz="2400" b="0" dirty="0">
              <a:solidFill>
                <a:srgbClr val="36363D"/>
              </a:solidFill>
            </a:endParaRPr>
          </a:p>
          <a:p>
            <a:pPr eaLnBrk="1" hangingPunct="1"/>
            <a:r>
              <a:rPr lang="en-US" altLang="en-US" sz="2400" b="0" dirty="0">
                <a:solidFill>
                  <a:srgbClr val="36363D"/>
                </a:solidFill>
                <a:latin typeface="Calibri" panose="020F0502020204030204" pitchFamily="34" charset="0"/>
              </a:rPr>
              <a:t>Assistant Professor</a:t>
            </a:r>
            <a:endParaRPr lang="zh-CN" altLang="en-US" sz="2400" b="0" dirty="0">
              <a:solidFill>
                <a:srgbClr val="36363D"/>
              </a:solidFill>
            </a:endParaRPr>
          </a:p>
          <a:p>
            <a:pPr eaLnBrk="1" hangingPunct="1"/>
            <a:r>
              <a:rPr lang="en-US" altLang="en-US" sz="2400" b="0" dirty="0">
                <a:solidFill>
                  <a:srgbClr val="36363D"/>
                </a:solidFill>
                <a:latin typeface="Calibri" panose="020F0502020204030204" pitchFamily="34" charset="0"/>
              </a:rPr>
              <a:t>Department of CSE</a:t>
            </a:r>
            <a:endParaRPr lang="zh-CN" altLang="en-US" sz="2400" b="0" dirty="0">
              <a:solidFill>
                <a:srgbClr val="36363D"/>
              </a:solidFill>
            </a:endParaRPr>
          </a:p>
        </p:txBody>
      </p:sp>
      <p:pic>
        <p:nvPicPr>
          <p:cNvPr id="2097155" name="Picture 2097154"/>
          <p:cNvPicPr>
            <a:picLocks/>
          </p:cNvPicPr>
          <p:nvPr/>
        </p:nvPicPr>
        <p:blipFill>
          <a:blip r:embed="rId2"/>
          <a:stretch>
            <a:fillRect/>
          </a:stretch>
        </p:blipFill>
        <p:spPr>
          <a:xfrm>
            <a:off x="304237" y="-13698"/>
            <a:ext cx="11583526" cy="1687861"/>
          </a:xfrm>
          <a:prstGeom prst="rect">
            <a:avLst/>
          </a:prstGeom>
        </p:spPr>
      </p:pic>
      <p:sp>
        <p:nvSpPr>
          <p:cNvPr id="1048605" name="TextBox 1048604"/>
          <p:cNvSpPr txBox="1"/>
          <p:nvPr/>
        </p:nvSpPr>
        <p:spPr>
          <a:xfrm>
            <a:off x="1544127" y="2639766"/>
            <a:ext cx="10015540" cy="646331"/>
          </a:xfrm>
          <a:prstGeom prst="rect">
            <a:avLst/>
          </a:prstGeom>
        </p:spPr>
        <p:txBody>
          <a:bodyPr wrap="square" rtlCol="0">
            <a:spAutoFit/>
          </a:bodyPr>
          <a:lstStyle/>
          <a:p>
            <a:r>
              <a:rPr lang="en-US" sz="3600" b="1" dirty="0">
                <a:solidFill>
                  <a:srgbClr val="000000"/>
                </a:solidFill>
              </a:rPr>
              <a:t>FACE RECOGNITION USING DEEP LEARNING</a:t>
            </a:r>
          </a:p>
        </p:txBody>
      </p:sp>
      <p:sp>
        <p:nvSpPr>
          <p:cNvPr id="2" name="TextBox 1">
            <a:extLst>
              <a:ext uri="{FF2B5EF4-FFF2-40B4-BE49-F238E27FC236}">
                <a16:creationId xmlns:a16="http://schemas.microsoft.com/office/drawing/2014/main" id="{160E999A-21D6-AE1B-1BAA-29DAD56412F4}"/>
              </a:ext>
            </a:extLst>
          </p:cNvPr>
          <p:cNvSpPr txBox="1"/>
          <p:nvPr/>
        </p:nvSpPr>
        <p:spPr>
          <a:xfrm>
            <a:off x="4720941" y="1874132"/>
            <a:ext cx="5926932" cy="830997"/>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MINI PROJECT </a:t>
            </a:r>
          </a:p>
          <a:p>
            <a:pPr algn="l"/>
            <a:r>
              <a:rPr lang="en-US" sz="2400" dirty="0">
                <a:latin typeface="Times New Roman" panose="02020603050405020304" pitchFamily="18" charset="0"/>
                <a:cs typeface="Times New Roman" panose="02020603050405020304" pitchFamily="18" charset="0"/>
              </a:rPr>
              <a:t>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048679"/>
          <p:cNvSpPr>
            <a:spLocks noGrp="1"/>
          </p:cNvSpPr>
          <p:nvPr>
            <p:ph type="title"/>
          </p:nvPr>
        </p:nvSpPr>
        <p:spPr>
          <a:xfrm>
            <a:off x="838200" y="727357"/>
            <a:ext cx="10515600" cy="961217"/>
          </a:xfrm>
        </p:spPr>
        <p:txBody>
          <a:bodyPr>
            <a:normAutofit/>
          </a:bodyPr>
          <a:lstStyle/>
          <a:p>
            <a:r>
              <a:rPr lang="en-US" sz="3600" b="1" dirty="0">
                <a:latin typeface="+mn-lt"/>
              </a:rPr>
              <a:t>SOFTWARE REQUIREMENTS:</a:t>
            </a:r>
          </a:p>
        </p:txBody>
      </p:sp>
      <p:sp>
        <p:nvSpPr>
          <p:cNvPr id="1048681" name="Text Placeholder 1048680"/>
          <p:cNvSpPr>
            <a:spLocks noGrp="1"/>
          </p:cNvSpPr>
          <p:nvPr>
            <p:ph type="body" idx="1"/>
          </p:nvPr>
        </p:nvSpPr>
        <p:spPr>
          <a:xfrm>
            <a:off x="1224714" y="1949759"/>
            <a:ext cx="9742572" cy="3451800"/>
          </a:xfrm>
        </p:spPr>
        <p:txBody>
          <a:bodyPr>
            <a:normAutofit/>
          </a:bodyPr>
          <a:lstStyle/>
          <a:p>
            <a:pPr marL="457200" indent="-457200">
              <a:buFont typeface="Arial" panose="020B0604020202020204" pitchFamily="34" charset="0"/>
              <a:buChar char="•"/>
            </a:pPr>
            <a:r>
              <a:rPr lang="en-US" sz="2800" dirty="0">
                <a:solidFill>
                  <a:srgbClr val="000000"/>
                </a:solidFill>
              </a:rPr>
              <a:t>Operating system: Windows 10</a:t>
            </a:r>
          </a:p>
          <a:p>
            <a:pPr marL="457200" indent="-457200">
              <a:buFont typeface="Arial" panose="020B0604020202020204" pitchFamily="34" charset="0"/>
              <a:buChar char="•"/>
            </a:pPr>
            <a:r>
              <a:rPr lang="en-US" sz="2800" dirty="0">
                <a:solidFill>
                  <a:srgbClr val="000000"/>
                </a:solidFill>
              </a:rPr>
              <a:t>Anaconda</a:t>
            </a:r>
          </a:p>
          <a:p>
            <a:pPr marL="457200" indent="-457200">
              <a:buFont typeface="Arial" panose="020B0604020202020204" pitchFamily="34" charset="0"/>
              <a:buChar char="•"/>
            </a:pPr>
            <a:r>
              <a:rPr lang="en-US" sz="2800" dirty="0" err="1">
                <a:solidFill>
                  <a:srgbClr val="000000"/>
                </a:solidFill>
              </a:rPr>
              <a:t>Jupyter</a:t>
            </a:r>
            <a:r>
              <a:rPr lang="en-US" sz="2800" dirty="0">
                <a:solidFill>
                  <a:srgbClr val="000000"/>
                </a:solidFill>
              </a:rPr>
              <a:t> </a:t>
            </a:r>
            <a:r>
              <a:rPr lang="en-US" sz="2800" b="0" dirty="0">
                <a:solidFill>
                  <a:srgbClr val="000000"/>
                </a:solidFill>
              </a:rPr>
              <a:t>notebook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A6D1-4736-2657-68BF-D8C357E62F0B}"/>
              </a:ext>
            </a:extLst>
          </p:cNvPr>
          <p:cNvSpPr>
            <a:spLocks noGrp="1"/>
          </p:cNvSpPr>
          <p:nvPr>
            <p:ph type="title"/>
          </p:nvPr>
        </p:nvSpPr>
        <p:spPr>
          <a:xfrm>
            <a:off x="831850" y="638177"/>
            <a:ext cx="10515600" cy="683418"/>
          </a:xfrm>
        </p:spPr>
        <p:txBody>
          <a:bodyPr>
            <a:noAutofit/>
          </a:bodyPr>
          <a:lstStyle/>
          <a:p>
            <a:r>
              <a:rPr lang="en-US" sz="3600" b="1" dirty="0">
                <a:latin typeface="+mn-lt"/>
              </a:rPr>
              <a:t>DESIGN:</a:t>
            </a:r>
          </a:p>
        </p:txBody>
      </p:sp>
      <p:sp>
        <p:nvSpPr>
          <p:cNvPr id="5" name="Text Placeholder 2">
            <a:extLst>
              <a:ext uri="{FF2B5EF4-FFF2-40B4-BE49-F238E27FC236}">
                <a16:creationId xmlns:a16="http://schemas.microsoft.com/office/drawing/2014/main" id="{2A1E5299-B093-E677-E11A-AFA2CFF095DC}"/>
              </a:ext>
            </a:extLst>
          </p:cNvPr>
          <p:cNvSpPr txBox="1">
            <a:spLocks noGrp="1"/>
          </p:cNvSpPr>
          <p:nvPr>
            <p:ph type="body" idx="1"/>
          </p:nvPr>
        </p:nvSpPr>
        <p:spPr>
          <a:xfrm>
            <a:off x="838200" y="1321595"/>
            <a:ext cx="10515600" cy="37861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800" dirty="0">
                <a:solidFill>
                  <a:schemeClr val="tx1"/>
                </a:solidFill>
                <a:ea typeface="Arial" panose="020B0604020202020204" pitchFamily="34" charset="0"/>
                <a:cs typeface="Arial" panose="020B0604020202020204" pitchFamily="34" charset="0"/>
              </a:rPr>
              <a:t>A typical neural network will have an input layer, hidden layers, and an output layer. CNNs are inspired by the architecture of the brain. Just like a neuron in the brain processes and transmits information throughout the body, artificial neurons or nodes in CNNs take inputs, processes them and sends the result as output. The image is fed as input. The input layer accepts the image pixels as input in the form of arrays. In CNNs, there could be multiple hidden layers, which perform feature extraction from the image by doing calculations. This could include convolution, pooling, rectified linear units, and fully connected layers. </a:t>
            </a:r>
            <a:endParaRPr lang="en-US" sz="2800" dirty="0">
              <a:solidFill>
                <a:schemeClr val="tx1"/>
              </a:solidFill>
              <a:ea typeface="Arial" panose="020B0604020202020204" pitchFamily="34" charset="0"/>
            </a:endParaRPr>
          </a:p>
        </p:txBody>
      </p:sp>
    </p:spTree>
    <p:extLst>
      <p:ext uri="{BB962C8B-B14F-4D97-AF65-F5344CB8AC3E}">
        <p14:creationId xmlns:p14="http://schemas.microsoft.com/office/powerpoint/2010/main" val="2105501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614C-BC56-F181-9A7A-0635F93715B9}"/>
              </a:ext>
            </a:extLst>
          </p:cNvPr>
          <p:cNvSpPr>
            <a:spLocks noGrp="1"/>
          </p:cNvSpPr>
          <p:nvPr>
            <p:ph type="title"/>
          </p:nvPr>
        </p:nvSpPr>
        <p:spPr>
          <a:xfrm>
            <a:off x="838199" y="1366840"/>
            <a:ext cx="10515600" cy="766762"/>
          </a:xfrm>
        </p:spPr>
        <p:txBody>
          <a:bodyPr>
            <a:normAutofit/>
          </a:bodyPr>
          <a:lstStyle/>
          <a:p>
            <a:r>
              <a:rPr lang="en-US" sz="3200" b="1" dirty="0"/>
              <a:t>Use Case:</a:t>
            </a:r>
          </a:p>
        </p:txBody>
      </p:sp>
      <p:sp>
        <p:nvSpPr>
          <p:cNvPr id="4" name="Title 1">
            <a:extLst>
              <a:ext uri="{FF2B5EF4-FFF2-40B4-BE49-F238E27FC236}">
                <a16:creationId xmlns:a16="http://schemas.microsoft.com/office/drawing/2014/main" id="{79C101AE-E5CD-CAAF-AE93-904182116D5A}"/>
              </a:ext>
            </a:extLst>
          </p:cNvPr>
          <p:cNvSpPr txBox="1">
            <a:spLocks/>
          </p:cNvSpPr>
          <p:nvPr/>
        </p:nvSpPr>
        <p:spPr>
          <a:xfrm>
            <a:off x="838199" y="564359"/>
            <a:ext cx="10515600" cy="80248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mn-lt"/>
              </a:rPr>
              <a:t>DESIGN CONCEPTS:</a:t>
            </a:r>
          </a:p>
        </p:txBody>
      </p:sp>
      <p:pic>
        <p:nvPicPr>
          <p:cNvPr id="5" name="Picture 5">
            <a:extLst>
              <a:ext uri="{FF2B5EF4-FFF2-40B4-BE49-F238E27FC236}">
                <a16:creationId xmlns:a16="http://schemas.microsoft.com/office/drawing/2014/main" id="{ED0E3D81-4593-1A19-0FD6-A02CC2EE4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111" y="1366840"/>
            <a:ext cx="5817776" cy="5418667"/>
          </a:xfrm>
          <a:prstGeom prst="rect">
            <a:avLst/>
          </a:prstGeom>
        </p:spPr>
      </p:pic>
    </p:spTree>
    <p:extLst>
      <p:ext uri="{BB962C8B-B14F-4D97-AF65-F5344CB8AC3E}">
        <p14:creationId xmlns:p14="http://schemas.microsoft.com/office/powerpoint/2010/main" val="233908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8007-37B3-7469-9E9B-0611709A2359}"/>
              </a:ext>
            </a:extLst>
          </p:cNvPr>
          <p:cNvSpPr>
            <a:spLocks noGrp="1"/>
          </p:cNvSpPr>
          <p:nvPr>
            <p:ph type="title"/>
          </p:nvPr>
        </p:nvSpPr>
        <p:spPr>
          <a:xfrm>
            <a:off x="838200" y="470694"/>
            <a:ext cx="10515600" cy="814387"/>
          </a:xfrm>
        </p:spPr>
        <p:txBody>
          <a:bodyPr>
            <a:normAutofit/>
          </a:bodyPr>
          <a:lstStyle/>
          <a:p>
            <a:r>
              <a:rPr lang="en-US" sz="3200" b="1" dirty="0"/>
              <a:t>Class diagram:</a:t>
            </a:r>
          </a:p>
        </p:txBody>
      </p:sp>
      <p:pic>
        <p:nvPicPr>
          <p:cNvPr id="4" name="Picture 4">
            <a:extLst>
              <a:ext uri="{FF2B5EF4-FFF2-40B4-BE49-F238E27FC236}">
                <a16:creationId xmlns:a16="http://schemas.microsoft.com/office/drawing/2014/main" id="{1D68C693-E64B-6079-B986-F19EF20CC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66" y="1285081"/>
            <a:ext cx="10318434" cy="5358607"/>
          </a:xfrm>
          <a:prstGeom prst="rect">
            <a:avLst/>
          </a:prstGeom>
        </p:spPr>
      </p:pic>
    </p:spTree>
    <p:extLst>
      <p:ext uri="{BB962C8B-B14F-4D97-AF65-F5344CB8AC3E}">
        <p14:creationId xmlns:p14="http://schemas.microsoft.com/office/powerpoint/2010/main" val="308454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3D6A-A545-257D-D3A1-55259CDC20F6}"/>
              </a:ext>
            </a:extLst>
          </p:cNvPr>
          <p:cNvSpPr>
            <a:spLocks noGrp="1"/>
          </p:cNvSpPr>
          <p:nvPr>
            <p:ph type="title"/>
          </p:nvPr>
        </p:nvSpPr>
        <p:spPr>
          <a:xfrm>
            <a:off x="838200" y="575625"/>
            <a:ext cx="10515600" cy="814387"/>
          </a:xfrm>
        </p:spPr>
        <p:txBody>
          <a:bodyPr>
            <a:normAutofit/>
          </a:bodyPr>
          <a:lstStyle/>
          <a:p>
            <a:r>
              <a:rPr lang="en-US" sz="3200" b="1" dirty="0"/>
              <a:t>ACTIVITY DIAGRAM:</a:t>
            </a:r>
          </a:p>
        </p:txBody>
      </p:sp>
      <p:pic>
        <p:nvPicPr>
          <p:cNvPr id="5" name="Picture 5">
            <a:extLst>
              <a:ext uri="{FF2B5EF4-FFF2-40B4-BE49-F238E27FC236}">
                <a16:creationId xmlns:a16="http://schemas.microsoft.com/office/drawing/2014/main" id="{1566DFB3-38B3-ABF8-B6ED-D6986438F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013" y="1390012"/>
            <a:ext cx="2419974" cy="5086988"/>
          </a:xfrm>
          <a:prstGeom prst="rect">
            <a:avLst/>
          </a:prstGeom>
        </p:spPr>
      </p:pic>
    </p:spTree>
    <p:extLst>
      <p:ext uri="{BB962C8B-B14F-4D97-AF65-F5344CB8AC3E}">
        <p14:creationId xmlns:p14="http://schemas.microsoft.com/office/powerpoint/2010/main" val="79027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8DFA-226D-404F-FA91-185C8AB6719D}"/>
              </a:ext>
            </a:extLst>
          </p:cNvPr>
          <p:cNvSpPr>
            <a:spLocks noGrp="1"/>
          </p:cNvSpPr>
          <p:nvPr>
            <p:ph type="title"/>
          </p:nvPr>
        </p:nvSpPr>
        <p:spPr>
          <a:xfrm>
            <a:off x="474663" y="437807"/>
            <a:ext cx="10515600" cy="922336"/>
          </a:xfrm>
        </p:spPr>
        <p:txBody>
          <a:bodyPr>
            <a:normAutofit/>
          </a:bodyPr>
          <a:lstStyle/>
          <a:p>
            <a:r>
              <a:rPr lang="en-US" sz="3600" b="1" dirty="0">
                <a:latin typeface="+mn-lt"/>
              </a:rPr>
              <a:t>CONCEPTUAL DESIGN:</a:t>
            </a:r>
          </a:p>
        </p:txBody>
      </p:sp>
      <p:pic>
        <p:nvPicPr>
          <p:cNvPr id="4" name="Picture 4">
            <a:extLst>
              <a:ext uri="{FF2B5EF4-FFF2-40B4-BE49-F238E27FC236}">
                <a16:creationId xmlns:a16="http://schemas.microsoft.com/office/drawing/2014/main" id="{18B70BB1-3AFD-3070-D6F3-69CC1090C0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453" y="1541859"/>
            <a:ext cx="9005094" cy="4417166"/>
          </a:xfrm>
          <a:prstGeom prst="rect">
            <a:avLst/>
          </a:prstGeom>
        </p:spPr>
      </p:pic>
    </p:spTree>
    <p:extLst>
      <p:ext uri="{BB962C8B-B14F-4D97-AF65-F5344CB8AC3E}">
        <p14:creationId xmlns:p14="http://schemas.microsoft.com/office/powerpoint/2010/main" val="302213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50B2-6526-AA44-6022-16923C158B68}"/>
              </a:ext>
            </a:extLst>
          </p:cNvPr>
          <p:cNvSpPr>
            <a:spLocks noGrp="1"/>
          </p:cNvSpPr>
          <p:nvPr>
            <p:ph type="title"/>
          </p:nvPr>
        </p:nvSpPr>
        <p:spPr>
          <a:xfrm>
            <a:off x="838200" y="578644"/>
            <a:ext cx="10515600" cy="558799"/>
          </a:xfrm>
        </p:spPr>
        <p:txBody>
          <a:bodyPr>
            <a:noAutofit/>
          </a:bodyPr>
          <a:lstStyle/>
          <a:p>
            <a:r>
              <a:rPr lang="en-US" sz="3600" b="1" dirty="0">
                <a:latin typeface="+mn-lt"/>
              </a:rPr>
              <a:t>LOGICAL DESIGN:</a:t>
            </a:r>
          </a:p>
        </p:txBody>
      </p:sp>
      <p:pic>
        <p:nvPicPr>
          <p:cNvPr id="4" name="Picture 4">
            <a:extLst>
              <a:ext uri="{FF2B5EF4-FFF2-40B4-BE49-F238E27FC236}">
                <a16:creationId xmlns:a16="http://schemas.microsoft.com/office/drawing/2014/main" id="{24BB7143-29AB-09ED-3BB7-B5B717EEA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360" y="774699"/>
            <a:ext cx="2103279" cy="5790604"/>
          </a:xfrm>
          <a:prstGeom prst="rect">
            <a:avLst/>
          </a:prstGeom>
        </p:spPr>
      </p:pic>
    </p:spTree>
    <p:extLst>
      <p:ext uri="{BB962C8B-B14F-4D97-AF65-F5344CB8AC3E}">
        <p14:creationId xmlns:p14="http://schemas.microsoft.com/office/powerpoint/2010/main" val="384809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7981-AC43-3B10-5818-D4781E08497C}"/>
              </a:ext>
            </a:extLst>
          </p:cNvPr>
          <p:cNvSpPr>
            <a:spLocks noGrp="1"/>
          </p:cNvSpPr>
          <p:nvPr>
            <p:ph type="title"/>
          </p:nvPr>
        </p:nvSpPr>
        <p:spPr>
          <a:xfrm>
            <a:off x="568016" y="339937"/>
            <a:ext cx="9028421" cy="874501"/>
          </a:xfrm>
        </p:spPr>
        <p:txBody>
          <a:bodyPr>
            <a:normAutofit/>
          </a:bodyPr>
          <a:lstStyle/>
          <a:p>
            <a:r>
              <a:rPr lang="en-US" sz="3600" b="1" dirty="0">
                <a:latin typeface="Arial" panose="020B0604020202020204" pitchFamily="34" charset="0"/>
                <a:cs typeface="Arial" panose="020B0604020202020204" pitchFamily="34" charset="0"/>
              </a:rPr>
              <a:t>ARCHITECTURAL DESIGN</a:t>
            </a:r>
            <a:r>
              <a:rPr lang="en-US" sz="3600" dirty="0">
                <a:latin typeface="Arial" panose="020B0604020202020204" pitchFamily="34" charset="0"/>
                <a:cs typeface="Arial" panose="020B0604020202020204" pitchFamily="34" charset="0"/>
              </a:rPr>
              <a:t>:</a:t>
            </a:r>
          </a:p>
        </p:txBody>
      </p:sp>
      <p:sp>
        <p:nvSpPr>
          <p:cNvPr id="8" name="Flowchart: Process 7">
            <a:extLst>
              <a:ext uri="{FF2B5EF4-FFF2-40B4-BE49-F238E27FC236}">
                <a16:creationId xmlns:a16="http://schemas.microsoft.com/office/drawing/2014/main" id="{DE048A17-4ECF-45EB-197C-F5253CCF3DBF}"/>
              </a:ext>
            </a:extLst>
          </p:cNvPr>
          <p:cNvSpPr/>
          <p:nvPr/>
        </p:nvSpPr>
        <p:spPr>
          <a:xfrm>
            <a:off x="3643313" y="2464595"/>
            <a:ext cx="1297781" cy="964406"/>
          </a:xfrm>
          <a:prstGeom prst="flowChartProcess">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Picture 3">
            <a:extLst>
              <a:ext uri="{FF2B5EF4-FFF2-40B4-BE49-F238E27FC236}">
                <a16:creationId xmlns:a16="http://schemas.microsoft.com/office/drawing/2014/main" id="{5A9F1699-9ED3-948B-171A-EC0625C8FB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6077" y="2430858"/>
            <a:ext cx="1789362" cy="894681"/>
          </a:xfrm>
          <a:prstGeom prst="rect">
            <a:avLst/>
          </a:prstGeom>
        </p:spPr>
      </p:pic>
      <p:pic>
        <p:nvPicPr>
          <p:cNvPr id="6" name="Picture 5">
            <a:extLst>
              <a:ext uri="{FF2B5EF4-FFF2-40B4-BE49-F238E27FC236}">
                <a16:creationId xmlns:a16="http://schemas.microsoft.com/office/drawing/2014/main" id="{D1DF713F-2D05-CD80-0E4B-F18279AB2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596" y="2430858"/>
            <a:ext cx="7067550" cy="2590800"/>
          </a:xfrm>
          <a:prstGeom prst="rect">
            <a:avLst/>
          </a:prstGeom>
        </p:spPr>
      </p:pic>
    </p:spTree>
    <p:extLst>
      <p:ext uri="{BB962C8B-B14F-4D97-AF65-F5344CB8AC3E}">
        <p14:creationId xmlns:p14="http://schemas.microsoft.com/office/powerpoint/2010/main" val="1581591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550E-43FC-733D-97B7-C2C793F6A43C}"/>
              </a:ext>
            </a:extLst>
          </p:cNvPr>
          <p:cNvSpPr>
            <a:spLocks noGrp="1"/>
          </p:cNvSpPr>
          <p:nvPr>
            <p:ph type="title"/>
          </p:nvPr>
        </p:nvSpPr>
        <p:spPr>
          <a:xfrm>
            <a:off x="564355" y="233265"/>
            <a:ext cx="10762714" cy="752273"/>
          </a:xfrm>
        </p:spPr>
        <p:txBody>
          <a:bodyPr>
            <a:normAutofit/>
          </a:bodyPr>
          <a:lstStyle/>
          <a:p>
            <a:r>
              <a:rPr lang="en-US" sz="3600" b="1" dirty="0">
                <a:latin typeface="+mn-lt"/>
                <a:cs typeface="Arial" panose="020B0604020202020204" pitchFamily="34" charset="0"/>
              </a:rPr>
              <a:t>ALGORITHM DESIGN:</a:t>
            </a:r>
          </a:p>
        </p:txBody>
      </p:sp>
      <p:sp>
        <p:nvSpPr>
          <p:cNvPr id="3" name="Text Placeholder 2">
            <a:extLst>
              <a:ext uri="{FF2B5EF4-FFF2-40B4-BE49-F238E27FC236}">
                <a16:creationId xmlns:a16="http://schemas.microsoft.com/office/drawing/2014/main" id="{5C4160A5-9FD5-9371-71CD-886AA4C55DED}"/>
              </a:ext>
            </a:extLst>
          </p:cNvPr>
          <p:cNvSpPr>
            <a:spLocks noGrp="1"/>
          </p:cNvSpPr>
          <p:nvPr>
            <p:ph type="body" idx="1"/>
          </p:nvPr>
        </p:nvSpPr>
        <p:spPr>
          <a:xfrm>
            <a:off x="564355" y="1185861"/>
            <a:ext cx="6987536" cy="6631781"/>
          </a:xfrm>
        </p:spPr>
        <p:txBody>
          <a:bodyPr>
            <a:noAutofit/>
          </a:bodyPr>
          <a:lstStyle/>
          <a:p>
            <a:pPr marL="342900" indent="-342900" algn="just">
              <a:buFont typeface="Arial" panose="020B0604020202020204" pitchFamily="34" charset="0"/>
              <a:buChar char="•"/>
            </a:pPr>
            <a:r>
              <a:rPr lang="en-US" sz="2800" b="1" dirty="0">
                <a:solidFill>
                  <a:schemeClr val="tx1"/>
                </a:solidFill>
                <a:effectLst/>
                <a:ea typeface="Arial" panose="020B0604020202020204" pitchFamily="34" charset="0"/>
                <a:cs typeface="Arial" panose="020B0604020202020204" pitchFamily="34" charset="0"/>
              </a:rPr>
              <a:t>Deep learning</a:t>
            </a:r>
            <a:r>
              <a:rPr lang="en-US" sz="2800" dirty="0">
                <a:solidFill>
                  <a:schemeClr val="tx1"/>
                </a:solidFill>
                <a:effectLst/>
                <a:ea typeface="Arial" panose="020B0604020202020204" pitchFamily="34" charset="0"/>
                <a:cs typeface="Arial" panose="020B0604020202020204" pitchFamily="34" charset="0"/>
              </a:rPr>
              <a:t>: Deep learning is a type of machine learning and artificial intelligence (AI) that imitates the way humans gain certain types of knowledge. Deep learning is an important element of data science, which includes statistics and predictive modeling. It is extremely beneficial to data scientists who are tasked with collecting, analyzing and interpreting large amounts of data; deep learning makes this process </a:t>
            </a:r>
            <a:r>
              <a:rPr lang="en-US" sz="2800" dirty="0" err="1">
                <a:solidFill>
                  <a:schemeClr val="tx1"/>
                </a:solidFill>
                <a:effectLst/>
                <a:ea typeface="Arial" panose="020B0604020202020204" pitchFamily="34" charset="0"/>
                <a:cs typeface="Arial" panose="020B0604020202020204" pitchFamily="34" charset="0"/>
              </a:rPr>
              <a:t>fAster</a:t>
            </a:r>
            <a:r>
              <a:rPr lang="en-US" sz="2800" dirty="0">
                <a:solidFill>
                  <a:schemeClr val="tx1"/>
                </a:solidFill>
                <a:effectLst/>
                <a:ea typeface="Arial" panose="020B0604020202020204" pitchFamily="34" charset="0"/>
                <a:cs typeface="Arial" panose="020B0604020202020204" pitchFamily="34" charset="0"/>
              </a:rPr>
              <a:t> and easier.</a:t>
            </a:r>
            <a:endParaRPr lang="en-US" sz="2800" dirty="0">
              <a:solidFill>
                <a:schemeClr val="tx1"/>
              </a:solidFill>
              <a:effectLst/>
              <a:ea typeface="Arial" panose="020B0604020202020204" pitchFamily="34" charset="0"/>
            </a:endParaRPr>
          </a:p>
        </p:txBody>
      </p:sp>
      <p:pic>
        <p:nvPicPr>
          <p:cNvPr id="6" name="Picture 5">
            <a:extLst>
              <a:ext uri="{FF2B5EF4-FFF2-40B4-BE49-F238E27FC236}">
                <a16:creationId xmlns:a16="http://schemas.microsoft.com/office/drawing/2014/main" id="{92C8682D-719B-6D5F-31B0-F04D37BE94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1891" y="1586507"/>
            <a:ext cx="4640109" cy="3684985"/>
          </a:xfrm>
          <a:prstGeom prst="rect">
            <a:avLst/>
          </a:prstGeom>
          <a:noFill/>
          <a:ln>
            <a:noFill/>
          </a:ln>
        </p:spPr>
      </p:pic>
    </p:spTree>
    <p:extLst>
      <p:ext uri="{BB962C8B-B14F-4D97-AF65-F5344CB8AC3E}">
        <p14:creationId xmlns:p14="http://schemas.microsoft.com/office/powerpoint/2010/main" val="155682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FA3038-4B39-F321-A951-E43B0F1041A6}"/>
              </a:ext>
            </a:extLst>
          </p:cNvPr>
          <p:cNvSpPr>
            <a:spLocks noGrp="1"/>
          </p:cNvSpPr>
          <p:nvPr>
            <p:ph type="body" idx="1"/>
          </p:nvPr>
        </p:nvSpPr>
        <p:spPr>
          <a:xfrm>
            <a:off x="838200" y="604440"/>
            <a:ext cx="10515600" cy="5649119"/>
          </a:xfrm>
        </p:spPr>
        <p:txBody>
          <a:bodyPr>
            <a:normAutofit/>
          </a:bodyPr>
          <a:lstStyle/>
          <a:p>
            <a:pPr marL="342900" indent="-342900" algn="just">
              <a:buFont typeface="Arial" panose="020B0604020202020204" pitchFamily="34" charset="0"/>
              <a:buChar char="•"/>
            </a:pPr>
            <a:r>
              <a:rPr lang="en-US" sz="2800" b="1" dirty="0">
                <a:solidFill>
                  <a:schemeClr val="tx1"/>
                </a:solidFill>
              </a:rPr>
              <a:t>CNN</a:t>
            </a:r>
            <a:r>
              <a:rPr lang="en-US" sz="2800" dirty="0">
                <a:solidFill>
                  <a:schemeClr val="tx1"/>
                </a:solidFill>
              </a:rPr>
              <a:t>: Within Deep Learning, a Convolutional Neural Network or CNN is a type of artificial neural network, which is widely used for image/object recognition and classification. Deep Learning thus recognizes objects in an image by using a CNN. CNNs are playing a major role in diverse tasks/functions like image processing problems, computer vision tasks like localization and segmentation, video analysis, to recognize obstacles in self-driving cars, as well as speech recognition in natural language processing. As CNNs are playing a significant role in these fast-growing and emerging areas, they are very popular in Deep Learning.</a:t>
            </a:r>
          </a:p>
        </p:txBody>
      </p:sp>
      <p:pic>
        <p:nvPicPr>
          <p:cNvPr id="6" name="Picture 5">
            <a:extLst>
              <a:ext uri="{FF2B5EF4-FFF2-40B4-BE49-F238E27FC236}">
                <a16:creationId xmlns:a16="http://schemas.microsoft.com/office/drawing/2014/main" id="{FA32299F-96B2-F5D3-CBD4-03D4BCC2C9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76158" y="4509237"/>
            <a:ext cx="5239683" cy="1744322"/>
          </a:xfrm>
          <a:prstGeom prst="rect">
            <a:avLst/>
          </a:prstGeom>
          <a:noFill/>
          <a:ln>
            <a:noFill/>
          </a:ln>
        </p:spPr>
      </p:pic>
    </p:spTree>
    <p:extLst>
      <p:ext uri="{BB962C8B-B14F-4D97-AF65-F5344CB8AC3E}">
        <p14:creationId xmlns:p14="http://schemas.microsoft.com/office/powerpoint/2010/main" val="182937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normAutofit/>
          </a:bodyPr>
          <a:lstStyle/>
          <a:p>
            <a:r>
              <a:rPr lang="en-US" sz="3600" b="1" dirty="0">
                <a:latin typeface="+mn-lt"/>
              </a:rPr>
              <a:t>ABSTRACT:</a:t>
            </a:r>
            <a:endParaRPr lang="en-IN" sz="3600" b="1" dirty="0">
              <a:latin typeface="+mn-lt"/>
            </a:endParaRPr>
          </a:p>
        </p:txBody>
      </p:sp>
      <p:sp>
        <p:nvSpPr>
          <p:cNvPr id="1048607" name="Content Placeholder 2"/>
          <p:cNvSpPr>
            <a:spLocks noGrp="1"/>
          </p:cNvSpPr>
          <p:nvPr>
            <p:ph idx="1"/>
          </p:nvPr>
        </p:nvSpPr>
        <p:spPr>
          <a:xfrm>
            <a:off x="838200" y="1575594"/>
            <a:ext cx="10515600" cy="4351338"/>
          </a:xfrm>
        </p:spPr>
        <p:txBody>
          <a:bodyPr>
            <a:normAutofit/>
          </a:bodyPr>
          <a:lstStyle/>
          <a:p>
            <a:pPr algn="just"/>
            <a:r>
              <a:rPr lang="en-IN" dirty="0"/>
              <a:t>In this project we show how easy it is to detect faces and identify gender along with age with the help </a:t>
            </a:r>
            <a:r>
              <a:rPr lang="en-US" dirty="0"/>
              <a:t>of </a:t>
            </a:r>
            <a:r>
              <a:rPr lang="en-IN" dirty="0"/>
              <a:t>CNN(Convolutional Neural Networks) and OpenCV. Using these fields of Artificial Intelligence, we can reduce the use of hardware components and complexities in this project. For the output to be determined even with multiple parameters we use pre-trained model that is </a:t>
            </a:r>
            <a:r>
              <a:rPr lang="en-US" dirty="0" err="1"/>
              <a:t>caffe</a:t>
            </a:r>
            <a:r>
              <a:rPr lang="en-IN" dirty="0"/>
              <a:t> model along with OpenCV. The proposed model can be used in surveillance purposes or in medical purposes.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CA8210-C72F-9E82-B045-716B6DFE00F4}"/>
              </a:ext>
            </a:extLst>
          </p:cNvPr>
          <p:cNvSpPr>
            <a:spLocks noGrp="1"/>
          </p:cNvSpPr>
          <p:nvPr>
            <p:ph type="body" idx="1"/>
          </p:nvPr>
        </p:nvSpPr>
        <p:spPr>
          <a:xfrm>
            <a:off x="186613" y="382555"/>
            <a:ext cx="7585788" cy="5878286"/>
          </a:xfrm>
        </p:spPr>
        <p:txBody>
          <a:bodyPr>
            <a:normAutofit/>
          </a:bodyPr>
          <a:lstStyle/>
          <a:p>
            <a:pPr marL="800100" lvl="1" indent="-342900" algn="just">
              <a:buFont typeface="Arial" panose="020B0604020202020204" pitchFamily="34" charset="0"/>
              <a:buChar char="•"/>
            </a:pPr>
            <a:r>
              <a:rPr lang="en-US" sz="2800" b="1" dirty="0" err="1">
                <a:solidFill>
                  <a:schemeClr val="tx1"/>
                </a:solidFill>
              </a:rPr>
              <a:t>OpenCV</a:t>
            </a:r>
            <a:r>
              <a:rPr lang="en-US" sz="2800" dirty="0">
                <a:solidFill>
                  <a:schemeClr val="tx1"/>
                </a:solidFill>
              </a:rPr>
              <a:t>: </a:t>
            </a:r>
            <a:r>
              <a:rPr lang="en-US" sz="2800" dirty="0" err="1">
                <a:solidFill>
                  <a:schemeClr val="tx1"/>
                </a:solidFill>
              </a:rPr>
              <a:t>OpenCV</a:t>
            </a:r>
            <a:r>
              <a:rPr lang="en-US" sz="2800" dirty="0">
                <a:solidFill>
                  <a:schemeClr val="tx1"/>
                </a:solidFill>
              </a:rPr>
              <a:t>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 When it integrated with various libraries, such as </a:t>
            </a:r>
            <a:r>
              <a:rPr lang="en-US" sz="2800" dirty="0" err="1">
                <a:solidFill>
                  <a:schemeClr val="tx1"/>
                </a:solidFill>
              </a:rPr>
              <a:t>NumPy</a:t>
            </a:r>
            <a:r>
              <a:rPr lang="en-US" sz="2800" dirty="0">
                <a:solidFill>
                  <a:schemeClr val="tx1"/>
                </a:solidFill>
              </a:rPr>
              <a:t>, python is capable of processing the </a:t>
            </a:r>
            <a:r>
              <a:rPr lang="en-US" sz="2800" dirty="0" err="1">
                <a:solidFill>
                  <a:schemeClr val="tx1"/>
                </a:solidFill>
              </a:rPr>
              <a:t>OpenCV</a:t>
            </a:r>
            <a:r>
              <a:rPr lang="en-US" sz="2800" dirty="0">
                <a:solidFill>
                  <a:schemeClr val="tx1"/>
                </a:solidFill>
              </a:rPr>
              <a:t> array structure for analysis. To Identify image pattern and its various features we use vector space and perform mathematical operations on these features.</a:t>
            </a:r>
          </a:p>
        </p:txBody>
      </p:sp>
      <p:pic>
        <p:nvPicPr>
          <p:cNvPr id="6" name="Picture 5">
            <a:extLst>
              <a:ext uri="{FF2B5EF4-FFF2-40B4-BE49-F238E27FC236}">
                <a16:creationId xmlns:a16="http://schemas.microsoft.com/office/drawing/2014/main" id="{CE394E0B-1BB0-5728-F7EF-4DCD61E1B9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73782" y="1762123"/>
            <a:ext cx="3161173" cy="2790826"/>
          </a:xfrm>
          <a:prstGeom prst="rect">
            <a:avLst/>
          </a:prstGeom>
          <a:noFill/>
          <a:ln>
            <a:noFill/>
          </a:ln>
        </p:spPr>
      </p:pic>
    </p:spTree>
    <p:extLst>
      <p:ext uri="{BB962C8B-B14F-4D97-AF65-F5344CB8AC3E}">
        <p14:creationId xmlns:p14="http://schemas.microsoft.com/office/powerpoint/2010/main" val="1223208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918E-988C-E0E6-CA1F-FC4D0DF867BF}"/>
              </a:ext>
            </a:extLst>
          </p:cNvPr>
          <p:cNvSpPr>
            <a:spLocks noGrp="1"/>
          </p:cNvSpPr>
          <p:nvPr>
            <p:ph type="title"/>
          </p:nvPr>
        </p:nvSpPr>
        <p:spPr>
          <a:xfrm>
            <a:off x="641465" y="307578"/>
            <a:ext cx="10515600" cy="921543"/>
          </a:xfrm>
        </p:spPr>
        <p:txBody>
          <a:bodyPr>
            <a:normAutofit/>
          </a:bodyPr>
          <a:lstStyle/>
          <a:p>
            <a:r>
              <a:rPr lang="en-US" sz="3600" b="1" dirty="0">
                <a:latin typeface="+mn-lt"/>
                <a:cs typeface="Arial" panose="020B0604020202020204" pitchFamily="34" charset="0"/>
              </a:rPr>
              <a:t>MODULE DESIGN AND SPECIFICATIONS:</a:t>
            </a:r>
          </a:p>
        </p:txBody>
      </p:sp>
      <p:sp>
        <p:nvSpPr>
          <p:cNvPr id="3" name="Text Placeholder 2">
            <a:extLst>
              <a:ext uri="{FF2B5EF4-FFF2-40B4-BE49-F238E27FC236}">
                <a16:creationId xmlns:a16="http://schemas.microsoft.com/office/drawing/2014/main" id="{FF36E272-D282-9B52-4145-9517270B97F9}"/>
              </a:ext>
            </a:extLst>
          </p:cNvPr>
          <p:cNvSpPr>
            <a:spLocks noGrp="1"/>
          </p:cNvSpPr>
          <p:nvPr>
            <p:ph type="body" idx="1"/>
          </p:nvPr>
        </p:nvSpPr>
        <p:spPr>
          <a:xfrm>
            <a:off x="838200" y="1433082"/>
            <a:ext cx="9839326" cy="6474223"/>
          </a:xfrm>
        </p:spPr>
        <p:txBody>
          <a:bodyPr>
            <a:noAutofit/>
          </a:bodyPr>
          <a:lstStyle/>
          <a:p>
            <a:pPr algn="just"/>
            <a:r>
              <a:rPr lang="en-US" sz="2800" dirty="0">
                <a:solidFill>
                  <a:schemeClr val="tx1"/>
                </a:solidFill>
                <a:effectLst/>
                <a:ea typeface="Arial" panose="020B0604020202020204" pitchFamily="34" charset="0"/>
              </a:rPr>
              <a:t>Data Collection:</a:t>
            </a:r>
          </a:p>
          <a:p>
            <a:pPr marL="457200" indent="-457200" algn="just">
              <a:buFont typeface="Arial" panose="020B0604020202020204" pitchFamily="34" charset="0"/>
              <a:buChar char="•"/>
            </a:pPr>
            <a:r>
              <a:rPr lang="en-US" sz="2800" dirty="0" err="1">
                <a:solidFill>
                  <a:schemeClr val="tx1"/>
                </a:solidFill>
                <a:effectLst/>
                <a:ea typeface="Arial" panose="020B0604020202020204" pitchFamily="34" charset="0"/>
              </a:rPr>
              <a:t>gender_net.caffemodel:it</a:t>
            </a:r>
            <a:r>
              <a:rPr lang="en-US" sz="2800" dirty="0">
                <a:solidFill>
                  <a:schemeClr val="tx1"/>
                </a:solidFill>
                <a:effectLst/>
                <a:ea typeface="Arial" panose="020B0604020202020204" pitchFamily="34" charset="0"/>
              </a:rPr>
              <a:t> is the pre-trained model weights for gender detection</a:t>
            </a:r>
          </a:p>
          <a:p>
            <a:pPr marL="457200" indent="-457200" algn="just">
              <a:buFont typeface="Arial" panose="020B0604020202020204" pitchFamily="34" charset="0"/>
              <a:buChar char="•"/>
            </a:pPr>
            <a:r>
              <a:rPr lang="en-US" sz="2800" dirty="0" err="1">
                <a:solidFill>
                  <a:schemeClr val="tx1"/>
                </a:solidFill>
                <a:effectLst/>
                <a:ea typeface="Arial" panose="020B0604020202020204" pitchFamily="34" charset="0"/>
              </a:rPr>
              <a:t>deploy_gender.prototxt</a:t>
            </a:r>
            <a:r>
              <a:rPr lang="en-US" sz="2800" dirty="0">
                <a:solidFill>
                  <a:schemeClr val="tx1"/>
                </a:solidFill>
                <a:effectLst/>
                <a:ea typeface="Arial" panose="020B0604020202020204" pitchFamily="34" charset="0"/>
              </a:rPr>
              <a:t>: is the model architecture for the gender detection model (a plain text file with a JSON-like structure containing all the neural network layer’s definitions).</a:t>
            </a:r>
          </a:p>
          <a:p>
            <a:pPr marL="457200" indent="-457200" algn="just">
              <a:buFont typeface="Arial" panose="020B0604020202020204" pitchFamily="34" charset="0"/>
              <a:buChar char="•"/>
            </a:pPr>
            <a:r>
              <a:rPr lang="en-US" sz="2800" dirty="0" err="1">
                <a:solidFill>
                  <a:schemeClr val="tx1"/>
                </a:solidFill>
                <a:effectLst/>
                <a:ea typeface="Arial" panose="020B0604020202020204" pitchFamily="34" charset="0"/>
              </a:rPr>
              <a:t>age_net.caffemodel</a:t>
            </a:r>
            <a:r>
              <a:rPr lang="en-US" sz="2800" dirty="0">
                <a:solidFill>
                  <a:schemeClr val="tx1"/>
                </a:solidFill>
                <a:effectLst/>
                <a:ea typeface="Arial" panose="020B0604020202020204" pitchFamily="34" charset="0"/>
              </a:rPr>
              <a:t>: It is the pre-trained model weights for age detection.</a:t>
            </a:r>
          </a:p>
          <a:p>
            <a:pPr marL="457200" indent="-457200">
              <a:buFont typeface="Arial" panose="020B0604020202020204" pitchFamily="34" charset="0"/>
              <a:buChar char="•"/>
            </a:pPr>
            <a:endParaRPr lang="en-US" sz="3200" dirty="0">
              <a:solidFill>
                <a:schemeClr val="tx1"/>
              </a:solidFill>
              <a:effectLst/>
              <a:latin typeface="Arial" panose="020B0604020202020204" pitchFamily="34" charset="0"/>
              <a:ea typeface="Arial" panose="020B0604020202020204" pitchFamily="34" charset="0"/>
            </a:endParaRPr>
          </a:p>
          <a:p>
            <a:pPr marL="457200" indent="-457200">
              <a:buFont typeface="Arial" panose="020B0604020202020204" pitchFamily="34" charset="0"/>
              <a:buChar char="•"/>
            </a:pPr>
            <a:endParaRPr lang="en-US" sz="3200" dirty="0">
              <a:solidFill>
                <a:schemeClr val="tx1"/>
              </a:solidFill>
            </a:endParaRPr>
          </a:p>
        </p:txBody>
      </p:sp>
    </p:spTree>
    <p:extLst>
      <p:ext uri="{BB962C8B-B14F-4D97-AF65-F5344CB8AC3E}">
        <p14:creationId xmlns:p14="http://schemas.microsoft.com/office/powerpoint/2010/main" val="54070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E8A3A9-0376-40C4-A2BB-92CC658C81C6}"/>
              </a:ext>
            </a:extLst>
          </p:cNvPr>
          <p:cNvSpPr>
            <a:spLocks noGrp="1"/>
          </p:cNvSpPr>
          <p:nvPr>
            <p:ph type="body" idx="1"/>
          </p:nvPr>
        </p:nvSpPr>
        <p:spPr>
          <a:xfrm>
            <a:off x="838200" y="2228017"/>
            <a:ext cx="10515600" cy="2714625"/>
          </a:xfrm>
        </p:spPr>
        <p:txBody>
          <a:bodyPr>
            <a:normAutofit/>
          </a:bodyPr>
          <a:lstStyle/>
          <a:p>
            <a:pPr marL="457200" indent="-457200" algn="just">
              <a:buFont typeface="Arial" panose="020B0604020202020204" pitchFamily="34" charset="0"/>
              <a:buChar char="•"/>
            </a:pPr>
            <a:r>
              <a:rPr lang="en-US" sz="2800" dirty="0">
                <a:solidFill>
                  <a:schemeClr val="tx1"/>
                </a:solidFill>
                <a:effectLst/>
                <a:ea typeface="Arial" panose="020B0604020202020204" pitchFamily="34" charset="0"/>
              </a:rPr>
              <a:t>res10_300x300_ssd_iter_140000_fp16.caffemodel: The pre-trained model weights for face detection.</a:t>
            </a:r>
          </a:p>
          <a:p>
            <a:pPr marL="457200" indent="-457200" algn="just">
              <a:buFont typeface="Arial" panose="020B0604020202020204" pitchFamily="34" charset="0"/>
              <a:buChar char="•"/>
            </a:pPr>
            <a:r>
              <a:rPr lang="en-US" sz="2800" dirty="0" err="1">
                <a:solidFill>
                  <a:schemeClr val="tx1"/>
                </a:solidFill>
                <a:effectLst/>
                <a:ea typeface="Arial" panose="020B0604020202020204" pitchFamily="34" charset="0"/>
              </a:rPr>
              <a:t>deploy.prototxt.txt</a:t>
            </a:r>
            <a:r>
              <a:rPr lang="en-US" sz="2800" dirty="0">
                <a:solidFill>
                  <a:schemeClr val="tx1"/>
                </a:solidFill>
                <a:effectLst/>
                <a:ea typeface="Arial" panose="020B0604020202020204" pitchFamily="34" charset="0"/>
              </a:rPr>
              <a:t>: This is the model architecture for the face detection model.</a:t>
            </a:r>
          </a:p>
          <a:p>
            <a:pPr marL="457200" indent="-457200" algn="just">
              <a:buFont typeface="Arial" panose="020B0604020202020204" pitchFamily="34" charset="0"/>
              <a:buChar char="•"/>
            </a:pPr>
            <a:r>
              <a:rPr lang="en-US" sz="2800" dirty="0">
                <a:solidFill>
                  <a:schemeClr val="tx1"/>
                </a:solidFill>
                <a:effectLst/>
                <a:ea typeface="Arial" panose="020B0604020202020204" pitchFamily="34" charset="0"/>
              </a:rPr>
              <a:t>Importing Libraries: </a:t>
            </a:r>
            <a:r>
              <a:rPr lang="en-US" sz="2800" dirty="0" err="1">
                <a:solidFill>
                  <a:schemeClr val="tx1"/>
                </a:solidFill>
                <a:effectLst/>
                <a:ea typeface="Arial" panose="020B0604020202020204" pitchFamily="34" charset="0"/>
              </a:rPr>
              <a:t>OpenCV</a:t>
            </a:r>
            <a:r>
              <a:rPr lang="en-US" sz="2800" dirty="0">
                <a:solidFill>
                  <a:schemeClr val="tx1"/>
                </a:solidFill>
                <a:effectLst/>
                <a:ea typeface="Arial" panose="020B0604020202020204" pitchFamily="34" charset="0"/>
              </a:rPr>
              <a:t> and </a:t>
            </a:r>
            <a:r>
              <a:rPr lang="en-US" sz="2800" dirty="0" err="1">
                <a:solidFill>
                  <a:schemeClr val="tx1"/>
                </a:solidFill>
                <a:effectLst/>
                <a:ea typeface="Arial" panose="020B0604020202020204" pitchFamily="34" charset="0"/>
              </a:rPr>
              <a:t>numpy</a:t>
            </a:r>
            <a:r>
              <a:rPr lang="en-US" sz="2800" dirty="0">
                <a:solidFill>
                  <a:schemeClr val="tx1"/>
                </a:solidFill>
                <a:effectLst/>
                <a:ea typeface="Arial" panose="020B0604020202020204" pitchFamily="34" charset="0"/>
              </a:rPr>
              <a:t>.</a:t>
            </a:r>
          </a:p>
          <a:p>
            <a:pPr marL="457200" indent="-457200">
              <a:buFont typeface="Arial" panose="020B0604020202020204" pitchFamily="34" charset="0"/>
              <a:buChar char="•"/>
            </a:pPr>
            <a:endParaRPr lang="en-US" sz="3200" dirty="0">
              <a:solidFill>
                <a:schemeClr val="tx1"/>
              </a:solidFill>
            </a:endParaRPr>
          </a:p>
        </p:txBody>
      </p:sp>
      <p:sp>
        <p:nvSpPr>
          <p:cNvPr id="6" name="TextBox 5">
            <a:extLst>
              <a:ext uri="{FF2B5EF4-FFF2-40B4-BE49-F238E27FC236}">
                <a16:creationId xmlns:a16="http://schemas.microsoft.com/office/drawing/2014/main" id="{B92161E9-0FD9-E274-EBE6-D3EBC58DCC1D}"/>
              </a:ext>
            </a:extLst>
          </p:cNvPr>
          <p:cNvSpPr txBox="1"/>
          <p:nvPr/>
        </p:nvSpPr>
        <p:spPr>
          <a:xfrm>
            <a:off x="838200" y="843022"/>
            <a:ext cx="10246519" cy="1384995"/>
          </a:xfrm>
          <a:prstGeom prst="rect">
            <a:avLst/>
          </a:prstGeom>
          <a:noFill/>
        </p:spPr>
        <p:txBody>
          <a:bodyPr wrap="square">
            <a:spAutoFit/>
          </a:bodyPr>
          <a:lstStyle/>
          <a:p>
            <a:pPr marL="457200" indent="-457200" algn="just">
              <a:buFont typeface="Arial" panose="020B0604020202020204" pitchFamily="34" charset="0"/>
              <a:buChar char="•"/>
            </a:pPr>
            <a:r>
              <a:rPr lang="en-US" sz="2800" dirty="0" err="1">
                <a:solidFill>
                  <a:schemeClr val="tx1"/>
                </a:solidFill>
                <a:effectLst/>
                <a:ea typeface="Arial" panose="020B0604020202020204" pitchFamily="34" charset="0"/>
              </a:rPr>
              <a:t>deploy_age.prototxt</a:t>
            </a:r>
            <a:r>
              <a:rPr lang="en-US" sz="2800" dirty="0">
                <a:solidFill>
                  <a:schemeClr val="tx1"/>
                </a:solidFill>
                <a:effectLst/>
                <a:ea typeface="Arial" panose="020B0604020202020204" pitchFamily="34" charset="0"/>
              </a:rPr>
              <a:t>: is the model architecture for the age detection model (a plain text file with a JSON-like structure containing all the neural network layer’s definitions).</a:t>
            </a:r>
            <a:endParaRPr lang="en-US" sz="2800" dirty="0"/>
          </a:p>
        </p:txBody>
      </p:sp>
    </p:spTree>
    <p:extLst>
      <p:ext uri="{BB962C8B-B14F-4D97-AF65-F5344CB8AC3E}">
        <p14:creationId xmlns:p14="http://schemas.microsoft.com/office/powerpoint/2010/main" val="1686271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EBF54-3898-F1F4-559E-A75C89648E25}"/>
              </a:ext>
            </a:extLst>
          </p:cNvPr>
          <p:cNvSpPr>
            <a:spLocks noGrp="1"/>
          </p:cNvSpPr>
          <p:nvPr>
            <p:ph idx="1"/>
          </p:nvPr>
        </p:nvSpPr>
        <p:spPr>
          <a:xfrm>
            <a:off x="1246364" y="1066604"/>
            <a:ext cx="10107436" cy="5286375"/>
          </a:xfrm>
        </p:spPr>
        <p:txBody>
          <a:bodyPr/>
          <a:lstStyle/>
          <a:p>
            <a:r>
              <a:rPr lang="en-IN" dirty="0"/>
              <a:t>Importing Libraries:</a:t>
            </a:r>
          </a:p>
          <a:p>
            <a:pPr marL="0" indent="0">
              <a:buNone/>
            </a:pPr>
            <a:endParaRPr lang="en-IN" dirty="0"/>
          </a:p>
          <a:p>
            <a:pPr marL="0" indent="0">
              <a:buNone/>
            </a:pPr>
            <a:endParaRPr lang="en-IN" dirty="0"/>
          </a:p>
          <a:p>
            <a:r>
              <a:rPr lang="en-IN" dirty="0"/>
              <a:t>Defining the variables of weights and architectures for face, age, and gender detection models: </a:t>
            </a:r>
          </a:p>
          <a:p>
            <a:pPr marL="0" indent="0">
              <a:buNone/>
            </a:pPr>
            <a:endParaRPr lang="en-IN" dirty="0"/>
          </a:p>
        </p:txBody>
      </p:sp>
      <p:pic>
        <p:nvPicPr>
          <p:cNvPr id="5" name="Picture 4">
            <a:extLst>
              <a:ext uri="{FF2B5EF4-FFF2-40B4-BE49-F238E27FC236}">
                <a16:creationId xmlns:a16="http://schemas.microsoft.com/office/drawing/2014/main" id="{CFDDC8E0-09CA-A390-A962-F15B8F833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612" y="1715649"/>
            <a:ext cx="7354326" cy="843619"/>
          </a:xfrm>
          <a:prstGeom prst="rect">
            <a:avLst/>
          </a:prstGeom>
        </p:spPr>
      </p:pic>
      <p:pic>
        <p:nvPicPr>
          <p:cNvPr id="7" name="Picture 6">
            <a:extLst>
              <a:ext uri="{FF2B5EF4-FFF2-40B4-BE49-F238E27FC236}">
                <a16:creationId xmlns:a16="http://schemas.microsoft.com/office/drawing/2014/main" id="{E2819422-42EF-500C-0BF1-AA529808D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14" y="3429000"/>
            <a:ext cx="10107436" cy="3000794"/>
          </a:xfrm>
          <a:prstGeom prst="rect">
            <a:avLst/>
          </a:prstGeom>
        </p:spPr>
      </p:pic>
      <p:sp>
        <p:nvSpPr>
          <p:cNvPr id="4" name="TextBox 3">
            <a:extLst>
              <a:ext uri="{FF2B5EF4-FFF2-40B4-BE49-F238E27FC236}">
                <a16:creationId xmlns:a16="http://schemas.microsoft.com/office/drawing/2014/main" id="{1BF9652C-5F88-9239-812B-486691514D31}"/>
              </a:ext>
            </a:extLst>
          </p:cNvPr>
          <p:cNvSpPr txBox="1"/>
          <p:nvPr/>
        </p:nvSpPr>
        <p:spPr>
          <a:xfrm>
            <a:off x="4307719" y="181855"/>
            <a:ext cx="4427219" cy="646331"/>
          </a:xfrm>
          <a:prstGeom prst="rect">
            <a:avLst/>
          </a:prstGeom>
          <a:noFill/>
        </p:spPr>
        <p:txBody>
          <a:bodyPr wrap="square" rtlCol="0">
            <a:spAutoFit/>
          </a:bodyPr>
          <a:lstStyle/>
          <a:p>
            <a:r>
              <a:rPr lang="en-IN" sz="3600" b="1" dirty="0">
                <a:cs typeface="Arial" panose="020B0604020202020204" pitchFamily="34" charset="0"/>
              </a:rPr>
              <a:t>CODING PHASE</a:t>
            </a:r>
          </a:p>
        </p:txBody>
      </p:sp>
    </p:spTree>
    <p:extLst>
      <p:ext uri="{BB962C8B-B14F-4D97-AF65-F5344CB8AC3E}">
        <p14:creationId xmlns:p14="http://schemas.microsoft.com/office/powerpoint/2010/main" val="566996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6249A-BB18-3FA1-3FB4-969D81AC1530}"/>
              </a:ext>
            </a:extLst>
          </p:cNvPr>
          <p:cNvSpPr>
            <a:spLocks noGrp="1"/>
          </p:cNvSpPr>
          <p:nvPr>
            <p:ph idx="1"/>
          </p:nvPr>
        </p:nvSpPr>
        <p:spPr>
          <a:xfrm>
            <a:off x="838200" y="265043"/>
            <a:ext cx="10515600" cy="5911920"/>
          </a:xfrm>
        </p:spPr>
        <p:txBody>
          <a:bodyPr/>
          <a:lstStyle/>
          <a:p>
            <a:r>
              <a:rPr lang="en-IN" dirty="0"/>
              <a:t>Loading the models:</a:t>
            </a:r>
          </a:p>
          <a:p>
            <a:endParaRPr lang="en-IN" dirty="0"/>
          </a:p>
          <a:p>
            <a:endParaRPr lang="en-IN" dirty="0"/>
          </a:p>
          <a:p>
            <a:pPr marL="0" indent="0">
              <a:buNone/>
            </a:pPr>
            <a:endParaRPr lang="en-IN" dirty="0"/>
          </a:p>
          <a:p>
            <a:r>
              <a:rPr lang="en-IN" dirty="0"/>
              <a:t>Face detection:</a:t>
            </a:r>
          </a:p>
        </p:txBody>
      </p:sp>
      <p:pic>
        <p:nvPicPr>
          <p:cNvPr id="5" name="Picture 4">
            <a:extLst>
              <a:ext uri="{FF2B5EF4-FFF2-40B4-BE49-F238E27FC236}">
                <a16:creationId xmlns:a16="http://schemas.microsoft.com/office/drawing/2014/main" id="{319D0B8A-4A43-D1C5-87BD-AAD16F735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13" y="775558"/>
            <a:ext cx="10193173" cy="1543265"/>
          </a:xfrm>
          <a:prstGeom prst="rect">
            <a:avLst/>
          </a:prstGeom>
        </p:spPr>
      </p:pic>
      <p:pic>
        <p:nvPicPr>
          <p:cNvPr id="7" name="Picture 6">
            <a:extLst>
              <a:ext uri="{FF2B5EF4-FFF2-40B4-BE49-F238E27FC236}">
                <a16:creationId xmlns:a16="http://schemas.microsoft.com/office/drawing/2014/main" id="{28ECF1A2-69F2-CB66-07EB-BAB528926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23511"/>
            <a:ext cx="10240804" cy="3869445"/>
          </a:xfrm>
          <a:prstGeom prst="rect">
            <a:avLst/>
          </a:prstGeom>
        </p:spPr>
      </p:pic>
    </p:spTree>
    <p:extLst>
      <p:ext uri="{BB962C8B-B14F-4D97-AF65-F5344CB8AC3E}">
        <p14:creationId xmlns:p14="http://schemas.microsoft.com/office/powerpoint/2010/main" val="1090534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00B3C-6931-BB83-86B7-304DDAB2EE04}"/>
              </a:ext>
            </a:extLst>
          </p:cNvPr>
          <p:cNvSpPr>
            <a:spLocks noGrp="1"/>
          </p:cNvSpPr>
          <p:nvPr>
            <p:ph idx="1"/>
          </p:nvPr>
        </p:nvSpPr>
        <p:spPr>
          <a:xfrm>
            <a:off x="838200" y="185530"/>
            <a:ext cx="10515600" cy="5991433"/>
          </a:xfrm>
        </p:spPr>
        <p:txBody>
          <a:bodyPr/>
          <a:lstStyle/>
          <a:p>
            <a:r>
              <a:rPr lang="en-IN" dirty="0"/>
              <a:t>Function for predicting age and gender:</a:t>
            </a:r>
          </a:p>
          <a:p>
            <a:pPr marL="0" indent="0">
              <a:buNone/>
            </a:pPr>
            <a:endParaRPr lang="en-IN" dirty="0"/>
          </a:p>
        </p:txBody>
      </p:sp>
      <p:pic>
        <p:nvPicPr>
          <p:cNvPr id="5" name="Picture 4">
            <a:extLst>
              <a:ext uri="{FF2B5EF4-FFF2-40B4-BE49-F238E27FC236}">
                <a16:creationId xmlns:a16="http://schemas.microsoft.com/office/drawing/2014/main" id="{379EF830-9A2A-7B38-0BB3-04E57E161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39" y="871180"/>
            <a:ext cx="10200861" cy="5801290"/>
          </a:xfrm>
          <a:prstGeom prst="rect">
            <a:avLst/>
          </a:prstGeom>
        </p:spPr>
      </p:pic>
    </p:spTree>
    <p:extLst>
      <p:ext uri="{BB962C8B-B14F-4D97-AF65-F5344CB8AC3E}">
        <p14:creationId xmlns:p14="http://schemas.microsoft.com/office/powerpoint/2010/main" val="13196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9F5C-82AA-57DB-0B85-DFB81AC434CA}"/>
              </a:ext>
            </a:extLst>
          </p:cNvPr>
          <p:cNvSpPr>
            <a:spLocks noGrp="1"/>
          </p:cNvSpPr>
          <p:nvPr>
            <p:ph type="title"/>
          </p:nvPr>
        </p:nvSpPr>
        <p:spPr>
          <a:xfrm>
            <a:off x="5217887" y="365125"/>
            <a:ext cx="1756225" cy="739981"/>
          </a:xfrm>
        </p:spPr>
        <p:txBody>
          <a:bodyPr>
            <a:normAutofit/>
          </a:bodyPr>
          <a:lstStyle/>
          <a:p>
            <a:r>
              <a:rPr lang="en-IN" sz="3600" b="1" dirty="0">
                <a:latin typeface="+mn-lt"/>
                <a:cs typeface="Times New Roman" panose="02020603050405020304" pitchFamily="18" charset="0"/>
              </a:rPr>
              <a:t>RESULT</a:t>
            </a:r>
          </a:p>
        </p:txBody>
      </p:sp>
      <p:pic>
        <p:nvPicPr>
          <p:cNvPr id="5" name="Content Placeholder 4">
            <a:extLst>
              <a:ext uri="{FF2B5EF4-FFF2-40B4-BE49-F238E27FC236}">
                <a16:creationId xmlns:a16="http://schemas.microsoft.com/office/drawing/2014/main" id="{9D41B567-5B19-C232-DD3F-07EA396576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74" y="1401556"/>
            <a:ext cx="6027051" cy="4351338"/>
          </a:xfrm>
        </p:spPr>
      </p:pic>
      <p:pic>
        <p:nvPicPr>
          <p:cNvPr id="7" name="Picture 6">
            <a:extLst>
              <a:ext uri="{FF2B5EF4-FFF2-40B4-BE49-F238E27FC236}">
                <a16:creationId xmlns:a16="http://schemas.microsoft.com/office/drawing/2014/main" id="{90395865-3256-BD27-D179-172939551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325" y="1690688"/>
            <a:ext cx="5792008" cy="3915321"/>
          </a:xfrm>
          <a:prstGeom prst="rect">
            <a:avLst/>
          </a:prstGeom>
        </p:spPr>
      </p:pic>
    </p:spTree>
    <p:extLst>
      <p:ext uri="{BB962C8B-B14F-4D97-AF65-F5344CB8AC3E}">
        <p14:creationId xmlns:p14="http://schemas.microsoft.com/office/powerpoint/2010/main" val="2469499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732F82-EACC-60B8-CFA7-47539DD7DA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017" y="0"/>
            <a:ext cx="4115374" cy="3610479"/>
          </a:xfrm>
        </p:spPr>
      </p:pic>
      <p:pic>
        <p:nvPicPr>
          <p:cNvPr id="7" name="Picture 6">
            <a:extLst>
              <a:ext uri="{FF2B5EF4-FFF2-40B4-BE49-F238E27FC236}">
                <a16:creationId xmlns:a16="http://schemas.microsoft.com/office/drawing/2014/main" id="{0637EB8F-02B5-CE3A-7E47-C4F59AF5E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478" y="0"/>
            <a:ext cx="4439270" cy="3515216"/>
          </a:xfrm>
          <a:prstGeom prst="rect">
            <a:avLst/>
          </a:prstGeom>
        </p:spPr>
      </p:pic>
      <p:pic>
        <p:nvPicPr>
          <p:cNvPr id="9" name="Picture 8">
            <a:extLst>
              <a:ext uri="{FF2B5EF4-FFF2-40B4-BE49-F238E27FC236}">
                <a16:creationId xmlns:a16="http://schemas.microsoft.com/office/drawing/2014/main" id="{0532ADE6-A465-7615-A035-42F87BDD6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8685" y="3632186"/>
            <a:ext cx="4846361" cy="3230907"/>
          </a:xfrm>
          <a:prstGeom prst="rect">
            <a:avLst/>
          </a:prstGeom>
        </p:spPr>
      </p:pic>
    </p:spTree>
    <p:extLst>
      <p:ext uri="{BB962C8B-B14F-4D97-AF65-F5344CB8AC3E}">
        <p14:creationId xmlns:p14="http://schemas.microsoft.com/office/powerpoint/2010/main" val="2968226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47A9-FB98-D86E-6DB3-F73DDC8749CC}"/>
              </a:ext>
            </a:extLst>
          </p:cNvPr>
          <p:cNvSpPr>
            <a:spLocks noGrp="1"/>
          </p:cNvSpPr>
          <p:nvPr>
            <p:ph type="title"/>
          </p:nvPr>
        </p:nvSpPr>
        <p:spPr/>
        <p:txBody>
          <a:bodyPr>
            <a:normAutofit/>
          </a:bodyPr>
          <a:lstStyle/>
          <a:p>
            <a:r>
              <a:rPr lang="en-US" sz="3600" b="1" dirty="0">
                <a:latin typeface="+mn-lt"/>
              </a:rPr>
              <a:t>APPLICATIONS:</a:t>
            </a:r>
          </a:p>
        </p:txBody>
      </p:sp>
      <p:sp>
        <p:nvSpPr>
          <p:cNvPr id="3" name="Content Placeholder 2">
            <a:extLst>
              <a:ext uri="{FF2B5EF4-FFF2-40B4-BE49-F238E27FC236}">
                <a16:creationId xmlns:a16="http://schemas.microsoft.com/office/drawing/2014/main" id="{F592E06B-9E20-1D7F-65A3-CD74E3FB60CB}"/>
              </a:ext>
            </a:extLst>
          </p:cNvPr>
          <p:cNvSpPr>
            <a:spLocks noGrp="1"/>
          </p:cNvSpPr>
          <p:nvPr>
            <p:ph idx="1"/>
          </p:nvPr>
        </p:nvSpPr>
        <p:spPr>
          <a:xfrm>
            <a:off x="838200" y="1373188"/>
            <a:ext cx="10515600" cy="4351338"/>
          </a:xfrm>
        </p:spPr>
        <p:txBody>
          <a:bodyPr>
            <a:noAutofit/>
          </a:bodyPr>
          <a:lstStyle/>
          <a:p>
            <a:pPr algn="just"/>
            <a:r>
              <a:rPr lang="en-US" dirty="0"/>
              <a:t>The project can be developed into a web application or a mobile application such that it is easily accessible.</a:t>
            </a:r>
          </a:p>
          <a:p>
            <a:pPr algn="just"/>
            <a:r>
              <a:rPr lang="en-US" dirty="0"/>
              <a:t>In public places- using sensors this can be used in public places like restaurants, ATM places, shops such then when a theft happens the scope of finding the person could be much more easy.</a:t>
            </a:r>
          </a:p>
          <a:p>
            <a:pPr algn="just"/>
            <a:r>
              <a:rPr lang="en-US" dirty="0"/>
              <a:t>Enhancing this project to detect multiple individuals-this project can be enhanced such it can estimate age and gender even for a group of individuals in the image. This model does detect the face of individuals in a group but cannot give the accurate age and gender estimation.</a:t>
            </a:r>
          </a:p>
        </p:txBody>
      </p:sp>
    </p:spTree>
    <p:extLst>
      <p:ext uri="{BB962C8B-B14F-4D97-AF65-F5344CB8AC3E}">
        <p14:creationId xmlns:p14="http://schemas.microsoft.com/office/powerpoint/2010/main" val="3407664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838200" y="280987"/>
            <a:ext cx="10515600" cy="1325563"/>
          </a:xfrm>
        </p:spPr>
        <p:txBody>
          <a:bodyPr>
            <a:normAutofit/>
          </a:bodyPr>
          <a:lstStyle/>
          <a:p>
            <a:r>
              <a:rPr lang="en-US" sz="3600" b="1" dirty="0">
                <a:latin typeface="+mn-lt"/>
              </a:rPr>
              <a:t>CONCLUSION:</a:t>
            </a:r>
            <a:endParaRPr lang="en-IN" sz="3600" b="1" dirty="0">
              <a:latin typeface="+mn-lt"/>
            </a:endParaRPr>
          </a:p>
        </p:txBody>
      </p:sp>
      <p:sp>
        <p:nvSpPr>
          <p:cNvPr id="1048612" name="Content Placeholder 2"/>
          <p:cNvSpPr>
            <a:spLocks noGrp="1"/>
          </p:cNvSpPr>
          <p:nvPr>
            <p:ph idx="1"/>
          </p:nvPr>
        </p:nvSpPr>
        <p:spPr>
          <a:xfrm>
            <a:off x="838200" y="1356681"/>
            <a:ext cx="10515600" cy="4351338"/>
          </a:xfrm>
        </p:spPr>
        <p:txBody>
          <a:bodyPr>
            <a:noAutofit/>
          </a:bodyPr>
          <a:lstStyle/>
          <a:p>
            <a:pPr algn="just"/>
            <a:r>
              <a:rPr lang="en-IN" dirty="0"/>
              <a:t>The age and gender detection using OpenCV will be very beneficial in authorization purposes, medical purposes or surveillance purposes. The CNN and OpenCV combined can give great results.</a:t>
            </a:r>
            <a:r>
              <a:rPr lang="en-US" dirty="0"/>
              <a:t>
The OIU-</a:t>
            </a:r>
            <a:r>
              <a:rPr lang="en-US" dirty="0" err="1"/>
              <a:t>Adience</a:t>
            </a:r>
            <a:r>
              <a:rPr lang="en-US" dirty="0"/>
              <a:t> dataset used in the project gives result with greater accuracy. We used protocol buffer and </a:t>
            </a:r>
            <a:r>
              <a:rPr lang="en-US" dirty="0" err="1"/>
              <a:t>caffee</a:t>
            </a:r>
            <a:r>
              <a:rPr lang="en-US" dirty="0"/>
              <a:t> model files. This project shows how </a:t>
            </a:r>
            <a:r>
              <a:rPr lang="en-US" dirty="0" err="1"/>
              <a:t>OpenCV</a:t>
            </a:r>
            <a:r>
              <a:rPr lang="en-US" dirty="0"/>
              <a:t> can be used for face detection without any other complicated process.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600" b="1" dirty="0">
                <a:latin typeface="+mn-lt"/>
              </a:rPr>
              <a:t>PROBLEM</a:t>
            </a:r>
            <a:r>
              <a:rPr lang="en-IN" sz="3600" b="1" dirty="0">
                <a:latin typeface="+mn-lt"/>
              </a:rPr>
              <a:t> </a:t>
            </a:r>
            <a:r>
              <a:rPr lang="en-US" sz="3600" b="1" dirty="0">
                <a:latin typeface="+mn-lt"/>
              </a:rPr>
              <a:t>STATEMENT</a:t>
            </a:r>
            <a:r>
              <a:rPr lang="en-IN" sz="3600" b="1" dirty="0">
                <a:latin typeface="+mn-lt"/>
              </a:rPr>
              <a:t> </a:t>
            </a:r>
            <a:r>
              <a:rPr lang="en-US" sz="3600" b="1" dirty="0">
                <a:latin typeface="+mn-lt"/>
              </a:rPr>
              <a:t>AND</a:t>
            </a:r>
            <a:r>
              <a:rPr lang="en-IN" sz="3600" b="1" dirty="0">
                <a:latin typeface="+mn-lt"/>
              </a:rPr>
              <a:t> </a:t>
            </a:r>
            <a:r>
              <a:rPr lang="en-US" sz="3600" b="1" dirty="0">
                <a:latin typeface="+mn-lt"/>
              </a:rPr>
              <a:t>DESCRIPTION:</a:t>
            </a:r>
            <a:endParaRPr lang="en-IN" sz="3600" b="1" dirty="0">
              <a:latin typeface="+mn-lt"/>
            </a:endParaRPr>
          </a:p>
        </p:txBody>
      </p:sp>
      <p:sp>
        <p:nvSpPr>
          <p:cNvPr id="1048596" name="Content Placeholder 2"/>
          <p:cNvSpPr>
            <a:spLocks noGrp="1"/>
          </p:cNvSpPr>
          <p:nvPr>
            <p:ph idx="1"/>
          </p:nvPr>
        </p:nvSpPr>
        <p:spPr/>
        <p:txBody>
          <a:bodyPr>
            <a:normAutofit/>
          </a:bodyPr>
          <a:lstStyle/>
          <a:p>
            <a:pPr algn="just"/>
            <a:r>
              <a:rPr lang="en-IN" i="0" dirty="0">
                <a:effectLst/>
                <a:cs typeface="Times New Roman" panose="02020603050405020304" pitchFamily="18" charset="0"/>
              </a:rPr>
              <a:t>It is challenging to determine an accurate age from a single shot due to factors such as cosmetics, environmental lights, impediments, and facial expressions.</a:t>
            </a:r>
          </a:p>
          <a:p>
            <a:pPr algn="just"/>
            <a:r>
              <a:rPr lang="en-IN" dirty="0">
                <a:cs typeface="Times New Roman" panose="02020603050405020304" pitchFamily="18" charset="0"/>
              </a:rPr>
              <a:t>The main goal of this project is to detect the age and gender of the given image. This can be done using deep learning in OpenCV. The goal here is to create a program that will predict the gender and age of the person using an image.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B719-0950-9CE0-5058-A09E8E332677}"/>
              </a:ext>
            </a:extLst>
          </p:cNvPr>
          <p:cNvSpPr>
            <a:spLocks noGrp="1"/>
          </p:cNvSpPr>
          <p:nvPr>
            <p:ph type="title"/>
          </p:nvPr>
        </p:nvSpPr>
        <p:spPr>
          <a:xfrm>
            <a:off x="981075" y="133349"/>
            <a:ext cx="10515600" cy="1325563"/>
          </a:xfrm>
        </p:spPr>
        <p:txBody>
          <a:bodyPr>
            <a:normAutofit/>
          </a:bodyPr>
          <a:lstStyle/>
          <a:p>
            <a:r>
              <a:rPr lang="en-US" sz="3600" b="1" dirty="0">
                <a:latin typeface="+mn-lt"/>
              </a:rPr>
              <a:t>REFERENCE:</a:t>
            </a:r>
          </a:p>
        </p:txBody>
      </p:sp>
      <p:sp>
        <p:nvSpPr>
          <p:cNvPr id="3" name="Content Placeholder 2">
            <a:extLst>
              <a:ext uri="{FF2B5EF4-FFF2-40B4-BE49-F238E27FC236}">
                <a16:creationId xmlns:a16="http://schemas.microsoft.com/office/drawing/2014/main" id="{9BC3F749-1920-A67D-E609-7657AA68410D}"/>
              </a:ext>
            </a:extLst>
          </p:cNvPr>
          <p:cNvSpPr>
            <a:spLocks noGrp="1"/>
          </p:cNvSpPr>
          <p:nvPr>
            <p:ph idx="1"/>
          </p:nvPr>
        </p:nvSpPr>
        <p:spPr>
          <a:xfrm>
            <a:off x="981075" y="1253331"/>
            <a:ext cx="10515600" cy="4351338"/>
          </a:xfrm>
        </p:spPr>
        <p:txBody>
          <a:bodyPr>
            <a:noAutofit/>
          </a:bodyPr>
          <a:lstStyle/>
          <a:p>
            <a:pPr algn="just"/>
            <a:r>
              <a:rPr lang="en-US" dirty="0">
                <a:effectLst/>
                <a:ea typeface="Arial" panose="020B0604020202020204" pitchFamily="34" charset="0"/>
              </a:rPr>
              <a:t>Van der Aalst, W. (2016). Data Science in Action. Process Mining, 3– 23. doi:10.1007/978-3-662-49851-4_1 . </a:t>
            </a:r>
          </a:p>
          <a:p>
            <a:pPr algn="just"/>
            <a:r>
              <a:rPr lang="en-US" dirty="0">
                <a:effectLst/>
                <a:ea typeface="Arial" panose="020B0604020202020204" pitchFamily="34" charset="0"/>
              </a:rPr>
              <a:t>Sanchez-Pinto LN, Luo Y, </a:t>
            </a:r>
            <a:r>
              <a:rPr lang="en-US" dirty="0" err="1">
                <a:effectLst/>
                <a:ea typeface="Arial" panose="020B0604020202020204" pitchFamily="34" charset="0"/>
              </a:rPr>
              <a:t>Churpek</a:t>
            </a:r>
            <a:r>
              <a:rPr lang="en-US" dirty="0">
                <a:effectLst/>
                <a:ea typeface="Arial" panose="020B0604020202020204" pitchFamily="34" charset="0"/>
              </a:rPr>
              <a:t> MM, Big Data and Data Science in Critical Care, CHEST (2018), </a:t>
            </a:r>
            <a:r>
              <a:rPr lang="en-US" dirty="0" err="1">
                <a:effectLst/>
                <a:ea typeface="Arial" panose="020B0604020202020204" pitchFamily="34" charset="0"/>
              </a:rPr>
              <a:t>doi</a:t>
            </a:r>
            <a:r>
              <a:rPr lang="en-US" dirty="0">
                <a:effectLst/>
                <a:ea typeface="Arial" panose="020B0604020202020204" pitchFamily="34" charset="0"/>
              </a:rPr>
              <a:t>: 10.1016/j.chest.2018.04.037 .</a:t>
            </a:r>
          </a:p>
          <a:p>
            <a:pPr algn="just"/>
            <a:r>
              <a:rPr lang="en-US" dirty="0" err="1">
                <a:effectLst/>
                <a:ea typeface="Arial" panose="020B0604020202020204" pitchFamily="34" charset="0"/>
              </a:rPr>
              <a:t>Duan</a:t>
            </a:r>
            <a:r>
              <a:rPr lang="en-US" dirty="0">
                <a:effectLst/>
                <a:ea typeface="Arial" panose="020B0604020202020204" pitchFamily="34" charset="0"/>
              </a:rPr>
              <a:t>, Y., Edwards, J. S., &amp; </a:t>
            </a:r>
            <a:r>
              <a:rPr lang="en-US" dirty="0" err="1">
                <a:effectLst/>
                <a:ea typeface="Arial" panose="020B0604020202020204" pitchFamily="34" charset="0"/>
              </a:rPr>
              <a:t>Dwivedi</a:t>
            </a:r>
            <a:r>
              <a:rPr lang="en-US" dirty="0">
                <a:effectLst/>
                <a:ea typeface="Arial" panose="020B0604020202020204" pitchFamily="34" charset="0"/>
              </a:rPr>
              <a:t>, Y. K. (2019). Artificial intelligence for decision making in the era of Big Data – evolution, challenges and research agenda. International Journal of Information Management, 48, 63– 71.doi:10.1016/j.ijinfomgt.2019.01.021</a:t>
            </a:r>
          </a:p>
          <a:p>
            <a:pPr marL="0" indent="0">
              <a:buNone/>
            </a:pPr>
            <a:endParaRPr lang="en-US" sz="3200" dirty="0"/>
          </a:p>
        </p:txBody>
      </p:sp>
    </p:spTree>
    <p:extLst>
      <p:ext uri="{BB962C8B-B14F-4D97-AF65-F5344CB8AC3E}">
        <p14:creationId xmlns:p14="http://schemas.microsoft.com/office/powerpoint/2010/main" val="3689905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048675"/>
          <p:cNvSpPr>
            <a:spLocks noGrp="1"/>
          </p:cNvSpPr>
          <p:nvPr>
            <p:ph type="ctrTitle"/>
          </p:nvPr>
        </p:nvSpPr>
        <p:spPr>
          <a:xfrm>
            <a:off x="1177756" y="1099329"/>
            <a:ext cx="9836489" cy="2752036"/>
          </a:xfrm>
        </p:spPr>
        <p:txBody>
          <a:bodyPr/>
          <a:lstStyle/>
          <a:p>
            <a:r>
              <a:rPr lang="en-US" b="1"/>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a:xfrm>
            <a:off x="833369" y="526369"/>
            <a:ext cx="10515600" cy="1325563"/>
          </a:xfrm>
        </p:spPr>
        <p:txBody>
          <a:bodyPr>
            <a:normAutofit/>
          </a:bodyPr>
          <a:lstStyle/>
          <a:p>
            <a:r>
              <a:rPr lang="en-US" sz="3600" b="1" dirty="0">
                <a:latin typeface="+mn-lt"/>
              </a:rPr>
              <a:t>AIM OF THE PROJECT:</a:t>
            </a:r>
          </a:p>
        </p:txBody>
      </p:sp>
      <p:sp>
        <p:nvSpPr>
          <p:cNvPr id="1048683" name="TextBox 1048682"/>
          <p:cNvSpPr txBox="1"/>
          <p:nvPr/>
        </p:nvSpPr>
        <p:spPr>
          <a:xfrm>
            <a:off x="1063689" y="2267339"/>
            <a:ext cx="10125881" cy="954107"/>
          </a:xfrm>
          <a:prstGeom prst="rect">
            <a:avLst/>
          </a:prstGeom>
        </p:spPr>
        <p:txBody>
          <a:bodyPr wrap="square" rtlCol="0">
            <a:spAutoFit/>
          </a:bodyPr>
          <a:lstStyle/>
          <a:p>
            <a:pPr marL="457200" indent="-457200">
              <a:buFont typeface="Arial" panose="020B0604020202020204" pitchFamily="34" charset="0"/>
              <a:buChar char="•"/>
            </a:pPr>
            <a:r>
              <a:rPr lang="en-US" sz="2800" dirty="0">
                <a:solidFill>
                  <a:srgbClr val="000000"/>
                </a:solidFill>
              </a:rPr>
              <a:t>The main aim is to detect the age and gender of a person by using deep learning in </a:t>
            </a:r>
            <a:r>
              <a:rPr lang="en-US" sz="2800" dirty="0" err="1">
                <a:solidFill>
                  <a:srgbClr val="000000"/>
                </a:solidFill>
              </a:rPr>
              <a:t>opencv</a:t>
            </a:r>
            <a:r>
              <a:rPr lang="en-US" sz="2800" dirty="0">
                <a:solidFill>
                  <a:srgbClr val="000000"/>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838200" y="318472"/>
            <a:ext cx="10515600" cy="1325563"/>
          </a:xfrm>
        </p:spPr>
        <p:txBody>
          <a:bodyPr>
            <a:normAutofit/>
          </a:bodyPr>
          <a:lstStyle/>
          <a:p>
            <a:r>
              <a:rPr lang="en-US" sz="3600" b="1" dirty="0">
                <a:latin typeface="+mn-lt"/>
              </a:rPr>
              <a:t>OBJECTIVE:</a:t>
            </a:r>
            <a:endParaRPr lang="en-IN" sz="3600" b="1" dirty="0">
              <a:latin typeface="+mn-lt"/>
            </a:endParaRPr>
          </a:p>
        </p:txBody>
      </p:sp>
      <p:sp>
        <p:nvSpPr>
          <p:cNvPr id="1048593" name="Content Placeholder 2"/>
          <p:cNvSpPr>
            <a:spLocks noGrp="1"/>
          </p:cNvSpPr>
          <p:nvPr>
            <p:ph idx="1"/>
          </p:nvPr>
        </p:nvSpPr>
        <p:spPr>
          <a:xfrm>
            <a:off x="1455576" y="1912776"/>
            <a:ext cx="9436261" cy="3780458"/>
          </a:xfrm>
        </p:spPr>
        <p:txBody>
          <a:bodyPr>
            <a:normAutofit/>
          </a:bodyPr>
          <a:lstStyle/>
          <a:p>
            <a:pPr algn="just"/>
            <a:r>
              <a:rPr lang="en-IN" dirty="0"/>
              <a:t>Deep learning’s neural networks forms the basis for the entire model and then entire decision making process is done by the neurons of the neural network. </a:t>
            </a:r>
          </a:p>
          <a:p>
            <a:pPr algn="just"/>
            <a:r>
              <a:rPr lang="en-IN" dirty="0"/>
              <a:t>The main objective is to determine the parameters like the age, gender of the person by using the model being developed.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048684"/>
          <p:cNvSpPr>
            <a:spLocks noGrp="1"/>
          </p:cNvSpPr>
          <p:nvPr>
            <p:ph type="title"/>
          </p:nvPr>
        </p:nvSpPr>
        <p:spPr>
          <a:xfrm>
            <a:off x="660400" y="707010"/>
            <a:ext cx="10871200" cy="785213"/>
          </a:xfrm>
        </p:spPr>
        <p:txBody>
          <a:bodyPr>
            <a:normAutofit/>
          </a:bodyPr>
          <a:lstStyle/>
          <a:p>
            <a:r>
              <a:rPr lang="en-US" sz="3600" b="1" dirty="0">
                <a:latin typeface="+mn-lt"/>
              </a:rPr>
              <a:t>SCOPE:</a:t>
            </a:r>
          </a:p>
        </p:txBody>
      </p:sp>
      <p:sp>
        <p:nvSpPr>
          <p:cNvPr id="1048686" name="Text Placeholder 1048685"/>
          <p:cNvSpPr>
            <a:spLocks noGrp="1"/>
          </p:cNvSpPr>
          <p:nvPr>
            <p:ph type="body" idx="1"/>
          </p:nvPr>
        </p:nvSpPr>
        <p:spPr>
          <a:xfrm>
            <a:off x="660400" y="2453951"/>
            <a:ext cx="10890578" cy="2986877"/>
          </a:xfrm>
        </p:spPr>
        <p:txBody>
          <a:bodyPr>
            <a:normAutofit/>
          </a:bodyPr>
          <a:lstStyle/>
          <a:p>
            <a:pPr marL="457200" indent="-457200" algn="just">
              <a:buFont typeface="Arial" panose="020B0604020202020204" pitchFamily="34" charset="0"/>
              <a:buChar char="•"/>
            </a:pPr>
            <a:r>
              <a:rPr lang="en-US" sz="2800" dirty="0">
                <a:solidFill>
                  <a:srgbClr val="000000"/>
                </a:solidFill>
              </a:rPr>
              <a:t>The output prediction depends on the present inputs for those algorithms. Deep Learning improves the overall performance and the efficiency of the model which has to detect characteristics of the person like age and gender by developing a neural network. The model being developed can be used for surveillance purposes.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8FDE-39D0-4A08-7C7F-52E5794E87E3}"/>
              </a:ext>
            </a:extLst>
          </p:cNvPr>
          <p:cNvSpPr>
            <a:spLocks noGrp="1"/>
          </p:cNvSpPr>
          <p:nvPr>
            <p:ph type="title"/>
          </p:nvPr>
        </p:nvSpPr>
        <p:spPr>
          <a:xfrm>
            <a:off x="632926" y="421025"/>
            <a:ext cx="10515600" cy="1325563"/>
          </a:xfrm>
        </p:spPr>
        <p:txBody>
          <a:bodyPr>
            <a:normAutofit/>
          </a:bodyPr>
          <a:lstStyle/>
          <a:p>
            <a:r>
              <a:rPr lang="en-US" sz="3600" b="1" dirty="0">
                <a:latin typeface="+mn-lt"/>
              </a:rPr>
              <a:t>EXISTING SYSTEM:</a:t>
            </a:r>
          </a:p>
        </p:txBody>
      </p:sp>
      <p:sp>
        <p:nvSpPr>
          <p:cNvPr id="3" name="Content Placeholder 2">
            <a:extLst>
              <a:ext uri="{FF2B5EF4-FFF2-40B4-BE49-F238E27FC236}">
                <a16:creationId xmlns:a16="http://schemas.microsoft.com/office/drawing/2014/main" id="{76896634-F1D1-7AA3-4C7E-A5D845250081}"/>
              </a:ext>
            </a:extLst>
          </p:cNvPr>
          <p:cNvSpPr>
            <a:spLocks noGrp="1"/>
          </p:cNvSpPr>
          <p:nvPr>
            <p:ph idx="1"/>
          </p:nvPr>
        </p:nvSpPr>
        <p:spPr>
          <a:xfrm>
            <a:off x="1169194" y="1746588"/>
            <a:ext cx="9853612" cy="3798096"/>
          </a:xfrm>
        </p:spPr>
        <p:txBody>
          <a:bodyPr>
            <a:noAutofit/>
          </a:bodyPr>
          <a:lstStyle/>
          <a:p>
            <a:pPr algn="just"/>
            <a:r>
              <a:rPr lang="en-US" dirty="0">
                <a:effectLst/>
                <a:ea typeface="Arial" panose="020B0604020202020204" pitchFamily="34" charset="0"/>
                <a:cs typeface="Arial" panose="020B0604020202020204" pitchFamily="34" charset="0"/>
              </a:rPr>
              <a:t>Many early methods in age and gender detection were handcrafted, focusing on manually engineering the facial features from the face. To mention a few, in 1999, Kwon and Lobo developed the very first method for age estimation focusing on geometric features of the face that determine the ratios among different dimensions of facial features. These geometric features separate babies from adult successfully but are incapable of distinguishing between young adult and senior adult. </a:t>
            </a:r>
            <a:endParaRPr lang="en-US" dirty="0">
              <a:effectLst/>
              <a:ea typeface="Arial" panose="020B0604020202020204" pitchFamily="34" charset="0"/>
            </a:endParaRPr>
          </a:p>
          <a:p>
            <a:endParaRPr lang="en-US" sz="3200" dirty="0"/>
          </a:p>
        </p:txBody>
      </p:sp>
    </p:spTree>
    <p:extLst>
      <p:ext uri="{BB962C8B-B14F-4D97-AF65-F5344CB8AC3E}">
        <p14:creationId xmlns:p14="http://schemas.microsoft.com/office/powerpoint/2010/main" val="274811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543065" y="169682"/>
            <a:ext cx="10515600" cy="1325563"/>
          </a:xfrm>
        </p:spPr>
        <p:txBody>
          <a:bodyPr>
            <a:normAutofit/>
          </a:bodyPr>
          <a:lstStyle/>
          <a:p>
            <a:r>
              <a:rPr lang="en-US" sz="3600" b="1" dirty="0">
                <a:latin typeface="+mn-lt"/>
              </a:rPr>
              <a:t>PROPOSED METHODOLOGY:</a:t>
            </a:r>
            <a:endParaRPr lang="en-IN" sz="3600" b="1" dirty="0">
              <a:latin typeface="+mn-lt"/>
            </a:endParaRPr>
          </a:p>
        </p:txBody>
      </p:sp>
      <p:sp>
        <p:nvSpPr>
          <p:cNvPr id="1048587" name="Content Placeholder 2"/>
          <p:cNvSpPr>
            <a:spLocks noGrp="1"/>
          </p:cNvSpPr>
          <p:nvPr>
            <p:ph idx="1"/>
          </p:nvPr>
        </p:nvSpPr>
        <p:spPr>
          <a:xfrm>
            <a:off x="838200" y="1253331"/>
            <a:ext cx="10515600" cy="4351338"/>
          </a:xfrm>
        </p:spPr>
        <p:txBody>
          <a:bodyPr>
            <a:noAutofit/>
          </a:bodyPr>
          <a:lstStyle/>
          <a:p>
            <a:pPr algn="just"/>
            <a:r>
              <a:rPr lang="en-IN" dirty="0"/>
              <a:t>In our proposed model we use CNN and </a:t>
            </a:r>
            <a:r>
              <a:rPr lang="en-IN" dirty="0" err="1"/>
              <a:t>Opencv</a:t>
            </a:r>
            <a:r>
              <a:rPr lang="en-IN" dirty="0"/>
              <a:t> for facial recognition. This proposed model can detect faces, divide into Male/Female based facial features, divide an image with face of a person into one of 8 age ranges. </a:t>
            </a:r>
          </a:p>
          <a:p>
            <a:pPr algn="just"/>
            <a:r>
              <a:rPr lang="en-IN" dirty="0"/>
              <a:t>Convolutional neural networks (CNN): There are various neural networks available which can be used as per the requirement or inputs being given. </a:t>
            </a:r>
          </a:p>
          <a:p>
            <a:pPr algn="just"/>
            <a:r>
              <a:rPr lang="en-IN" dirty="0"/>
              <a:t>They have 3 main layers are input layer, hidden layer(s) and the output layer.</a:t>
            </a:r>
          </a:p>
          <a:p>
            <a:pPr algn="just"/>
            <a:r>
              <a:rPr lang="en-IN" dirty="0"/>
              <a:t> Each layer has large number of neurons where each is associated with a certain value of weights.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048677"/>
          <p:cNvSpPr>
            <a:spLocks noGrp="1"/>
          </p:cNvSpPr>
          <p:nvPr>
            <p:ph type="title"/>
          </p:nvPr>
        </p:nvSpPr>
        <p:spPr>
          <a:xfrm>
            <a:off x="635576" y="576263"/>
            <a:ext cx="10515600" cy="921095"/>
          </a:xfrm>
        </p:spPr>
        <p:txBody>
          <a:bodyPr>
            <a:normAutofit/>
          </a:bodyPr>
          <a:lstStyle/>
          <a:p>
            <a:r>
              <a:rPr lang="en-US" sz="3600" b="1" dirty="0">
                <a:latin typeface="+mn-lt"/>
              </a:rPr>
              <a:t>HARDWARE REQUIREMENTS:</a:t>
            </a:r>
          </a:p>
        </p:txBody>
      </p:sp>
      <p:sp>
        <p:nvSpPr>
          <p:cNvPr id="1048679" name="Text Placeholder 1048678"/>
          <p:cNvSpPr>
            <a:spLocks noGrp="1"/>
          </p:cNvSpPr>
          <p:nvPr>
            <p:ph type="body" idx="1"/>
          </p:nvPr>
        </p:nvSpPr>
        <p:spPr>
          <a:xfrm>
            <a:off x="838200" y="1648610"/>
            <a:ext cx="10515600" cy="3910651"/>
          </a:xfrm>
        </p:spPr>
        <p:txBody>
          <a:bodyPr>
            <a:normAutofit/>
          </a:bodyPr>
          <a:lstStyle/>
          <a:p>
            <a:pPr marL="457200" indent="-457200">
              <a:buFont typeface="Arial" panose="020B0604020202020204" pitchFamily="34" charset="0"/>
              <a:buChar char="•"/>
            </a:pPr>
            <a:r>
              <a:rPr lang="en-US" sz="2800" dirty="0">
                <a:solidFill>
                  <a:srgbClr val="000000"/>
                </a:solidFill>
              </a:rPr>
              <a:t>RAM: 8GB</a:t>
            </a:r>
          </a:p>
          <a:p>
            <a:pPr marL="457200" indent="-457200">
              <a:buFont typeface="Arial" panose="020B0604020202020204" pitchFamily="34" charset="0"/>
              <a:buChar char="•"/>
            </a:pPr>
            <a:r>
              <a:rPr lang="en-US" sz="2800" dirty="0">
                <a:solidFill>
                  <a:srgbClr val="000000"/>
                </a:solidFill>
              </a:rPr>
              <a:t>CPU: intel core i5-4200u </a:t>
            </a:r>
            <a:r>
              <a:rPr lang="en-US" sz="2800" dirty="0" err="1">
                <a:solidFill>
                  <a:srgbClr val="000000"/>
                </a:solidFill>
              </a:rPr>
              <a:t>cpu</a:t>
            </a:r>
            <a:r>
              <a:rPr lang="en-US" sz="2800" dirty="0">
                <a:solidFill>
                  <a:srgbClr val="000000"/>
                </a:solidFill>
              </a:rPr>
              <a:t> @ 1.60ghz</a:t>
            </a:r>
          </a:p>
          <a:p>
            <a:pPr marL="457200" indent="-457200">
              <a:buFont typeface="Arial" panose="020B0604020202020204" pitchFamily="34" charset="0"/>
              <a:buChar char="•"/>
            </a:pPr>
            <a:r>
              <a:rPr lang="en-US" sz="2800" dirty="0">
                <a:solidFill>
                  <a:srgbClr val="000000"/>
                </a:solidFill>
              </a:rPr>
              <a:t>System: laptop/desktop</a:t>
            </a:r>
          </a:p>
          <a:p>
            <a:pPr marL="457200" indent="-457200">
              <a:buFont typeface="Arial" panose="020B0604020202020204" pitchFamily="34" charset="0"/>
              <a:buChar char="•"/>
            </a:pPr>
            <a:r>
              <a:rPr lang="en-US" sz="2800" dirty="0">
                <a:solidFill>
                  <a:srgbClr val="000000"/>
                </a:solidFill>
              </a:rPr>
              <a:t>System architecture: 64-bit operating system, x64-based processor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1505</Words>
  <Application>Microsoft Office PowerPoint</Application>
  <PresentationFormat>Widescreen</PresentationFormat>
  <Paragraphs>85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ABSTRACT:</vt:lpstr>
      <vt:lpstr>PROBLEM STATEMENT AND DESCRIPTION:</vt:lpstr>
      <vt:lpstr>AIM OF THE PROJECT:</vt:lpstr>
      <vt:lpstr>OBJECTIVE:</vt:lpstr>
      <vt:lpstr>SCOPE:</vt:lpstr>
      <vt:lpstr>EXISTING SYSTEM:</vt:lpstr>
      <vt:lpstr>PROPOSED METHODOLOGY:</vt:lpstr>
      <vt:lpstr>HARDWARE REQUIREMENTS:</vt:lpstr>
      <vt:lpstr>SOFTWARE REQUIREMENTS:</vt:lpstr>
      <vt:lpstr>DESIGN:</vt:lpstr>
      <vt:lpstr>Use Case:</vt:lpstr>
      <vt:lpstr>Class diagram:</vt:lpstr>
      <vt:lpstr>ACTIVITY DIAGRAM:</vt:lpstr>
      <vt:lpstr>CONCEPTUAL DESIGN:</vt:lpstr>
      <vt:lpstr>LOGICAL DESIGN:</vt:lpstr>
      <vt:lpstr>ARCHITECTURAL DESIGN:</vt:lpstr>
      <vt:lpstr>ALGORITHM DESIGN:</vt:lpstr>
      <vt:lpstr>PowerPoint Presentation</vt:lpstr>
      <vt:lpstr>PowerPoint Presentation</vt:lpstr>
      <vt:lpstr>MODULE DESIGN AND SPECIFICATIONS:</vt:lpstr>
      <vt:lpstr>PowerPoint Presentation</vt:lpstr>
      <vt:lpstr>PowerPoint Presentation</vt:lpstr>
      <vt:lpstr>PowerPoint Presentation</vt:lpstr>
      <vt:lpstr>PowerPoint Presentation</vt:lpstr>
      <vt:lpstr>RESULT</vt:lpstr>
      <vt:lpstr>PowerPoint Presentation</vt:lpstr>
      <vt:lpstr>APPLICATIONS:</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Nithin Aluwala</cp:lastModifiedBy>
  <cp:revision>46</cp:revision>
  <dcterms:created xsi:type="dcterms:W3CDTF">2020-05-19T11:59:18Z</dcterms:created>
  <dcterms:modified xsi:type="dcterms:W3CDTF">2022-12-28T17:08:17Z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7198fd6d7a6b4f8c899b458332346682</vt:lpwstr>
  </property>
</Properties>
</file>