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77" r:id="rId9"/>
    <p:sldId id="275" r:id="rId10"/>
    <p:sldId id="276" r:id="rId11"/>
    <p:sldId id="278" r:id="rId12"/>
    <p:sldId id="279" r:id="rId13"/>
    <p:sldId id="281" r:id="rId14"/>
    <p:sldId id="261" r:id="rId15"/>
    <p:sldId id="280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PT Sans Narrow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2e3603fb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2e3603fb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2e3603fb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2e3603fb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2e3603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2e3603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2e3603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2e3603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24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2e3603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2e3603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2e3603fb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2e3603fb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2e3603fb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2e3603fb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46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24875" y="0"/>
            <a:ext cx="4619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 of the Problem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Atindra Bandi</a:t>
            </a:r>
            <a:br>
              <a:rPr lang="en" dirty="0"/>
            </a:br>
            <a:r>
              <a:rPr lang="en-US" sz="1800" dirty="0"/>
              <a:t>March 8, 2019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DA1-E8FE-4B3C-B6C0-0E6B7AB1A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64523" cy="864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65BC-D93A-439D-9422-BFBDE2A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704F-90CE-4CF6-897D-7025F48E9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1F8-9C60-4E55-B6EE-03EFA427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49F5F-3A8F-4AA5-9AC5-6A4F9A13A845}"/>
              </a:ext>
            </a:extLst>
          </p:cNvPr>
          <p:cNvSpPr txBox="1"/>
          <p:nvPr/>
        </p:nvSpPr>
        <p:spPr>
          <a:xfrm>
            <a:off x="345467" y="1620982"/>
            <a:ext cx="119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F672E3-4621-44FF-B300-AFE47A7F5B2E}"/>
              </a:ext>
            </a:extLst>
          </p:cNvPr>
          <p:cNvCxnSpPr/>
          <p:nvPr/>
        </p:nvCxnSpPr>
        <p:spPr>
          <a:xfrm>
            <a:off x="1604355" y="1803862"/>
            <a:ext cx="11970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638CAC-35A9-49B9-9356-12C8D2251A22}"/>
              </a:ext>
            </a:extLst>
          </p:cNvPr>
          <p:cNvSpPr txBox="1"/>
          <p:nvPr/>
        </p:nvSpPr>
        <p:spPr>
          <a:xfrm>
            <a:off x="3030476" y="1620982"/>
            <a:ext cx="1741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 Training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AD1B12-53C7-427A-A0D6-A8217F5082DD}"/>
              </a:ext>
            </a:extLst>
          </p:cNvPr>
          <p:cNvCxnSpPr/>
          <p:nvPr/>
        </p:nvCxnSpPr>
        <p:spPr>
          <a:xfrm>
            <a:off x="5079075" y="1803862"/>
            <a:ext cx="11970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0F9415-99AD-4DD1-81CE-F2A5F77D1ED1}"/>
              </a:ext>
            </a:extLst>
          </p:cNvPr>
          <p:cNvSpPr txBox="1"/>
          <p:nvPr/>
        </p:nvSpPr>
        <p:spPr>
          <a:xfrm>
            <a:off x="6669130" y="1537854"/>
            <a:ext cx="174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 on Validation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719CB-2B50-4703-B284-E0AA33BDC5A5}"/>
              </a:ext>
            </a:extLst>
          </p:cNvPr>
          <p:cNvSpPr/>
          <p:nvPr/>
        </p:nvSpPr>
        <p:spPr>
          <a:xfrm>
            <a:off x="3080354" y="1504604"/>
            <a:ext cx="1541524" cy="584768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EE239-688C-4D0D-A7B6-B1B4D2B2832B}"/>
              </a:ext>
            </a:extLst>
          </p:cNvPr>
          <p:cNvSpPr/>
          <p:nvPr/>
        </p:nvSpPr>
        <p:spPr>
          <a:xfrm>
            <a:off x="2475360" y="980900"/>
            <a:ext cx="2784765" cy="2718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AFA92-5111-4A95-B9F3-784A89332F03}"/>
              </a:ext>
            </a:extLst>
          </p:cNvPr>
          <p:cNvSpPr txBox="1"/>
          <p:nvPr/>
        </p:nvSpPr>
        <p:spPr>
          <a:xfrm>
            <a:off x="2889159" y="2826664"/>
            <a:ext cx="204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Cross Validation for parameter tuning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86BEF2-F939-4AE9-B9AB-62C0B91513B1}"/>
              </a:ext>
            </a:extLst>
          </p:cNvPr>
          <p:cNvCxnSpPr/>
          <p:nvPr/>
        </p:nvCxnSpPr>
        <p:spPr>
          <a:xfrm>
            <a:off x="4297680" y="2089372"/>
            <a:ext cx="0" cy="6704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087C9-49B4-45E1-B349-A8920DA8D495}"/>
              </a:ext>
            </a:extLst>
          </p:cNvPr>
          <p:cNvCxnSpPr/>
          <p:nvPr/>
        </p:nvCxnSpPr>
        <p:spPr>
          <a:xfrm flipH="1">
            <a:off x="3483033" y="2734887"/>
            <a:ext cx="8229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BDB788-9068-4C34-B7A8-04AFFC2A5A0E}"/>
              </a:ext>
            </a:extLst>
          </p:cNvPr>
          <p:cNvCxnSpPr>
            <a:cxnSpLocks/>
          </p:cNvCxnSpPr>
          <p:nvPr/>
        </p:nvCxnSpPr>
        <p:spPr>
          <a:xfrm flipV="1">
            <a:off x="3491345" y="2089372"/>
            <a:ext cx="0" cy="6704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B56860-F0E2-47D6-AF19-DB497ABCE240}"/>
              </a:ext>
            </a:extLst>
          </p:cNvPr>
          <p:cNvCxnSpPr>
            <a:stCxn id="9" idx="2"/>
          </p:cNvCxnSpPr>
          <p:nvPr/>
        </p:nvCxnSpPr>
        <p:spPr>
          <a:xfrm flipH="1">
            <a:off x="7531331" y="2122629"/>
            <a:ext cx="8314" cy="55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16301-9D37-4262-B502-AFCEB97D0D25}"/>
              </a:ext>
            </a:extLst>
          </p:cNvPr>
          <p:cNvSpPr txBox="1"/>
          <p:nvPr/>
        </p:nvSpPr>
        <p:spPr>
          <a:xfrm>
            <a:off x="6669130" y="2759825"/>
            <a:ext cx="19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Select best model (based on AUC)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5CB56B-FB0B-46DC-8C1D-2C5683643D4A}"/>
              </a:ext>
            </a:extLst>
          </p:cNvPr>
          <p:cNvCxnSpPr/>
          <p:nvPr/>
        </p:nvCxnSpPr>
        <p:spPr>
          <a:xfrm flipH="1">
            <a:off x="7531331" y="3376110"/>
            <a:ext cx="8314" cy="55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C43AB0-E68F-4528-8987-719B770D15C2}"/>
              </a:ext>
            </a:extLst>
          </p:cNvPr>
          <p:cNvSpPr txBox="1"/>
          <p:nvPr/>
        </p:nvSpPr>
        <p:spPr>
          <a:xfrm>
            <a:off x="6594315" y="4029931"/>
            <a:ext cx="195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221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DFE5-A1BB-4555-8FEF-921B0BE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3 models were trained</a:t>
            </a:r>
          </a:p>
        </p:txBody>
      </p:sp>
      <p:pic>
        <p:nvPicPr>
          <p:cNvPr id="4" name="Google Shape;201;p29">
            <a:extLst>
              <a:ext uri="{FF2B5EF4-FFF2-40B4-BE49-F238E27FC236}">
                <a16:creationId xmlns:a16="http://schemas.microsoft.com/office/drawing/2014/main" id="{7D79B632-2545-40AA-BC25-5A6A7C9087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323" y="1493832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41AF2-80ED-467E-BCBA-1EB80370A901}"/>
              </a:ext>
            </a:extLst>
          </p:cNvPr>
          <p:cNvSpPr txBox="1"/>
          <p:nvPr/>
        </p:nvSpPr>
        <p:spPr>
          <a:xfrm>
            <a:off x="1421477" y="1546169"/>
            <a:ext cx="454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0612C-DE11-4BC1-B01C-DC53E1BB57FA}"/>
              </a:ext>
            </a:extLst>
          </p:cNvPr>
          <p:cNvSpPr txBox="1"/>
          <p:nvPr/>
        </p:nvSpPr>
        <p:spPr>
          <a:xfrm>
            <a:off x="1421477" y="2498664"/>
            <a:ext cx="454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46169-95CE-4415-850E-0178DA861CD6}"/>
              </a:ext>
            </a:extLst>
          </p:cNvPr>
          <p:cNvSpPr txBox="1"/>
          <p:nvPr/>
        </p:nvSpPr>
        <p:spPr>
          <a:xfrm>
            <a:off x="1421477" y="3633248"/>
            <a:ext cx="454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10" name="Google Shape;202;p29">
            <a:extLst>
              <a:ext uri="{FF2B5EF4-FFF2-40B4-BE49-F238E27FC236}">
                <a16:creationId xmlns:a16="http://schemas.microsoft.com/office/drawing/2014/main" id="{92DAC2F7-C853-4016-87E7-7A4F40C936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3" y="242395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03;p29">
            <a:extLst>
              <a:ext uri="{FF2B5EF4-FFF2-40B4-BE49-F238E27FC236}">
                <a16:creationId xmlns:a16="http://schemas.microsoft.com/office/drawing/2014/main" id="{748D718A-471F-4F80-B2FF-3F1A2BE165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23" y="3582251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69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352B-9BD3-49CA-949B-FEF919BC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Graphs (AUC, P_R curve, AUC ROC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9063-0F1C-4206-813A-6616ED630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Important Features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Plot feature importance graphs</a:t>
            </a:r>
            <a:endParaRPr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Plot feature importance graphs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113520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</a:t>
            </a:r>
            <a:r>
              <a:rPr lang="en-US" dirty="0"/>
              <a:t>tents</a:t>
            </a:r>
            <a:endParaRPr dirty="0"/>
          </a:p>
        </p:txBody>
      </p:sp>
      <p:sp>
        <p:nvSpPr>
          <p:cNvPr id="12" name="Google Shape;96;p17">
            <a:extLst>
              <a:ext uri="{FF2B5EF4-FFF2-40B4-BE49-F238E27FC236}">
                <a16:creationId xmlns:a16="http://schemas.microsoft.com/office/drawing/2014/main" id="{DCF4E016-17E1-444A-9685-1DE5C5E6D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63263"/>
            <a:ext cx="7735930" cy="3635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 - Overview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000" dirty="0"/>
            </a:br>
            <a:r>
              <a:rPr lang="en-US" sz="2000" dirty="0"/>
              <a:t> - Key Insights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0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 - Analysis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0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 - Conclusions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0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 - Next Steps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6566AF-1871-4FB8-9095-807D629D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57128"/>
              </p:ext>
            </p:extLst>
          </p:nvPr>
        </p:nvGraphicFramePr>
        <p:xfrm>
          <a:off x="320427" y="1209373"/>
          <a:ext cx="8640692" cy="31464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81035">
                  <a:extLst>
                    <a:ext uri="{9D8B030D-6E8A-4147-A177-3AD203B41FA5}">
                      <a16:colId xmlns:a16="http://schemas.microsoft.com/office/drawing/2014/main" val="1250235702"/>
                    </a:ext>
                  </a:extLst>
                </a:gridCol>
                <a:gridCol w="3510890">
                  <a:extLst>
                    <a:ext uri="{9D8B030D-6E8A-4147-A177-3AD203B41FA5}">
                      <a16:colId xmlns:a16="http://schemas.microsoft.com/office/drawing/2014/main" val="904358109"/>
                    </a:ext>
                  </a:extLst>
                </a:gridCol>
                <a:gridCol w="2748767">
                  <a:extLst>
                    <a:ext uri="{9D8B030D-6E8A-4147-A177-3AD203B41FA5}">
                      <a16:colId xmlns:a16="http://schemas.microsoft.com/office/drawing/2014/main" val="833904327"/>
                    </a:ext>
                  </a:extLst>
                </a:gridCol>
              </a:tblGrid>
              <a:tr h="4548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Situation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Decisions Informed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Key Questions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33411"/>
                  </a:ext>
                </a:extLst>
              </a:tr>
              <a:tr h="26916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xxx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u="none" strike="noStrike" cap="none" dirty="0">
                          <a:effectLst/>
                          <a:sym typeface="Arial"/>
                        </a:rPr>
                        <a:t>xxx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59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Insights</a:t>
            </a: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91809" y="1468602"/>
            <a:ext cx="7064460" cy="200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First Insights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Second Insight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Third Insights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91809" y="1468602"/>
            <a:ext cx="7064460" cy="2928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Data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Data Wrangling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Exploratory Data Analysis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Models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Accuracy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Important Features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3528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4949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Talk about the data columns (high level), 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# of numerical and categorical features</a:t>
            </a:r>
            <a:endParaRPr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65BC-D93A-439D-9422-BFBDE2A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704F-90CE-4CF6-897D-7025F48E9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Dummy Variables</a:t>
            </a:r>
          </a:p>
          <a:p>
            <a:endParaRPr lang="en-US" dirty="0"/>
          </a:p>
          <a:p>
            <a:r>
              <a:rPr lang="en-US" dirty="0"/>
              <a:t>Removing / Imputing Missing values</a:t>
            </a:r>
          </a:p>
          <a:p>
            <a:endParaRPr lang="en-US" dirty="0"/>
          </a:p>
          <a:p>
            <a:r>
              <a:rPr lang="en-US" dirty="0"/>
              <a:t>Scaling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0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65BC-D93A-439D-9422-BFBDE2A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704F-90CE-4CF6-897D-7025F48E9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65BC-D93A-439D-9422-BFBDE2A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704F-90CE-4CF6-897D-7025F48E9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1762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138</Words>
  <Application>Microsoft Office PowerPoint</Application>
  <PresentationFormat>On-screen Show (16:9)</PresentationFormat>
  <Paragraphs>59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PT Sans Narrow</vt:lpstr>
      <vt:lpstr>Open Sans</vt:lpstr>
      <vt:lpstr>Tropic</vt:lpstr>
      <vt:lpstr>Title of the Problem</vt:lpstr>
      <vt:lpstr>Contents</vt:lpstr>
      <vt:lpstr>Overview</vt:lpstr>
      <vt:lpstr>Key Insights</vt:lpstr>
      <vt:lpstr>Analysis</vt:lpstr>
      <vt:lpstr>Data</vt:lpstr>
      <vt:lpstr>Data Wrangling</vt:lpstr>
      <vt:lpstr>Exploratory Data Analysis</vt:lpstr>
      <vt:lpstr>Exploratory Data Analysis</vt:lpstr>
      <vt:lpstr>Exploratory Data Analysis</vt:lpstr>
      <vt:lpstr>Models</vt:lpstr>
      <vt:lpstr>Following 3 models were trained</vt:lpstr>
      <vt:lpstr>Accuracy Graphs (AUC, P_R curve, AUC ROC etc)</vt:lpstr>
      <vt:lpstr>Important Features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Problem</dc:title>
  <dc:creator>Atindra Bandi</dc:creator>
  <cp:lastModifiedBy>Atindra Bandi</cp:lastModifiedBy>
  <cp:revision>9</cp:revision>
  <dcterms:modified xsi:type="dcterms:W3CDTF">2019-03-08T00:09:36Z</dcterms:modified>
</cp:coreProperties>
</file>