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3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8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2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877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5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7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8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A7AC8D-D8C1-41A2-A20D-2EA73CA0A5C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3451-A639-4954-A2D6-8AC348274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18489-FEDC-4648-9ECC-E3558E107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355759"/>
          </a:xfrm>
        </p:spPr>
        <p:txBody>
          <a:bodyPr anchor="t"/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ГОМЕЛЬСКИЙ ГОСУДАРСТВЕННЫЙ ТЕХНИЧЕСКИЙ УНИВЕРСИТЕТ ИМЕНИ П. О. СУХОГО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автоматизированных и информационных систем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ЛАБОРАТОРНОЙ РАБОТЕ №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«Визуальные средства разработки программных приложений»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Многослойный персептрон</a:t>
            </a:r>
            <a:br>
              <a:rPr lang="ru-RU" sz="1400" dirty="0"/>
            </a:br>
            <a:endParaRPr lang="ru-RU" sz="1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05CF1B-A2D4-440A-9F1B-F36AC07B833B}"/>
              </a:ext>
            </a:extLst>
          </p:cNvPr>
          <p:cNvSpPr/>
          <p:nvPr/>
        </p:nvSpPr>
        <p:spPr>
          <a:xfrm>
            <a:off x="8241437" y="4773046"/>
            <a:ext cx="3950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	студент гр. ИТИ-31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Акулич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А.П.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	преподаватель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Карабчикова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D3757A-496C-4DD0-A0AB-FCA20BB6DF64}"/>
              </a:ext>
            </a:extLst>
          </p:cNvPr>
          <p:cNvSpPr/>
          <p:nvPr/>
        </p:nvSpPr>
        <p:spPr>
          <a:xfrm>
            <a:off x="5258540" y="6469122"/>
            <a:ext cx="1674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0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61A3A7-6ECC-4223-84AB-F478DA924331}"/>
              </a:ext>
            </a:extLst>
          </p:cNvPr>
          <p:cNvSpPr/>
          <p:nvPr/>
        </p:nvSpPr>
        <p:spPr>
          <a:xfrm>
            <a:off x="1364202" y="2610034"/>
            <a:ext cx="94635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процессе выполнения данной лабораторной работы был изучен процесс подготовки данных для обучения многослойных нейронных сетей. Так же получены навыки разработки многослойных нейронных сетей, и обучения данных сетей для классификации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92370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8D2034-3AA2-4550-B0F3-74F4B55B5B63}"/>
              </a:ext>
            </a:extLst>
          </p:cNvPr>
          <p:cNvSpPr txBox="1"/>
          <p:nvPr/>
        </p:nvSpPr>
        <p:spPr>
          <a:xfrm>
            <a:off x="3795203" y="3429000"/>
            <a:ext cx="460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7851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1A7BD8-B6B8-4087-B150-1B4E32EA587C}"/>
              </a:ext>
            </a:extLst>
          </p:cNvPr>
          <p:cNvSpPr/>
          <p:nvPr/>
        </p:nvSpPr>
        <p:spPr>
          <a:xfrm>
            <a:off x="1589102" y="1347401"/>
            <a:ext cx="90137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решения задачи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классификации с использованием многослойного персептрона.</a:t>
            </a:r>
          </a:p>
          <a:p>
            <a:pPr algn="just"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A86966-2181-435E-B052-B1C7E25734AE}"/>
              </a:ext>
            </a:extLst>
          </p:cNvPr>
          <p:cNvSpPr/>
          <p:nvPr/>
        </p:nvSpPr>
        <p:spPr>
          <a:xfrm>
            <a:off x="1589102" y="1993732"/>
            <a:ext cx="90137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Используя многослойный персептрон построить классификатор для распознавания инфицированных клеток малярией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Malaria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Cell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Исходные параметры персептрона и его обучения выбрать согласно варианта из таблицы 1.</a:t>
            </a:r>
            <a:endParaRPr lang="ru-RU" sz="2000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BAFD78C-7DDF-4060-9A41-000288AB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22904"/>
              </p:ext>
            </p:extLst>
          </p:nvPr>
        </p:nvGraphicFramePr>
        <p:xfrm>
          <a:off x="1589102" y="3624948"/>
          <a:ext cx="8984206" cy="135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08">
                  <a:extLst>
                    <a:ext uri="{9D8B030D-6E8A-4147-A177-3AD203B41FA5}">
                      <a16:colId xmlns:a16="http://schemas.microsoft.com/office/drawing/2014/main" val="1755944932"/>
                    </a:ext>
                  </a:extLst>
                </a:gridCol>
                <a:gridCol w="1811044">
                  <a:extLst>
                    <a:ext uri="{9D8B030D-6E8A-4147-A177-3AD203B41FA5}">
                      <a16:colId xmlns:a16="http://schemas.microsoft.com/office/drawing/2014/main" val="443304554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1197608552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2750713361"/>
                    </a:ext>
                  </a:extLst>
                </a:gridCol>
                <a:gridCol w="1136341">
                  <a:extLst>
                    <a:ext uri="{9D8B030D-6E8A-4147-A177-3AD203B41FA5}">
                      <a16:colId xmlns:a16="http://schemas.microsoft.com/office/drawing/2014/main" val="2667897739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1470556787"/>
                    </a:ext>
                  </a:extLst>
                </a:gridCol>
                <a:gridCol w="1828803">
                  <a:extLst>
                    <a:ext uri="{9D8B030D-6E8A-4147-A177-3AD203B41FA5}">
                      <a16:colId xmlns:a16="http://schemas.microsoft.com/office/drawing/2014/main" val="2846759351"/>
                    </a:ext>
                  </a:extLst>
                </a:gridCol>
              </a:tblGrid>
              <a:tr h="39806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(HL:N1/N2…NHL)*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 активации 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оптимизации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 потерь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 обучения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Библиотека для подготовки изображений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89037"/>
                  </a:ext>
                </a:extLst>
              </a:tr>
              <a:tr h="6265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3000/350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tanh 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batch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Pillow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1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2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7543B-0C49-4DFB-B930-92A2C4A18407}"/>
              </a:ext>
            </a:extLst>
          </p:cNvPr>
          <p:cNvSpPr txBox="1"/>
          <p:nvPr/>
        </p:nvSpPr>
        <p:spPr>
          <a:xfrm>
            <a:off x="1142261" y="1154097"/>
            <a:ext cx="990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выполнения работы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лабораторной работы была подготовлена страда разработки. Были установлены необходимые  библиотеки согласно варианту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проектирования нейронной сети,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изображений. После чего было разработано приложение с использованием библиотеки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подготовки данных. После чего была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нейронная сеть согласно варианту и обучена, так же были протестированы разные варианты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сетей для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28046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1B25F-63AB-414C-818A-2073EE9A91FB}"/>
              </a:ext>
            </a:extLst>
          </p:cNvPr>
          <p:cNvSpPr txBox="1"/>
          <p:nvPr/>
        </p:nvSpPr>
        <p:spPr>
          <a:xfrm>
            <a:off x="630315" y="766731"/>
            <a:ext cx="54656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обучена нейронная сеть согласно варианту. Нейронная сеть состоит из 4 слоёв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32*32*3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:3000:350:1.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нейронная сеть обучалась на мини выборке 100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эпох. Обучалась нейронная сеть на выборке из 13779 * 0.8 фотографий. Остальные фотографии участвовали в тестировании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сети. Размер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составил 0.2 от всей тренировочной выборки. По графику видно, что нейронная сеть неплохо аппроксимировала  тренировочную выборку, однако на вариационной выборке результат составил лишь 58%. После нескольких попыток переобучения сети, изменения инициализации весов можно сделать вывод что нейронная сеть постоянно переобучается, что и даёт не очень хороший результат.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D31C8E-8F99-46D1-85FC-3E6021B8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55" y="1171840"/>
            <a:ext cx="4036843" cy="45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2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3E2B9D-A334-4D25-9E4F-596C9A7D888D}"/>
              </a:ext>
            </a:extLst>
          </p:cNvPr>
          <p:cNvSpPr txBox="1"/>
          <p:nvPr/>
        </p:nvSpPr>
        <p:spPr>
          <a:xfrm>
            <a:off x="610286" y="1698417"/>
            <a:ext cx="5612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улучшения обучаемости нейронной сети было уменьшено количество нейронов, итоговые слои получились следующие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32*32*3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0:20:1.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нескольких попыток обучения был сделан вывод, что обучаемость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 значительно ухудшается.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F4A155-81A6-4904-876A-CC54FCE1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247" y="1195310"/>
            <a:ext cx="4042256" cy="44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8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7BC82D-EA4F-4640-9195-CB85CDB3718F}"/>
              </a:ext>
            </a:extLst>
          </p:cNvPr>
          <p:cNvSpPr txBox="1"/>
          <p:nvPr/>
        </p:nvSpPr>
        <p:spPr>
          <a:xfrm>
            <a:off x="896644" y="2459503"/>
            <a:ext cx="5199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чего количество нейронов на слоях было возращено к первоначальному значению. Далее нейронная сеть обучалась на всей выборке. Результатов это не дало. Обучаемость нейронной сети только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ухидшилась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BA1836-1645-4514-88AC-6C2DE04D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8506"/>
            <a:ext cx="4534642" cy="50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6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046A49-71C1-409A-8C43-DF30258C6D0F}"/>
              </a:ext>
            </a:extLst>
          </p:cNvPr>
          <p:cNvSpPr txBox="1"/>
          <p:nvPr/>
        </p:nvSpPr>
        <p:spPr>
          <a:xfrm>
            <a:off x="917113" y="2090171"/>
            <a:ext cx="5178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попытка увеличить количество слоёв, однако после нескольких обучений был сделан вывод что нейронная сеть обучается чуть хуже. Нейронная сеть представленная на слайде имела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слоёв, 32*32*3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0B8529-43D8-4ED7-855C-9FEC5550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3542"/>
            <a:ext cx="4361895" cy="48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6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658489-944E-4AAF-9197-26E66457D211}"/>
              </a:ext>
            </a:extLst>
          </p:cNvPr>
          <p:cNvSpPr txBox="1"/>
          <p:nvPr/>
        </p:nvSpPr>
        <p:spPr>
          <a:xfrm>
            <a:off x="976544" y="2305615"/>
            <a:ext cx="5119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Ещё была попытка заменить функцию активации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Обучаемость нейронной сети возросла Показатели точности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валидационной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тренировочной выборки выросли.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5BF75F-C512-42C6-93CB-B4FDACCF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6946"/>
            <a:ext cx="3903404" cy="43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CDCE6-3D82-4A28-9C54-4603B2D3FFD9}"/>
              </a:ext>
            </a:extLst>
          </p:cNvPr>
          <p:cNvSpPr txBox="1"/>
          <p:nvPr/>
        </p:nvSpPr>
        <p:spPr>
          <a:xfrm>
            <a:off x="1702293" y="2090172"/>
            <a:ext cx="8787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Так же стоит заметить что нейронная сеть обучалась на фотографиях размером 32 на 32, хотя изначально фотографии были в 8 раз больше. Это связанно с тем что начальные размеры не помещались в памяти видеокарты. Возможно из за потери данных при сжатии нейронная сеть обучается хуже. </a:t>
            </a:r>
          </a:p>
        </p:txBody>
      </p:sp>
    </p:spTree>
    <p:extLst>
      <p:ext uri="{BB962C8B-B14F-4D97-AF65-F5344CB8AC3E}">
        <p14:creationId xmlns:p14="http://schemas.microsoft.com/office/powerpoint/2010/main" val="2778178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333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Ион</vt:lpstr>
      <vt:lpstr>МИНИСТЕРСТВО ОБРАЗОВАНИЯ РЕСПУБЛИКИ БЕЛАРУСЬ   УЧРЕЖДЕНИЕ ОБРАЗОВАНИЯ ГОМЕЛЬСКИЙ ГОСУДАРСТВЕННЫЙ ТЕХНИЧЕСКИЙ УНИВЕРСИТЕТ ИМЕНИ П. О. СУХОГО   Факультет автоматизированных и информационных систем   Кафедра «Информационные технологии»   ОТЧЕТ ПО ЛАБОРАТОРНОЙ РАБОТЕ №1 по дисциплине «Визуальные средства разработки программных приложений»       Многослойный персептрон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  УЧРЕЖДЕНИЕ ОБРАЗОВАНИЯ ГОМЕЛЬСКИЙ ГОСУДАРСТВЕННЫЙ ТЕХНИЧЕСКИЙ УНИВЕРСИТЕТ ИМЕНИ П. О. СУХОГО   Факультет автоматизированных и информационных систем   Кафедра «Информационные технологии»   ОТЧЕТ ПО ЛАБОРАТОРНОЙ РАБОТЕ №1 по дисциплине «Визуальные средства разработки программных приложений»       Потоки ввода-вывода.   </dc:title>
  <dc:creator>Artsiom Akulich</dc:creator>
  <cp:lastModifiedBy>Artsiom Akulich</cp:lastModifiedBy>
  <cp:revision>20</cp:revision>
  <dcterms:created xsi:type="dcterms:W3CDTF">2021-02-12T05:30:30Z</dcterms:created>
  <dcterms:modified xsi:type="dcterms:W3CDTF">2021-02-20T20:59:59Z</dcterms:modified>
</cp:coreProperties>
</file>