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6" r:id="rId5"/>
    <p:sldId id="265" r:id="rId6"/>
    <p:sldId id="293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7" r:id="rId15"/>
    <p:sldId id="270" r:id="rId16"/>
    <p:sldId id="271" r:id="rId17"/>
    <p:sldId id="294" r:id="rId18"/>
    <p:sldId id="295" r:id="rId19"/>
    <p:sldId id="273" r:id="rId20"/>
    <p:sldId id="274" r:id="rId21"/>
    <p:sldId id="275" r:id="rId22"/>
    <p:sldId id="276" r:id="rId23"/>
    <p:sldId id="291" r:id="rId24"/>
    <p:sldId id="292" r:id="rId25"/>
    <p:sldId id="277" r:id="rId26"/>
    <p:sldId id="279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919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881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41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45D5B38-9012-4270-B834-118B8C801A22}" type="datetimeFigureOut">
              <a:rPr lang="en-US" smtClean="0"/>
              <a:t>05-May-2020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5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2C8F-263E-485A-BE17-6028E3D6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House Hunters!!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E5D26-11DC-4C7D-9F47-03C060CB6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Machine Learning Housing Data Analysis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B305F-9617-4BE4-8A52-D65B44964E6F}"/>
              </a:ext>
            </a:extLst>
          </p:cNvPr>
          <p:cNvSpPr/>
          <p:nvPr/>
        </p:nvSpPr>
        <p:spPr>
          <a:xfrm>
            <a:off x="3539404" y="4410195"/>
            <a:ext cx="2909021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Bhargav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Andipara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Bhoomika Patel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Jake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Menchak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Sudarshan Mahanubhav</a:t>
            </a:r>
          </a:p>
        </p:txBody>
      </p:sp>
    </p:spTree>
    <p:extLst>
      <p:ext uri="{BB962C8B-B14F-4D97-AF65-F5344CB8AC3E}">
        <p14:creationId xmlns:p14="http://schemas.microsoft.com/office/powerpoint/2010/main" val="39979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Price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894866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Houses closer to the shore have higher price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F08A2D-F96B-4BD2-9C41-4EB309312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143" y="1600200"/>
            <a:ext cx="575611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191B0E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191B0E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191B0E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191B0E"/>
                </a:solidFill>
                <a:latin typeface="Consolas" panose="020B0609020204030204" pitchFamily="49" charset="0"/>
              </a:rPr>
              <a:t>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EF84D-8B38-49AD-8BD2-DEC1EC4F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70" y="1841993"/>
            <a:ext cx="1037217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191B0E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191B0E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191B0E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191B0E"/>
                </a:solidFill>
                <a:latin typeface="Consolas" panose="020B0609020204030204" pitchFamily="49" charset="0"/>
              </a:rPr>
              <a:t>Target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2461FC-0165-4869-B1D3-32010A18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25" y="1428750"/>
            <a:ext cx="691475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43339-A650-4EB5-BC7E-DB4FCED7E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220" y="1417320"/>
            <a:ext cx="706155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4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29E1-1103-4A09-8B2A-F25B24E8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MedInc</a:t>
            </a:r>
            <a:r>
              <a:rPr lang="en-US" dirty="0">
                <a:latin typeface="Consolas" panose="020B0609020204030204" pitchFamily="49" charset="0"/>
              </a:rPr>
              <a:t>        0.688075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AveRooms</a:t>
            </a:r>
            <a:r>
              <a:rPr lang="en-US" dirty="0">
                <a:latin typeface="Consolas" panose="020B0609020204030204" pitchFamily="49" charset="0"/>
              </a:rPr>
              <a:t>      0.151948</a:t>
            </a:r>
          </a:p>
          <a:p>
            <a:r>
              <a:rPr lang="en-US" dirty="0" err="1">
                <a:latin typeface="Consolas" panose="020B0609020204030204" pitchFamily="49" charset="0"/>
              </a:rPr>
              <a:t>HouseAge</a:t>
            </a:r>
            <a:r>
              <a:rPr lang="en-US" dirty="0">
                <a:latin typeface="Consolas" panose="020B0609020204030204" pitchFamily="49" charset="0"/>
              </a:rPr>
              <a:t>      0.105623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AveOccup</a:t>
            </a:r>
            <a:r>
              <a:rPr lang="en-US" dirty="0">
                <a:latin typeface="Consolas" panose="020B0609020204030204" pitchFamily="49" charset="0"/>
              </a:rPr>
              <a:t>     -0.023737</a:t>
            </a:r>
          </a:p>
          <a:p>
            <a:r>
              <a:rPr lang="en-US" dirty="0">
                <a:latin typeface="Consolas" panose="020B0609020204030204" pitchFamily="49" charset="0"/>
              </a:rPr>
              <a:t>Population   -0.024650</a:t>
            </a:r>
          </a:p>
          <a:p>
            <a:r>
              <a:rPr lang="en-US" dirty="0">
                <a:latin typeface="Consolas" panose="020B0609020204030204" pitchFamily="49" charset="0"/>
              </a:rPr>
              <a:t>Longitude    -0.045967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AveBedrms</a:t>
            </a:r>
            <a:r>
              <a:rPr lang="en-US" dirty="0">
                <a:latin typeface="Consolas" panose="020B0609020204030204" pitchFamily="49" charset="0"/>
              </a:rPr>
              <a:t>    -0.046701</a:t>
            </a:r>
          </a:p>
          <a:p>
            <a:r>
              <a:rPr lang="en-US" dirty="0">
                <a:latin typeface="Consolas" panose="020B0609020204030204" pitchFamily="49" charset="0"/>
              </a:rPr>
              <a:t>Latitude     -0.144160</a:t>
            </a:r>
          </a:p>
        </p:txBody>
      </p:sp>
    </p:spTree>
    <p:extLst>
      <p:ext uri="{BB962C8B-B14F-4D97-AF65-F5344CB8AC3E}">
        <p14:creationId xmlns:p14="http://schemas.microsoft.com/office/powerpoint/2010/main" val="13308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Top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94A78-841F-4A84-AE7F-B7B1F2981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91" y="2148840"/>
            <a:ext cx="1106703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7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65345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performance of various regression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linear regression with regularization (</a:t>
            </a:r>
            <a:r>
              <a:rPr lang="en-US" dirty="0">
                <a:latin typeface="Consolas" panose="020B0609020204030204" pitchFamily="49" charset="0"/>
              </a:rPr>
              <a:t>Lasso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Ridge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various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20818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new features and perform data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exploratory data analysis of the new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Target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</a:t>
            </a:r>
            <a:r>
              <a:rPr lang="en-US" dirty="0" err="1">
                <a:latin typeface="Consolas" panose="020B0609020204030204" pitchFamily="49" charset="0"/>
              </a:rPr>
              <a:t>GradientBoostingRegressor</a:t>
            </a:r>
            <a:r>
              <a:rPr lang="en-US" dirty="0"/>
              <a:t> models with different </a:t>
            </a:r>
            <a:r>
              <a:rPr lang="en-US" dirty="0" err="1">
                <a:latin typeface="Consolas" panose="020B0609020204030204" pitchFamily="49" charset="0"/>
              </a:rPr>
              <a:t>n_estimators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model selection using </a:t>
            </a:r>
            <a:r>
              <a:rPr lang="en-US" dirty="0" err="1">
                <a:latin typeface="Consolas" panose="020B0609020204030204" pitchFamily="49" charset="0"/>
              </a:rPr>
              <a:t>GridSearchCV</a:t>
            </a:r>
            <a:r>
              <a:rPr lang="en-US" dirty="0"/>
              <a:t> to pick the best parameters for </a:t>
            </a:r>
            <a:r>
              <a:rPr lang="en-US" dirty="0" err="1">
                <a:latin typeface="Consolas" panose="020B0609020204030204" pitchFamily="49" charset="0"/>
              </a:rPr>
              <a:t>GradientBoostingRegressor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model selection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final model using test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final model as a </a:t>
            </a:r>
            <a:r>
              <a:rPr lang="en-US" dirty="0">
                <a:latin typeface="Consolas" panose="020B0609020204030204" pitchFamily="49" charset="0"/>
              </a:rPr>
              <a:t>pickle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joblib</a:t>
            </a:r>
            <a:r>
              <a:rPr lang="en-US" dirty="0"/>
              <a:t> file and evaluate the saved files using test set</a:t>
            </a:r>
          </a:p>
        </p:txBody>
      </p:sp>
    </p:spTree>
    <p:extLst>
      <p:ext uri="{BB962C8B-B14F-4D97-AF65-F5344CB8AC3E}">
        <p14:creationId xmlns:p14="http://schemas.microsoft.com/office/powerpoint/2010/main" val="390819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343533"/>
              </p:ext>
            </p:extLst>
          </p:nvPr>
        </p:nvGraphicFramePr>
        <p:xfrm>
          <a:off x="1371600" y="2286000"/>
          <a:ext cx="96012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6.699s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1.111s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0.958s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89.857s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6.206s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-2.7944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SVR(kernel=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'linear'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4700.713s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(78.34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7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Housing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7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Derived from the 1990 U.S. census, using one row per census block group</a:t>
            </a:r>
          </a:p>
          <a:p>
            <a:r>
              <a:rPr lang="en-US" dirty="0"/>
              <a:t>Samples: </a:t>
            </a:r>
            <a:r>
              <a:rPr lang="en-US" dirty="0">
                <a:latin typeface="Consolas" panose="020B0609020204030204" pitchFamily="49" charset="0"/>
              </a:rPr>
              <a:t>20,640</a:t>
            </a:r>
          </a:p>
          <a:p>
            <a:r>
              <a:rPr lang="en-US" dirty="0"/>
              <a:t>Attributes: 8 numeric, predictive attributes</a:t>
            </a:r>
          </a:p>
          <a:p>
            <a:r>
              <a:rPr lang="en-US" dirty="0"/>
              <a:t>Target Variable: Median house value for California districts</a:t>
            </a:r>
          </a:p>
          <a:p>
            <a:r>
              <a:rPr lang="en-US" dirty="0"/>
              <a:t>Original Purpose: Spatial statistics using distance matrix</a:t>
            </a:r>
          </a:p>
          <a:p>
            <a:r>
              <a:rPr lang="en-US" dirty="0"/>
              <a:t>Authors’ </a:t>
            </a:r>
            <a:r>
              <a:rPr lang="en-US" dirty="0">
                <a:latin typeface="Consolas" panose="020B0609020204030204" pitchFamily="49" charset="0"/>
              </a:rPr>
              <a:t>R2 Score </a:t>
            </a:r>
            <a:r>
              <a:rPr lang="en-US" dirty="0"/>
              <a:t>= </a:t>
            </a:r>
            <a:r>
              <a:rPr lang="en-US" dirty="0">
                <a:latin typeface="Consolas" panose="020B0609020204030204" pitchFamily="49" charset="0"/>
              </a:rPr>
              <a:t>0.8594</a:t>
            </a:r>
          </a:p>
          <a:p>
            <a:r>
              <a:rPr lang="en-US" dirty="0"/>
              <a:t>Reference:</a:t>
            </a:r>
          </a:p>
          <a:p>
            <a:pPr lvl="1"/>
            <a:r>
              <a:rPr lang="en-US" dirty="0"/>
              <a:t>Pace, R. Kelley and Ronald Barry, Sparse Spatial Autoregressions, Statistics and Probability Letters, 33 (1997) 291-297</a:t>
            </a:r>
          </a:p>
          <a:p>
            <a:pPr lvl="1"/>
            <a:r>
              <a:rPr lang="en-US" dirty="0"/>
              <a:t>This dataset was obtained from the </a:t>
            </a:r>
            <a:r>
              <a:rPr lang="en-US" dirty="0" err="1"/>
              <a:t>StatLib</a:t>
            </a:r>
            <a:r>
              <a:rPr lang="en-US" dirty="0"/>
              <a:t> repository. </a:t>
            </a:r>
            <a:r>
              <a:rPr lang="en-US" dirty="0">
                <a:hlinkClick r:id="rId2"/>
              </a:rPr>
              <a:t>http://lib.stat.cmu.edu/datasets/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22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(Metrics)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3701"/>
              </p:ext>
            </p:extLst>
          </p:nvPr>
        </p:nvGraphicFramePr>
        <p:xfrm>
          <a:off x="1371600" y="2286000"/>
          <a:ext cx="9601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RandomForestRegressor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850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1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ZipCode</a:t>
            </a:r>
            <a:r>
              <a:rPr lang="en-US" dirty="0"/>
              <a:t> </a:t>
            </a:r>
            <a:r>
              <a:rPr lang="en-US" i="1" dirty="0"/>
              <a:t>from </a:t>
            </a:r>
            <a:r>
              <a:rPr lang="en-US" i="1" dirty="0">
                <a:latin typeface="Consolas" panose="020B0609020204030204" pitchFamily="49" charset="0"/>
              </a:rPr>
              <a:t>Latitude</a:t>
            </a:r>
            <a:r>
              <a:rPr lang="en-US" i="1" dirty="0"/>
              <a:t> &amp; </a:t>
            </a:r>
            <a:r>
              <a:rPr lang="en-US" i="1" dirty="0">
                <a:latin typeface="Consolas" panose="020B0609020204030204" pitchFamily="49" charset="0"/>
              </a:rPr>
              <a:t>Longitude</a:t>
            </a:r>
            <a:r>
              <a:rPr lang="en-US" i="1" dirty="0"/>
              <a:t> using MapQuest and Google Maps APIs</a:t>
            </a:r>
          </a:p>
          <a:p>
            <a:r>
              <a:rPr lang="en-US" dirty="0">
                <a:latin typeface="Consolas" panose="020B0609020204030204" pitchFamily="49" charset="0"/>
              </a:rPr>
              <a:t>Household </a:t>
            </a:r>
            <a:r>
              <a:rPr lang="en-US" i="1" dirty="0">
                <a:latin typeface="Consolas" panose="020B0609020204030204" pitchFamily="49" charset="0"/>
              </a:rPr>
              <a:t>(Population/</a:t>
            </a:r>
            <a:r>
              <a:rPr lang="en-US" i="1" dirty="0" err="1">
                <a:latin typeface="Consolas" panose="020B0609020204030204" pitchFamily="49" charset="0"/>
              </a:rPr>
              <a:t>AveOccup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TotalRooms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AveRooms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TotalBedrms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AveBedrms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TR_Pop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TotalRooms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</a:p>
          <a:p>
            <a:r>
              <a:rPr lang="en-US" dirty="0" err="1">
                <a:latin typeface="Consolas" panose="020B0609020204030204" pitchFamily="49" charset="0"/>
              </a:rPr>
              <a:t>BR_Pop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TotalBedrms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</a:p>
        </p:txBody>
      </p:sp>
    </p:spTree>
    <p:extLst>
      <p:ext uri="{BB962C8B-B14F-4D97-AF65-F5344CB8AC3E}">
        <p14:creationId xmlns:p14="http://schemas.microsoft.com/office/powerpoint/2010/main" val="356296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(Data Transformation)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the following data transformations to </a:t>
            </a:r>
            <a:r>
              <a:rPr lang="en-US" dirty="0" err="1">
                <a:latin typeface="Consolas" panose="020B0609020204030204" pitchFamily="49" charset="0"/>
              </a:rPr>
              <a:t>MedInc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HouseAge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AveRooms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AveBedrms</a:t>
            </a:r>
            <a:r>
              <a:rPr lang="en-US" dirty="0">
                <a:latin typeface="Consolas" panose="020B0609020204030204" pitchFamily="49" charset="0"/>
              </a:rPr>
              <a:t>, Population, </a:t>
            </a:r>
            <a:r>
              <a:rPr lang="en-US" dirty="0" err="1">
                <a:latin typeface="Consolas" panose="020B0609020204030204" pitchFamily="49" charset="0"/>
              </a:rPr>
              <a:t>AveOccup</a:t>
            </a:r>
            <a:r>
              <a:rPr lang="en-US" dirty="0">
                <a:latin typeface="Consolas" panose="020B0609020204030204" pitchFamily="49" charset="0"/>
              </a:rPr>
              <a:t>, Households, </a:t>
            </a:r>
            <a:r>
              <a:rPr lang="en-US" dirty="0" err="1">
                <a:latin typeface="Consolas" panose="020B0609020204030204" pitchFamily="49" charset="0"/>
              </a:rPr>
              <a:t>TotalRooms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TotalBedrms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TR_Pop</a:t>
            </a:r>
            <a:r>
              <a:rPr lang="en-US" dirty="0">
                <a:latin typeface="Consolas" panose="020B0609020204030204" pitchFamily="49" charset="0"/>
              </a:rPr>
              <a:t>, and </a:t>
            </a:r>
            <a:r>
              <a:rPr lang="en-US" dirty="0" err="1">
                <a:latin typeface="Consolas" panose="020B0609020204030204" pitchFamily="49" charset="0"/>
              </a:rPr>
              <a:t>BR_Pop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i="0" dirty="0">
                <a:latin typeface="Consolas" panose="020B0609020204030204" pitchFamily="49" charset="0"/>
              </a:rPr>
              <a:t>Bins</a:t>
            </a:r>
            <a:r>
              <a:rPr lang="en-US" dirty="0"/>
              <a:t> (10 bins based on percentile distribution of the column)</a:t>
            </a:r>
          </a:p>
          <a:p>
            <a:pPr lvl="1"/>
            <a:r>
              <a:rPr lang="en-US" i="0" dirty="0">
                <a:latin typeface="Consolas" panose="020B0609020204030204" pitchFamily="49" charset="0"/>
              </a:rPr>
              <a:t>SQRT</a:t>
            </a:r>
            <a:r>
              <a:rPr lang="en-US" dirty="0"/>
              <a:t> (square root of each value)</a:t>
            </a:r>
          </a:p>
          <a:p>
            <a:pPr lvl="1"/>
            <a:r>
              <a:rPr lang="en-US" i="0" dirty="0">
                <a:latin typeface="Consolas" panose="020B0609020204030204" pitchFamily="49" charset="0"/>
              </a:rPr>
              <a:t>LN</a:t>
            </a:r>
            <a:r>
              <a:rPr lang="en-US" dirty="0"/>
              <a:t> (natural log of each value)</a:t>
            </a:r>
          </a:p>
          <a:p>
            <a:r>
              <a:rPr lang="en-US" dirty="0"/>
              <a:t>Discarded square, cube, and log10</a:t>
            </a:r>
          </a:p>
        </p:txBody>
      </p:sp>
    </p:spTree>
    <p:extLst>
      <p:ext uri="{BB962C8B-B14F-4D97-AF65-F5344CB8AC3E}">
        <p14:creationId xmlns:p14="http://schemas.microsoft.com/office/powerpoint/2010/main" val="150641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Households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F5BE9-29AA-417A-B5FD-9413C1F92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635" y="1428750"/>
            <a:ext cx="663072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Features in Top 20 </a:t>
            </a:r>
            <a:r>
              <a:rPr lang="en-US" dirty="0" err="1"/>
              <a:t>Zipcodes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7C5A39-9D7D-45D4-A9DF-F26D7C4AF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158" y="1428750"/>
            <a:ext cx="6402083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65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2830455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Added 39 new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5F9D19-DF4F-441B-9E1B-E248ACFB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65142"/>
            <a:ext cx="1045244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9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Summary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E2F77-F462-47F3-919A-7840D127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4" y="2262832"/>
            <a:ext cx="1053972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72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6F06F-30E3-4A03-8E3E-2C5A6A093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28" y="1590675"/>
            <a:ext cx="8964343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82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635" y="1581150"/>
            <a:ext cx="355513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9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129" y="137160"/>
            <a:ext cx="4653993" cy="658368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B4D77B-7ECB-4747-BF49-C919F77DBA7B}"/>
              </a:ext>
            </a:extLst>
          </p:cNvPr>
          <p:cNvSpPr/>
          <p:nvPr/>
        </p:nvSpPr>
        <p:spPr>
          <a:xfrm>
            <a:off x="6791325" y="276225"/>
            <a:ext cx="704850" cy="2009775"/>
          </a:xfrm>
          <a:prstGeom prst="rightBrace">
            <a:avLst>
              <a:gd name="adj1" fmla="val 5119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257C7-ABAC-417C-860F-A0CF4267817B}"/>
              </a:ext>
            </a:extLst>
          </p:cNvPr>
          <p:cNvSpPr/>
          <p:nvPr/>
        </p:nvSpPr>
        <p:spPr>
          <a:xfrm>
            <a:off x="7593097" y="1096446"/>
            <a:ext cx="176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15 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MedInc</a:t>
            </a:r>
            <a:r>
              <a:rPr lang="en-US" dirty="0"/>
              <a:t> </a:t>
            </a:r>
            <a:r>
              <a:rPr lang="en-US" i="1" dirty="0"/>
              <a:t>(median income in block)</a:t>
            </a:r>
          </a:p>
          <a:p>
            <a:r>
              <a:rPr lang="en-US" dirty="0" err="1">
                <a:latin typeface="Consolas" panose="020B0609020204030204" pitchFamily="49" charset="0"/>
              </a:rPr>
              <a:t>HouseAge</a:t>
            </a:r>
            <a:r>
              <a:rPr lang="en-US" dirty="0"/>
              <a:t> </a:t>
            </a:r>
            <a:r>
              <a:rPr lang="en-US" i="1" dirty="0"/>
              <a:t>(median house age in block)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AveRooms</a:t>
            </a:r>
            <a:r>
              <a:rPr lang="en-US" dirty="0"/>
              <a:t> </a:t>
            </a:r>
            <a:r>
              <a:rPr lang="en-US" i="1" dirty="0"/>
              <a:t>(average number of rooms per household in block)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AveBedrms</a:t>
            </a:r>
            <a:r>
              <a:rPr lang="en-US" dirty="0"/>
              <a:t> </a:t>
            </a:r>
            <a:r>
              <a:rPr lang="en-US" i="1" dirty="0"/>
              <a:t>(average number of bedrooms per household in block)</a:t>
            </a:r>
          </a:p>
          <a:p>
            <a:r>
              <a:rPr lang="en-US" dirty="0">
                <a:latin typeface="Consolas" panose="020B0609020204030204" pitchFamily="49" charset="0"/>
              </a:rPr>
              <a:t>Population</a:t>
            </a:r>
            <a:r>
              <a:rPr lang="en-US" dirty="0"/>
              <a:t> </a:t>
            </a:r>
            <a:r>
              <a:rPr lang="en-US" i="1" dirty="0"/>
              <a:t>(block population)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AveOccup</a:t>
            </a:r>
            <a:r>
              <a:rPr lang="en-US" dirty="0"/>
              <a:t> </a:t>
            </a:r>
            <a:r>
              <a:rPr lang="en-US" i="1" dirty="0"/>
              <a:t>(average house occupancy in block)</a:t>
            </a:r>
          </a:p>
          <a:p>
            <a:r>
              <a:rPr lang="en-US" dirty="0">
                <a:latin typeface="Consolas" panose="020B0609020204030204" pitchFamily="49" charset="0"/>
              </a:rPr>
              <a:t>Latitude</a:t>
            </a:r>
            <a:r>
              <a:rPr lang="en-US" dirty="0"/>
              <a:t> </a:t>
            </a:r>
            <a:r>
              <a:rPr lang="en-US" i="1" dirty="0"/>
              <a:t>(house block latitude)</a:t>
            </a:r>
          </a:p>
          <a:p>
            <a:r>
              <a:rPr lang="en-US" dirty="0">
                <a:latin typeface="Consolas" panose="020B0609020204030204" pitchFamily="49" charset="0"/>
              </a:rPr>
              <a:t>Longitude</a:t>
            </a:r>
            <a:r>
              <a:rPr lang="en-US" dirty="0"/>
              <a:t> </a:t>
            </a:r>
            <a:r>
              <a:rPr lang="en-US" i="1" dirty="0"/>
              <a:t>(house block longitude)</a:t>
            </a:r>
          </a:p>
        </p:txBody>
      </p:sp>
    </p:spTree>
    <p:extLst>
      <p:ext uri="{BB962C8B-B14F-4D97-AF65-F5344CB8AC3E}">
        <p14:creationId xmlns:p14="http://schemas.microsoft.com/office/powerpoint/2010/main" val="185973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Scatter Matrix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latin typeface="Consolas" panose="020B0609020204030204" pitchFamily="49" charset="0"/>
              </a:rPr>
              <a:t>MedInc</a:t>
            </a:r>
            <a:r>
              <a:rPr lang="en-US" dirty="0"/>
              <a:t> and Derived Features)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E90AC1-D4EF-49A9-BC5E-1625CBB8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487" y="2171700"/>
            <a:ext cx="6571026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11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684839"/>
              </p:ext>
            </p:extLst>
          </p:nvPr>
        </p:nvGraphicFramePr>
        <p:xfrm>
          <a:off x="1371600" y="2286000"/>
          <a:ext cx="9601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0.192s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-30873.6511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0.032s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0.66587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80.594s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6.475s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3.374s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64.993s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8.530s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-3.1656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4100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138.969s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(2.316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73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</a:t>
            </a:r>
            <a:r>
              <a:rPr lang="en-US" dirty="0" err="1">
                <a:latin typeface="Consolas" panose="020B0609020204030204" pitchFamily="49" charset="0"/>
              </a:rPr>
              <a:t>GradientBoostingRegressor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75646"/>
              </p:ext>
            </p:extLst>
          </p:nvPr>
        </p:nvGraphicFramePr>
        <p:xfrm>
          <a:off x="1371600" y="2286000"/>
          <a:ext cx="96012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0.8360586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0.3069918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0.8360542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0.3042523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0.2960558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0.2960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0.2964025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0.2966966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0.2970470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58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Using </a:t>
            </a:r>
            <a:r>
              <a:rPr lang="en-US" dirty="0" err="1">
                <a:latin typeface="Consolas" panose="020B0609020204030204" pitchFamily="49" charset="0"/>
              </a:rPr>
              <a:t>GridSearchCV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Fitting 3 folds for each of 27 candidates, totaling 81 fits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'loss': [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'ls'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'lad'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9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4100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Best Parameters: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'loss':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latin typeface="Consolas" panose="020B0609020204030204" pitchFamily="49" charset="0"/>
              </a:rPr>
              <a:t>':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latin typeface="Consolas" panose="020B0609020204030204" pitchFamily="49" charset="0"/>
              </a:rPr>
              <a:t>’: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/>
              <a:t>Best Score: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latin typeface="Consolas" panose="020B0609020204030204" pitchFamily="49" charset="0"/>
              </a:rPr>
              <a:t>friedman_mse</a:t>
            </a:r>
            <a:r>
              <a:rPr lang="en-US" sz="1800" i="0" dirty="0">
                <a:latin typeface="Consolas" panose="020B0609020204030204" pitchFamily="49" charset="0"/>
              </a:rPr>
              <a:t>': 0.84080601</a:t>
            </a:r>
            <a:endParaRPr lang="en-US" sz="1800" i="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77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GridSearchCV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Results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2770D-B8A6-40FD-8FE5-C9240F6D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86" y="1647825"/>
            <a:ext cx="1089411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33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Final Model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549"/>
            <a:ext cx="96012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GradientBoostingRegressor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(alpha=0.9, criterion='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friedman_mse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learning_rate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 loss='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huber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=6,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max_features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max_leaf_nodes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min_impurity_decrease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=2,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min_weight_fraction_leaf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=4100,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n_iter_no_change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presort='auto',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subsample=1.0,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=0.0001,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validation_fraction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verbose=0,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warm_start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Explained variance: 0.8478500259532393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Mean absolute error: 0.2833916740761826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R2 score: 0.8477235593652276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(Previous score: 0.8436768)</a:t>
            </a:r>
          </a:p>
        </p:txBody>
      </p:sp>
    </p:spTree>
    <p:extLst>
      <p:ext uri="{BB962C8B-B14F-4D97-AF65-F5344CB8AC3E}">
        <p14:creationId xmlns:p14="http://schemas.microsoft.com/office/powerpoint/2010/main" val="1930119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82200" cy="1485900"/>
          </a:xfrm>
        </p:spPr>
        <p:txBody>
          <a:bodyPr/>
          <a:lstStyle/>
          <a:p>
            <a:r>
              <a:rPr lang="en-US" dirty="0"/>
              <a:t>What Didn’t Work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The following preprocessing steps resulted in </a:t>
            </a:r>
            <a:r>
              <a:rPr lang="en-US" dirty="0">
                <a:latin typeface="Consolas" panose="020B0609020204030204" pitchFamily="49" charset="0"/>
              </a:rPr>
              <a:t>R2 score </a:t>
            </a:r>
            <a:r>
              <a:rPr lang="en-US" dirty="0"/>
              <a:t>lower than </a:t>
            </a:r>
            <a:r>
              <a:rPr lang="en-US" dirty="0">
                <a:latin typeface="Consolas" panose="020B0609020204030204" pitchFamily="49" charset="0"/>
              </a:rPr>
              <a:t>0.76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Mean absolute error</a:t>
            </a:r>
            <a:r>
              <a:rPr lang="en-US" dirty="0"/>
              <a:t> higher than </a:t>
            </a:r>
            <a:r>
              <a:rPr lang="en-US" dirty="0">
                <a:latin typeface="Consolas" panose="020B0609020204030204" pitchFamily="49" charset="0"/>
              </a:rPr>
              <a:t>0.29</a:t>
            </a:r>
            <a:r>
              <a:rPr lang="en-US" dirty="0"/>
              <a:t> compared to no preprocessing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StandardScaler</a:t>
            </a:r>
            <a:r>
              <a:rPr lang="en-US" dirty="0"/>
              <a:t> by itself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StandardScaler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with </a:t>
            </a:r>
            <a:r>
              <a:rPr lang="en-US" dirty="0" err="1">
                <a:latin typeface="Consolas" panose="020B0609020204030204" pitchFamily="49" charset="0"/>
              </a:rPr>
              <a:t>MLPRegressor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PolynomialFeatures</a:t>
            </a:r>
            <a:r>
              <a:rPr lang="en-US" dirty="0">
                <a:latin typeface="Consolas" panose="020B0609020204030204" pitchFamily="49" charset="0"/>
              </a:rPr>
              <a:t>(3)</a:t>
            </a:r>
            <a:r>
              <a:rPr lang="en-US" dirty="0"/>
              <a:t>, which produced 19600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/>
              <a:t>StandardScaler</a:t>
            </a:r>
            <a:r>
              <a:rPr lang="en-US" dirty="0"/>
              <a:t>, then </a:t>
            </a:r>
            <a:r>
              <a:rPr lang="en-US" dirty="0" err="1"/>
              <a:t>SelectPercentile</a:t>
            </a:r>
            <a:r>
              <a:rPr lang="en-US" dirty="0"/>
              <a:t> to pick 196 top features</a:t>
            </a:r>
          </a:p>
          <a:p>
            <a:pPr lvl="1"/>
            <a:r>
              <a:rPr lang="en-US" dirty="0"/>
              <a:t>Tried recursive feature elimination (RFE), got memory error</a:t>
            </a:r>
          </a:p>
          <a:p>
            <a:r>
              <a:rPr lang="en-US" dirty="0" err="1">
                <a:latin typeface="Consolas" panose="020B0609020204030204" pitchFamily="49" charset="0"/>
              </a:rPr>
              <a:t>PolynomialFeatures</a:t>
            </a:r>
            <a:r>
              <a:rPr lang="en-US" dirty="0">
                <a:latin typeface="Consolas" panose="020B0609020204030204" pitchFamily="49" charset="0"/>
              </a:rPr>
              <a:t>(2)</a:t>
            </a:r>
            <a:r>
              <a:rPr lang="en-US" dirty="0"/>
              <a:t>, which produced 1176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/>
              <a:t>StandardScaler</a:t>
            </a:r>
            <a:r>
              <a:rPr lang="en-US" dirty="0"/>
              <a:t>, then </a:t>
            </a:r>
            <a:r>
              <a:rPr lang="en-US" dirty="0" err="1"/>
              <a:t>SelectPercentile</a:t>
            </a:r>
            <a:r>
              <a:rPr lang="en-US" dirty="0"/>
              <a:t> to pick 294 top features</a:t>
            </a:r>
          </a:p>
          <a:p>
            <a:pPr lvl="1"/>
            <a:r>
              <a:rPr lang="en-US" dirty="0"/>
              <a:t>Tried recursive feature elimination (RFE), got memory error</a:t>
            </a:r>
          </a:p>
        </p:txBody>
      </p:sp>
    </p:spTree>
    <p:extLst>
      <p:ext uri="{BB962C8B-B14F-4D97-AF65-F5344CB8AC3E}">
        <p14:creationId xmlns:p14="http://schemas.microsoft.com/office/powerpoint/2010/main" val="34820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Understanding why the data was collected and how it was meant to be analyzed can save a lot of effort</a:t>
            </a:r>
          </a:p>
          <a:p>
            <a:r>
              <a:rPr lang="en-US" dirty="0"/>
              <a:t>Less is more: In some cases fewer features provide better predictions</a:t>
            </a:r>
          </a:p>
          <a:p>
            <a:r>
              <a:rPr lang="en-US" dirty="0"/>
              <a:t>Calculate training and prediction times for a model before testing</a:t>
            </a:r>
          </a:p>
          <a:p>
            <a:r>
              <a:rPr lang="en-US" dirty="0"/>
              <a:t>Computational power is a constraint and limits the functions that can be used on larger datasets</a:t>
            </a:r>
          </a:p>
          <a:p>
            <a:r>
              <a:rPr lang="en-US" dirty="0"/>
              <a:t>Picking the right model is more of an art than science</a:t>
            </a:r>
          </a:p>
        </p:txBody>
      </p:sp>
    </p:spTree>
    <p:extLst>
      <p:ext uri="{BB962C8B-B14F-4D97-AF65-F5344CB8AC3E}">
        <p14:creationId xmlns:p14="http://schemas.microsoft.com/office/powerpoint/2010/main" val="2450033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705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Scikit-Learn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Pandas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Matplotlib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86443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956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summary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histograms of all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</a:t>
            </a:r>
            <a:r>
              <a:rPr lang="en-US" dirty="0">
                <a:latin typeface="Consolas" panose="020B0609020204030204" pitchFamily="49" charset="0"/>
              </a:rPr>
              <a:t>Latitude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Longitude</a:t>
            </a:r>
            <a:r>
              <a:rPr lang="en-US" dirty="0"/>
              <a:t> to visualize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heatmap of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scatter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scatter plot of all features relative to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98301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4D2C6-8A68-4DE4-AC1D-0D56D7C42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47875"/>
            <a:ext cx="9067800" cy="2352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6228243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191B0E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 </a:t>
            </a:r>
            <a:r>
              <a:rPr lang="en-US" dirty="0"/>
              <a:t>measured in tens of thousands of US Dollars</a:t>
            </a:r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191B0E"/>
                </a:solidFill>
              </a:rPr>
              <a:t> </a:t>
            </a:r>
            <a:r>
              <a:rPr lang="en-US" dirty="0"/>
              <a:t>measured in hundreds of thousands of US Dollars</a:t>
            </a:r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2F457B-9B62-4638-BD45-095162C9C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601"/>
            <a:ext cx="11134725" cy="29947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023024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No missing values</a:t>
            </a: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There’s a lot of variation in the data</a:t>
            </a:r>
          </a:p>
        </p:txBody>
      </p:sp>
    </p:spTree>
    <p:extLst>
      <p:ext uri="{BB962C8B-B14F-4D97-AF65-F5344CB8AC3E}">
        <p14:creationId xmlns:p14="http://schemas.microsoft.com/office/powerpoint/2010/main" val="37008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Histograms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164153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Features are not normally distributed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997A0-5A1B-42AE-BEB4-BF17D1E9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364" y="1428750"/>
            <a:ext cx="7857272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949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1118</TotalTime>
  <Words>1352</Words>
  <Application>Microsoft Office PowerPoint</Application>
  <PresentationFormat>Widescreen</PresentationFormat>
  <Paragraphs>310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Franklin Gothic Book</vt:lpstr>
      <vt:lpstr>Symbol</vt:lpstr>
      <vt:lpstr>Wingdings</vt:lpstr>
      <vt:lpstr>Crop</vt:lpstr>
      <vt:lpstr>House Hunters!!</vt:lpstr>
      <vt:lpstr>California Housing Dataset</vt:lpstr>
      <vt:lpstr>Features</vt:lpstr>
      <vt:lpstr>Project Requirements</vt:lpstr>
      <vt:lpstr>EXPLORATORY DATA ANALYSIS</vt:lpstr>
      <vt:lpstr>Exploratory Data Analysis Steps</vt:lpstr>
      <vt:lpstr>Header</vt:lpstr>
      <vt:lpstr>Summary Statistics</vt:lpstr>
      <vt:lpstr>Feature Histograms</vt:lpstr>
      <vt:lpstr>Visualizing Price</vt:lpstr>
      <vt:lpstr>Correlation Matrix</vt:lpstr>
      <vt:lpstr>Correlation Matrix</vt:lpstr>
      <vt:lpstr>Scatter Matrix</vt:lpstr>
      <vt:lpstr>Feature Correlations</vt:lpstr>
      <vt:lpstr>Scatter Plot of Top Features</vt:lpstr>
      <vt:lpstr>MODELING</vt:lpstr>
      <vt:lpstr>Modeling Steps (Stage 1)</vt:lpstr>
      <vt:lpstr>Modeling Steps (Stage 2)</vt:lpstr>
      <vt:lpstr>Evaluating Multiple Regressors (Performance)</vt:lpstr>
      <vt:lpstr>Evaluating Multiple Regressors (Metrics)</vt:lpstr>
      <vt:lpstr>Feature Engineering (New Features)</vt:lpstr>
      <vt:lpstr>Feature Engineering (Data Transformation)</vt:lpstr>
      <vt:lpstr>Visualizing Households</vt:lpstr>
      <vt:lpstr>Visualizing Features in Top 20 Zipcodes</vt:lpstr>
      <vt:lpstr>Header</vt:lpstr>
      <vt:lpstr>New Summary Statistics</vt:lpstr>
      <vt:lpstr>New Correlation Matrix</vt:lpstr>
      <vt:lpstr>Feature Correlations</vt:lpstr>
      <vt:lpstr>PowerPoint Presentation</vt:lpstr>
      <vt:lpstr>New Scatter Matrix (MedInc and Derived Features)</vt:lpstr>
      <vt:lpstr>Evaluating Multiple Regressors (Performance)</vt:lpstr>
      <vt:lpstr>Evaluating GradientBoostingRegressor</vt:lpstr>
      <vt:lpstr>Model Selection Using GridSearchCV</vt:lpstr>
      <vt:lpstr>GridSearchCV Results</vt:lpstr>
      <vt:lpstr>Evaluating Final Model</vt:lpstr>
      <vt:lpstr>What Didn’t Work</vt:lpstr>
      <vt:lpstr>Key 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Mahanubhav</dc:creator>
  <cp:lastModifiedBy>Sudarshan Mahanubhav</cp:lastModifiedBy>
  <cp:revision>95</cp:revision>
  <dcterms:created xsi:type="dcterms:W3CDTF">2020-05-05T19:00:11Z</dcterms:created>
  <dcterms:modified xsi:type="dcterms:W3CDTF">2020-05-06T13:38:42Z</dcterms:modified>
</cp:coreProperties>
</file>