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48"/>
  </p:notesMasterIdLst>
  <p:sldIdLst>
    <p:sldId id="256" r:id="rId2"/>
    <p:sldId id="257" r:id="rId3"/>
    <p:sldId id="258" r:id="rId4"/>
    <p:sldId id="266" r:id="rId5"/>
    <p:sldId id="265" r:id="rId6"/>
    <p:sldId id="293" r:id="rId7"/>
    <p:sldId id="259" r:id="rId8"/>
    <p:sldId id="260" r:id="rId9"/>
    <p:sldId id="261" r:id="rId10"/>
    <p:sldId id="262" r:id="rId11"/>
    <p:sldId id="263" r:id="rId12"/>
    <p:sldId id="264" r:id="rId13"/>
    <p:sldId id="268" r:id="rId14"/>
    <p:sldId id="267" r:id="rId15"/>
    <p:sldId id="270" r:id="rId16"/>
    <p:sldId id="271" r:id="rId17"/>
    <p:sldId id="294" r:id="rId18"/>
    <p:sldId id="295" r:id="rId19"/>
    <p:sldId id="273" r:id="rId20"/>
    <p:sldId id="274" r:id="rId21"/>
    <p:sldId id="275" r:id="rId22"/>
    <p:sldId id="276" r:id="rId23"/>
    <p:sldId id="297" r:id="rId24"/>
    <p:sldId id="296" r:id="rId25"/>
    <p:sldId id="302" r:id="rId26"/>
    <p:sldId id="291" r:id="rId27"/>
    <p:sldId id="304" r:id="rId28"/>
    <p:sldId id="277" r:id="rId29"/>
    <p:sldId id="279" r:id="rId30"/>
    <p:sldId id="278" r:id="rId31"/>
    <p:sldId id="280" r:id="rId32"/>
    <p:sldId id="281" r:id="rId33"/>
    <p:sldId id="298" r:id="rId34"/>
    <p:sldId id="282" r:id="rId35"/>
    <p:sldId id="284" r:id="rId36"/>
    <p:sldId id="283" r:id="rId37"/>
    <p:sldId id="285" r:id="rId38"/>
    <p:sldId id="286" r:id="rId39"/>
    <p:sldId id="287" r:id="rId40"/>
    <p:sldId id="300" r:id="rId41"/>
    <p:sldId id="299" r:id="rId42"/>
    <p:sldId id="288" r:id="rId43"/>
    <p:sldId id="303" r:id="rId44"/>
    <p:sldId id="289" r:id="rId45"/>
    <p:sldId id="290" r:id="rId46"/>
    <p:sldId id="301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AAA83B-6AF3-49B5-BCD8-676A7E7558F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29B09061-54E5-465B-9CB4-62B735BEC32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aseline="0" dirty="0"/>
            <a:t>Save the model in File using Pickle.</a:t>
          </a:r>
          <a:endParaRPr lang="en-US" dirty="0"/>
        </a:p>
      </dgm:t>
    </dgm:pt>
    <dgm:pt modelId="{87446003-5A38-4749-9709-3C55F34A5402}" type="parTrans" cxnId="{AACF4309-F8E3-4E1B-8EA3-AAAFE713CD5F}">
      <dgm:prSet/>
      <dgm:spPr/>
      <dgm:t>
        <a:bodyPr/>
        <a:lstStyle/>
        <a:p>
          <a:endParaRPr lang="en-US"/>
        </a:p>
      </dgm:t>
    </dgm:pt>
    <dgm:pt modelId="{73D6EE99-5C94-40A3-9829-8FD01B1304EA}" type="sibTrans" cxnId="{AACF4309-F8E3-4E1B-8EA3-AAAFE713CD5F}">
      <dgm:prSet/>
      <dgm:spPr/>
      <dgm:t>
        <a:bodyPr/>
        <a:lstStyle/>
        <a:p>
          <a:endParaRPr lang="en-US"/>
        </a:p>
      </dgm:t>
    </dgm:pt>
    <dgm:pt modelId="{5E02CCC8-58AF-4926-BB41-9802F6F914E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aseline="0"/>
            <a:t>Load the File and Test using Test Dataset.</a:t>
          </a:r>
          <a:endParaRPr lang="en-US"/>
        </a:p>
      </dgm:t>
    </dgm:pt>
    <dgm:pt modelId="{A1ED508B-611F-4889-9916-CA1AD1138863}" type="parTrans" cxnId="{3C486B34-A9FF-480B-86E3-9DF4F116D7DC}">
      <dgm:prSet/>
      <dgm:spPr/>
      <dgm:t>
        <a:bodyPr/>
        <a:lstStyle/>
        <a:p>
          <a:endParaRPr lang="en-US"/>
        </a:p>
      </dgm:t>
    </dgm:pt>
    <dgm:pt modelId="{90E1419D-62BF-4665-9A17-C672852C1FA4}" type="sibTrans" cxnId="{3C486B34-A9FF-480B-86E3-9DF4F116D7DC}">
      <dgm:prSet/>
      <dgm:spPr/>
      <dgm:t>
        <a:bodyPr/>
        <a:lstStyle/>
        <a:p>
          <a:endParaRPr lang="en-US"/>
        </a:p>
      </dgm:t>
    </dgm:pt>
    <dgm:pt modelId="{80711871-6CEC-42E7-819D-DFB3DC336B4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aseline="0"/>
            <a:t>Predictions matched the Train Dataset.</a:t>
          </a:r>
          <a:endParaRPr lang="en-US"/>
        </a:p>
      </dgm:t>
    </dgm:pt>
    <dgm:pt modelId="{02A5B697-C417-4254-ABB4-E87A31BBA100}" type="parTrans" cxnId="{974900C8-5C99-4D29-AC15-F956B2AC7EB8}">
      <dgm:prSet/>
      <dgm:spPr/>
      <dgm:t>
        <a:bodyPr/>
        <a:lstStyle/>
        <a:p>
          <a:endParaRPr lang="en-US"/>
        </a:p>
      </dgm:t>
    </dgm:pt>
    <dgm:pt modelId="{E2763AE6-01D7-4640-9A32-BE03139E76BD}" type="sibTrans" cxnId="{974900C8-5C99-4D29-AC15-F956B2AC7EB8}">
      <dgm:prSet/>
      <dgm:spPr/>
      <dgm:t>
        <a:bodyPr/>
        <a:lstStyle/>
        <a:p>
          <a:endParaRPr lang="en-US"/>
        </a:p>
      </dgm:t>
    </dgm:pt>
    <dgm:pt modelId="{97D3AAB6-F569-4BB7-948A-B59929C7CC69}" type="pres">
      <dgm:prSet presAssocID="{F6AAA83B-6AF3-49B5-BCD8-676A7E7558FB}" presName="root" presStyleCnt="0">
        <dgm:presLayoutVars>
          <dgm:dir/>
          <dgm:resizeHandles val="exact"/>
        </dgm:presLayoutVars>
      </dgm:prSet>
      <dgm:spPr/>
    </dgm:pt>
    <dgm:pt modelId="{17E80E53-9B2F-40AB-8591-0A9280A3AF99}" type="pres">
      <dgm:prSet presAssocID="{29B09061-54E5-465B-9CB4-62B735BEC321}" presName="compNode" presStyleCnt="0"/>
      <dgm:spPr/>
    </dgm:pt>
    <dgm:pt modelId="{1BFAE40E-1E5E-41F0-8E10-69B2FCC7F421}" type="pres">
      <dgm:prSet presAssocID="{29B09061-54E5-465B-9CB4-62B735BEC321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E5BBA9B2-4AE1-4E34-8969-DD85F5B25F30}" type="pres">
      <dgm:prSet presAssocID="{29B09061-54E5-465B-9CB4-62B735BEC32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B6E6B521-3D97-454B-981C-7CE977DCB201}" type="pres">
      <dgm:prSet presAssocID="{29B09061-54E5-465B-9CB4-62B735BEC321}" presName="spaceRect" presStyleCnt="0"/>
      <dgm:spPr/>
    </dgm:pt>
    <dgm:pt modelId="{39ED716E-964C-4C73-A171-301EB4A9C412}" type="pres">
      <dgm:prSet presAssocID="{29B09061-54E5-465B-9CB4-62B735BEC321}" presName="textRect" presStyleLbl="revTx" presStyleIdx="0" presStyleCnt="3">
        <dgm:presLayoutVars>
          <dgm:chMax val="1"/>
          <dgm:chPref val="1"/>
        </dgm:presLayoutVars>
      </dgm:prSet>
      <dgm:spPr/>
    </dgm:pt>
    <dgm:pt modelId="{35804FE4-10CE-4052-BA6B-010F809D628A}" type="pres">
      <dgm:prSet presAssocID="{73D6EE99-5C94-40A3-9829-8FD01B1304EA}" presName="sibTrans" presStyleCnt="0"/>
      <dgm:spPr/>
    </dgm:pt>
    <dgm:pt modelId="{3D48EF2A-F9D9-4CE6-A372-8C9995A5DB12}" type="pres">
      <dgm:prSet presAssocID="{5E02CCC8-58AF-4926-BB41-9802F6F914E4}" presName="compNode" presStyleCnt="0"/>
      <dgm:spPr/>
    </dgm:pt>
    <dgm:pt modelId="{CF584850-E73A-49A7-906B-303F7B20706B}" type="pres">
      <dgm:prSet presAssocID="{5E02CCC8-58AF-4926-BB41-9802F6F914E4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713C9EB0-338F-4297-8B08-659126967283}" type="pres">
      <dgm:prSet presAssocID="{5E02CCC8-58AF-4926-BB41-9802F6F914E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5C53A1D-62CB-4F72-8586-42C232E18FAF}" type="pres">
      <dgm:prSet presAssocID="{5E02CCC8-58AF-4926-BB41-9802F6F914E4}" presName="spaceRect" presStyleCnt="0"/>
      <dgm:spPr/>
    </dgm:pt>
    <dgm:pt modelId="{0D567281-2DA6-4B5B-A057-5295C8FC88D6}" type="pres">
      <dgm:prSet presAssocID="{5E02CCC8-58AF-4926-BB41-9802F6F914E4}" presName="textRect" presStyleLbl="revTx" presStyleIdx="1" presStyleCnt="3">
        <dgm:presLayoutVars>
          <dgm:chMax val="1"/>
          <dgm:chPref val="1"/>
        </dgm:presLayoutVars>
      </dgm:prSet>
      <dgm:spPr/>
    </dgm:pt>
    <dgm:pt modelId="{A5B6500D-D24C-45B1-B6F7-292B94FF75B6}" type="pres">
      <dgm:prSet presAssocID="{90E1419D-62BF-4665-9A17-C672852C1FA4}" presName="sibTrans" presStyleCnt="0"/>
      <dgm:spPr/>
    </dgm:pt>
    <dgm:pt modelId="{1652F372-9E9D-4BD4-A1F3-585095081D15}" type="pres">
      <dgm:prSet presAssocID="{80711871-6CEC-42E7-819D-DFB3DC336B41}" presName="compNode" presStyleCnt="0"/>
      <dgm:spPr/>
    </dgm:pt>
    <dgm:pt modelId="{970F51A3-4F68-43C1-A583-9BD36A9F7021}" type="pres">
      <dgm:prSet presAssocID="{80711871-6CEC-42E7-819D-DFB3DC336B41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AB1C04B9-3EA5-49D9-8DE4-865D406A7C8B}" type="pres">
      <dgm:prSet presAssocID="{80711871-6CEC-42E7-819D-DFB3DC336B4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1B4C229B-5C66-4998-8A9E-2793B46EC80C}" type="pres">
      <dgm:prSet presAssocID="{80711871-6CEC-42E7-819D-DFB3DC336B41}" presName="spaceRect" presStyleCnt="0"/>
      <dgm:spPr/>
    </dgm:pt>
    <dgm:pt modelId="{586950FA-7DDC-48E8-ABFC-B40C719501D9}" type="pres">
      <dgm:prSet presAssocID="{80711871-6CEC-42E7-819D-DFB3DC336B4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ACF4309-F8E3-4E1B-8EA3-AAAFE713CD5F}" srcId="{F6AAA83B-6AF3-49B5-BCD8-676A7E7558FB}" destId="{29B09061-54E5-465B-9CB4-62B735BEC321}" srcOrd="0" destOrd="0" parTransId="{87446003-5A38-4749-9709-3C55F34A5402}" sibTransId="{73D6EE99-5C94-40A3-9829-8FD01B1304EA}"/>
    <dgm:cxn modelId="{3C486B34-A9FF-480B-86E3-9DF4F116D7DC}" srcId="{F6AAA83B-6AF3-49B5-BCD8-676A7E7558FB}" destId="{5E02CCC8-58AF-4926-BB41-9802F6F914E4}" srcOrd="1" destOrd="0" parTransId="{A1ED508B-611F-4889-9916-CA1AD1138863}" sibTransId="{90E1419D-62BF-4665-9A17-C672852C1FA4}"/>
    <dgm:cxn modelId="{FAA4EF45-E9DD-4310-8A88-1AB98C8DE600}" type="presOf" srcId="{F6AAA83B-6AF3-49B5-BCD8-676A7E7558FB}" destId="{97D3AAB6-F569-4BB7-948A-B59929C7CC69}" srcOrd="0" destOrd="0" presId="urn:microsoft.com/office/officeart/2018/5/layout/IconLeafLabelList"/>
    <dgm:cxn modelId="{30A1AC6C-6DC0-4520-B085-911AF73FB526}" type="presOf" srcId="{5E02CCC8-58AF-4926-BB41-9802F6F914E4}" destId="{0D567281-2DA6-4B5B-A057-5295C8FC88D6}" srcOrd="0" destOrd="0" presId="urn:microsoft.com/office/officeart/2018/5/layout/IconLeafLabelList"/>
    <dgm:cxn modelId="{F5C6D559-0775-4DD0-B56B-CC9A5DA5477B}" type="presOf" srcId="{80711871-6CEC-42E7-819D-DFB3DC336B41}" destId="{586950FA-7DDC-48E8-ABFC-B40C719501D9}" srcOrd="0" destOrd="0" presId="urn:microsoft.com/office/officeart/2018/5/layout/IconLeafLabelList"/>
    <dgm:cxn modelId="{2B298E91-A20F-4D9E-A601-176AD5C63A0D}" type="presOf" srcId="{29B09061-54E5-465B-9CB4-62B735BEC321}" destId="{39ED716E-964C-4C73-A171-301EB4A9C412}" srcOrd="0" destOrd="0" presId="urn:microsoft.com/office/officeart/2018/5/layout/IconLeafLabelList"/>
    <dgm:cxn modelId="{974900C8-5C99-4D29-AC15-F956B2AC7EB8}" srcId="{F6AAA83B-6AF3-49B5-BCD8-676A7E7558FB}" destId="{80711871-6CEC-42E7-819D-DFB3DC336B41}" srcOrd="2" destOrd="0" parTransId="{02A5B697-C417-4254-ABB4-E87A31BBA100}" sibTransId="{E2763AE6-01D7-4640-9A32-BE03139E76BD}"/>
    <dgm:cxn modelId="{D634DDCE-6C19-49F3-9560-FAFC51056C4A}" type="presParOf" srcId="{97D3AAB6-F569-4BB7-948A-B59929C7CC69}" destId="{17E80E53-9B2F-40AB-8591-0A9280A3AF99}" srcOrd="0" destOrd="0" presId="urn:microsoft.com/office/officeart/2018/5/layout/IconLeafLabelList"/>
    <dgm:cxn modelId="{E1272992-ADDE-4F04-8633-484123E42A52}" type="presParOf" srcId="{17E80E53-9B2F-40AB-8591-0A9280A3AF99}" destId="{1BFAE40E-1E5E-41F0-8E10-69B2FCC7F421}" srcOrd="0" destOrd="0" presId="urn:microsoft.com/office/officeart/2018/5/layout/IconLeafLabelList"/>
    <dgm:cxn modelId="{1596FC23-A084-4043-A8D5-6B04A4D29777}" type="presParOf" srcId="{17E80E53-9B2F-40AB-8591-0A9280A3AF99}" destId="{E5BBA9B2-4AE1-4E34-8969-DD85F5B25F30}" srcOrd="1" destOrd="0" presId="urn:microsoft.com/office/officeart/2018/5/layout/IconLeafLabelList"/>
    <dgm:cxn modelId="{039AD7B0-CE94-4CB6-A512-136BB72CA352}" type="presParOf" srcId="{17E80E53-9B2F-40AB-8591-0A9280A3AF99}" destId="{B6E6B521-3D97-454B-981C-7CE977DCB201}" srcOrd="2" destOrd="0" presId="urn:microsoft.com/office/officeart/2018/5/layout/IconLeafLabelList"/>
    <dgm:cxn modelId="{C30000C3-2B3E-472F-8EF1-BAE57A1ED9C6}" type="presParOf" srcId="{17E80E53-9B2F-40AB-8591-0A9280A3AF99}" destId="{39ED716E-964C-4C73-A171-301EB4A9C412}" srcOrd="3" destOrd="0" presId="urn:microsoft.com/office/officeart/2018/5/layout/IconLeafLabelList"/>
    <dgm:cxn modelId="{4E6F692C-7FA1-4919-8F5F-09846D64D95F}" type="presParOf" srcId="{97D3AAB6-F569-4BB7-948A-B59929C7CC69}" destId="{35804FE4-10CE-4052-BA6B-010F809D628A}" srcOrd="1" destOrd="0" presId="urn:microsoft.com/office/officeart/2018/5/layout/IconLeafLabelList"/>
    <dgm:cxn modelId="{32D955CB-8D83-4EE3-A422-5000BFA10A7A}" type="presParOf" srcId="{97D3AAB6-F569-4BB7-948A-B59929C7CC69}" destId="{3D48EF2A-F9D9-4CE6-A372-8C9995A5DB12}" srcOrd="2" destOrd="0" presId="urn:microsoft.com/office/officeart/2018/5/layout/IconLeafLabelList"/>
    <dgm:cxn modelId="{E7ECFC13-44EE-4097-AD22-DDA725D7A419}" type="presParOf" srcId="{3D48EF2A-F9D9-4CE6-A372-8C9995A5DB12}" destId="{CF584850-E73A-49A7-906B-303F7B20706B}" srcOrd="0" destOrd="0" presId="urn:microsoft.com/office/officeart/2018/5/layout/IconLeafLabelList"/>
    <dgm:cxn modelId="{C1DADA22-9187-4FA3-A57A-33E828F1C2E4}" type="presParOf" srcId="{3D48EF2A-F9D9-4CE6-A372-8C9995A5DB12}" destId="{713C9EB0-338F-4297-8B08-659126967283}" srcOrd="1" destOrd="0" presId="urn:microsoft.com/office/officeart/2018/5/layout/IconLeafLabelList"/>
    <dgm:cxn modelId="{B4635954-8CA0-4118-9DAF-F4E6469106D1}" type="presParOf" srcId="{3D48EF2A-F9D9-4CE6-A372-8C9995A5DB12}" destId="{55C53A1D-62CB-4F72-8586-42C232E18FAF}" srcOrd="2" destOrd="0" presId="urn:microsoft.com/office/officeart/2018/5/layout/IconLeafLabelList"/>
    <dgm:cxn modelId="{2ADC6174-4FD6-4DBD-8486-7B7198FC848A}" type="presParOf" srcId="{3D48EF2A-F9D9-4CE6-A372-8C9995A5DB12}" destId="{0D567281-2DA6-4B5B-A057-5295C8FC88D6}" srcOrd="3" destOrd="0" presId="urn:microsoft.com/office/officeart/2018/5/layout/IconLeafLabelList"/>
    <dgm:cxn modelId="{76C01031-64BC-468C-BAF0-CCE4AA628FF4}" type="presParOf" srcId="{97D3AAB6-F569-4BB7-948A-B59929C7CC69}" destId="{A5B6500D-D24C-45B1-B6F7-292B94FF75B6}" srcOrd="3" destOrd="0" presId="urn:microsoft.com/office/officeart/2018/5/layout/IconLeafLabelList"/>
    <dgm:cxn modelId="{E835121C-E134-4E78-AEBE-0C69B3BB1D92}" type="presParOf" srcId="{97D3AAB6-F569-4BB7-948A-B59929C7CC69}" destId="{1652F372-9E9D-4BD4-A1F3-585095081D15}" srcOrd="4" destOrd="0" presId="urn:microsoft.com/office/officeart/2018/5/layout/IconLeafLabelList"/>
    <dgm:cxn modelId="{BF43F5D6-7698-49F5-886B-7ED6FD2426BC}" type="presParOf" srcId="{1652F372-9E9D-4BD4-A1F3-585095081D15}" destId="{970F51A3-4F68-43C1-A583-9BD36A9F7021}" srcOrd="0" destOrd="0" presId="urn:microsoft.com/office/officeart/2018/5/layout/IconLeafLabelList"/>
    <dgm:cxn modelId="{0E83FF18-053D-4410-9964-EFFF8F891EF3}" type="presParOf" srcId="{1652F372-9E9D-4BD4-A1F3-585095081D15}" destId="{AB1C04B9-3EA5-49D9-8DE4-865D406A7C8B}" srcOrd="1" destOrd="0" presId="urn:microsoft.com/office/officeart/2018/5/layout/IconLeafLabelList"/>
    <dgm:cxn modelId="{737A12A2-600C-4F3C-87DD-169BDB3D95A5}" type="presParOf" srcId="{1652F372-9E9D-4BD4-A1F3-585095081D15}" destId="{1B4C229B-5C66-4998-8A9E-2793B46EC80C}" srcOrd="2" destOrd="0" presId="urn:microsoft.com/office/officeart/2018/5/layout/IconLeafLabelList"/>
    <dgm:cxn modelId="{08C1C8A7-FB58-4600-AF57-525F6C627F52}" type="presParOf" srcId="{1652F372-9E9D-4BD4-A1F3-585095081D15}" destId="{586950FA-7DDC-48E8-ABFC-B40C719501D9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AAA83B-6AF3-49B5-BCD8-676A7E7558F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4_2" csCatId="accent4" phldr="1"/>
      <dgm:spPr/>
      <dgm:t>
        <a:bodyPr/>
        <a:lstStyle/>
        <a:p>
          <a:endParaRPr lang="en-US"/>
        </a:p>
      </dgm:t>
    </dgm:pt>
    <dgm:pt modelId="{29B09061-54E5-465B-9CB4-62B735BEC32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Save the model in File using Joblib.</a:t>
          </a:r>
          <a:endParaRPr lang="en-US"/>
        </a:p>
      </dgm:t>
    </dgm:pt>
    <dgm:pt modelId="{87446003-5A38-4749-9709-3C55F34A5402}" type="parTrans" cxnId="{AACF4309-F8E3-4E1B-8EA3-AAAFE713CD5F}">
      <dgm:prSet/>
      <dgm:spPr/>
      <dgm:t>
        <a:bodyPr/>
        <a:lstStyle/>
        <a:p>
          <a:endParaRPr lang="en-US"/>
        </a:p>
      </dgm:t>
    </dgm:pt>
    <dgm:pt modelId="{73D6EE99-5C94-40A3-9829-8FD01B1304EA}" type="sibTrans" cxnId="{AACF4309-F8E3-4E1B-8EA3-AAAFE713CD5F}">
      <dgm:prSet/>
      <dgm:spPr/>
      <dgm:t>
        <a:bodyPr/>
        <a:lstStyle/>
        <a:p>
          <a:endParaRPr lang="en-US"/>
        </a:p>
      </dgm:t>
    </dgm:pt>
    <dgm:pt modelId="{5E02CCC8-58AF-4926-BB41-9802F6F914E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Load the File and Test using Test Dataset.</a:t>
          </a:r>
          <a:endParaRPr lang="en-US"/>
        </a:p>
      </dgm:t>
    </dgm:pt>
    <dgm:pt modelId="{A1ED508B-611F-4889-9916-CA1AD1138863}" type="parTrans" cxnId="{3C486B34-A9FF-480B-86E3-9DF4F116D7DC}">
      <dgm:prSet/>
      <dgm:spPr/>
      <dgm:t>
        <a:bodyPr/>
        <a:lstStyle/>
        <a:p>
          <a:endParaRPr lang="en-US"/>
        </a:p>
      </dgm:t>
    </dgm:pt>
    <dgm:pt modelId="{90E1419D-62BF-4665-9A17-C672852C1FA4}" type="sibTrans" cxnId="{3C486B34-A9FF-480B-86E3-9DF4F116D7DC}">
      <dgm:prSet/>
      <dgm:spPr/>
      <dgm:t>
        <a:bodyPr/>
        <a:lstStyle/>
        <a:p>
          <a:endParaRPr lang="en-US"/>
        </a:p>
      </dgm:t>
    </dgm:pt>
    <dgm:pt modelId="{80711871-6CEC-42E7-819D-DFB3DC336B4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Predictions matched the Train Dataset.</a:t>
          </a:r>
          <a:endParaRPr lang="en-US"/>
        </a:p>
      </dgm:t>
    </dgm:pt>
    <dgm:pt modelId="{02A5B697-C417-4254-ABB4-E87A31BBA100}" type="parTrans" cxnId="{974900C8-5C99-4D29-AC15-F956B2AC7EB8}">
      <dgm:prSet/>
      <dgm:spPr/>
      <dgm:t>
        <a:bodyPr/>
        <a:lstStyle/>
        <a:p>
          <a:endParaRPr lang="en-US"/>
        </a:p>
      </dgm:t>
    </dgm:pt>
    <dgm:pt modelId="{E2763AE6-01D7-4640-9A32-BE03139E76BD}" type="sibTrans" cxnId="{974900C8-5C99-4D29-AC15-F956B2AC7EB8}">
      <dgm:prSet/>
      <dgm:spPr/>
      <dgm:t>
        <a:bodyPr/>
        <a:lstStyle/>
        <a:p>
          <a:endParaRPr lang="en-US"/>
        </a:p>
      </dgm:t>
    </dgm:pt>
    <dgm:pt modelId="{DECB624D-3BD9-43CF-8231-DE448F33FEAE}" type="pres">
      <dgm:prSet presAssocID="{F6AAA83B-6AF3-49B5-BCD8-676A7E7558FB}" presName="root" presStyleCnt="0">
        <dgm:presLayoutVars>
          <dgm:dir/>
          <dgm:resizeHandles val="exact"/>
        </dgm:presLayoutVars>
      </dgm:prSet>
      <dgm:spPr/>
    </dgm:pt>
    <dgm:pt modelId="{77DFE023-3745-457F-9AA7-E2A81BC71010}" type="pres">
      <dgm:prSet presAssocID="{29B09061-54E5-465B-9CB4-62B735BEC321}" presName="compNode" presStyleCnt="0"/>
      <dgm:spPr/>
    </dgm:pt>
    <dgm:pt modelId="{3664402F-9C9C-4537-93FE-6CA442BD22CE}" type="pres">
      <dgm:prSet presAssocID="{29B09061-54E5-465B-9CB4-62B735BEC32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220FE3F5-BE8A-4E42-8108-73A680989F1D}" type="pres">
      <dgm:prSet presAssocID="{29B09061-54E5-465B-9CB4-62B735BEC321}" presName="spaceRect" presStyleCnt="0"/>
      <dgm:spPr/>
    </dgm:pt>
    <dgm:pt modelId="{3751142B-5CCB-4A74-AAD1-04FCECDC78F8}" type="pres">
      <dgm:prSet presAssocID="{29B09061-54E5-465B-9CB4-62B735BEC321}" presName="textRect" presStyleLbl="revTx" presStyleIdx="0" presStyleCnt="3">
        <dgm:presLayoutVars>
          <dgm:chMax val="1"/>
          <dgm:chPref val="1"/>
        </dgm:presLayoutVars>
      </dgm:prSet>
      <dgm:spPr/>
    </dgm:pt>
    <dgm:pt modelId="{E72AA7EB-B576-44CB-BC48-39E601AFFE09}" type="pres">
      <dgm:prSet presAssocID="{73D6EE99-5C94-40A3-9829-8FD01B1304EA}" presName="sibTrans" presStyleCnt="0"/>
      <dgm:spPr/>
    </dgm:pt>
    <dgm:pt modelId="{C2642943-6DCB-4FE9-8EBE-7253E15EE0F2}" type="pres">
      <dgm:prSet presAssocID="{5E02CCC8-58AF-4926-BB41-9802F6F914E4}" presName="compNode" presStyleCnt="0"/>
      <dgm:spPr/>
    </dgm:pt>
    <dgm:pt modelId="{F9177B54-DB56-4435-B442-A265DA7EED1C}" type="pres">
      <dgm:prSet presAssocID="{5E02CCC8-58AF-4926-BB41-9802F6F914E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3183C8A-7167-4817-A2D5-2F733FBE182D}" type="pres">
      <dgm:prSet presAssocID="{5E02CCC8-58AF-4926-BB41-9802F6F914E4}" presName="spaceRect" presStyleCnt="0"/>
      <dgm:spPr/>
    </dgm:pt>
    <dgm:pt modelId="{C5A1BD87-BD8A-4C15-83EA-6275638F11C5}" type="pres">
      <dgm:prSet presAssocID="{5E02CCC8-58AF-4926-BB41-9802F6F914E4}" presName="textRect" presStyleLbl="revTx" presStyleIdx="1" presStyleCnt="3">
        <dgm:presLayoutVars>
          <dgm:chMax val="1"/>
          <dgm:chPref val="1"/>
        </dgm:presLayoutVars>
      </dgm:prSet>
      <dgm:spPr/>
    </dgm:pt>
    <dgm:pt modelId="{350050CC-4BEE-43F4-9FE5-CDCADC24AF1A}" type="pres">
      <dgm:prSet presAssocID="{90E1419D-62BF-4665-9A17-C672852C1FA4}" presName="sibTrans" presStyleCnt="0"/>
      <dgm:spPr/>
    </dgm:pt>
    <dgm:pt modelId="{E57D17EF-56D1-47B5-B83A-D21526133E87}" type="pres">
      <dgm:prSet presAssocID="{80711871-6CEC-42E7-819D-DFB3DC336B41}" presName="compNode" presStyleCnt="0"/>
      <dgm:spPr/>
    </dgm:pt>
    <dgm:pt modelId="{C0D73E80-A995-4EB4-83EF-4B2B54715203}" type="pres">
      <dgm:prSet presAssocID="{80711871-6CEC-42E7-819D-DFB3DC336B4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ECFEBF49-43A8-49F5-9F94-2E766CF0217E}" type="pres">
      <dgm:prSet presAssocID="{80711871-6CEC-42E7-819D-DFB3DC336B41}" presName="spaceRect" presStyleCnt="0"/>
      <dgm:spPr/>
    </dgm:pt>
    <dgm:pt modelId="{D2B146CA-541B-4153-87BA-EFA7531623B1}" type="pres">
      <dgm:prSet presAssocID="{80711871-6CEC-42E7-819D-DFB3DC336B4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ACF4309-F8E3-4E1B-8EA3-AAAFE713CD5F}" srcId="{F6AAA83B-6AF3-49B5-BCD8-676A7E7558FB}" destId="{29B09061-54E5-465B-9CB4-62B735BEC321}" srcOrd="0" destOrd="0" parTransId="{87446003-5A38-4749-9709-3C55F34A5402}" sibTransId="{73D6EE99-5C94-40A3-9829-8FD01B1304EA}"/>
    <dgm:cxn modelId="{2A3C4C27-4DCC-43F3-B4AA-17FA33ADD015}" type="presOf" srcId="{F6AAA83B-6AF3-49B5-BCD8-676A7E7558FB}" destId="{DECB624D-3BD9-43CF-8231-DE448F33FEAE}" srcOrd="0" destOrd="0" presId="urn:microsoft.com/office/officeart/2018/2/layout/IconLabelList"/>
    <dgm:cxn modelId="{4A01B032-F1A6-4F03-8BEA-28F3851B10CE}" type="presOf" srcId="{80711871-6CEC-42E7-819D-DFB3DC336B41}" destId="{D2B146CA-541B-4153-87BA-EFA7531623B1}" srcOrd="0" destOrd="0" presId="urn:microsoft.com/office/officeart/2018/2/layout/IconLabelList"/>
    <dgm:cxn modelId="{3C486B34-A9FF-480B-86E3-9DF4F116D7DC}" srcId="{F6AAA83B-6AF3-49B5-BCD8-676A7E7558FB}" destId="{5E02CCC8-58AF-4926-BB41-9802F6F914E4}" srcOrd="1" destOrd="0" parTransId="{A1ED508B-611F-4889-9916-CA1AD1138863}" sibTransId="{90E1419D-62BF-4665-9A17-C672852C1FA4}"/>
    <dgm:cxn modelId="{3668D896-B9F3-43A2-9C3E-877971A47393}" type="presOf" srcId="{5E02CCC8-58AF-4926-BB41-9802F6F914E4}" destId="{C5A1BD87-BD8A-4C15-83EA-6275638F11C5}" srcOrd="0" destOrd="0" presId="urn:microsoft.com/office/officeart/2018/2/layout/IconLabelList"/>
    <dgm:cxn modelId="{13A4ECB7-4AA6-426F-9CD6-A085C0791122}" type="presOf" srcId="{29B09061-54E5-465B-9CB4-62B735BEC321}" destId="{3751142B-5CCB-4A74-AAD1-04FCECDC78F8}" srcOrd="0" destOrd="0" presId="urn:microsoft.com/office/officeart/2018/2/layout/IconLabelList"/>
    <dgm:cxn modelId="{974900C8-5C99-4D29-AC15-F956B2AC7EB8}" srcId="{F6AAA83B-6AF3-49B5-BCD8-676A7E7558FB}" destId="{80711871-6CEC-42E7-819D-DFB3DC336B41}" srcOrd="2" destOrd="0" parTransId="{02A5B697-C417-4254-ABB4-E87A31BBA100}" sibTransId="{E2763AE6-01D7-4640-9A32-BE03139E76BD}"/>
    <dgm:cxn modelId="{4A0DCC00-365B-4001-AA63-FCD6154F1F1A}" type="presParOf" srcId="{DECB624D-3BD9-43CF-8231-DE448F33FEAE}" destId="{77DFE023-3745-457F-9AA7-E2A81BC71010}" srcOrd="0" destOrd="0" presId="urn:microsoft.com/office/officeart/2018/2/layout/IconLabelList"/>
    <dgm:cxn modelId="{7DC4B23A-C904-4A9E-80FC-F327F875B9D8}" type="presParOf" srcId="{77DFE023-3745-457F-9AA7-E2A81BC71010}" destId="{3664402F-9C9C-4537-93FE-6CA442BD22CE}" srcOrd="0" destOrd="0" presId="urn:microsoft.com/office/officeart/2018/2/layout/IconLabelList"/>
    <dgm:cxn modelId="{5BA6A826-D24B-4F57-892A-00B6939EE47B}" type="presParOf" srcId="{77DFE023-3745-457F-9AA7-E2A81BC71010}" destId="{220FE3F5-BE8A-4E42-8108-73A680989F1D}" srcOrd="1" destOrd="0" presId="urn:microsoft.com/office/officeart/2018/2/layout/IconLabelList"/>
    <dgm:cxn modelId="{37EC19D1-EEE7-4E98-B71A-44178650FD6D}" type="presParOf" srcId="{77DFE023-3745-457F-9AA7-E2A81BC71010}" destId="{3751142B-5CCB-4A74-AAD1-04FCECDC78F8}" srcOrd="2" destOrd="0" presId="urn:microsoft.com/office/officeart/2018/2/layout/IconLabelList"/>
    <dgm:cxn modelId="{8ED4DB48-022B-4752-A7F2-7E4A790C9B15}" type="presParOf" srcId="{DECB624D-3BD9-43CF-8231-DE448F33FEAE}" destId="{E72AA7EB-B576-44CB-BC48-39E601AFFE09}" srcOrd="1" destOrd="0" presId="urn:microsoft.com/office/officeart/2018/2/layout/IconLabelList"/>
    <dgm:cxn modelId="{B2629D8F-339C-499C-8BC9-5E4927D47B14}" type="presParOf" srcId="{DECB624D-3BD9-43CF-8231-DE448F33FEAE}" destId="{C2642943-6DCB-4FE9-8EBE-7253E15EE0F2}" srcOrd="2" destOrd="0" presId="urn:microsoft.com/office/officeart/2018/2/layout/IconLabelList"/>
    <dgm:cxn modelId="{A57EE8DC-E783-4E0E-976B-65E3251099D9}" type="presParOf" srcId="{C2642943-6DCB-4FE9-8EBE-7253E15EE0F2}" destId="{F9177B54-DB56-4435-B442-A265DA7EED1C}" srcOrd="0" destOrd="0" presId="urn:microsoft.com/office/officeart/2018/2/layout/IconLabelList"/>
    <dgm:cxn modelId="{71BA33CC-DAE6-408E-90E2-F291A6783B29}" type="presParOf" srcId="{C2642943-6DCB-4FE9-8EBE-7253E15EE0F2}" destId="{D3183C8A-7167-4817-A2D5-2F733FBE182D}" srcOrd="1" destOrd="0" presId="urn:microsoft.com/office/officeart/2018/2/layout/IconLabelList"/>
    <dgm:cxn modelId="{D1015CD8-8F1E-43FB-B44F-57F62CB1F822}" type="presParOf" srcId="{C2642943-6DCB-4FE9-8EBE-7253E15EE0F2}" destId="{C5A1BD87-BD8A-4C15-83EA-6275638F11C5}" srcOrd="2" destOrd="0" presId="urn:microsoft.com/office/officeart/2018/2/layout/IconLabelList"/>
    <dgm:cxn modelId="{AB2BA9E7-3C3E-424C-80A6-26012F141B42}" type="presParOf" srcId="{DECB624D-3BD9-43CF-8231-DE448F33FEAE}" destId="{350050CC-4BEE-43F4-9FE5-CDCADC24AF1A}" srcOrd="3" destOrd="0" presId="urn:microsoft.com/office/officeart/2018/2/layout/IconLabelList"/>
    <dgm:cxn modelId="{CBC73EC0-3AEF-4771-BAA4-AEB8AC82099D}" type="presParOf" srcId="{DECB624D-3BD9-43CF-8231-DE448F33FEAE}" destId="{E57D17EF-56D1-47B5-B83A-D21526133E87}" srcOrd="4" destOrd="0" presId="urn:microsoft.com/office/officeart/2018/2/layout/IconLabelList"/>
    <dgm:cxn modelId="{6D8A3F6C-C621-46EF-87DD-58006808FF54}" type="presParOf" srcId="{E57D17EF-56D1-47B5-B83A-D21526133E87}" destId="{C0D73E80-A995-4EB4-83EF-4B2B54715203}" srcOrd="0" destOrd="0" presId="urn:microsoft.com/office/officeart/2018/2/layout/IconLabelList"/>
    <dgm:cxn modelId="{04FB3584-5921-4B76-A5AA-808D201A0FDF}" type="presParOf" srcId="{E57D17EF-56D1-47B5-B83A-D21526133E87}" destId="{ECFEBF49-43A8-49F5-9F94-2E766CF0217E}" srcOrd="1" destOrd="0" presId="urn:microsoft.com/office/officeart/2018/2/layout/IconLabelList"/>
    <dgm:cxn modelId="{78D0DE97-E2E1-4F22-B424-91B502851247}" type="presParOf" srcId="{E57D17EF-56D1-47B5-B83A-D21526133E87}" destId="{D2B146CA-541B-4153-87BA-EFA7531623B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FAE40E-1E5E-41F0-8E10-69B2FCC7F421}">
      <dsp:nvSpPr>
        <dsp:cNvPr id="0" name=""/>
        <dsp:cNvSpPr/>
      </dsp:nvSpPr>
      <dsp:spPr>
        <a:xfrm>
          <a:off x="638099" y="343799"/>
          <a:ext cx="1715625" cy="17156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BBA9B2-4AE1-4E34-8969-DD85F5B25F30}">
      <dsp:nvSpPr>
        <dsp:cNvPr id="0" name=""/>
        <dsp:cNvSpPr/>
      </dsp:nvSpPr>
      <dsp:spPr>
        <a:xfrm>
          <a:off x="1003724" y="709424"/>
          <a:ext cx="984375" cy="984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ED716E-964C-4C73-A171-301EB4A9C412}">
      <dsp:nvSpPr>
        <dsp:cNvPr id="0" name=""/>
        <dsp:cNvSpPr/>
      </dsp:nvSpPr>
      <dsp:spPr>
        <a:xfrm>
          <a:off x="89662" y="2593800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baseline="0" dirty="0"/>
            <a:t>Save the model in File using Pickle.</a:t>
          </a:r>
          <a:endParaRPr lang="en-US" sz="2000" kern="1200" dirty="0"/>
        </a:p>
      </dsp:txBody>
      <dsp:txXfrm>
        <a:off x="89662" y="2593800"/>
        <a:ext cx="2812500" cy="720000"/>
      </dsp:txXfrm>
    </dsp:sp>
    <dsp:sp modelId="{CF584850-E73A-49A7-906B-303F7B20706B}">
      <dsp:nvSpPr>
        <dsp:cNvPr id="0" name=""/>
        <dsp:cNvSpPr/>
      </dsp:nvSpPr>
      <dsp:spPr>
        <a:xfrm>
          <a:off x="3942787" y="343799"/>
          <a:ext cx="1715625" cy="17156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3C9EB0-338F-4297-8B08-659126967283}">
      <dsp:nvSpPr>
        <dsp:cNvPr id="0" name=""/>
        <dsp:cNvSpPr/>
      </dsp:nvSpPr>
      <dsp:spPr>
        <a:xfrm>
          <a:off x="4308412" y="709424"/>
          <a:ext cx="984375" cy="984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567281-2DA6-4B5B-A057-5295C8FC88D6}">
      <dsp:nvSpPr>
        <dsp:cNvPr id="0" name=""/>
        <dsp:cNvSpPr/>
      </dsp:nvSpPr>
      <dsp:spPr>
        <a:xfrm>
          <a:off x="3394350" y="2593800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baseline="0"/>
            <a:t>Load the File and Test using Test Dataset.</a:t>
          </a:r>
          <a:endParaRPr lang="en-US" sz="2000" kern="1200"/>
        </a:p>
      </dsp:txBody>
      <dsp:txXfrm>
        <a:off x="3394350" y="2593800"/>
        <a:ext cx="2812500" cy="720000"/>
      </dsp:txXfrm>
    </dsp:sp>
    <dsp:sp modelId="{970F51A3-4F68-43C1-A583-9BD36A9F7021}">
      <dsp:nvSpPr>
        <dsp:cNvPr id="0" name=""/>
        <dsp:cNvSpPr/>
      </dsp:nvSpPr>
      <dsp:spPr>
        <a:xfrm>
          <a:off x="7247475" y="343799"/>
          <a:ext cx="1715625" cy="17156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1C04B9-3EA5-49D9-8DE4-865D406A7C8B}">
      <dsp:nvSpPr>
        <dsp:cNvPr id="0" name=""/>
        <dsp:cNvSpPr/>
      </dsp:nvSpPr>
      <dsp:spPr>
        <a:xfrm>
          <a:off x="7613100" y="709424"/>
          <a:ext cx="984375" cy="9843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6950FA-7DDC-48E8-ABFC-B40C719501D9}">
      <dsp:nvSpPr>
        <dsp:cNvPr id="0" name=""/>
        <dsp:cNvSpPr/>
      </dsp:nvSpPr>
      <dsp:spPr>
        <a:xfrm>
          <a:off x="6699037" y="2593800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baseline="0"/>
            <a:t>Predictions matched the Train Dataset.</a:t>
          </a:r>
          <a:endParaRPr lang="en-US" sz="2000" kern="1200"/>
        </a:p>
      </dsp:txBody>
      <dsp:txXfrm>
        <a:off x="6699037" y="2593800"/>
        <a:ext cx="28125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64402F-9C9C-4537-93FE-6CA442BD22CE}">
      <dsp:nvSpPr>
        <dsp:cNvPr id="0" name=""/>
        <dsp:cNvSpPr/>
      </dsp:nvSpPr>
      <dsp:spPr>
        <a:xfrm>
          <a:off x="915389" y="670583"/>
          <a:ext cx="1248817" cy="12488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51142B-5CCB-4A74-AAD1-04FCECDC78F8}">
      <dsp:nvSpPr>
        <dsp:cNvPr id="0" name=""/>
        <dsp:cNvSpPr/>
      </dsp:nvSpPr>
      <dsp:spPr>
        <a:xfrm>
          <a:off x="152223" y="2267016"/>
          <a:ext cx="27751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baseline="0"/>
            <a:t>Save the model in File using Joblib.</a:t>
          </a:r>
          <a:endParaRPr lang="en-US" sz="2300" kern="1200"/>
        </a:p>
      </dsp:txBody>
      <dsp:txXfrm>
        <a:off x="152223" y="2267016"/>
        <a:ext cx="2775150" cy="720000"/>
      </dsp:txXfrm>
    </dsp:sp>
    <dsp:sp modelId="{F9177B54-DB56-4435-B442-A265DA7EED1C}">
      <dsp:nvSpPr>
        <dsp:cNvPr id="0" name=""/>
        <dsp:cNvSpPr/>
      </dsp:nvSpPr>
      <dsp:spPr>
        <a:xfrm>
          <a:off x="4176191" y="670583"/>
          <a:ext cx="1248817" cy="12488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A1BD87-BD8A-4C15-83EA-6275638F11C5}">
      <dsp:nvSpPr>
        <dsp:cNvPr id="0" name=""/>
        <dsp:cNvSpPr/>
      </dsp:nvSpPr>
      <dsp:spPr>
        <a:xfrm>
          <a:off x="3413024" y="2267016"/>
          <a:ext cx="27751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baseline="0"/>
            <a:t>Load the File and Test using Test Dataset.</a:t>
          </a:r>
          <a:endParaRPr lang="en-US" sz="2300" kern="1200"/>
        </a:p>
      </dsp:txBody>
      <dsp:txXfrm>
        <a:off x="3413024" y="2267016"/>
        <a:ext cx="2775150" cy="720000"/>
      </dsp:txXfrm>
    </dsp:sp>
    <dsp:sp modelId="{C0D73E80-A995-4EB4-83EF-4B2B54715203}">
      <dsp:nvSpPr>
        <dsp:cNvPr id="0" name=""/>
        <dsp:cNvSpPr/>
      </dsp:nvSpPr>
      <dsp:spPr>
        <a:xfrm>
          <a:off x="7436992" y="670583"/>
          <a:ext cx="1248817" cy="12488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B146CA-541B-4153-87BA-EFA7531623B1}">
      <dsp:nvSpPr>
        <dsp:cNvPr id="0" name=""/>
        <dsp:cNvSpPr/>
      </dsp:nvSpPr>
      <dsp:spPr>
        <a:xfrm>
          <a:off x="6673826" y="2267016"/>
          <a:ext cx="27751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baseline="0"/>
            <a:t>Predictions matched the Train Dataset.</a:t>
          </a:r>
          <a:endParaRPr lang="en-US" sz="2300" kern="1200"/>
        </a:p>
      </dsp:txBody>
      <dsp:txXfrm>
        <a:off x="6673826" y="2267016"/>
        <a:ext cx="27751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2DD5E8-5CD7-48FA-A80D-6C43AE6DC942}" type="datetimeFigureOut">
              <a:rPr lang="en-US" smtClean="0"/>
              <a:t>07-May-2020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C5F385-9DC2-4137-93C1-F6E44681C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131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Python's zip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function is defined as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(*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iterables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. The function takes in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iterables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arguments and returns an iterator. This iterator generates a series of tuples containing elements from each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iterable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can accept any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iterable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such as files, lists, tuples, dictionaries, sets, and so on.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zip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 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function returns an iterator of tuples based on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iterable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objects. ... If multiple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iterables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passed,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returns an iterator of tuples with each tuple having elements from all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iterables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582E77-A77C-4030-9D7C-99687F0D95B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379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582E77-A77C-4030-9D7C-99687F0D95B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77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582E77-A77C-4030-9D7C-99687F0D95B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6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D977F42-82D4-4E57-90AE-E309DEF4887F}" type="datetime1">
              <a:rPr lang="en-US" smtClean="0"/>
              <a:t>07-May-2020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1080188-ADCF-4192-A802-E956F831761F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991929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F6C1-4349-4447-B5D1-7587FB35F274}" type="datetime1">
              <a:rPr lang="en-US" smtClean="0"/>
              <a:t>07-May-2020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61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4EA0-D611-4D8D-AC52-852DFC7C7B9B}" type="datetime1">
              <a:rPr lang="en-US" smtClean="0"/>
              <a:t>07-May-2020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58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B546E-8996-45A3-B529-635B7DB1298F}" type="datetime1">
              <a:rPr lang="en-US" smtClean="0"/>
              <a:t>07-May-2020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490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DF2308-7510-46CD-A88A-AA3E66643EE9}" type="datetime1">
              <a:rPr lang="en-US" smtClean="0"/>
              <a:t>07-May-2020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080188-ADCF-4192-A802-E956F831761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3888187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B130F-E54C-4D91-9D9B-89F3E85A41AC}" type="datetime1">
              <a:rPr lang="en-US" smtClean="0"/>
              <a:t>07-May-2020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390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DB795-204D-401D-8146-C80FD165A2AA}" type="datetime1">
              <a:rPr lang="en-US" smtClean="0"/>
              <a:t>07-May-2020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01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2B963-F140-446E-A7D6-C3075EFBC33B}" type="datetime1">
              <a:rPr lang="en-US" smtClean="0"/>
              <a:t>07-May-2020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72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411A-FF53-4F1A-BA9A-5A678B087662}" type="datetime1">
              <a:rPr lang="en-US" smtClean="0"/>
              <a:t>07-May-2020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20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9B91B4-1579-47F3-B307-49A21F60D2DC}" type="datetime1">
              <a:rPr lang="en-US" smtClean="0"/>
              <a:t>07-May-2020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080188-ADCF-4192-A802-E956F831761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28419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1819EE-2A6F-4856-B36C-AA549F1A437A}" type="datetime1">
              <a:rPr lang="en-US" smtClean="0"/>
              <a:t>07-May-2020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080188-ADCF-4192-A802-E956F831761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07322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F934627-9D9B-4586-8987-47AAD3D7F2C4}" type="datetime1">
              <a:rPr lang="en-US" smtClean="0"/>
              <a:t>07-May-2020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1080188-ADCF-4192-A802-E956F831761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24598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lib.stat.cmu.edu/datasets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public.tableau.com/profile/bhoomika.patel#!/vizhome/california_housing/Dashboard1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public.tableau.com/profile/bhoomika.patel#!/vizhome/california_housing/Dashboard1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en.wikipedia.org/wiki/Distance_matrix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62C8F-263E-485A-BE17-6028E3D662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House Hunters!!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9E5D26-11DC-4C7D-9F47-03C060CB6E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Machine Learning Housing Data Analysis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8B305F-9617-4BE4-8A52-D65B44964E6F}"/>
              </a:ext>
            </a:extLst>
          </p:cNvPr>
          <p:cNvSpPr/>
          <p:nvPr/>
        </p:nvSpPr>
        <p:spPr>
          <a:xfrm>
            <a:off x="3539404" y="4410195"/>
            <a:ext cx="2909021" cy="1264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Bhargav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Andipara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Bhoomika Patel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Jake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Menchak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Sudarshan Mahanubhav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A70173-E43A-4E3C-9FF4-DF46070FD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06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Price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FBE731-8AE8-4845-9D3A-C9023F781491}"/>
              </a:ext>
            </a:extLst>
          </p:cNvPr>
          <p:cNvSpPr/>
          <p:nvPr/>
        </p:nvSpPr>
        <p:spPr>
          <a:xfrm>
            <a:off x="1371600" y="5886129"/>
            <a:ext cx="4937506" cy="6719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84048" lvl="0" indent="-384048" defTabSz="914400"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endParaRPr lang="en-US" dirty="0"/>
          </a:p>
          <a:p>
            <a:pPr marL="384048" lvl="0" indent="-384048" defTabSz="914400"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dirty="0">
                <a:solidFill>
                  <a:srgbClr val="191B0E"/>
                </a:solidFill>
              </a:rPr>
              <a:t>Houses closer to the shore have higher value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7F08A2D-F96B-4BD2-9C41-4EB3093129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4143" y="1600200"/>
            <a:ext cx="5756113" cy="438912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577595-3D9A-4FC0-9743-2C4BE7A32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645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Matrix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FBE731-8AE8-4845-9D3A-C9023F781491}"/>
              </a:ext>
            </a:extLst>
          </p:cNvPr>
          <p:cNvSpPr/>
          <p:nvPr/>
        </p:nvSpPr>
        <p:spPr>
          <a:xfrm>
            <a:off x="1371600" y="5886129"/>
            <a:ext cx="7631448" cy="6719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84048" lvl="0" indent="-384048" defTabSz="914400"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endParaRPr lang="en-US" dirty="0"/>
          </a:p>
          <a:p>
            <a:pPr marL="384048" lvl="0" indent="-384048" defTabSz="914400">
              <a:spcAft>
                <a:spcPts val="200"/>
              </a:spcAft>
              <a:buClr>
                <a:schemeClr val="tx1"/>
              </a:buClr>
              <a:buFont typeface="Franklin Gothic Book" panose="020B0503020102020204" pitchFamily="34" charset="0"/>
              <a:buChar char="■"/>
            </a:pP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MedInc</a:t>
            </a:r>
            <a:r>
              <a:rPr lang="en-US" dirty="0">
                <a:solidFill>
                  <a:srgbClr val="191B0E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AveRooms</a:t>
            </a:r>
            <a:r>
              <a:rPr lang="en-US" dirty="0">
                <a:solidFill>
                  <a:srgbClr val="191B0E"/>
                </a:solidFill>
              </a:rPr>
              <a:t>, and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HouseAge</a:t>
            </a:r>
            <a:r>
              <a:rPr lang="en-US" dirty="0">
                <a:solidFill>
                  <a:srgbClr val="191B0E"/>
                </a:solidFill>
              </a:rPr>
              <a:t> are most correlated with the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Target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AEF84D-8B38-49AD-8BD2-DEC1EC4FE6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3070" y="1841993"/>
            <a:ext cx="10372171" cy="384048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B016AB-C6A3-4F03-83A8-CA5D4AEB5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839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Matrix Heatmap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62461FC-0165-4869-B1D3-32010A189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8625" y="1428750"/>
            <a:ext cx="6914750" cy="466344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B6CD7E-E85E-4FA0-9637-9704A7735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12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FFD7BF-8B0B-4F58-9C34-E24F2E2153A7}"/>
              </a:ext>
            </a:extLst>
          </p:cNvPr>
          <p:cNvSpPr/>
          <p:nvPr/>
        </p:nvSpPr>
        <p:spPr>
          <a:xfrm>
            <a:off x="1371600" y="5886129"/>
            <a:ext cx="7631448" cy="6719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84048" lvl="0" indent="-384048" defTabSz="914400"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endParaRPr lang="en-US" dirty="0"/>
          </a:p>
          <a:p>
            <a:pPr marL="384048" lvl="0" indent="-384048" defTabSz="914400">
              <a:spcAft>
                <a:spcPts val="200"/>
              </a:spcAft>
              <a:buClr>
                <a:schemeClr val="tx1"/>
              </a:buClr>
              <a:buFont typeface="Franklin Gothic Book" panose="020B0503020102020204" pitchFamily="34" charset="0"/>
              <a:buChar char="■"/>
            </a:pP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MedInc</a:t>
            </a:r>
            <a:r>
              <a:rPr lang="en-US" dirty="0">
                <a:solidFill>
                  <a:srgbClr val="191B0E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AveRooms</a:t>
            </a:r>
            <a:r>
              <a:rPr lang="en-US" dirty="0">
                <a:solidFill>
                  <a:srgbClr val="191B0E"/>
                </a:solidFill>
              </a:rPr>
              <a:t>, and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HouseAge</a:t>
            </a:r>
            <a:r>
              <a:rPr lang="en-US" dirty="0">
                <a:solidFill>
                  <a:srgbClr val="191B0E"/>
                </a:solidFill>
              </a:rPr>
              <a:t> are most correlated with the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627863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Matrix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443339-A650-4EB5-BC7E-DB4FCED7ED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5220" y="1417320"/>
            <a:ext cx="7061559" cy="475488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EECEF9-9B80-4729-BDFF-923016EBF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6D357A-DCAD-4D5F-B09F-2B458E3AC89F}"/>
              </a:ext>
            </a:extLst>
          </p:cNvPr>
          <p:cNvSpPr/>
          <p:nvPr/>
        </p:nvSpPr>
        <p:spPr>
          <a:xfrm>
            <a:off x="1371600" y="5886129"/>
            <a:ext cx="6998070" cy="6719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84048" lvl="0" indent="-384048" defTabSz="914400"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endParaRPr lang="en-US" dirty="0"/>
          </a:p>
          <a:p>
            <a:pPr marL="384048" lvl="0" indent="-384048" defTabSz="914400">
              <a:spcAft>
                <a:spcPts val="200"/>
              </a:spcAft>
              <a:buClr>
                <a:schemeClr val="tx1"/>
              </a:buClr>
              <a:buFont typeface="Franklin Gothic Book" panose="020B0503020102020204" pitchFamily="34" charset="0"/>
              <a:buChar char="■"/>
            </a:pP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AveRooms</a:t>
            </a:r>
            <a:r>
              <a:rPr lang="en-US" dirty="0">
                <a:solidFill>
                  <a:srgbClr val="191B0E"/>
                </a:solidFill>
              </a:rPr>
              <a:t>, and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AveBedrms</a:t>
            </a:r>
            <a:r>
              <a:rPr lang="en-US" dirty="0">
                <a:solidFill>
                  <a:srgbClr val="191B0E"/>
                </a:solidFill>
              </a:rPr>
              <a:t> are highly correlated with each other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645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Correlations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7C29E1-1103-4A09-8B2A-F25B24E8C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MedInc</a:t>
            </a:r>
            <a:r>
              <a:rPr lang="en-US" dirty="0">
                <a:latin typeface="Consolas" panose="020B0609020204030204" pitchFamily="49" charset="0"/>
              </a:rPr>
              <a:t>        0.688075</a:t>
            </a:r>
          </a:p>
          <a:p>
            <a:r>
              <a:rPr lang="en-US" dirty="0" err="1">
                <a:latin typeface="Consolas" panose="020B0609020204030204" pitchFamily="49" charset="0"/>
              </a:rPr>
              <a:t>AveRooms</a:t>
            </a:r>
            <a:r>
              <a:rPr lang="en-US" dirty="0">
                <a:latin typeface="Consolas" panose="020B0609020204030204" pitchFamily="49" charset="0"/>
              </a:rPr>
              <a:t>      0.151948</a:t>
            </a:r>
          </a:p>
          <a:p>
            <a:r>
              <a:rPr lang="en-US" dirty="0" err="1">
                <a:latin typeface="Consolas" panose="020B0609020204030204" pitchFamily="49" charset="0"/>
              </a:rPr>
              <a:t>HouseAge</a:t>
            </a:r>
            <a:r>
              <a:rPr lang="en-US" dirty="0">
                <a:latin typeface="Consolas" panose="020B0609020204030204" pitchFamily="49" charset="0"/>
              </a:rPr>
              <a:t>      0.105623</a:t>
            </a:r>
          </a:p>
          <a:p>
            <a:r>
              <a:rPr lang="en-US" dirty="0" err="1">
                <a:latin typeface="Consolas" panose="020B0609020204030204" pitchFamily="49" charset="0"/>
              </a:rPr>
              <a:t>AveOccup</a:t>
            </a:r>
            <a:r>
              <a:rPr lang="en-US" dirty="0">
                <a:latin typeface="Consolas" panose="020B0609020204030204" pitchFamily="49" charset="0"/>
              </a:rPr>
              <a:t>     -0.023737</a:t>
            </a:r>
          </a:p>
          <a:p>
            <a:r>
              <a:rPr lang="en-US" dirty="0">
                <a:latin typeface="Consolas" panose="020B0609020204030204" pitchFamily="49" charset="0"/>
              </a:rPr>
              <a:t>Population   -0.024650</a:t>
            </a:r>
          </a:p>
          <a:p>
            <a:r>
              <a:rPr lang="en-US" dirty="0">
                <a:latin typeface="Consolas" panose="020B0609020204030204" pitchFamily="49" charset="0"/>
              </a:rPr>
              <a:t>Longitude    -0.045967</a:t>
            </a:r>
          </a:p>
          <a:p>
            <a:r>
              <a:rPr lang="en-US" dirty="0" err="1">
                <a:latin typeface="Consolas" panose="020B0609020204030204" pitchFamily="49" charset="0"/>
              </a:rPr>
              <a:t>AveBedrms</a:t>
            </a:r>
            <a:r>
              <a:rPr lang="en-US" dirty="0">
                <a:latin typeface="Consolas" panose="020B0609020204030204" pitchFamily="49" charset="0"/>
              </a:rPr>
              <a:t>    -0.046701</a:t>
            </a:r>
          </a:p>
          <a:p>
            <a:r>
              <a:rPr lang="en-US" dirty="0">
                <a:latin typeface="Consolas" panose="020B0609020204030204" pitchFamily="49" charset="0"/>
              </a:rPr>
              <a:t>Latitude     -0.144160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AFBA07-DA8C-4ADD-8950-A8B27AA88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862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 of Top Features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9494A78-841F-4A84-AE7F-B7B1F29818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9491" y="2148840"/>
            <a:ext cx="11067039" cy="265176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5EE3EB-0870-456B-8117-E336A2F09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A8FE7D-9016-41D5-AF56-EA59A4DB0611}"/>
              </a:ext>
            </a:extLst>
          </p:cNvPr>
          <p:cNvSpPr/>
          <p:nvPr/>
        </p:nvSpPr>
        <p:spPr>
          <a:xfrm>
            <a:off x="1371600" y="5886129"/>
            <a:ext cx="8212248" cy="6719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84048" lvl="0" indent="-384048" defTabSz="914400"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endParaRPr lang="en-US" dirty="0"/>
          </a:p>
          <a:p>
            <a:pPr marL="384048" lvl="0" indent="-384048" defTabSz="914400"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dirty="0">
                <a:solidFill>
                  <a:srgbClr val="191B0E"/>
                </a:solidFill>
              </a:rPr>
              <a:t>Top features don’t show a clear pattern, so feature engineering will be required</a:t>
            </a:r>
          </a:p>
        </p:txBody>
      </p:sp>
    </p:spTree>
    <p:extLst>
      <p:ext uri="{BB962C8B-B14F-4D97-AF65-F5344CB8AC3E}">
        <p14:creationId xmlns:p14="http://schemas.microsoft.com/office/powerpoint/2010/main" val="1424479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14154-07F5-4088-9629-1D81234B5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MODELING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5F8806-79A6-4E50-972B-9D169EBB0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51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Steps (Stage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95815-9F0E-4AE4-9CFD-D5783F570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4196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Create training and test sets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Evaluate performance of various regression models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Evaluate linear regression with regularization 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Lasso</a:t>
            </a:r>
            <a:r>
              <a:rPr lang="en-US" dirty="0"/>
              <a:t>, and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Ridge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Evaluate scores of various regression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AD2B05-D907-43B4-96E8-FFD4C6514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86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Steps (Stage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95815-9F0E-4AE4-9CFD-D5783F570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41960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Create new features and perform data transformation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Perform exploratory data analysis of the new features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Check correlation of all features relative to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Target</a:t>
            </a:r>
            <a:r>
              <a:rPr lang="en-US" dirty="0"/>
              <a:t> variable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training and test sets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Evaluate scores of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GradientBoostingRegressor</a:t>
            </a:r>
            <a:r>
              <a:rPr lang="en-US" dirty="0"/>
              <a:t> models with different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n_estimators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Perform model selection using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GridSearchCV</a:t>
            </a:r>
            <a:r>
              <a:rPr lang="en-US" dirty="0"/>
              <a:t> to pick the best parameters for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GradientBoostingRegressor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View model selection results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Evaluate the final model using test set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Save final model as a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pickle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joblib</a:t>
            </a:r>
            <a:r>
              <a:rPr lang="en-US" dirty="0"/>
              <a:t> file and evaluate the saved files using test 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C64FA7-D0B0-4E41-93BB-8F2675BFB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98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Multiple Regressors (Performance)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5FE0C1D-45B1-493B-BD70-8CEA274784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5318126"/>
              </p:ext>
            </p:extLst>
          </p:nvPr>
        </p:nvGraphicFramePr>
        <p:xfrm>
          <a:off x="1371600" y="2286000"/>
          <a:ext cx="9601200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1050">
                  <a:extLst>
                    <a:ext uri="{9D8B030D-6E8A-4147-A177-3AD203B41FA5}">
                      <a16:colId xmlns:a16="http://schemas.microsoft.com/office/drawing/2014/main" val="2669950018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859100806"/>
                    </a:ext>
                  </a:extLst>
                </a:gridCol>
                <a:gridCol w="1819275">
                  <a:extLst>
                    <a:ext uri="{9D8B030D-6E8A-4147-A177-3AD203B41FA5}">
                      <a16:colId xmlns:a16="http://schemas.microsoft.com/office/drawing/2014/main" val="2424729612"/>
                    </a:ext>
                  </a:extLst>
                </a:gridCol>
                <a:gridCol w="1533525">
                  <a:extLst>
                    <a:ext uri="{9D8B030D-6E8A-4147-A177-3AD203B41FA5}">
                      <a16:colId xmlns:a16="http://schemas.microsoft.com/office/drawing/2014/main" val="1309772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Regressor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 Time/ Fit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Prediction Time/ Scoring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R2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056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LinearRegression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0.006s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0.002s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0.5929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513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RANSACRegressor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0.123s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0.000s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0.2189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497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KNeighborsRegressor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0.052s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0.024s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0.1327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096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KNeighborsRegressor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n_neighbors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, metric=</a:t>
                      </a:r>
                      <a:r>
                        <a:rPr lang="en-US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dirty="0" err="1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manhattan</a:t>
                      </a:r>
                      <a:r>
                        <a:rPr lang="en-US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0.042s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0.045s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0.2346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016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SVR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6.699s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1.111s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-0.0108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660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LinearSVR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0.958s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0.000s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0.3178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036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GaussianProcessRegressor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89.857s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6.206s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-2.7944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106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SVR(kernel=</a:t>
                      </a:r>
                      <a:r>
                        <a:rPr lang="en-US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'linear'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4700.713s</a:t>
                      </a:r>
                    </a:p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(78.34 min)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0.517s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0.5174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331825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2FD05F-6062-4472-9413-7D2F09509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726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California Housing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95815-9F0E-4AE4-9CFD-D5783F570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25767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Derived from the 1990 U.S. census, using one row per census block group</a:t>
            </a:r>
          </a:p>
          <a:p>
            <a:r>
              <a:rPr lang="en-US" dirty="0"/>
              <a:t>Samples: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20,640</a:t>
            </a:r>
          </a:p>
          <a:p>
            <a:r>
              <a:rPr lang="en-US" dirty="0"/>
              <a:t>Attributes: 8 numeric, predictive attributes</a:t>
            </a:r>
          </a:p>
          <a:p>
            <a:r>
              <a:rPr lang="en-US" dirty="0"/>
              <a:t>Target Variable: Median house value for California districts</a:t>
            </a:r>
          </a:p>
          <a:p>
            <a:r>
              <a:rPr lang="en-US" dirty="0"/>
              <a:t>Original Purpose: Spatial statistics using distance matrix</a:t>
            </a:r>
          </a:p>
          <a:p>
            <a:r>
              <a:rPr lang="en-US" dirty="0"/>
              <a:t>Authors’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R2 score = 0.8594</a:t>
            </a:r>
          </a:p>
          <a:p>
            <a:r>
              <a:rPr lang="en-US" dirty="0"/>
              <a:t>Reference:</a:t>
            </a:r>
          </a:p>
          <a:p>
            <a:pPr lvl="1"/>
            <a:r>
              <a:rPr lang="en-US" dirty="0"/>
              <a:t>Pace, R. Kelley and Ronald Barry, Sparse Spatial Autoregressions, Statistics and Probability Letters, 33 (1997) 291-297</a:t>
            </a:r>
          </a:p>
          <a:p>
            <a:pPr lvl="1"/>
            <a:r>
              <a:rPr lang="en-US" dirty="0"/>
              <a:t>This dataset was obtained from the </a:t>
            </a:r>
            <a:r>
              <a:rPr lang="en-US" dirty="0" err="1"/>
              <a:t>StatLib</a:t>
            </a:r>
            <a:r>
              <a:rPr lang="en-US" dirty="0"/>
              <a:t> repository. </a:t>
            </a:r>
            <a:r>
              <a:rPr lang="en-US" dirty="0">
                <a:hlinkClick r:id="rId2"/>
              </a:rPr>
              <a:t>http://lib.stat.cmu.edu/datasets/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C00DD-097D-475A-B947-EA19219A4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2292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Multiple Regressors (Metrics)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5FE0C1D-45B1-493B-BD70-8CEA274784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583701"/>
              </p:ext>
            </p:extLst>
          </p:nvPr>
        </p:nvGraphicFramePr>
        <p:xfrm>
          <a:off x="1371600" y="2286000"/>
          <a:ext cx="9601200" cy="441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1050">
                  <a:extLst>
                    <a:ext uri="{9D8B030D-6E8A-4147-A177-3AD203B41FA5}">
                      <a16:colId xmlns:a16="http://schemas.microsoft.com/office/drawing/2014/main" val="2669950018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859100806"/>
                    </a:ext>
                  </a:extLst>
                </a:gridCol>
                <a:gridCol w="1819275">
                  <a:extLst>
                    <a:ext uri="{9D8B030D-6E8A-4147-A177-3AD203B41FA5}">
                      <a16:colId xmlns:a16="http://schemas.microsoft.com/office/drawing/2014/main" val="2424729612"/>
                    </a:ext>
                  </a:extLst>
                </a:gridCol>
                <a:gridCol w="1533525">
                  <a:extLst>
                    <a:ext uri="{9D8B030D-6E8A-4147-A177-3AD203B41FA5}">
                      <a16:colId xmlns:a16="http://schemas.microsoft.com/office/drawing/2014/main" val="1309772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Regressor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Explained Variance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Absolute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R2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056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LinearRegression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0.5932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0.5351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0.5929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513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DecisionTreeRegressor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max_depth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0.6141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0.5179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0.6140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497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DecisionTreeRegressor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max_depth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0.6951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0.4172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0.6950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096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DecisionTreeRegressor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max_depth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0.6010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0.4583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0.6008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016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RandomForestRegressor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max_depth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0.7705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0.3663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0.7705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660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GradientBoostingRegressor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n_estimators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200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0.7989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0.3494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0.7989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036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onsolas" panose="020B0609020204030204" pitchFamily="49" charset="0"/>
                        </a:rPr>
                        <a:t>GradientBoostingRegressor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n_estimators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850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0.8506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0.3041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0.8506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106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onsolas" panose="020B0609020204030204" pitchFamily="49" charset="0"/>
                        </a:rPr>
                        <a:t>GradientBoostingRegressor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n_estimators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1000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0.8515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0.3027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0.8514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145325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D313B6-0BFA-46E9-A414-A248B9ED2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4154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  <a:br>
              <a:rPr lang="en-US" dirty="0"/>
            </a:br>
            <a:r>
              <a:rPr lang="en-US" dirty="0"/>
              <a:t>(New Features)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95815-9F0E-4AE4-9CFD-D5783F570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ZipCode</a:t>
            </a:r>
            <a:r>
              <a:rPr lang="en-US" dirty="0"/>
              <a:t> </a:t>
            </a:r>
            <a:r>
              <a:rPr lang="en-US" i="1" dirty="0"/>
              <a:t>(located using </a:t>
            </a:r>
            <a:r>
              <a:rPr lang="en-US" i="1" dirty="0">
                <a:latin typeface="Consolas" panose="020B0609020204030204" pitchFamily="49" charset="0"/>
              </a:rPr>
              <a:t>Latitude</a:t>
            </a:r>
            <a:r>
              <a:rPr lang="en-US" i="1" dirty="0"/>
              <a:t> &amp; </a:t>
            </a:r>
            <a:r>
              <a:rPr lang="en-US" i="1" dirty="0">
                <a:latin typeface="Consolas" panose="020B0609020204030204" pitchFamily="49" charset="0"/>
              </a:rPr>
              <a:t>Longitude</a:t>
            </a:r>
            <a:r>
              <a:rPr lang="en-US" i="1" dirty="0"/>
              <a:t> and Google Maps API)</a:t>
            </a:r>
          </a:p>
          <a:p>
            <a:r>
              <a:rPr lang="en-US" dirty="0">
                <a:latin typeface="Consolas" panose="020B0609020204030204" pitchFamily="49" charset="0"/>
              </a:rPr>
              <a:t>Household </a:t>
            </a:r>
            <a:r>
              <a:rPr lang="en-US" i="1" dirty="0">
                <a:latin typeface="Consolas" panose="020B0609020204030204" pitchFamily="49" charset="0"/>
              </a:rPr>
              <a:t>(Population/</a:t>
            </a:r>
            <a:r>
              <a:rPr lang="en-US" i="1" dirty="0" err="1">
                <a:latin typeface="Consolas" panose="020B0609020204030204" pitchFamily="49" charset="0"/>
              </a:rPr>
              <a:t>AveOccup</a:t>
            </a:r>
            <a:r>
              <a:rPr lang="en-US" i="1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latin typeface="Consolas" panose="020B0609020204030204" pitchFamily="49" charset="0"/>
              </a:rPr>
              <a:t>TotalRooms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i="1" dirty="0">
                <a:latin typeface="Consolas" panose="020B0609020204030204" pitchFamily="49" charset="0"/>
              </a:rPr>
              <a:t>(Household/</a:t>
            </a:r>
            <a:r>
              <a:rPr lang="en-US" i="1" dirty="0" err="1">
                <a:latin typeface="Consolas" panose="020B0609020204030204" pitchFamily="49" charset="0"/>
              </a:rPr>
              <a:t>AveRooms</a:t>
            </a:r>
            <a:r>
              <a:rPr lang="en-US" i="1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latin typeface="Consolas" panose="020B0609020204030204" pitchFamily="49" charset="0"/>
              </a:rPr>
              <a:t>TotalBedrms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i="1" dirty="0">
                <a:latin typeface="Consolas" panose="020B0609020204030204" pitchFamily="49" charset="0"/>
              </a:rPr>
              <a:t>(Household/</a:t>
            </a:r>
            <a:r>
              <a:rPr lang="en-US" i="1" dirty="0" err="1">
                <a:latin typeface="Consolas" panose="020B0609020204030204" pitchFamily="49" charset="0"/>
              </a:rPr>
              <a:t>AveBedrms</a:t>
            </a:r>
            <a:r>
              <a:rPr lang="en-US" i="1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latin typeface="Consolas" panose="020B0609020204030204" pitchFamily="49" charset="0"/>
              </a:rPr>
              <a:t>TR_Pop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i="1" dirty="0">
                <a:latin typeface="Consolas" panose="020B0609020204030204" pitchFamily="49" charset="0"/>
              </a:rPr>
              <a:t>(</a:t>
            </a:r>
            <a:r>
              <a:rPr lang="en-US" i="1" dirty="0" err="1">
                <a:latin typeface="Consolas" panose="020B0609020204030204" pitchFamily="49" charset="0"/>
              </a:rPr>
              <a:t>TotalRooms</a:t>
            </a:r>
            <a:r>
              <a:rPr lang="en-US" i="1" dirty="0">
                <a:latin typeface="Consolas" panose="020B0609020204030204" pitchFamily="49" charset="0"/>
              </a:rPr>
              <a:t>/Population)</a:t>
            </a:r>
            <a:r>
              <a:rPr lang="en-US" i="1" dirty="0"/>
              <a:t>: proxy for population density in a block</a:t>
            </a:r>
          </a:p>
          <a:p>
            <a:r>
              <a:rPr lang="en-US" dirty="0" err="1">
                <a:latin typeface="Consolas" panose="020B0609020204030204" pitchFamily="49" charset="0"/>
              </a:rPr>
              <a:t>BR_Pop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i="1" dirty="0">
                <a:latin typeface="Consolas" panose="020B0609020204030204" pitchFamily="49" charset="0"/>
              </a:rPr>
              <a:t>(</a:t>
            </a:r>
            <a:r>
              <a:rPr lang="en-US" i="1" dirty="0" err="1">
                <a:latin typeface="Consolas" panose="020B0609020204030204" pitchFamily="49" charset="0"/>
              </a:rPr>
              <a:t>TotalBedrms</a:t>
            </a:r>
            <a:r>
              <a:rPr lang="en-US" i="1" dirty="0">
                <a:latin typeface="Consolas" panose="020B0609020204030204" pitchFamily="49" charset="0"/>
              </a:rPr>
              <a:t>/Population)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635D55-AE76-49F7-85F6-441200BCC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9686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  <a:br>
              <a:rPr lang="en-US" dirty="0"/>
            </a:br>
            <a:r>
              <a:rPr lang="en-US" dirty="0"/>
              <a:t>(Data Transformation)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95815-9F0E-4AE4-9CFD-D5783F570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Applied the following data transformations to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MedInc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HouseAge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AveRooms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AveBedrms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, Population,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AveOccup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, Households,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TotalRooms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TotalBedrms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TR_Pop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, and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BR_Pop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i="0" dirty="0">
                <a:solidFill>
                  <a:srgbClr val="0070C0"/>
                </a:solidFill>
                <a:latin typeface="Consolas" panose="020B0609020204030204" pitchFamily="49" charset="0"/>
              </a:rPr>
              <a:t>Bins</a:t>
            </a:r>
            <a:r>
              <a:rPr lang="en-US" dirty="0"/>
              <a:t> (11 bins, 0 to 100, based on percentile distribution of the column)</a:t>
            </a:r>
          </a:p>
          <a:p>
            <a:pPr lvl="1"/>
            <a:r>
              <a:rPr lang="en-US" i="0" dirty="0">
                <a:solidFill>
                  <a:srgbClr val="0070C0"/>
                </a:solidFill>
                <a:latin typeface="Consolas" panose="020B0609020204030204" pitchFamily="49" charset="0"/>
              </a:rPr>
              <a:t>SQRT</a:t>
            </a:r>
            <a:r>
              <a:rPr lang="en-US" dirty="0"/>
              <a:t> (square root of each value)</a:t>
            </a:r>
          </a:p>
          <a:p>
            <a:pPr lvl="1"/>
            <a:r>
              <a:rPr lang="en-US" i="0" dirty="0">
                <a:solidFill>
                  <a:srgbClr val="0070C0"/>
                </a:solidFill>
                <a:latin typeface="Consolas" panose="020B0609020204030204" pitchFamily="49" charset="0"/>
              </a:rPr>
              <a:t>LN</a:t>
            </a:r>
            <a:r>
              <a:rPr lang="en-US" dirty="0"/>
              <a:t> (natural log of each value)</a:t>
            </a:r>
          </a:p>
          <a:p>
            <a:r>
              <a:rPr lang="en-US" dirty="0"/>
              <a:t>Discarded square, cube, and log10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451558-1EB2-4B88-A033-DFA73FAB1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413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  <a:br>
              <a:rPr lang="en-US" dirty="0"/>
            </a:br>
            <a:r>
              <a:rPr lang="en-US" dirty="0"/>
              <a:t>(New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ZipCode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Feature)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95815-9F0E-4AE4-9CFD-D5783F570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Reverse Geocoding:</a:t>
            </a:r>
          </a:p>
          <a:p>
            <a:r>
              <a:rPr lang="en-US" dirty="0"/>
              <a:t>ZIP codes acquired from Google Maps API</a:t>
            </a:r>
            <a:endParaRPr lang="en-US" i="1" dirty="0"/>
          </a:p>
          <a:p>
            <a:r>
              <a:rPr lang="en-US" dirty="0"/>
              <a:t>House location coordinate pair: latitude + longitude</a:t>
            </a:r>
          </a:p>
          <a:p>
            <a:r>
              <a:rPr lang="en-US" dirty="0"/>
              <a:t>Coordinate pairs passed to the API</a:t>
            </a:r>
          </a:p>
          <a:p>
            <a:r>
              <a:rPr lang="en-US" dirty="0"/>
              <a:t>API returns full street address (including ZIP code)</a:t>
            </a:r>
          </a:p>
          <a:p>
            <a:pPr lvl="1"/>
            <a:r>
              <a:rPr lang="en-US" dirty="0"/>
              <a:t>Format: street, city, county, state, ZIP code, country</a:t>
            </a:r>
          </a:p>
          <a:p>
            <a:pPr lvl="1"/>
            <a:r>
              <a:rPr lang="en-US" dirty="0"/>
              <a:t>I.e.: South Pebble Beach Drive, Crescent City, Del Norte County, California, 75531, USA</a:t>
            </a:r>
          </a:p>
          <a:p>
            <a:pPr lvl="1"/>
            <a:r>
              <a:rPr lang="en-US" dirty="0"/>
              <a:t>Source: </a:t>
            </a:r>
            <a:r>
              <a:rPr lang="en-US" i="0" dirty="0"/>
              <a:t>-124.23,  41.75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CE5FBA-4534-4E7C-8A63-6CFF00E8F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3422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  <a:br>
              <a:rPr lang="en-US" dirty="0"/>
            </a:br>
            <a:r>
              <a:rPr lang="en-US" dirty="0"/>
              <a:t>(New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ZipCode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Feature)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95815-9F0E-4AE4-9CFD-D5783F570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u="sng" dirty="0"/>
              <a:t>Data Cleaning:</a:t>
            </a:r>
          </a:p>
          <a:p>
            <a:r>
              <a:rPr lang="en-US" dirty="0"/>
              <a:t>Pulled out ZIP codes from full street addresses</a:t>
            </a:r>
          </a:p>
          <a:p>
            <a:r>
              <a:rPr lang="en-US" dirty="0"/>
              <a:t>Address dataset has 5-digit, 9-digit, and “no ZIP code” addresses</a:t>
            </a:r>
          </a:p>
          <a:p>
            <a:r>
              <a:rPr lang="en-US" dirty="0"/>
              <a:t>Some remote areas do not have a ZIP code</a:t>
            </a:r>
          </a:p>
          <a:p>
            <a:r>
              <a:rPr lang="en-US" dirty="0"/>
              <a:t>Checked if an approximate ZIP code exists</a:t>
            </a:r>
          </a:p>
          <a:p>
            <a:pPr lvl="1"/>
            <a:r>
              <a:rPr lang="en-US" dirty="0"/>
              <a:t>Housing dataset latitude and longitude limited accuracy</a:t>
            </a:r>
          </a:p>
          <a:p>
            <a:pPr lvl="1"/>
            <a:r>
              <a:rPr lang="en-US" i="0" dirty="0"/>
              <a:t>i.e.  -124.23,  41.75</a:t>
            </a:r>
          </a:p>
          <a:p>
            <a:pPr lvl="1"/>
            <a:r>
              <a:rPr lang="en-US" dirty="0"/>
              <a:t>Actual house location within radius of ~1,000 meters</a:t>
            </a:r>
          </a:p>
          <a:p>
            <a:r>
              <a:rPr lang="en-US" dirty="0"/>
              <a:t>Used approximated ZIP codes (where available)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03F313-638A-4DD3-A89B-C108B45B3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68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  <a:br>
              <a:rPr lang="en-US" dirty="0"/>
            </a:br>
            <a:r>
              <a:rPr lang="en-US" dirty="0"/>
              <a:t>(New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ZipCode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Feature)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B9E01D0-E59B-4AEF-B688-A09FF90DEF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64970" y="2171700"/>
            <a:ext cx="11079182" cy="4206240"/>
          </a:xfrm>
          <a:prstGeom prst="rect">
            <a:avLst/>
          </a:prstGeom>
        </p:spPr>
      </p:pic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8EFF443-7826-4F2E-AD8A-1A900E0B3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2665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Households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216409-5BC9-4694-A414-92E34A380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26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AD8193-46AC-4017-BFD7-43341F383343}"/>
              </a:ext>
            </a:extLst>
          </p:cNvPr>
          <p:cNvSpPr/>
          <p:nvPr/>
        </p:nvSpPr>
        <p:spPr>
          <a:xfrm>
            <a:off x="1371600" y="6276654"/>
            <a:ext cx="7416517" cy="5488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84048" lvl="0" indent="-384048" defTabSz="914400"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endParaRPr lang="en-US" sz="1400" dirty="0"/>
          </a:p>
          <a:p>
            <a:pPr lvl="0" defTabSz="914400">
              <a:spcAft>
                <a:spcPts val="200"/>
              </a:spcAft>
            </a:pPr>
            <a:r>
              <a:rPr lang="en-US" sz="1400" dirty="0">
                <a:solidFill>
                  <a:srgbClr val="191B0E"/>
                </a:solidFill>
                <a:hlinkClick r:id="rId2"/>
              </a:rPr>
              <a:t>https://public.tableau.com/profile/bhoomika.patel#!/vizhome/california_housing/Dashboard1</a:t>
            </a:r>
            <a:r>
              <a:rPr lang="en-US" sz="1400" dirty="0">
                <a:solidFill>
                  <a:srgbClr val="191B0E"/>
                </a:solidFill>
              </a:rPr>
              <a:t>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C49FFB3-39BD-4710-8BEE-FA460CEE14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23945" y="1504950"/>
            <a:ext cx="6134913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5702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Top 20 ZIP Codes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216409-5BC9-4694-A414-92E34A380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27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AD8193-46AC-4017-BFD7-43341F383343}"/>
              </a:ext>
            </a:extLst>
          </p:cNvPr>
          <p:cNvSpPr/>
          <p:nvPr/>
        </p:nvSpPr>
        <p:spPr>
          <a:xfrm>
            <a:off x="1371600" y="6276654"/>
            <a:ext cx="7416517" cy="5488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84048" lvl="0" indent="-384048" defTabSz="914400"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endParaRPr lang="en-US" sz="1400" dirty="0"/>
          </a:p>
          <a:p>
            <a:pPr lvl="0" defTabSz="914400">
              <a:spcAft>
                <a:spcPts val="200"/>
              </a:spcAft>
            </a:pPr>
            <a:r>
              <a:rPr lang="en-US" sz="1400" dirty="0">
                <a:solidFill>
                  <a:srgbClr val="191B0E"/>
                </a:solidFill>
                <a:hlinkClick r:id="rId2"/>
              </a:rPr>
              <a:t>https://public.tableau.com/profile/bhoomika.patel#!/vizhome/california_housing/Dashboard1</a:t>
            </a:r>
            <a:r>
              <a:rPr lang="en-US" sz="1400" dirty="0">
                <a:solidFill>
                  <a:srgbClr val="191B0E"/>
                </a:solidFill>
              </a:rPr>
              <a:t>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FACBEBF-B878-4C18-8646-828199B8FC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52284" y="1488956"/>
            <a:ext cx="619294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6670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 (Stage 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73CB79-64FC-427A-AC5E-8A92E072DA7E}"/>
              </a:ext>
            </a:extLst>
          </p:cNvPr>
          <p:cNvSpPr/>
          <p:nvPr/>
        </p:nvSpPr>
        <p:spPr>
          <a:xfrm>
            <a:off x="1371600" y="5886129"/>
            <a:ext cx="2830455" cy="6719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84048" lvl="0" indent="-384048" defTabSz="914400"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endParaRPr lang="en-US" dirty="0"/>
          </a:p>
          <a:p>
            <a:pPr marL="384048" lvl="0" indent="-384048" defTabSz="914400"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dirty="0">
                <a:solidFill>
                  <a:srgbClr val="191B0E"/>
                </a:solidFill>
              </a:rPr>
              <a:t>Added 39 new features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A5F9D19-DF4F-441B-9E1B-E248ACFB3F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665142"/>
            <a:ext cx="10452443" cy="384048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CC67BF-6E8A-43DF-8D25-18B2815B5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4971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Statistics (Stage 2)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FE2F77-F462-47F3-919A-7840D12770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3474" y="2262832"/>
            <a:ext cx="10539724" cy="256032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724340-1854-45D2-A3CF-05BA29D0D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72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95815-9F0E-4AE4-9CFD-D5783F570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MedInc</a:t>
            </a:r>
            <a:r>
              <a:rPr lang="en-US" dirty="0"/>
              <a:t> </a:t>
            </a:r>
            <a:r>
              <a:rPr lang="en-US" i="1" dirty="0"/>
              <a:t>(median income in block)</a:t>
            </a:r>
          </a:p>
          <a:p>
            <a:pPr>
              <a:buClr>
                <a:schemeClr val="tx1"/>
              </a:buClr>
            </a:pP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HouseAge</a:t>
            </a:r>
            <a:r>
              <a:rPr lang="en-US" dirty="0"/>
              <a:t> </a:t>
            </a:r>
            <a:r>
              <a:rPr lang="en-US" i="1" dirty="0"/>
              <a:t>(median house age in block)</a:t>
            </a:r>
          </a:p>
          <a:p>
            <a:pPr>
              <a:buClr>
                <a:schemeClr val="tx1"/>
              </a:buClr>
            </a:pP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AveRooms</a:t>
            </a:r>
            <a:r>
              <a:rPr lang="en-US" dirty="0"/>
              <a:t> </a:t>
            </a:r>
            <a:r>
              <a:rPr lang="en-US" i="1" dirty="0"/>
              <a:t>(average number of rooms per household in block)</a:t>
            </a:r>
          </a:p>
          <a:p>
            <a:pPr>
              <a:buClr>
                <a:schemeClr val="tx1"/>
              </a:buClr>
            </a:pP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AveBedrms</a:t>
            </a:r>
            <a:r>
              <a:rPr lang="en-US" dirty="0"/>
              <a:t> </a:t>
            </a:r>
            <a:r>
              <a:rPr lang="en-US" i="1" dirty="0"/>
              <a:t>(average number of bedrooms per household in block)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Population</a:t>
            </a:r>
            <a:r>
              <a:rPr lang="en-US" dirty="0"/>
              <a:t> </a:t>
            </a:r>
            <a:r>
              <a:rPr lang="en-US" i="1" dirty="0"/>
              <a:t>(block population)</a:t>
            </a:r>
          </a:p>
          <a:p>
            <a:pPr>
              <a:buClr>
                <a:schemeClr val="tx1"/>
              </a:buClr>
            </a:pP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AveOccup</a:t>
            </a:r>
            <a:r>
              <a:rPr lang="en-US" dirty="0"/>
              <a:t> </a:t>
            </a:r>
            <a:r>
              <a:rPr lang="en-US" i="1" dirty="0"/>
              <a:t>(average house occupancy in block)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Latitude</a:t>
            </a:r>
            <a:r>
              <a:rPr lang="en-US" dirty="0"/>
              <a:t> </a:t>
            </a:r>
            <a:r>
              <a:rPr lang="en-US" i="1" dirty="0"/>
              <a:t>(house block latitude)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Longitude</a:t>
            </a:r>
            <a:r>
              <a:rPr lang="en-US" dirty="0"/>
              <a:t> </a:t>
            </a:r>
            <a:r>
              <a:rPr lang="en-US" i="1" dirty="0"/>
              <a:t>(house block longitude)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8D5314-03B4-4FA7-BEE4-48ABCDC28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339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Matrix (Stage 2)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D6F06F-30E3-4A03-8E3E-2C5A6A093C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3828" y="1590675"/>
            <a:ext cx="8964343" cy="475488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4C6D50-2203-40E0-A15B-78BC2F05C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820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Correlations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3C9939D7-650F-41F8-813B-D1B5693B08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4635" y="1581150"/>
            <a:ext cx="3555130" cy="50292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FCFE9-C8A5-42DE-8C11-E81BAA847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994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3C9939D7-650F-41F8-813B-D1B5693B08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4129" y="137160"/>
            <a:ext cx="4653993" cy="6583680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60B4D77B-7ECB-4747-BF49-C919F77DBA7B}"/>
              </a:ext>
            </a:extLst>
          </p:cNvPr>
          <p:cNvSpPr/>
          <p:nvPr/>
        </p:nvSpPr>
        <p:spPr>
          <a:xfrm>
            <a:off x="6791325" y="276225"/>
            <a:ext cx="548640" cy="2009775"/>
          </a:xfrm>
          <a:prstGeom prst="rightBrace">
            <a:avLst>
              <a:gd name="adj1" fmla="val 51190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D257C7-ABAC-417C-860F-A0CF4267817B}"/>
              </a:ext>
            </a:extLst>
          </p:cNvPr>
          <p:cNvSpPr/>
          <p:nvPr/>
        </p:nvSpPr>
        <p:spPr>
          <a:xfrm>
            <a:off x="7374022" y="1096446"/>
            <a:ext cx="176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191B0E"/>
                </a:solidFill>
              </a:rPr>
              <a:t>15 new features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1955E1-BBAE-48E9-830A-EA6D2B934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2216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302AFEF0-2238-4B5E-AD71-7D917B8D5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87" y="366712"/>
            <a:ext cx="10258425" cy="6124575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60B4D77B-7ECB-4747-BF49-C919F77DBA7B}"/>
              </a:ext>
            </a:extLst>
          </p:cNvPr>
          <p:cNvSpPr/>
          <p:nvPr/>
        </p:nvSpPr>
        <p:spPr>
          <a:xfrm>
            <a:off x="10709639" y="752475"/>
            <a:ext cx="457200" cy="4297680"/>
          </a:xfrm>
          <a:prstGeom prst="rightBrace">
            <a:avLst>
              <a:gd name="adj1" fmla="val 51190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E6BA9E-8347-4236-9A9B-D18CFCCBA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33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5DCC7B-3835-49FD-A398-41ECD1BB531B}"/>
              </a:ext>
            </a:extLst>
          </p:cNvPr>
          <p:cNvSpPr/>
          <p:nvPr/>
        </p:nvSpPr>
        <p:spPr>
          <a:xfrm>
            <a:off x="6419850" y="1497330"/>
            <a:ext cx="4389120" cy="86487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856A0B-D043-401C-A8E0-81443D018716}"/>
              </a:ext>
            </a:extLst>
          </p:cNvPr>
          <p:cNvSpPr/>
          <p:nvPr/>
        </p:nvSpPr>
        <p:spPr>
          <a:xfrm>
            <a:off x="6419850" y="3376657"/>
            <a:ext cx="4389120" cy="30090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24A87C-E673-4CA2-828D-813E9E4D0585}"/>
              </a:ext>
            </a:extLst>
          </p:cNvPr>
          <p:cNvSpPr/>
          <p:nvPr/>
        </p:nvSpPr>
        <p:spPr>
          <a:xfrm>
            <a:off x="6419850" y="5242560"/>
            <a:ext cx="4389120" cy="300901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54FDCB-F5E2-43F0-8BE1-30DB176F0393}"/>
              </a:ext>
            </a:extLst>
          </p:cNvPr>
          <p:cNvSpPr/>
          <p:nvPr/>
        </p:nvSpPr>
        <p:spPr>
          <a:xfrm>
            <a:off x="6419850" y="2459355"/>
            <a:ext cx="4389120" cy="864870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309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Scatter Matrix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MedInc</a:t>
            </a:r>
            <a:r>
              <a:rPr lang="en-US" dirty="0"/>
              <a:t> and Derived Features)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2E90AC1-D4EF-49A9-BC5E-1625CBB806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0487" y="2171700"/>
            <a:ext cx="6571026" cy="438912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CA8FFF-7EA5-4668-93D1-1A5A0F541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9118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Evaluating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GradientBoostingRegressor</a:t>
            </a:r>
            <a:endParaRPr lang="en-US" dirty="0">
              <a:solidFill>
                <a:srgbClr val="0070C0"/>
              </a:solidFill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5FE0C1D-45B1-493B-BD70-8CEA274784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9375646"/>
              </p:ext>
            </p:extLst>
          </p:nvPr>
        </p:nvGraphicFramePr>
        <p:xfrm>
          <a:off x="1371600" y="2286000"/>
          <a:ext cx="9601200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1050">
                  <a:extLst>
                    <a:ext uri="{9D8B030D-6E8A-4147-A177-3AD203B41FA5}">
                      <a16:colId xmlns:a16="http://schemas.microsoft.com/office/drawing/2014/main" val="2669950018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859100806"/>
                    </a:ext>
                  </a:extLst>
                </a:gridCol>
                <a:gridCol w="1819275">
                  <a:extLst>
                    <a:ext uri="{9D8B030D-6E8A-4147-A177-3AD203B41FA5}">
                      <a16:colId xmlns:a16="http://schemas.microsoft.com/office/drawing/2014/main" val="2424729612"/>
                    </a:ext>
                  </a:extLst>
                </a:gridCol>
                <a:gridCol w="1533525">
                  <a:extLst>
                    <a:ext uri="{9D8B030D-6E8A-4147-A177-3AD203B41FA5}">
                      <a16:colId xmlns:a16="http://schemas.microsoft.com/office/drawing/2014/main" val="1309772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n_estimators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Explained Variance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Absolute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R2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056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850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0.8360586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0.3069918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0.8360542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513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0.8383963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0.3042523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0.8383899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497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096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0.8436616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0.2960558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0.8436533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016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</a:rPr>
                        <a:t>4100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0.8436</a:t>
                      </a:r>
                      <a:r>
                        <a:rPr lang="en-US" b="1" u="sng" dirty="0">
                          <a:latin typeface="Consolas" panose="020B0609020204030204" pitchFamily="49" charset="0"/>
                        </a:rPr>
                        <a:t>8</a:t>
                      </a:r>
                      <a:r>
                        <a:rPr lang="en-US" b="1" dirty="0">
                          <a:latin typeface="Consolas" panose="020B0609020204030204" pitchFamily="49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0.2960</a:t>
                      </a:r>
                      <a:r>
                        <a:rPr lang="en-US" b="1" u="sng" dirty="0"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="1" dirty="0"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0.8436</a:t>
                      </a:r>
                      <a:r>
                        <a:rPr lang="en-US" b="1" u="sng" dirty="0"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en-US" b="1" dirty="0">
                          <a:latin typeface="Consolas" panose="020B0609020204030204" pitchFamily="49" charset="0"/>
                        </a:rPr>
                        <a:t>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660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4200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0.8432317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0.2962732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0.8432264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036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4300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0.8436569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0.2964025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0.8436496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106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4400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0.8430246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0.2966966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0.8430169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331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0.8434056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0.2970470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0.8434002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077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6000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0.8428826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0.2974320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0.8428742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064685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97FDC3-39A6-4992-9300-0B3854C41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87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Multiple Regressors (Performance)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5FE0C1D-45B1-493B-BD70-8CEA274784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6782179"/>
              </p:ext>
            </p:extLst>
          </p:nvPr>
        </p:nvGraphicFramePr>
        <p:xfrm>
          <a:off x="1371600" y="2286000"/>
          <a:ext cx="9601200" cy="441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1050">
                  <a:extLst>
                    <a:ext uri="{9D8B030D-6E8A-4147-A177-3AD203B41FA5}">
                      <a16:colId xmlns:a16="http://schemas.microsoft.com/office/drawing/2014/main" val="2669950018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859100806"/>
                    </a:ext>
                  </a:extLst>
                </a:gridCol>
                <a:gridCol w="1819275">
                  <a:extLst>
                    <a:ext uri="{9D8B030D-6E8A-4147-A177-3AD203B41FA5}">
                      <a16:colId xmlns:a16="http://schemas.microsoft.com/office/drawing/2014/main" val="2424729612"/>
                    </a:ext>
                  </a:extLst>
                </a:gridCol>
                <a:gridCol w="1533525">
                  <a:extLst>
                    <a:ext uri="{9D8B030D-6E8A-4147-A177-3AD203B41FA5}">
                      <a16:colId xmlns:a16="http://schemas.microsoft.com/office/drawing/2014/main" val="1309772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Regressor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 Time/ Fit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Prediction Time/ Scoring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R2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056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LinearRegression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0.080s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0.003s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0.6834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513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RANSACRegressor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0.192s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0.002s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-30873.6511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497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KNeighborsRegressor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0.032s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0.231s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0.6298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096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KNeighborsRegressor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n_neighbors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, metric=</a:t>
                      </a:r>
                      <a:r>
                        <a:rPr lang="en-US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dirty="0" err="1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manhattan</a:t>
                      </a:r>
                      <a:r>
                        <a:rPr lang="en-US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0.021s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0.416s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0.66587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016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SVR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80.594s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6.475s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-0.0138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660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LinearSVR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3.374s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0.002s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0.2185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036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GaussianProcessRegressor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64.993s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8.530s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-3.1656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106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GradientBoostingRegressor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n_estimators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4100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138.969s</a:t>
                      </a:r>
                    </a:p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(2.316 min)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0.237s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0.8435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331825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963280-FE85-4528-B99A-B837D5EE5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735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Using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GridSearchCV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95815-9F0E-4AE4-9CFD-D5783F570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0576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Fitting 3 folds for each of 27 candidates, totaling 81 fits</a:t>
            </a:r>
          </a:p>
          <a:p>
            <a:r>
              <a:rPr lang="en-US" dirty="0"/>
              <a:t>Parameters:</a:t>
            </a:r>
          </a:p>
          <a:p>
            <a:pPr lvl="1"/>
            <a:r>
              <a:rPr lang="en-US" sz="1800" i="0" dirty="0">
                <a:solidFill>
                  <a:schemeClr val="tx1"/>
                </a:solidFill>
                <a:latin typeface="Consolas" panose="020B0609020204030204" pitchFamily="49" charset="0"/>
              </a:rPr>
              <a:t>'loss': [</a:t>
            </a:r>
            <a:r>
              <a:rPr lang="en-US" sz="1800" i="0" dirty="0">
                <a:solidFill>
                  <a:srgbClr val="C00000"/>
                </a:solidFill>
                <a:latin typeface="Consolas" panose="020B0609020204030204" pitchFamily="49" charset="0"/>
              </a:rPr>
              <a:t>'ls'</a:t>
            </a:r>
            <a:r>
              <a:rPr lang="en-US" sz="1800" i="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i="0" dirty="0">
                <a:solidFill>
                  <a:srgbClr val="C00000"/>
                </a:solidFill>
                <a:latin typeface="Consolas" panose="020B0609020204030204" pitchFamily="49" charset="0"/>
              </a:rPr>
              <a:t>'lad'</a:t>
            </a:r>
            <a:r>
              <a:rPr lang="en-US" sz="1800" i="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i="0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en-US" sz="1800" i="0" dirty="0" err="1">
                <a:solidFill>
                  <a:srgbClr val="C00000"/>
                </a:solidFill>
                <a:latin typeface="Consolas" panose="020B0609020204030204" pitchFamily="49" charset="0"/>
              </a:rPr>
              <a:t>huber</a:t>
            </a:r>
            <a:r>
              <a:rPr lang="en-US" sz="1800" i="0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en-US" sz="1800" i="0" dirty="0">
                <a:solidFill>
                  <a:schemeClr val="tx1"/>
                </a:solidFill>
                <a:latin typeface="Consolas" panose="020B0609020204030204" pitchFamily="49" charset="0"/>
              </a:rPr>
              <a:t>],</a:t>
            </a:r>
          </a:p>
          <a:p>
            <a:pPr lvl="1"/>
            <a:r>
              <a:rPr lang="en-US" sz="1800" i="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800" i="0" dirty="0" err="1">
                <a:solidFill>
                  <a:schemeClr val="tx1"/>
                </a:solidFill>
                <a:latin typeface="Consolas" panose="020B0609020204030204" pitchFamily="49" charset="0"/>
              </a:rPr>
              <a:t>max_depth</a:t>
            </a:r>
            <a:r>
              <a:rPr lang="en-US" sz="1800" i="0" dirty="0">
                <a:solidFill>
                  <a:schemeClr val="tx1"/>
                </a:solidFill>
                <a:latin typeface="Consolas" panose="020B0609020204030204" pitchFamily="49" charset="0"/>
              </a:rPr>
              <a:t>': [</a:t>
            </a:r>
            <a:r>
              <a:rPr lang="en-US" sz="1800" i="0" dirty="0">
                <a:solidFill>
                  <a:srgbClr val="00B050"/>
                </a:solidFill>
                <a:latin typeface="Consolas" panose="020B0609020204030204" pitchFamily="49" charset="0"/>
              </a:rPr>
              <a:t>3</a:t>
            </a:r>
            <a:r>
              <a:rPr lang="en-US" sz="1800" i="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i="0" dirty="0">
                <a:solidFill>
                  <a:srgbClr val="00B050"/>
                </a:solidFill>
                <a:latin typeface="Consolas" panose="020B0609020204030204" pitchFamily="49" charset="0"/>
              </a:rPr>
              <a:t>6</a:t>
            </a:r>
            <a:r>
              <a:rPr lang="en-US" sz="1800" i="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i="0" dirty="0">
                <a:solidFill>
                  <a:srgbClr val="00B050"/>
                </a:solidFill>
                <a:latin typeface="Consolas" panose="020B0609020204030204" pitchFamily="49" charset="0"/>
              </a:rPr>
              <a:t>9</a:t>
            </a:r>
            <a:r>
              <a:rPr lang="en-US" sz="1800" i="0" dirty="0">
                <a:solidFill>
                  <a:schemeClr val="tx1"/>
                </a:solidFill>
                <a:latin typeface="Consolas" panose="020B0609020204030204" pitchFamily="49" charset="0"/>
              </a:rPr>
              <a:t>],</a:t>
            </a:r>
          </a:p>
          <a:p>
            <a:pPr lvl="1"/>
            <a:r>
              <a:rPr lang="en-US" sz="1800" i="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800" i="0" dirty="0" err="1">
                <a:solidFill>
                  <a:schemeClr val="tx1"/>
                </a:solidFill>
                <a:latin typeface="Consolas" panose="020B0609020204030204" pitchFamily="49" charset="0"/>
              </a:rPr>
              <a:t>min_samples_leaf</a:t>
            </a:r>
            <a:r>
              <a:rPr lang="en-US" sz="1800" i="0" dirty="0">
                <a:solidFill>
                  <a:schemeClr val="tx1"/>
                </a:solidFill>
                <a:latin typeface="Consolas" panose="020B0609020204030204" pitchFamily="49" charset="0"/>
              </a:rPr>
              <a:t>': [</a:t>
            </a:r>
            <a:r>
              <a:rPr lang="en-US" sz="1800" i="0" dirty="0">
                <a:solidFill>
                  <a:srgbClr val="00B050"/>
                </a:solidFill>
                <a:latin typeface="Consolas" panose="020B0609020204030204" pitchFamily="49" charset="0"/>
              </a:rPr>
              <a:t>2</a:t>
            </a:r>
            <a:r>
              <a:rPr lang="en-US" sz="1800" i="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i="0" dirty="0">
                <a:solidFill>
                  <a:srgbClr val="00B050"/>
                </a:solidFill>
                <a:latin typeface="Consolas" panose="020B0609020204030204" pitchFamily="49" charset="0"/>
              </a:rPr>
              <a:t>3</a:t>
            </a:r>
            <a:r>
              <a:rPr lang="en-US" sz="1800" i="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i="0" dirty="0">
                <a:solidFill>
                  <a:srgbClr val="00B050"/>
                </a:solidFill>
                <a:latin typeface="Consolas" panose="020B0609020204030204" pitchFamily="49" charset="0"/>
              </a:rPr>
              <a:t>4</a:t>
            </a:r>
            <a:r>
              <a:rPr lang="en-US" sz="1800" i="0" dirty="0">
                <a:solidFill>
                  <a:schemeClr val="tx1"/>
                </a:solidFill>
                <a:latin typeface="Consolas" panose="020B0609020204030204" pitchFamily="49" charset="0"/>
              </a:rPr>
              <a:t>],</a:t>
            </a:r>
          </a:p>
          <a:p>
            <a:pPr lvl="1"/>
            <a:r>
              <a:rPr lang="en-US" sz="1800" i="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800" i="0" dirty="0" err="1">
                <a:solidFill>
                  <a:schemeClr val="tx1"/>
                </a:solidFill>
                <a:latin typeface="Consolas" panose="020B0609020204030204" pitchFamily="49" charset="0"/>
              </a:rPr>
              <a:t>n_estimators</a:t>
            </a:r>
            <a:r>
              <a:rPr lang="en-US" sz="1800" i="0" dirty="0">
                <a:solidFill>
                  <a:schemeClr val="tx1"/>
                </a:solidFill>
                <a:latin typeface="Consolas" panose="020B0609020204030204" pitchFamily="49" charset="0"/>
              </a:rPr>
              <a:t>': [</a:t>
            </a:r>
            <a:r>
              <a:rPr lang="en-US" sz="1800" i="0" dirty="0">
                <a:solidFill>
                  <a:srgbClr val="00B050"/>
                </a:solidFill>
                <a:latin typeface="Consolas" panose="020B0609020204030204" pitchFamily="49" charset="0"/>
              </a:rPr>
              <a:t>4100</a:t>
            </a:r>
            <a:r>
              <a:rPr lang="en-US" sz="1800" i="0" dirty="0">
                <a:solidFill>
                  <a:schemeClr val="tx1"/>
                </a:solidFill>
                <a:latin typeface="Consolas" panose="020B0609020204030204" pitchFamily="49" charset="0"/>
              </a:rPr>
              <a:t>],</a:t>
            </a:r>
          </a:p>
          <a:p>
            <a:pPr lvl="1"/>
            <a:r>
              <a:rPr lang="en-US" sz="1800" i="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800" i="0" dirty="0" err="1">
                <a:solidFill>
                  <a:schemeClr val="tx1"/>
                </a:solidFill>
                <a:latin typeface="Consolas" panose="020B0609020204030204" pitchFamily="49" charset="0"/>
              </a:rPr>
              <a:t>random_state</a:t>
            </a:r>
            <a:r>
              <a:rPr lang="en-US" sz="1800" i="0" dirty="0">
                <a:solidFill>
                  <a:schemeClr val="tx1"/>
                </a:solidFill>
                <a:latin typeface="Consolas" panose="020B0609020204030204" pitchFamily="49" charset="0"/>
              </a:rPr>
              <a:t>': [</a:t>
            </a:r>
            <a:r>
              <a:rPr lang="en-US" sz="1800" i="0" dirty="0">
                <a:solidFill>
                  <a:srgbClr val="00B050"/>
                </a:solidFill>
                <a:latin typeface="Consolas" panose="020B0609020204030204" pitchFamily="49" charset="0"/>
              </a:rPr>
              <a:t>1</a:t>
            </a:r>
            <a:r>
              <a:rPr lang="en-US" sz="1800" i="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/>
              <a:t>Best Parameters: </a:t>
            </a:r>
          </a:p>
          <a:p>
            <a:pPr lvl="1"/>
            <a:r>
              <a:rPr lang="en-US" sz="1800" i="0" dirty="0">
                <a:latin typeface="Consolas" panose="020B0609020204030204" pitchFamily="49" charset="0"/>
              </a:rPr>
              <a:t>'loss': </a:t>
            </a:r>
            <a:r>
              <a:rPr lang="en-US" sz="1800" i="0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en-US" sz="1800" i="0" dirty="0" err="1">
                <a:solidFill>
                  <a:srgbClr val="C00000"/>
                </a:solidFill>
                <a:latin typeface="Consolas" panose="020B0609020204030204" pitchFamily="49" charset="0"/>
              </a:rPr>
              <a:t>huber</a:t>
            </a:r>
            <a:r>
              <a:rPr lang="en-US" sz="1800" i="0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en-US" sz="1800" i="0" dirty="0">
                <a:latin typeface="Consolas" panose="020B0609020204030204" pitchFamily="49" charset="0"/>
              </a:rPr>
              <a:t>, '</a:t>
            </a:r>
            <a:r>
              <a:rPr lang="en-US" sz="1800" i="0" dirty="0" err="1">
                <a:latin typeface="Consolas" panose="020B0609020204030204" pitchFamily="49" charset="0"/>
              </a:rPr>
              <a:t>max_depth</a:t>
            </a:r>
            <a:r>
              <a:rPr lang="en-US" sz="1800" i="0" dirty="0">
                <a:latin typeface="Consolas" panose="020B0609020204030204" pitchFamily="49" charset="0"/>
              </a:rPr>
              <a:t>': </a:t>
            </a:r>
            <a:r>
              <a:rPr lang="en-US" sz="1800" i="0" dirty="0">
                <a:solidFill>
                  <a:srgbClr val="00B050"/>
                </a:solidFill>
                <a:latin typeface="Consolas" panose="020B0609020204030204" pitchFamily="49" charset="0"/>
              </a:rPr>
              <a:t>6</a:t>
            </a:r>
            <a:r>
              <a:rPr lang="en-US" sz="1800" i="0" dirty="0">
                <a:latin typeface="Consolas" panose="020B0609020204030204" pitchFamily="49" charset="0"/>
              </a:rPr>
              <a:t>, '</a:t>
            </a:r>
            <a:r>
              <a:rPr lang="en-US" sz="1800" i="0" dirty="0" err="1">
                <a:latin typeface="Consolas" panose="020B0609020204030204" pitchFamily="49" charset="0"/>
              </a:rPr>
              <a:t>min_samples_leaf</a:t>
            </a:r>
            <a:r>
              <a:rPr lang="en-US" sz="1800" i="0" dirty="0">
                <a:latin typeface="Consolas" panose="020B0609020204030204" pitchFamily="49" charset="0"/>
              </a:rPr>
              <a:t>’: </a:t>
            </a:r>
            <a:r>
              <a:rPr lang="en-US" sz="1800" i="0" dirty="0">
                <a:solidFill>
                  <a:srgbClr val="00B050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US" dirty="0"/>
              <a:t>Best Score: </a:t>
            </a:r>
          </a:p>
          <a:p>
            <a:pPr lvl="1"/>
            <a:r>
              <a:rPr lang="en-US" sz="1800" i="0" dirty="0">
                <a:latin typeface="Consolas" panose="020B0609020204030204" pitchFamily="49" charset="0"/>
              </a:rPr>
              <a:t>'</a:t>
            </a:r>
            <a:r>
              <a:rPr lang="en-US" sz="1800" i="0" dirty="0" err="1">
                <a:latin typeface="Consolas" panose="020B0609020204030204" pitchFamily="49" charset="0"/>
              </a:rPr>
              <a:t>friedman_mse</a:t>
            </a:r>
            <a:r>
              <a:rPr lang="en-US" sz="1800" i="0" dirty="0">
                <a:latin typeface="Consolas" panose="020B0609020204030204" pitchFamily="49" charset="0"/>
              </a:rPr>
              <a:t>': 0.84080601</a:t>
            </a:r>
            <a:endParaRPr lang="en-US" sz="1800" i="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4E741E-494C-49AA-AC34-F8D40A356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1774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GridSearchCV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Results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4E2770D-B8A6-40FD-8FE5-C9240F6DCA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5886" y="1647825"/>
            <a:ext cx="10894115" cy="50292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40614E-38DB-49AB-822A-7BB142A13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5338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the Final Model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95815-9F0E-4AE4-9CFD-D5783F570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33549"/>
            <a:ext cx="9601200" cy="49625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GradientBoostingRegressor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(alpha=0.9, criterion='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friedman_mse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',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init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=None,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      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learning_rate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=0.1, loss='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huber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',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max_depth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=6,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      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max_features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=None,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max_leaf_nodes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=None,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      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min_impurity_decrease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=0.0,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min_impurity_split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=None,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      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min_samples_leaf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=4,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min_samples_split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=2,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      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min_weight_fraction_leaf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=0.0,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n_estimators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=4100,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      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n_iter_no_change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=None, presort='auto',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random_state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=1,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          subsample=1.0,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tol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=0.0001,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validation_fraction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=0.1,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          verbose=0,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warm_start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=False)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	Explained variance: 0.8478500259532393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	Mean absolute error: 0.2833916740761826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	R2 score: 0.8477235593652276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	(Previous R2 score: 0.8436768, Authors’ R2 score = 0.8594)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8F8E7C-5C87-439D-9CD8-12462B158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119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95815-9F0E-4AE4-9CFD-D5783F570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"/>
            </a:pPr>
            <a:r>
              <a:rPr lang="en-US" dirty="0"/>
              <a:t>Python Scikit-Learn</a:t>
            </a:r>
          </a:p>
          <a:p>
            <a:pPr>
              <a:buFont typeface="Wingdings" panose="05000000000000000000" pitchFamily="2" charset="2"/>
              <a:buChar char=""/>
            </a:pPr>
            <a:r>
              <a:rPr lang="en-US" dirty="0"/>
              <a:t>Python Pandas</a:t>
            </a:r>
          </a:p>
          <a:p>
            <a:pPr>
              <a:buFont typeface="Wingdings" panose="05000000000000000000" pitchFamily="2" charset="2"/>
              <a:buChar char=""/>
            </a:pPr>
            <a:r>
              <a:rPr lang="en-US" dirty="0"/>
              <a:t>Python Matplotlib</a:t>
            </a:r>
          </a:p>
          <a:p>
            <a:pPr>
              <a:buFont typeface="Wingdings" panose="05000000000000000000" pitchFamily="2" charset="2"/>
              <a:buChar char=""/>
            </a:pPr>
            <a:r>
              <a:rPr lang="en-US" dirty="0"/>
              <a:t>Tableau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3E9B5-94A0-4707-93D1-229D8EF6B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330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2F026-C076-44DF-86F6-1978F53EE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Pickle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4A1BD3E-8631-415D-8900-5A5C357811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7906751"/>
              </p:ext>
            </p:extLst>
          </p:nvPr>
        </p:nvGraphicFramePr>
        <p:xfrm>
          <a:off x="1371600" y="2906199"/>
          <a:ext cx="96012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5EF29A7-141B-41F5-A689-7CCE91A306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54125" y="1667949"/>
            <a:ext cx="4297680" cy="1241552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E1AA70-CF2B-4880-808F-DF6519D33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40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316254-BAD7-420A-826D-B7DA6CD610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40195" y="1785805"/>
            <a:ext cx="3546910" cy="10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7643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2F026-C076-44DF-86F6-1978F53EE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650" y="685800"/>
            <a:ext cx="9886950" cy="1485900"/>
          </a:xfrm>
        </p:spPr>
        <p:txBody>
          <a:bodyPr>
            <a:normAutofit/>
          </a:bodyPr>
          <a:lstStyle/>
          <a:p>
            <a:r>
              <a:rPr lang="en-US" dirty="0" err="1"/>
              <a:t>Joblib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D0F390-EF9B-4F85-8CB9-FC661631D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905" y="1790901"/>
            <a:ext cx="4297680" cy="1076845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4A1BD3E-8631-415D-8900-5A5C357811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4866516"/>
              </p:ext>
            </p:extLst>
          </p:nvPr>
        </p:nvGraphicFramePr>
        <p:xfrm>
          <a:off x="1533525" y="2867746"/>
          <a:ext cx="96012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11EB9-A1AE-4FA1-9059-B24BB20BA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41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BE0E97-65E5-4DE0-A25E-6CB5A3682D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74415" y="1917843"/>
            <a:ext cx="384048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0778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982200" cy="1485900"/>
          </a:xfrm>
        </p:spPr>
        <p:txBody>
          <a:bodyPr/>
          <a:lstStyle/>
          <a:p>
            <a:r>
              <a:rPr lang="en-US" dirty="0"/>
              <a:t>What Didn’t Work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95815-9F0E-4AE4-9CFD-D5783F570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057650"/>
          </a:xfrm>
        </p:spPr>
        <p:txBody>
          <a:bodyPr>
            <a:normAutofit/>
          </a:bodyPr>
          <a:lstStyle/>
          <a:p>
            <a:r>
              <a:rPr lang="en-US" dirty="0"/>
              <a:t>The following preprocessing steps resulted in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R2 score </a:t>
            </a:r>
            <a:r>
              <a:rPr lang="en-US" dirty="0"/>
              <a:t>lower than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0.76</a:t>
            </a:r>
            <a:r>
              <a:rPr lang="en-US" dirty="0"/>
              <a:t>, and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Mean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absolute error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higher than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0.29</a:t>
            </a:r>
            <a:r>
              <a:rPr lang="en-US" dirty="0"/>
              <a:t> compared to no preprocessing</a:t>
            </a:r>
          </a:p>
          <a:p>
            <a:pPr>
              <a:buClr>
                <a:schemeClr val="tx1"/>
              </a:buClr>
            </a:pP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StandardScaler</a:t>
            </a:r>
            <a:r>
              <a:rPr lang="en-US" dirty="0"/>
              <a:t> by itself</a:t>
            </a:r>
          </a:p>
          <a:p>
            <a:pPr>
              <a:buClr>
                <a:schemeClr val="tx1"/>
              </a:buClr>
            </a:pP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StandardScaler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with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MLPRegressor</a:t>
            </a:r>
            <a:endParaRPr lang="en-US" dirty="0">
              <a:solidFill>
                <a:srgbClr val="0070C0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PolynomialFeatures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(3)</a:t>
            </a:r>
            <a:r>
              <a:rPr lang="en-US" dirty="0"/>
              <a:t>, which produced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19600</a:t>
            </a:r>
            <a:r>
              <a:rPr lang="en-US" dirty="0"/>
              <a:t> total features</a:t>
            </a:r>
          </a:p>
          <a:p>
            <a:pPr lvl="1"/>
            <a:r>
              <a:rPr lang="en-US" dirty="0"/>
              <a:t>Applied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StandardScaler</a:t>
            </a:r>
            <a:r>
              <a:rPr lang="en-US" dirty="0"/>
              <a:t>, then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SelectPercentile</a:t>
            </a:r>
            <a:r>
              <a:rPr lang="en-US" dirty="0"/>
              <a:t> to pick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196</a:t>
            </a:r>
            <a:r>
              <a:rPr lang="en-US" dirty="0"/>
              <a:t> top features</a:t>
            </a:r>
          </a:p>
          <a:p>
            <a:pPr lvl="1"/>
            <a:r>
              <a:rPr lang="en-US" dirty="0"/>
              <a:t>Tried recursive feature elimination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(RFE)</a:t>
            </a:r>
            <a:r>
              <a:rPr lang="en-US" dirty="0"/>
              <a:t>, received memory error</a:t>
            </a:r>
          </a:p>
          <a:p>
            <a:pPr>
              <a:buClr>
                <a:schemeClr val="tx1"/>
              </a:buClr>
            </a:pP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PolynomialFeatures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(2)</a:t>
            </a:r>
            <a:r>
              <a:rPr lang="en-US" dirty="0"/>
              <a:t>, which produced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1176</a:t>
            </a:r>
            <a:r>
              <a:rPr lang="en-US" dirty="0"/>
              <a:t> total features</a:t>
            </a:r>
          </a:p>
          <a:p>
            <a:pPr lvl="1"/>
            <a:r>
              <a:rPr lang="en-US" dirty="0"/>
              <a:t>Applied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StandardScaler</a:t>
            </a:r>
            <a:r>
              <a:rPr lang="en-US" dirty="0"/>
              <a:t>, then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SelectPercentile</a:t>
            </a:r>
            <a:r>
              <a:rPr lang="en-US" dirty="0"/>
              <a:t> to pick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294</a:t>
            </a:r>
            <a:r>
              <a:rPr lang="en-US" dirty="0"/>
              <a:t> top features</a:t>
            </a:r>
          </a:p>
          <a:p>
            <a:pPr lvl="1"/>
            <a:r>
              <a:rPr lang="en-US" dirty="0"/>
              <a:t>Tried recursive feature elimination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(RFE)</a:t>
            </a:r>
            <a:r>
              <a:rPr lang="en-US" dirty="0"/>
              <a:t>, received memory error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65AE11-4168-4784-9CFA-88F32F6B1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5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Statistics and Distance Matrix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99F6B-E79C-4C4E-90FF-B3805D7C9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43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84B1B8-FF63-4123-B790-E425C63267F4}"/>
              </a:ext>
            </a:extLst>
          </p:cNvPr>
          <p:cNvSpPr/>
          <p:nvPr/>
        </p:nvSpPr>
        <p:spPr>
          <a:xfrm>
            <a:off x="1371600" y="6276654"/>
            <a:ext cx="3736920" cy="5488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84048" lvl="0" indent="-384048" defTabSz="914400"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endParaRPr lang="en-US" sz="1400" dirty="0"/>
          </a:p>
          <a:p>
            <a:pPr lvl="0" defTabSz="914400">
              <a:spcAft>
                <a:spcPts val="200"/>
              </a:spcAft>
            </a:pPr>
            <a:r>
              <a:rPr lang="en-US" sz="1400" dirty="0">
                <a:solidFill>
                  <a:srgbClr val="191B0E"/>
                </a:solidFill>
                <a:hlinkClick r:id="rId2"/>
              </a:rPr>
              <a:t>https://en.wikipedia.org/wiki/Distance_matrix</a:t>
            </a:r>
            <a:r>
              <a:rPr lang="en-US" sz="1400" dirty="0">
                <a:solidFill>
                  <a:srgbClr val="191B0E"/>
                </a:solidFill>
              </a:rPr>
              <a:t> 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B52D99A-6B1D-4A2A-AAEC-4124456525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23593" y="1619250"/>
            <a:ext cx="6344814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2814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95815-9F0E-4AE4-9CFD-D5783F570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057650"/>
          </a:xfrm>
        </p:spPr>
        <p:txBody>
          <a:bodyPr>
            <a:normAutofit/>
          </a:bodyPr>
          <a:lstStyle/>
          <a:p>
            <a:r>
              <a:rPr lang="en-US" dirty="0"/>
              <a:t>Understanding why the data was collected, and how it was meant to be analyzed can save a lot of effort</a:t>
            </a:r>
          </a:p>
          <a:p>
            <a:r>
              <a:rPr lang="en-US" dirty="0"/>
              <a:t>Binning of feature values helps with decision tree based models</a:t>
            </a:r>
          </a:p>
          <a:p>
            <a:r>
              <a:rPr lang="en-US" dirty="0"/>
              <a:t>Less is more: In some cases, fewer features provide better predictions</a:t>
            </a:r>
          </a:p>
          <a:p>
            <a:r>
              <a:rPr lang="en-US" dirty="0"/>
              <a:t>Calculate training and prediction times for a model before testing it</a:t>
            </a:r>
          </a:p>
          <a:p>
            <a:r>
              <a:rPr lang="en-US" dirty="0"/>
              <a:t>Computational power is a constraint and limits the functions that can be used on larger datasets</a:t>
            </a:r>
          </a:p>
          <a:p>
            <a:r>
              <a:rPr lang="en-US" dirty="0"/>
              <a:t>Picking the right model is more of an art than a science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E393E5-38D9-4FD8-8ECF-2CFE02DEA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334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14154-07F5-4088-9629-1D81234B5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7ADA39-51B0-46FF-9DD3-1E826B805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0563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14154-07F5-4088-9629-1D81234B5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THANK YOU!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E73BB6-E875-458E-A5D4-96600FE00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206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14154-07F5-4088-9629-1D81234B5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EXPLORATORY DATA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DFC238-8A65-4445-A018-53DC4453E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60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95815-9F0E-4AE4-9CFD-D5783F570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4196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Review summary statistics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Plot histograms of all features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Plot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Latitude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Longitude</a:t>
            </a:r>
            <a:r>
              <a:rPr lang="en-US" dirty="0"/>
              <a:t> to visualize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Target</a:t>
            </a:r>
            <a:r>
              <a:rPr lang="en-US" dirty="0"/>
              <a:t> and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Population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correlation matrix of all variables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Plot heatmap of correlation matrix of all variables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Check correlation of all features relative to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Target</a:t>
            </a:r>
            <a:r>
              <a:rPr lang="en-US" dirty="0"/>
              <a:t> variable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Plot scatter matrix of all variables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scatter plot of all features relative to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Target</a:t>
            </a:r>
            <a:r>
              <a:rPr lang="en-US" dirty="0"/>
              <a:t> variable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BA725-1119-44C1-B8A9-A55DCBEB8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16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BB4D2C6-8A68-4DE4-AC1D-0D56D7C421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2047875"/>
            <a:ext cx="9067800" cy="23526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573CB79-64FC-427A-AC5E-8A92E072DA7E}"/>
              </a:ext>
            </a:extLst>
          </p:cNvPr>
          <p:cNvSpPr/>
          <p:nvPr/>
        </p:nvSpPr>
        <p:spPr>
          <a:xfrm>
            <a:off x="1371600" y="5886129"/>
            <a:ext cx="8400761" cy="6719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84048" lvl="0" indent="-384048" defTabSz="914400">
              <a:spcAft>
                <a:spcPts val="200"/>
              </a:spcAft>
              <a:buClr>
                <a:schemeClr val="tx1"/>
              </a:buClr>
              <a:buFont typeface="Franklin Gothic Book" panose="020B0503020102020204" pitchFamily="34" charset="0"/>
              <a:buChar char="■"/>
            </a:pP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MedInc</a:t>
            </a:r>
            <a:r>
              <a:rPr lang="en-US" dirty="0">
                <a:solidFill>
                  <a:srgbClr val="191B0E"/>
                </a:solidFill>
              </a:rPr>
              <a:t> </a:t>
            </a:r>
            <a:r>
              <a:rPr lang="en-US" dirty="0"/>
              <a:t>measured in tens of thousands of US Dollars</a:t>
            </a:r>
          </a:p>
          <a:p>
            <a:pPr marL="384048" lvl="0" indent="-384048" defTabSz="914400">
              <a:spcAft>
                <a:spcPts val="200"/>
              </a:spcAft>
              <a:buClr>
                <a:schemeClr val="tx1"/>
              </a:buClr>
              <a:buFont typeface="Franklin Gothic Book" panose="020B0503020102020204" pitchFamily="34" charset="0"/>
              <a:buChar char="■"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TARGET</a:t>
            </a:r>
            <a:r>
              <a:rPr lang="en-US" dirty="0">
                <a:solidFill>
                  <a:srgbClr val="191B0E"/>
                </a:solidFill>
              </a:rPr>
              <a:t> (Median house value) </a:t>
            </a:r>
            <a:r>
              <a:rPr lang="en-US" dirty="0"/>
              <a:t>measured in hundreds of thousands of US Dollars</a:t>
            </a:r>
            <a:endParaRPr lang="en-US" dirty="0">
              <a:solidFill>
                <a:srgbClr val="191B0E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583C8F-9378-43EE-A3C8-B4C8AB84A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7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Statistics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B2F457B-9B62-4638-BD45-095162C9C1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31601"/>
            <a:ext cx="11134725" cy="299479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EFBE731-8AE8-4845-9D3A-C9023F781491}"/>
              </a:ext>
            </a:extLst>
          </p:cNvPr>
          <p:cNvSpPr/>
          <p:nvPr/>
        </p:nvSpPr>
        <p:spPr>
          <a:xfrm>
            <a:off x="1371600" y="5886129"/>
            <a:ext cx="4023024" cy="6719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84048" lvl="0" indent="-384048" defTabSz="914400"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dirty="0">
                <a:solidFill>
                  <a:srgbClr val="191B0E"/>
                </a:solidFill>
              </a:rPr>
              <a:t>No missing values</a:t>
            </a:r>
            <a:endParaRPr lang="en-US" dirty="0"/>
          </a:p>
          <a:p>
            <a:pPr marL="384048" lvl="0" indent="-384048" defTabSz="914400"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dirty="0">
                <a:solidFill>
                  <a:srgbClr val="191B0E"/>
                </a:solidFill>
              </a:rPr>
              <a:t>There’s a lot of variation in the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4170F4-3204-4262-8807-3FE822083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67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Histograms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FBE731-8AE8-4845-9D3A-C9023F781491}"/>
              </a:ext>
            </a:extLst>
          </p:cNvPr>
          <p:cNvSpPr/>
          <p:nvPr/>
        </p:nvSpPr>
        <p:spPr>
          <a:xfrm>
            <a:off x="1371600" y="5886129"/>
            <a:ext cx="4164153" cy="6719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84048" lvl="0" indent="-384048" defTabSz="914400"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endParaRPr lang="en-US" dirty="0"/>
          </a:p>
          <a:p>
            <a:pPr marL="384048" lvl="0" indent="-384048" defTabSz="914400"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dirty="0">
                <a:solidFill>
                  <a:srgbClr val="191B0E"/>
                </a:solidFill>
              </a:rPr>
              <a:t>Features are not normally distributed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0997A0-5A1B-42AE-BEB4-BF17D1E96A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7364" y="1428750"/>
            <a:ext cx="7857272" cy="466344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3524A8-057F-4BCD-ADBA-FE15E92E8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9498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2080</TotalTime>
  <Words>1874</Words>
  <Application>Microsoft Office PowerPoint</Application>
  <PresentationFormat>Widescreen</PresentationFormat>
  <Paragraphs>403</Paragraphs>
  <Slides>46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Calibri</vt:lpstr>
      <vt:lpstr>Consolas</vt:lpstr>
      <vt:lpstr>Franklin Gothic Book</vt:lpstr>
      <vt:lpstr>Symbol</vt:lpstr>
      <vt:lpstr>Wingdings</vt:lpstr>
      <vt:lpstr>Crop</vt:lpstr>
      <vt:lpstr>House Hunters!!</vt:lpstr>
      <vt:lpstr>California Housing Dataset</vt:lpstr>
      <vt:lpstr>Features</vt:lpstr>
      <vt:lpstr>Project Requirements</vt:lpstr>
      <vt:lpstr>EXPLORATORY DATA ANALYSIS</vt:lpstr>
      <vt:lpstr>Exploratory Data Analysis Steps</vt:lpstr>
      <vt:lpstr>Header</vt:lpstr>
      <vt:lpstr>Summary Statistics</vt:lpstr>
      <vt:lpstr>Feature Histograms</vt:lpstr>
      <vt:lpstr>Visualizing Price</vt:lpstr>
      <vt:lpstr>Correlation Matrix</vt:lpstr>
      <vt:lpstr>Correlation Matrix Heatmap</vt:lpstr>
      <vt:lpstr>Scatter Matrix</vt:lpstr>
      <vt:lpstr>Feature Correlations</vt:lpstr>
      <vt:lpstr>Scatter Plot of Top Features</vt:lpstr>
      <vt:lpstr>MODELING</vt:lpstr>
      <vt:lpstr>Modeling Steps (Stage 1)</vt:lpstr>
      <vt:lpstr>Modeling Steps (Stage 2)</vt:lpstr>
      <vt:lpstr>Evaluating Multiple Regressors (Performance)</vt:lpstr>
      <vt:lpstr>Evaluating Multiple Regressors (Metrics)</vt:lpstr>
      <vt:lpstr>Feature Engineering (New Features)</vt:lpstr>
      <vt:lpstr>Feature Engineering (Data Transformation)</vt:lpstr>
      <vt:lpstr>Feature Engineering (New ZipCode Feature)</vt:lpstr>
      <vt:lpstr>Feature Engineering (New ZipCode Feature)</vt:lpstr>
      <vt:lpstr>Feature Engineering (New ZipCode Feature)</vt:lpstr>
      <vt:lpstr>Visualizing Households</vt:lpstr>
      <vt:lpstr>Visualizing Top 20 ZIP Codes</vt:lpstr>
      <vt:lpstr>Header (Stage 2)</vt:lpstr>
      <vt:lpstr>Summary Statistics (Stage 2)</vt:lpstr>
      <vt:lpstr>Correlation Matrix (Stage 2)</vt:lpstr>
      <vt:lpstr>Feature Correlations</vt:lpstr>
      <vt:lpstr>PowerPoint Presentation</vt:lpstr>
      <vt:lpstr>PowerPoint Presentation</vt:lpstr>
      <vt:lpstr>New Scatter Matrix (MedInc and Derived Features)</vt:lpstr>
      <vt:lpstr>Evaluating GradientBoostingRegressor</vt:lpstr>
      <vt:lpstr>Evaluating Multiple Regressors (Performance)</vt:lpstr>
      <vt:lpstr>Model Selection Using GridSearchCV</vt:lpstr>
      <vt:lpstr>GridSearchCV Results</vt:lpstr>
      <vt:lpstr>Evaluating the Final Model</vt:lpstr>
      <vt:lpstr>Pickle</vt:lpstr>
      <vt:lpstr>Joblib</vt:lpstr>
      <vt:lpstr>What Didn’t Work</vt:lpstr>
      <vt:lpstr>Spatial Statistics and Distance Matrix</vt:lpstr>
      <vt:lpstr>Key Takeaways</vt:lpstr>
      <vt:lpstr>QUESTIONS?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Sudarshan Mahanubhav</dc:creator>
  <cp:lastModifiedBy>Sudarshan Mahanubhav</cp:lastModifiedBy>
  <cp:revision>147</cp:revision>
  <dcterms:created xsi:type="dcterms:W3CDTF">2020-05-05T19:00:11Z</dcterms:created>
  <dcterms:modified xsi:type="dcterms:W3CDTF">2020-05-07T19:04:11Z</dcterms:modified>
</cp:coreProperties>
</file>