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8"/>
  </p:notesMasterIdLst>
  <p:sldIdLst>
    <p:sldId id="256" r:id="rId2"/>
    <p:sldId id="257" r:id="rId3"/>
    <p:sldId id="258" r:id="rId4"/>
    <p:sldId id="266" r:id="rId5"/>
    <p:sldId id="265" r:id="rId6"/>
    <p:sldId id="293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7" r:id="rId15"/>
    <p:sldId id="270" r:id="rId16"/>
    <p:sldId id="271" r:id="rId17"/>
    <p:sldId id="294" r:id="rId18"/>
    <p:sldId id="295" r:id="rId19"/>
    <p:sldId id="273" r:id="rId20"/>
    <p:sldId id="274" r:id="rId21"/>
    <p:sldId id="275" r:id="rId22"/>
    <p:sldId id="297" r:id="rId23"/>
    <p:sldId id="296" r:id="rId24"/>
    <p:sldId id="302" r:id="rId25"/>
    <p:sldId id="276" r:id="rId26"/>
    <p:sldId id="291" r:id="rId27"/>
    <p:sldId id="304" r:id="rId28"/>
    <p:sldId id="277" r:id="rId29"/>
    <p:sldId id="279" r:id="rId30"/>
    <p:sldId id="278" r:id="rId31"/>
    <p:sldId id="280" r:id="rId32"/>
    <p:sldId id="281" r:id="rId33"/>
    <p:sldId id="298" r:id="rId34"/>
    <p:sldId id="282" r:id="rId35"/>
    <p:sldId id="284" r:id="rId36"/>
    <p:sldId id="283" r:id="rId37"/>
    <p:sldId id="285" r:id="rId38"/>
    <p:sldId id="286" r:id="rId39"/>
    <p:sldId id="287" r:id="rId40"/>
    <p:sldId id="300" r:id="rId41"/>
    <p:sldId id="299" r:id="rId42"/>
    <p:sldId id="288" r:id="rId43"/>
    <p:sldId id="303" r:id="rId44"/>
    <p:sldId id="289" r:id="rId45"/>
    <p:sldId id="29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AA83B-6AF3-49B5-BCD8-676A7E7558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9B09061-54E5-465B-9CB4-62B735BEC3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/>
            <a:t>Save the model in File using Pickle.</a:t>
          </a:r>
          <a:endParaRPr lang="en-US" dirty="0"/>
        </a:p>
      </dgm:t>
    </dgm:pt>
    <dgm:pt modelId="{87446003-5A38-4749-9709-3C55F34A5402}" type="parTrans" cxnId="{AACF4309-F8E3-4E1B-8EA3-AAAFE713CD5F}">
      <dgm:prSet/>
      <dgm:spPr/>
      <dgm:t>
        <a:bodyPr/>
        <a:lstStyle/>
        <a:p>
          <a:endParaRPr lang="en-US"/>
        </a:p>
      </dgm:t>
    </dgm:pt>
    <dgm:pt modelId="{73D6EE99-5C94-40A3-9829-8FD01B1304EA}" type="sibTrans" cxnId="{AACF4309-F8E3-4E1B-8EA3-AAAFE713CD5F}">
      <dgm:prSet/>
      <dgm:spPr/>
      <dgm:t>
        <a:bodyPr/>
        <a:lstStyle/>
        <a:p>
          <a:endParaRPr lang="en-US"/>
        </a:p>
      </dgm:t>
    </dgm:pt>
    <dgm:pt modelId="{5E02CCC8-58AF-4926-BB41-9802F6F914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Load the File and Test using Test Dataset.</a:t>
          </a:r>
          <a:endParaRPr lang="en-US"/>
        </a:p>
      </dgm:t>
    </dgm:pt>
    <dgm:pt modelId="{A1ED508B-611F-4889-9916-CA1AD1138863}" type="parTrans" cxnId="{3C486B34-A9FF-480B-86E3-9DF4F116D7DC}">
      <dgm:prSet/>
      <dgm:spPr/>
      <dgm:t>
        <a:bodyPr/>
        <a:lstStyle/>
        <a:p>
          <a:endParaRPr lang="en-US"/>
        </a:p>
      </dgm:t>
    </dgm:pt>
    <dgm:pt modelId="{90E1419D-62BF-4665-9A17-C672852C1FA4}" type="sibTrans" cxnId="{3C486B34-A9FF-480B-86E3-9DF4F116D7DC}">
      <dgm:prSet/>
      <dgm:spPr/>
      <dgm:t>
        <a:bodyPr/>
        <a:lstStyle/>
        <a:p>
          <a:endParaRPr lang="en-US"/>
        </a:p>
      </dgm:t>
    </dgm:pt>
    <dgm:pt modelId="{80711871-6CEC-42E7-819D-DFB3DC336B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Predictions matched the Train Dataset.</a:t>
          </a:r>
          <a:endParaRPr lang="en-US"/>
        </a:p>
      </dgm:t>
    </dgm:pt>
    <dgm:pt modelId="{02A5B697-C417-4254-ABB4-E87A31BBA100}" type="parTrans" cxnId="{974900C8-5C99-4D29-AC15-F956B2AC7EB8}">
      <dgm:prSet/>
      <dgm:spPr/>
      <dgm:t>
        <a:bodyPr/>
        <a:lstStyle/>
        <a:p>
          <a:endParaRPr lang="en-US"/>
        </a:p>
      </dgm:t>
    </dgm:pt>
    <dgm:pt modelId="{E2763AE6-01D7-4640-9A32-BE03139E76BD}" type="sibTrans" cxnId="{974900C8-5C99-4D29-AC15-F956B2AC7EB8}">
      <dgm:prSet/>
      <dgm:spPr/>
      <dgm:t>
        <a:bodyPr/>
        <a:lstStyle/>
        <a:p>
          <a:endParaRPr lang="en-US"/>
        </a:p>
      </dgm:t>
    </dgm:pt>
    <dgm:pt modelId="{97D3AAB6-F569-4BB7-948A-B59929C7CC69}" type="pres">
      <dgm:prSet presAssocID="{F6AAA83B-6AF3-49B5-BCD8-676A7E7558FB}" presName="root" presStyleCnt="0">
        <dgm:presLayoutVars>
          <dgm:dir/>
          <dgm:resizeHandles val="exact"/>
        </dgm:presLayoutVars>
      </dgm:prSet>
      <dgm:spPr/>
    </dgm:pt>
    <dgm:pt modelId="{17E80E53-9B2F-40AB-8591-0A9280A3AF99}" type="pres">
      <dgm:prSet presAssocID="{29B09061-54E5-465B-9CB4-62B735BEC321}" presName="compNode" presStyleCnt="0"/>
      <dgm:spPr/>
    </dgm:pt>
    <dgm:pt modelId="{1BFAE40E-1E5E-41F0-8E10-69B2FCC7F421}" type="pres">
      <dgm:prSet presAssocID="{29B09061-54E5-465B-9CB4-62B735BEC32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5BBA9B2-4AE1-4E34-8969-DD85F5B25F30}" type="pres">
      <dgm:prSet presAssocID="{29B09061-54E5-465B-9CB4-62B735BEC3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6E6B521-3D97-454B-981C-7CE977DCB201}" type="pres">
      <dgm:prSet presAssocID="{29B09061-54E5-465B-9CB4-62B735BEC321}" presName="spaceRect" presStyleCnt="0"/>
      <dgm:spPr/>
    </dgm:pt>
    <dgm:pt modelId="{39ED716E-964C-4C73-A171-301EB4A9C412}" type="pres">
      <dgm:prSet presAssocID="{29B09061-54E5-465B-9CB4-62B735BEC321}" presName="textRect" presStyleLbl="revTx" presStyleIdx="0" presStyleCnt="3">
        <dgm:presLayoutVars>
          <dgm:chMax val="1"/>
          <dgm:chPref val="1"/>
        </dgm:presLayoutVars>
      </dgm:prSet>
      <dgm:spPr/>
    </dgm:pt>
    <dgm:pt modelId="{35804FE4-10CE-4052-BA6B-010F809D628A}" type="pres">
      <dgm:prSet presAssocID="{73D6EE99-5C94-40A3-9829-8FD01B1304EA}" presName="sibTrans" presStyleCnt="0"/>
      <dgm:spPr/>
    </dgm:pt>
    <dgm:pt modelId="{3D48EF2A-F9D9-4CE6-A372-8C9995A5DB12}" type="pres">
      <dgm:prSet presAssocID="{5E02CCC8-58AF-4926-BB41-9802F6F914E4}" presName="compNode" presStyleCnt="0"/>
      <dgm:spPr/>
    </dgm:pt>
    <dgm:pt modelId="{CF584850-E73A-49A7-906B-303F7B20706B}" type="pres">
      <dgm:prSet presAssocID="{5E02CCC8-58AF-4926-BB41-9802F6F914E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3C9EB0-338F-4297-8B08-659126967283}" type="pres">
      <dgm:prSet presAssocID="{5E02CCC8-58AF-4926-BB41-9802F6F914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C53A1D-62CB-4F72-8586-42C232E18FAF}" type="pres">
      <dgm:prSet presAssocID="{5E02CCC8-58AF-4926-BB41-9802F6F914E4}" presName="spaceRect" presStyleCnt="0"/>
      <dgm:spPr/>
    </dgm:pt>
    <dgm:pt modelId="{0D567281-2DA6-4B5B-A057-5295C8FC88D6}" type="pres">
      <dgm:prSet presAssocID="{5E02CCC8-58AF-4926-BB41-9802F6F914E4}" presName="textRect" presStyleLbl="revTx" presStyleIdx="1" presStyleCnt="3">
        <dgm:presLayoutVars>
          <dgm:chMax val="1"/>
          <dgm:chPref val="1"/>
        </dgm:presLayoutVars>
      </dgm:prSet>
      <dgm:spPr/>
    </dgm:pt>
    <dgm:pt modelId="{A5B6500D-D24C-45B1-B6F7-292B94FF75B6}" type="pres">
      <dgm:prSet presAssocID="{90E1419D-62BF-4665-9A17-C672852C1FA4}" presName="sibTrans" presStyleCnt="0"/>
      <dgm:spPr/>
    </dgm:pt>
    <dgm:pt modelId="{1652F372-9E9D-4BD4-A1F3-585095081D15}" type="pres">
      <dgm:prSet presAssocID="{80711871-6CEC-42E7-819D-DFB3DC336B41}" presName="compNode" presStyleCnt="0"/>
      <dgm:spPr/>
    </dgm:pt>
    <dgm:pt modelId="{970F51A3-4F68-43C1-A583-9BD36A9F7021}" type="pres">
      <dgm:prSet presAssocID="{80711871-6CEC-42E7-819D-DFB3DC336B4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B1C04B9-3EA5-49D9-8DE4-865D406A7C8B}" type="pres">
      <dgm:prSet presAssocID="{80711871-6CEC-42E7-819D-DFB3DC336B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4C229B-5C66-4998-8A9E-2793B46EC80C}" type="pres">
      <dgm:prSet presAssocID="{80711871-6CEC-42E7-819D-DFB3DC336B41}" presName="spaceRect" presStyleCnt="0"/>
      <dgm:spPr/>
    </dgm:pt>
    <dgm:pt modelId="{586950FA-7DDC-48E8-ABFC-B40C719501D9}" type="pres">
      <dgm:prSet presAssocID="{80711871-6CEC-42E7-819D-DFB3DC336B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CF4309-F8E3-4E1B-8EA3-AAAFE713CD5F}" srcId="{F6AAA83B-6AF3-49B5-BCD8-676A7E7558FB}" destId="{29B09061-54E5-465B-9CB4-62B735BEC321}" srcOrd="0" destOrd="0" parTransId="{87446003-5A38-4749-9709-3C55F34A5402}" sibTransId="{73D6EE99-5C94-40A3-9829-8FD01B1304EA}"/>
    <dgm:cxn modelId="{3C486B34-A9FF-480B-86E3-9DF4F116D7DC}" srcId="{F6AAA83B-6AF3-49B5-BCD8-676A7E7558FB}" destId="{5E02CCC8-58AF-4926-BB41-9802F6F914E4}" srcOrd="1" destOrd="0" parTransId="{A1ED508B-611F-4889-9916-CA1AD1138863}" sibTransId="{90E1419D-62BF-4665-9A17-C672852C1FA4}"/>
    <dgm:cxn modelId="{FAA4EF45-E9DD-4310-8A88-1AB98C8DE600}" type="presOf" srcId="{F6AAA83B-6AF3-49B5-BCD8-676A7E7558FB}" destId="{97D3AAB6-F569-4BB7-948A-B59929C7CC69}" srcOrd="0" destOrd="0" presId="urn:microsoft.com/office/officeart/2018/5/layout/IconLeafLabelList"/>
    <dgm:cxn modelId="{30A1AC6C-6DC0-4520-B085-911AF73FB526}" type="presOf" srcId="{5E02CCC8-58AF-4926-BB41-9802F6F914E4}" destId="{0D567281-2DA6-4B5B-A057-5295C8FC88D6}" srcOrd="0" destOrd="0" presId="urn:microsoft.com/office/officeart/2018/5/layout/IconLeafLabelList"/>
    <dgm:cxn modelId="{F5C6D559-0775-4DD0-B56B-CC9A5DA5477B}" type="presOf" srcId="{80711871-6CEC-42E7-819D-DFB3DC336B41}" destId="{586950FA-7DDC-48E8-ABFC-B40C719501D9}" srcOrd="0" destOrd="0" presId="urn:microsoft.com/office/officeart/2018/5/layout/IconLeafLabelList"/>
    <dgm:cxn modelId="{2B298E91-A20F-4D9E-A601-176AD5C63A0D}" type="presOf" srcId="{29B09061-54E5-465B-9CB4-62B735BEC321}" destId="{39ED716E-964C-4C73-A171-301EB4A9C412}" srcOrd="0" destOrd="0" presId="urn:microsoft.com/office/officeart/2018/5/layout/IconLeafLabelList"/>
    <dgm:cxn modelId="{974900C8-5C99-4D29-AC15-F956B2AC7EB8}" srcId="{F6AAA83B-6AF3-49B5-BCD8-676A7E7558FB}" destId="{80711871-6CEC-42E7-819D-DFB3DC336B41}" srcOrd="2" destOrd="0" parTransId="{02A5B697-C417-4254-ABB4-E87A31BBA100}" sibTransId="{E2763AE6-01D7-4640-9A32-BE03139E76BD}"/>
    <dgm:cxn modelId="{D634DDCE-6C19-49F3-9560-FAFC51056C4A}" type="presParOf" srcId="{97D3AAB6-F569-4BB7-948A-B59929C7CC69}" destId="{17E80E53-9B2F-40AB-8591-0A9280A3AF99}" srcOrd="0" destOrd="0" presId="urn:microsoft.com/office/officeart/2018/5/layout/IconLeafLabelList"/>
    <dgm:cxn modelId="{E1272992-ADDE-4F04-8633-484123E42A52}" type="presParOf" srcId="{17E80E53-9B2F-40AB-8591-0A9280A3AF99}" destId="{1BFAE40E-1E5E-41F0-8E10-69B2FCC7F421}" srcOrd="0" destOrd="0" presId="urn:microsoft.com/office/officeart/2018/5/layout/IconLeafLabelList"/>
    <dgm:cxn modelId="{1596FC23-A084-4043-A8D5-6B04A4D29777}" type="presParOf" srcId="{17E80E53-9B2F-40AB-8591-0A9280A3AF99}" destId="{E5BBA9B2-4AE1-4E34-8969-DD85F5B25F30}" srcOrd="1" destOrd="0" presId="urn:microsoft.com/office/officeart/2018/5/layout/IconLeafLabelList"/>
    <dgm:cxn modelId="{039AD7B0-CE94-4CB6-A512-136BB72CA352}" type="presParOf" srcId="{17E80E53-9B2F-40AB-8591-0A9280A3AF99}" destId="{B6E6B521-3D97-454B-981C-7CE977DCB201}" srcOrd="2" destOrd="0" presId="urn:microsoft.com/office/officeart/2018/5/layout/IconLeafLabelList"/>
    <dgm:cxn modelId="{C30000C3-2B3E-472F-8EF1-BAE57A1ED9C6}" type="presParOf" srcId="{17E80E53-9B2F-40AB-8591-0A9280A3AF99}" destId="{39ED716E-964C-4C73-A171-301EB4A9C412}" srcOrd="3" destOrd="0" presId="urn:microsoft.com/office/officeart/2018/5/layout/IconLeafLabelList"/>
    <dgm:cxn modelId="{4E6F692C-7FA1-4919-8F5F-09846D64D95F}" type="presParOf" srcId="{97D3AAB6-F569-4BB7-948A-B59929C7CC69}" destId="{35804FE4-10CE-4052-BA6B-010F809D628A}" srcOrd="1" destOrd="0" presId="urn:microsoft.com/office/officeart/2018/5/layout/IconLeafLabelList"/>
    <dgm:cxn modelId="{32D955CB-8D83-4EE3-A422-5000BFA10A7A}" type="presParOf" srcId="{97D3AAB6-F569-4BB7-948A-B59929C7CC69}" destId="{3D48EF2A-F9D9-4CE6-A372-8C9995A5DB12}" srcOrd="2" destOrd="0" presId="urn:microsoft.com/office/officeart/2018/5/layout/IconLeafLabelList"/>
    <dgm:cxn modelId="{E7ECFC13-44EE-4097-AD22-DDA725D7A419}" type="presParOf" srcId="{3D48EF2A-F9D9-4CE6-A372-8C9995A5DB12}" destId="{CF584850-E73A-49A7-906B-303F7B20706B}" srcOrd="0" destOrd="0" presId="urn:microsoft.com/office/officeart/2018/5/layout/IconLeafLabelList"/>
    <dgm:cxn modelId="{C1DADA22-9187-4FA3-A57A-33E828F1C2E4}" type="presParOf" srcId="{3D48EF2A-F9D9-4CE6-A372-8C9995A5DB12}" destId="{713C9EB0-338F-4297-8B08-659126967283}" srcOrd="1" destOrd="0" presId="urn:microsoft.com/office/officeart/2018/5/layout/IconLeafLabelList"/>
    <dgm:cxn modelId="{B4635954-8CA0-4118-9DAF-F4E6469106D1}" type="presParOf" srcId="{3D48EF2A-F9D9-4CE6-A372-8C9995A5DB12}" destId="{55C53A1D-62CB-4F72-8586-42C232E18FAF}" srcOrd="2" destOrd="0" presId="urn:microsoft.com/office/officeart/2018/5/layout/IconLeafLabelList"/>
    <dgm:cxn modelId="{2ADC6174-4FD6-4DBD-8486-7B7198FC848A}" type="presParOf" srcId="{3D48EF2A-F9D9-4CE6-A372-8C9995A5DB12}" destId="{0D567281-2DA6-4B5B-A057-5295C8FC88D6}" srcOrd="3" destOrd="0" presId="urn:microsoft.com/office/officeart/2018/5/layout/IconLeafLabelList"/>
    <dgm:cxn modelId="{76C01031-64BC-468C-BAF0-CCE4AA628FF4}" type="presParOf" srcId="{97D3AAB6-F569-4BB7-948A-B59929C7CC69}" destId="{A5B6500D-D24C-45B1-B6F7-292B94FF75B6}" srcOrd="3" destOrd="0" presId="urn:microsoft.com/office/officeart/2018/5/layout/IconLeafLabelList"/>
    <dgm:cxn modelId="{E835121C-E134-4E78-AEBE-0C69B3BB1D92}" type="presParOf" srcId="{97D3AAB6-F569-4BB7-948A-B59929C7CC69}" destId="{1652F372-9E9D-4BD4-A1F3-585095081D15}" srcOrd="4" destOrd="0" presId="urn:microsoft.com/office/officeart/2018/5/layout/IconLeafLabelList"/>
    <dgm:cxn modelId="{BF43F5D6-7698-49F5-886B-7ED6FD2426BC}" type="presParOf" srcId="{1652F372-9E9D-4BD4-A1F3-585095081D15}" destId="{970F51A3-4F68-43C1-A583-9BD36A9F7021}" srcOrd="0" destOrd="0" presId="urn:microsoft.com/office/officeart/2018/5/layout/IconLeafLabelList"/>
    <dgm:cxn modelId="{0E83FF18-053D-4410-9964-EFFF8F891EF3}" type="presParOf" srcId="{1652F372-9E9D-4BD4-A1F3-585095081D15}" destId="{AB1C04B9-3EA5-49D9-8DE4-865D406A7C8B}" srcOrd="1" destOrd="0" presId="urn:microsoft.com/office/officeart/2018/5/layout/IconLeafLabelList"/>
    <dgm:cxn modelId="{737A12A2-600C-4F3C-87DD-169BDB3D95A5}" type="presParOf" srcId="{1652F372-9E9D-4BD4-A1F3-585095081D15}" destId="{1B4C229B-5C66-4998-8A9E-2793B46EC80C}" srcOrd="2" destOrd="0" presId="urn:microsoft.com/office/officeart/2018/5/layout/IconLeafLabelList"/>
    <dgm:cxn modelId="{08C1C8A7-FB58-4600-AF57-525F6C627F52}" type="presParOf" srcId="{1652F372-9E9D-4BD4-A1F3-585095081D15}" destId="{586950FA-7DDC-48E8-ABFC-B40C719501D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AA83B-6AF3-49B5-BCD8-676A7E7558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9B09061-54E5-465B-9CB4-62B735BEC3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Save the model in File using Joblib.</a:t>
          </a:r>
          <a:endParaRPr lang="en-US"/>
        </a:p>
      </dgm:t>
    </dgm:pt>
    <dgm:pt modelId="{87446003-5A38-4749-9709-3C55F34A5402}" type="parTrans" cxnId="{AACF4309-F8E3-4E1B-8EA3-AAAFE713CD5F}">
      <dgm:prSet/>
      <dgm:spPr/>
      <dgm:t>
        <a:bodyPr/>
        <a:lstStyle/>
        <a:p>
          <a:endParaRPr lang="en-US"/>
        </a:p>
      </dgm:t>
    </dgm:pt>
    <dgm:pt modelId="{73D6EE99-5C94-40A3-9829-8FD01B1304EA}" type="sibTrans" cxnId="{AACF4309-F8E3-4E1B-8EA3-AAAFE713CD5F}">
      <dgm:prSet/>
      <dgm:spPr/>
      <dgm:t>
        <a:bodyPr/>
        <a:lstStyle/>
        <a:p>
          <a:endParaRPr lang="en-US"/>
        </a:p>
      </dgm:t>
    </dgm:pt>
    <dgm:pt modelId="{5E02CCC8-58AF-4926-BB41-9802F6F914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Load the File and Test using Test Dataset.</a:t>
          </a:r>
          <a:endParaRPr lang="en-US"/>
        </a:p>
      </dgm:t>
    </dgm:pt>
    <dgm:pt modelId="{A1ED508B-611F-4889-9916-CA1AD1138863}" type="parTrans" cxnId="{3C486B34-A9FF-480B-86E3-9DF4F116D7DC}">
      <dgm:prSet/>
      <dgm:spPr/>
      <dgm:t>
        <a:bodyPr/>
        <a:lstStyle/>
        <a:p>
          <a:endParaRPr lang="en-US"/>
        </a:p>
      </dgm:t>
    </dgm:pt>
    <dgm:pt modelId="{90E1419D-62BF-4665-9A17-C672852C1FA4}" type="sibTrans" cxnId="{3C486B34-A9FF-480B-86E3-9DF4F116D7DC}">
      <dgm:prSet/>
      <dgm:spPr/>
      <dgm:t>
        <a:bodyPr/>
        <a:lstStyle/>
        <a:p>
          <a:endParaRPr lang="en-US"/>
        </a:p>
      </dgm:t>
    </dgm:pt>
    <dgm:pt modelId="{80711871-6CEC-42E7-819D-DFB3DC336B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Predictions matched the Train Dataset.</a:t>
          </a:r>
          <a:endParaRPr lang="en-US"/>
        </a:p>
      </dgm:t>
    </dgm:pt>
    <dgm:pt modelId="{02A5B697-C417-4254-ABB4-E87A31BBA100}" type="parTrans" cxnId="{974900C8-5C99-4D29-AC15-F956B2AC7EB8}">
      <dgm:prSet/>
      <dgm:spPr/>
      <dgm:t>
        <a:bodyPr/>
        <a:lstStyle/>
        <a:p>
          <a:endParaRPr lang="en-US"/>
        </a:p>
      </dgm:t>
    </dgm:pt>
    <dgm:pt modelId="{E2763AE6-01D7-4640-9A32-BE03139E76BD}" type="sibTrans" cxnId="{974900C8-5C99-4D29-AC15-F956B2AC7EB8}">
      <dgm:prSet/>
      <dgm:spPr/>
      <dgm:t>
        <a:bodyPr/>
        <a:lstStyle/>
        <a:p>
          <a:endParaRPr lang="en-US"/>
        </a:p>
      </dgm:t>
    </dgm:pt>
    <dgm:pt modelId="{DECB624D-3BD9-43CF-8231-DE448F33FEAE}" type="pres">
      <dgm:prSet presAssocID="{F6AAA83B-6AF3-49B5-BCD8-676A7E7558FB}" presName="root" presStyleCnt="0">
        <dgm:presLayoutVars>
          <dgm:dir/>
          <dgm:resizeHandles val="exact"/>
        </dgm:presLayoutVars>
      </dgm:prSet>
      <dgm:spPr/>
    </dgm:pt>
    <dgm:pt modelId="{77DFE023-3745-457F-9AA7-E2A81BC71010}" type="pres">
      <dgm:prSet presAssocID="{29B09061-54E5-465B-9CB4-62B735BEC321}" presName="compNode" presStyleCnt="0"/>
      <dgm:spPr/>
    </dgm:pt>
    <dgm:pt modelId="{3664402F-9C9C-4537-93FE-6CA442BD22CE}" type="pres">
      <dgm:prSet presAssocID="{29B09061-54E5-465B-9CB4-62B735BEC3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20FE3F5-BE8A-4E42-8108-73A680989F1D}" type="pres">
      <dgm:prSet presAssocID="{29B09061-54E5-465B-9CB4-62B735BEC321}" presName="spaceRect" presStyleCnt="0"/>
      <dgm:spPr/>
    </dgm:pt>
    <dgm:pt modelId="{3751142B-5CCB-4A74-AAD1-04FCECDC78F8}" type="pres">
      <dgm:prSet presAssocID="{29B09061-54E5-465B-9CB4-62B735BEC321}" presName="textRect" presStyleLbl="revTx" presStyleIdx="0" presStyleCnt="3">
        <dgm:presLayoutVars>
          <dgm:chMax val="1"/>
          <dgm:chPref val="1"/>
        </dgm:presLayoutVars>
      </dgm:prSet>
      <dgm:spPr/>
    </dgm:pt>
    <dgm:pt modelId="{E72AA7EB-B576-44CB-BC48-39E601AFFE09}" type="pres">
      <dgm:prSet presAssocID="{73D6EE99-5C94-40A3-9829-8FD01B1304EA}" presName="sibTrans" presStyleCnt="0"/>
      <dgm:spPr/>
    </dgm:pt>
    <dgm:pt modelId="{C2642943-6DCB-4FE9-8EBE-7253E15EE0F2}" type="pres">
      <dgm:prSet presAssocID="{5E02CCC8-58AF-4926-BB41-9802F6F914E4}" presName="compNode" presStyleCnt="0"/>
      <dgm:spPr/>
    </dgm:pt>
    <dgm:pt modelId="{F9177B54-DB56-4435-B442-A265DA7EED1C}" type="pres">
      <dgm:prSet presAssocID="{5E02CCC8-58AF-4926-BB41-9802F6F914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183C8A-7167-4817-A2D5-2F733FBE182D}" type="pres">
      <dgm:prSet presAssocID="{5E02CCC8-58AF-4926-BB41-9802F6F914E4}" presName="spaceRect" presStyleCnt="0"/>
      <dgm:spPr/>
    </dgm:pt>
    <dgm:pt modelId="{C5A1BD87-BD8A-4C15-83EA-6275638F11C5}" type="pres">
      <dgm:prSet presAssocID="{5E02CCC8-58AF-4926-BB41-9802F6F914E4}" presName="textRect" presStyleLbl="revTx" presStyleIdx="1" presStyleCnt="3">
        <dgm:presLayoutVars>
          <dgm:chMax val="1"/>
          <dgm:chPref val="1"/>
        </dgm:presLayoutVars>
      </dgm:prSet>
      <dgm:spPr/>
    </dgm:pt>
    <dgm:pt modelId="{350050CC-4BEE-43F4-9FE5-CDCADC24AF1A}" type="pres">
      <dgm:prSet presAssocID="{90E1419D-62BF-4665-9A17-C672852C1FA4}" presName="sibTrans" presStyleCnt="0"/>
      <dgm:spPr/>
    </dgm:pt>
    <dgm:pt modelId="{E57D17EF-56D1-47B5-B83A-D21526133E87}" type="pres">
      <dgm:prSet presAssocID="{80711871-6CEC-42E7-819D-DFB3DC336B41}" presName="compNode" presStyleCnt="0"/>
      <dgm:spPr/>
    </dgm:pt>
    <dgm:pt modelId="{C0D73E80-A995-4EB4-83EF-4B2B54715203}" type="pres">
      <dgm:prSet presAssocID="{80711871-6CEC-42E7-819D-DFB3DC336B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CFEBF49-43A8-49F5-9F94-2E766CF0217E}" type="pres">
      <dgm:prSet presAssocID="{80711871-6CEC-42E7-819D-DFB3DC336B41}" presName="spaceRect" presStyleCnt="0"/>
      <dgm:spPr/>
    </dgm:pt>
    <dgm:pt modelId="{D2B146CA-541B-4153-87BA-EFA7531623B1}" type="pres">
      <dgm:prSet presAssocID="{80711871-6CEC-42E7-819D-DFB3DC336B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CF4309-F8E3-4E1B-8EA3-AAAFE713CD5F}" srcId="{F6AAA83B-6AF3-49B5-BCD8-676A7E7558FB}" destId="{29B09061-54E5-465B-9CB4-62B735BEC321}" srcOrd="0" destOrd="0" parTransId="{87446003-5A38-4749-9709-3C55F34A5402}" sibTransId="{73D6EE99-5C94-40A3-9829-8FD01B1304EA}"/>
    <dgm:cxn modelId="{2A3C4C27-4DCC-43F3-B4AA-17FA33ADD015}" type="presOf" srcId="{F6AAA83B-6AF3-49B5-BCD8-676A7E7558FB}" destId="{DECB624D-3BD9-43CF-8231-DE448F33FEAE}" srcOrd="0" destOrd="0" presId="urn:microsoft.com/office/officeart/2018/2/layout/IconLabelList"/>
    <dgm:cxn modelId="{4A01B032-F1A6-4F03-8BEA-28F3851B10CE}" type="presOf" srcId="{80711871-6CEC-42E7-819D-DFB3DC336B41}" destId="{D2B146CA-541B-4153-87BA-EFA7531623B1}" srcOrd="0" destOrd="0" presId="urn:microsoft.com/office/officeart/2018/2/layout/IconLabelList"/>
    <dgm:cxn modelId="{3C486B34-A9FF-480B-86E3-9DF4F116D7DC}" srcId="{F6AAA83B-6AF3-49B5-BCD8-676A7E7558FB}" destId="{5E02CCC8-58AF-4926-BB41-9802F6F914E4}" srcOrd="1" destOrd="0" parTransId="{A1ED508B-611F-4889-9916-CA1AD1138863}" sibTransId="{90E1419D-62BF-4665-9A17-C672852C1FA4}"/>
    <dgm:cxn modelId="{3668D896-B9F3-43A2-9C3E-877971A47393}" type="presOf" srcId="{5E02CCC8-58AF-4926-BB41-9802F6F914E4}" destId="{C5A1BD87-BD8A-4C15-83EA-6275638F11C5}" srcOrd="0" destOrd="0" presId="urn:microsoft.com/office/officeart/2018/2/layout/IconLabelList"/>
    <dgm:cxn modelId="{13A4ECB7-4AA6-426F-9CD6-A085C0791122}" type="presOf" srcId="{29B09061-54E5-465B-9CB4-62B735BEC321}" destId="{3751142B-5CCB-4A74-AAD1-04FCECDC78F8}" srcOrd="0" destOrd="0" presId="urn:microsoft.com/office/officeart/2018/2/layout/IconLabelList"/>
    <dgm:cxn modelId="{974900C8-5C99-4D29-AC15-F956B2AC7EB8}" srcId="{F6AAA83B-6AF3-49B5-BCD8-676A7E7558FB}" destId="{80711871-6CEC-42E7-819D-DFB3DC336B41}" srcOrd="2" destOrd="0" parTransId="{02A5B697-C417-4254-ABB4-E87A31BBA100}" sibTransId="{E2763AE6-01D7-4640-9A32-BE03139E76BD}"/>
    <dgm:cxn modelId="{4A0DCC00-365B-4001-AA63-FCD6154F1F1A}" type="presParOf" srcId="{DECB624D-3BD9-43CF-8231-DE448F33FEAE}" destId="{77DFE023-3745-457F-9AA7-E2A81BC71010}" srcOrd="0" destOrd="0" presId="urn:microsoft.com/office/officeart/2018/2/layout/IconLabelList"/>
    <dgm:cxn modelId="{7DC4B23A-C904-4A9E-80FC-F327F875B9D8}" type="presParOf" srcId="{77DFE023-3745-457F-9AA7-E2A81BC71010}" destId="{3664402F-9C9C-4537-93FE-6CA442BD22CE}" srcOrd="0" destOrd="0" presId="urn:microsoft.com/office/officeart/2018/2/layout/IconLabelList"/>
    <dgm:cxn modelId="{5BA6A826-D24B-4F57-892A-00B6939EE47B}" type="presParOf" srcId="{77DFE023-3745-457F-9AA7-E2A81BC71010}" destId="{220FE3F5-BE8A-4E42-8108-73A680989F1D}" srcOrd="1" destOrd="0" presId="urn:microsoft.com/office/officeart/2018/2/layout/IconLabelList"/>
    <dgm:cxn modelId="{37EC19D1-EEE7-4E98-B71A-44178650FD6D}" type="presParOf" srcId="{77DFE023-3745-457F-9AA7-E2A81BC71010}" destId="{3751142B-5CCB-4A74-AAD1-04FCECDC78F8}" srcOrd="2" destOrd="0" presId="urn:microsoft.com/office/officeart/2018/2/layout/IconLabelList"/>
    <dgm:cxn modelId="{8ED4DB48-022B-4752-A7F2-7E4A790C9B15}" type="presParOf" srcId="{DECB624D-3BD9-43CF-8231-DE448F33FEAE}" destId="{E72AA7EB-B576-44CB-BC48-39E601AFFE09}" srcOrd="1" destOrd="0" presId="urn:microsoft.com/office/officeart/2018/2/layout/IconLabelList"/>
    <dgm:cxn modelId="{B2629D8F-339C-499C-8BC9-5E4927D47B14}" type="presParOf" srcId="{DECB624D-3BD9-43CF-8231-DE448F33FEAE}" destId="{C2642943-6DCB-4FE9-8EBE-7253E15EE0F2}" srcOrd="2" destOrd="0" presId="urn:microsoft.com/office/officeart/2018/2/layout/IconLabelList"/>
    <dgm:cxn modelId="{A57EE8DC-E783-4E0E-976B-65E3251099D9}" type="presParOf" srcId="{C2642943-6DCB-4FE9-8EBE-7253E15EE0F2}" destId="{F9177B54-DB56-4435-B442-A265DA7EED1C}" srcOrd="0" destOrd="0" presId="urn:microsoft.com/office/officeart/2018/2/layout/IconLabelList"/>
    <dgm:cxn modelId="{71BA33CC-DAE6-408E-90E2-F291A6783B29}" type="presParOf" srcId="{C2642943-6DCB-4FE9-8EBE-7253E15EE0F2}" destId="{D3183C8A-7167-4817-A2D5-2F733FBE182D}" srcOrd="1" destOrd="0" presId="urn:microsoft.com/office/officeart/2018/2/layout/IconLabelList"/>
    <dgm:cxn modelId="{D1015CD8-8F1E-43FB-B44F-57F62CB1F822}" type="presParOf" srcId="{C2642943-6DCB-4FE9-8EBE-7253E15EE0F2}" destId="{C5A1BD87-BD8A-4C15-83EA-6275638F11C5}" srcOrd="2" destOrd="0" presId="urn:microsoft.com/office/officeart/2018/2/layout/IconLabelList"/>
    <dgm:cxn modelId="{AB2BA9E7-3C3E-424C-80A6-26012F141B42}" type="presParOf" srcId="{DECB624D-3BD9-43CF-8231-DE448F33FEAE}" destId="{350050CC-4BEE-43F4-9FE5-CDCADC24AF1A}" srcOrd="3" destOrd="0" presId="urn:microsoft.com/office/officeart/2018/2/layout/IconLabelList"/>
    <dgm:cxn modelId="{CBC73EC0-3AEF-4771-BAA4-AEB8AC82099D}" type="presParOf" srcId="{DECB624D-3BD9-43CF-8231-DE448F33FEAE}" destId="{E57D17EF-56D1-47B5-B83A-D21526133E87}" srcOrd="4" destOrd="0" presId="urn:microsoft.com/office/officeart/2018/2/layout/IconLabelList"/>
    <dgm:cxn modelId="{6D8A3F6C-C621-46EF-87DD-58006808FF54}" type="presParOf" srcId="{E57D17EF-56D1-47B5-B83A-D21526133E87}" destId="{C0D73E80-A995-4EB4-83EF-4B2B54715203}" srcOrd="0" destOrd="0" presId="urn:microsoft.com/office/officeart/2018/2/layout/IconLabelList"/>
    <dgm:cxn modelId="{04FB3584-5921-4B76-A5AA-808D201A0FDF}" type="presParOf" srcId="{E57D17EF-56D1-47B5-B83A-D21526133E87}" destId="{ECFEBF49-43A8-49F5-9F94-2E766CF0217E}" srcOrd="1" destOrd="0" presId="urn:microsoft.com/office/officeart/2018/2/layout/IconLabelList"/>
    <dgm:cxn modelId="{78D0DE97-E2E1-4F22-B424-91B502851247}" type="presParOf" srcId="{E57D17EF-56D1-47B5-B83A-D21526133E87}" destId="{D2B146CA-541B-4153-87BA-EFA7531623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AE40E-1E5E-41F0-8E10-69B2FCC7F421}">
      <dsp:nvSpPr>
        <dsp:cNvPr id="0" name=""/>
        <dsp:cNvSpPr/>
      </dsp:nvSpPr>
      <dsp:spPr>
        <a:xfrm>
          <a:off x="638099" y="34379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BA9B2-4AE1-4E34-8969-DD85F5B25F30}">
      <dsp:nvSpPr>
        <dsp:cNvPr id="0" name=""/>
        <dsp:cNvSpPr/>
      </dsp:nvSpPr>
      <dsp:spPr>
        <a:xfrm>
          <a:off x="1003724" y="709424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D716E-964C-4C73-A171-301EB4A9C412}">
      <dsp:nvSpPr>
        <dsp:cNvPr id="0" name=""/>
        <dsp:cNvSpPr/>
      </dsp:nvSpPr>
      <dsp:spPr>
        <a:xfrm>
          <a:off x="89662" y="25938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 dirty="0"/>
            <a:t>Save the model in File using Pickle.</a:t>
          </a:r>
          <a:endParaRPr lang="en-US" sz="2000" kern="1200" dirty="0"/>
        </a:p>
      </dsp:txBody>
      <dsp:txXfrm>
        <a:off x="89662" y="2593800"/>
        <a:ext cx="2812500" cy="720000"/>
      </dsp:txXfrm>
    </dsp:sp>
    <dsp:sp modelId="{CF584850-E73A-49A7-906B-303F7B20706B}">
      <dsp:nvSpPr>
        <dsp:cNvPr id="0" name=""/>
        <dsp:cNvSpPr/>
      </dsp:nvSpPr>
      <dsp:spPr>
        <a:xfrm>
          <a:off x="3942787" y="34379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C9EB0-338F-4297-8B08-659126967283}">
      <dsp:nvSpPr>
        <dsp:cNvPr id="0" name=""/>
        <dsp:cNvSpPr/>
      </dsp:nvSpPr>
      <dsp:spPr>
        <a:xfrm>
          <a:off x="4308412" y="709424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67281-2DA6-4B5B-A057-5295C8FC88D6}">
      <dsp:nvSpPr>
        <dsp:cNvPr id="0" name=""/>
        <dsp:cNvSpPr/>
      </dsp:nvSpPr>
      <dsp:spPr>
        <a:xfrm>
          <a:off x="3394350" y="25938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/>
            <a:t>Load the File and Test using Test Dataset.</a:t>
          </a:r>
          <a:endParaRPr lang="en-US" sz="2000" kern="1200"/>
        </a:p>
      </dsp:txBody>
      <dsp:txXfrm>
        <a:off x="3394350" y="2593800"/>
        <a:ext cx="2812500" cy="720000"/>
      </dsp:txXfrm>
    </dsp:sp>
    <dsp:sp modelId="{970F51A3-4F68-43C1-A583-9BD36A9F7021}">
      <dsp:nvSpPr>
        <dsp:cNvPr id="0" name=""/>
        <dsp:cNvSpPr/>
      </dsp:nvSpPr>
      <dsp:spPr>
        <a:xfrm>
          <a:off x="7247475" y="34379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C04B9-3EA5-49D9-8DE4-865D406A7C8B}">
      <dsp:nvSpPr>
        <dsp:cNvPr id="0" name=""/>
        <dsp:cNvSpPr/>
      </dsp:nvSpPr>
      <dsp:spPr>
        <a:xfrm>
          <a:off x="7613100" y="709424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50FA-7DDC-48E8-ABFC-B40C719501D9}">
      <dsp:nvSpPr>
        <dsp:cNvPr id="0" name=""/>
        <dsp:cNvSpPr/>
      </dsp:nvSpPr>
      <dsp:spPr>
        <a:xfrm>
          <a:off x="6699037" y="25938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/>
            <a:t>Predictions matched the Train Dataset.</a:t>
          </a:r>
          <a:endParaRPr lang="en-US" sz="2000" kern="1200"/>
        </a:p>
      </dsp:txBody>
      <dsp:txXfrm>
        <a:off x="6699037" y="2593800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4402F-9C9C-4537-93FE-6CA442BD22CE}">
      <dsp:nvSpPr>
        <dsp:cNvPr id="0" name=""/>
        <dsp:cNvSpPr/>
      </dsp:nvSpPr>
      <dsp:spPr>
        <a:xfrm>
          <a:off x="915389" y="670583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1142B-5CCB-4A74-AAD1-04FCECDC78F8}">
      <dsp:nvSpPr>
        <dsp:cNvPr id="0" name=""/>
        <dsp:cNvSpPr/>
      </dsp:nvSpPr>
      <dsp:spPr>
        <a:xfrm>
          <a:off x="152223" y="2267016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Save the model in File using Joblib.</a:t>
          </a:r>
          <a:endParaRPr lang="en-US" sz="2300" kern="1200"/>
        </a:p>
      </dsp:txBody>
      <dsp:txXfrm>
        <a:off x="152223" y="2267016"/>
        <a:ext cx="2775150" cy="720000"/>
      </dsp:txXfrm>
    </dsp:sp>
    <dsp:sp modelId="{F9177B54-DB56-4435-B442-A265DA7EED1C}">
      <dsp:nvSpPr>
        <dsp:cNvPr id="0" name=""/>
        <dsp:cNvSpPr/>
      </dsp:nvSpPr>
      <dsp:spPr>
        <a:xfrm>
          <a:off x="4176191" y="670583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1BD87-BD8A-4C15-83EA-6275638F11C5}">
      <dsp:nvSpPr>
        <dsp:cNvPr id="0" name=""/>
        <dsp:cNvSpPr/>
      </dsp:nvSpPr>
      <dsp:spPr>
        <a:xfrm>
          <a:off x="3413024" y="2267016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Load the File and Test using Test Dataset.</a:t>
          </a:r>
          <a:endParaRPr lang="en-US" sz="2300" kern="1200"/>
        </a:p>
      </dsp:txBody>
      <dsp:txXfrm>
        <a:off x="3413024" y="2267016"/>
        <a:ext cx="2775150" cy="720000"/>
      </dsp:txXfrm>
    </dsp:sp>
    <dsp:sp modelId="{C0D73E80-A995-4EB4-83EF-4B2B54715203}">
      <dsp:nvSpPr>
        <dsp:cNvPr id="0" name=""/>
        <dsp:cNvSpPr/>
      </dsp:nvSpPr>
      <dsp:spPr>
        <a:xfrm>
          <a:off x="7436992" y="670583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146CA-541B-4153-87BA-EFA7531623B1}">
      <dsp:nvSpPr>
        <dsp:cNvPr id="0" name=""/>
        <dsp:cNvSpPr/>
      </dsp:nvSpPr>
      <dsp:spPr>
        <a:xfrm>
          <a:off x="6673826" y="2267016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Predictions matched the Train Dataset.</a:t>
          </a:r>
          <a:endParaRPr lang="en-US" sz="2300" kern="1200"/>
        </a:p>
      </dsp:txBody>
      <dsp:txXfrm>
        <a:off x="6673826" y="2267016"/>
        <a:ext cx="27751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DD5E8-5CD7-48FA-A80D-6C43AE6DC942}" type="datetimeFigureOut">
              <a:rPr lang="en-US" smtClean="0"/>
              <a:t>06-May-2020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F385-9DC2-4137-93C1-F6E44681C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Python's 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is defined as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. The function takes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arguments and returns an iterator. This iterator generates a series of tuples containing elements from each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can accept any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 files, lists, tuples, dictionaries, sets, and so 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returns an iterator of tuples based on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objects. ... If multiple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passed,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returns an iterator of tuples with each tuple having elements from all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2E77-A77C-4030-9D7C-99687F0D95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2E77-A77C-4030-9D7C-99687F0D95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2E77-A77C-4030-9D7C-99687F0D95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977F42-82D4-4E57-90AE-E309DEF4887F}" type="datetime1">
              <a:rPr lang="en-US" smtClean="0"/>
              <a:t>06-May-2020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919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6C1-4349-4447-B5D1-7587FB35F274}" type="datetime1">
              <a:rPr lang="en-US" smtClean="0"/>
              <a:t>06-May-2020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EA0-D611-4D8D-AC52-852DFC7C7B9B}" type="datetime1">
              <a:rPr lang="en-US" smtClean="0"/>
              <a:t>06-May-2020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46E-8996-45A3-B529-635B7DB1298F}" type="datetime1">
              <a:rPr lang="en-US" smtClean="0"/>
              <a:t>06-May-2020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DF2308-7510-46CD-A88A-AA3E66643EE9}" type="datetime1">
              <a:rPr lang="en-US" smtClean="0"/>
              <a:t>06-May-2020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8818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30F-E54C-4D91-9D9B-89F3E85A41AC}" type="datetime1">
              <a:rPr lang="en-US" smtClean="0"/>
              <a:t>06-May-2020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B795-204D-401D-8146-C80FD165A2AA}" type="datetime1">
              <a:rPr lang="en-US" smtClean="0"/>
              <a:t>06-May-2020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B963-F140-446E-A7D6-C3075EFBC33B}" type="datetime1">
              <a:rPr lang="en-US" smtClean="0"/>
              <a:t>06-May-2020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411A-FF53-4F1A-BA9A-5A678B087662}" type="datetime1">
              <a:rPr lang="en-US" smtClean="0"/>
              <a:t>06-May-2020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2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B91B4-1579-47F3-B307-49A21F60D2DC}" type="datetime1">
              <a:rPr lang="en-US" smtClean="0"/>
              <a:t>06-May-2020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41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1819EE-2A6F-4856-B36C-AA549F1A437A}" type="datetime1">
              <a:rPr lang="en-US" smtClean="0"/>
              <a:t>06-May-2020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F934627-9D9B-4586-8987-47AAD3D7F2C4}" type="datetime1">
              <a:rPr lang="en-US" smtClean="0"/>
              <a:t>06-May-2020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59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b.stat.cmu.edu/dataset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profile/bhoomika.patel#!/vizhome/california_housing/Dashboard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ublic.tableau.com/profile/bhoomika.patel#!/vizhome/california_housing/Dashboard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Distance_matri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2C8F-263E-485A-BE17-6028E3D6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House Hunters!!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E5D26-11DC-4C7D-9F47-03C060CB6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Machine Learning Housing Data Analysis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B305F-9617-4BE4-8A52-D65B44964E6F}"/>
              </a:ext>
            </a:extLst>
          </p:cNvPr>
          <p:cNvSpPr/>
          <p:nvPr/>
        </p:nvSpPr>
        <p:spPr>
          <a:xfrm>
            <a:off x="3539404" y="4410195"/>
            <a:ext cx="2909021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Bhargav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Andipara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Bhoomika Patel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Jake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Menchak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Sudarshan Mahanubhav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70173-E43A-4E3C-9FF4-DF46070F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Price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937506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Houses closer to the shore have higher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F08A2D-F96B-4BD2-9C41-4EB309312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143" y="1600200"/>
            <a:ext cx="5756113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577595-3D9A-4FC0-9743-2C4BE7A3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76314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191B0E"/>
                </a:solidFill>
              </a:rPr>
              <a:t> are most correlated with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EF84D-8B38-49AD-8BD2-DEC1EC4F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70" y="1841993"/>
            <a:ext cx="10372171" cy="38404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016AB-C6A3-4F03-83A8-CA5D4AEB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Heatmap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2461FC-0165-4869-B1D3-32010A189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25" y="1428750"/>
            <a:ext cx="6914750" cy="46634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6CD7E-E85E-4FA0-9637-9704A773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FD7BF-8B0B-4F58-9C34-E24F2E2153A7}"/>
              </a:ext>
            </a:extLst>
          </p:cNvPr>
          <p:cNvSpPr/>
          <p:nvPr/>
        </p:nvSpPr>
        <p:spPr>
          <a:xfrm>
            <a:off x="1371600" y="5886129"/>
            <a:ext cx="76314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191B0E"/>
                </a:solidFill>
              </a:rPr>
              <a:t> are most correlated with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62786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43339-A650-4EB5-BC7E-DB4FCED7E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220" y="1417320"/>
            <a:ext cx="7061559" cy="47548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ECEF9-9B80-4729-BDFF-923016EB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D357A-DCAD-4D5F-B09F-2B458E3AC89F}"/>
              </a:ext>
            </a:extLst>
          </p:cNvPr>
          <p:cNvSpPr/>
          <p:nvPr/>
        </p:nvSpPr>
        <p:spPr>
          <a:xfrm>
            <a:off x="1371600" y="5886129"/>
            <a:ext cx="6998070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AveBedrms</a:t>
            </a:r>
            <a:r>
              <a:rPr lang="en-US" dirty="0">
                <a:solidFill>
                  <a:srgbClr val="191B0E"/>
                </a:solidFill>
              </a:rPr>
              <a:t> are highly correlated with each other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4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C29E1-1103-4A09-8B2A-F25B24E8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MedInc</a:t>
            </a:r>
            <a:r>
              <a:rPr lang="en-US" dirty="0">
                <a:latin typeface="Consolas" panose="020B0609020204030204" pitchFamily="49" charset="0"/>
              </a:rPr>
              <a:t>        0.688075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AveRooms</a:t>
            </a:r>
            <a:r>
              <a:rPr lang="en-US" dirty="0">
                <a:latin typeface="Consolas" panose="020B0609020204030204" pitchFamily="49" charset="0"/>
              </a:rPr>
              <a:t>      0.151948</a:t>
            </a:r>
          </a:p>
          <a:p>
            <a:r>
              <a:rPr lang="en-US" dirty="0" err="1">
                <a:latin typeface="Consolas" panose="020B0609020204030204" pitchFamily="49" charset="0"/>
              </a:rPr>
              <a:t>HouseAge</a:t>
            </a:r>
            <a:r>
              <a:rPr lang="en-US" dirty="0">
                <a:latin typeface="Consolas" panose="020B0609020204030204" pitchFamily="49" charset="0"/>
              </a:rPr>
              <a:t>      0.105623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AveOccup</a:t>
            </a:r>
            <a:r>
              <a:rPr lang="en-US" dirty="0">
                <a:latin typeface="Consolas" panose="020B0609020204030204" pitchFamily="49" charset="0"/>
              </a:rPr>
              <a:t>     -0.023737</a:t>
            </a:r>
          </a:p>
          <a:p>
            <a:r>
              <a:rPr lang="en-US" dirty="0">
                <a:latin typeface="Consolas" panose="020B0609020204030204" pitchFamily="49" charset="0"/>
              </a:rPr>
              <a:t>Population   -0.024650</a:t>
            </a:r>
          </a:p>
          <a:p>
            <a:r>
              <a:rPr lang="en-US" dirty="0">
                <a:latin typeface="Consolas" panose="020B0609020204030204" pitchFamily="49" charset="0"/>
              </a:rPr>
              <a:t>Longitude    -0.045967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AveBedrms</a:t>
            </a:r>
            <a:r>
              <a:rPr lang="en-US" dirty="0">
                <a:latin typeface="Consolas" panose="020B0609020204030204" pitchFamily="49" charset="0"/>
              </a:rPr>
              <a:t>    -0.046701</a:t>
            </a:r>
          </a:p>
          <a:p>
            <a:r>
              <a:rPr lang="en-US" dirty="0">
                <a:latin typeface="Consolas" panose="020B0609020204030204" pitchFamily="49" charset="0"/>
              </a:rPr>
              <a:t>Latitude     -0.144160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AFBA07-DA8C-4ADD-8950-A8B27AA8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Top Features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494A78-841F-4A84-AE7F-B7B1F2981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91" y="2148840"/>
            <a:ext cx="11067039" cy="26517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EE3EB-0870-456B-8117-E336A2F0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8FE7D-9016-41D5-AF56-EA59A4DB0611}"/>
              </a:ext>
            </a:extLst>
          </p:cNvPr>
          <p:cNvSpPr/>
          <p:nvPr/>
        </p:nvSpPr>
        <p:spPr>
          <a:xfrm>
            <a:off x="1371600" y="5886129"/>
            <a:ext cx="82122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Top features don’t show a clear pattern, so feature engineering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142447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F8806-79A6-4E50-972B-9D169EBB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 (Stage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training and test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performance of various regression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linear regression with regularization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Lasso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Ridge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scores of various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D2B05-D907-43B4-96E8-FFD4C651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 (Stage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new features and perform data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exploratory data analysis of the new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correlation of all features relative to Target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training and test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scores of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GradientBoostingRegressor</a:t>
            </a:r>
            <a:r>
              <a:rPr lang="en-US" dirty="0"/>
              <a:t> models with different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n_estimators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model selection using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GridSearchCV</a:t>
            </a:r>
            <a:r>
              <a:rPr lang="en-US" dirty="0"/>
              <a:t> to pick the best parameters for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GradientBoostingRegressor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model selection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final model using test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 final model as a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pickle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joblib</a:t>
            </a:r>
            <a:r>
              <a:rPr lang="en-US" dirty="0"/>
              <a:t> file and evaluate the saved files using test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64FA7-D0B0-4E41-93BB-8F2675BF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9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(Performance)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18126"/>
              </p:ext>
            </p:extLst>
          </p:nvPr>
        </p:nvGraphicFramePr>
        <p:xfrm>
          <a:off x="1371600" y="2286000"/>
          <a:ext cx="9601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Time/ Fit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Time/ Scoring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RANSACRegressor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0.052s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0.024s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n_neighbors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metric=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manhattan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0.042s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0.045s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6.699s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1.111s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-0.0108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LinearSVR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0.958s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GaussianProcessRegressor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89.857s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6.206s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-2.7944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SVR(kernel=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'linear'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4700.713s</a:t>
                      </a:r>
                    </a:p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(78.34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FD05F-6062-4472-9413-7D2F0950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2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Housing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7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Derived from the 1990 U.S. census, using one row per census block group</a:t>
            </a:r>
          </a:p>
          <a:p>
            <a:r>
              <a:rPr lang="en-US" dirty="0"/>
              <a:t>Samples: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20,640</a:t>
            </a:r>
          </a:p>
          <a:p>
            <a:r>
              <a:rPr lang="en-US" dirty="0"/>
              <a:t>Attributes: 8 numeric, predictive attributes</a:t>
            </a:r>
          </a:p>
          <a:p>
            <a:r>
              <a:rPr lang="en-US" dirty="0"/>
              <a:t>Target Variable: Median house value for California districts</a:t>
            </a:r>
          </a:p>
          <a:p>
            <a:r>
              <a:rPr lang="en-US" dirty="0"/>
              <a:t>Original Purpose: Spatial statistics using distance matrix</a:t>
            </a:r>
          </a:p>
          <a:p>
            <a:r>
              <a:rPr lang="en-US" dirty="0"/>
              <a:t>Authors’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R2 score = 0.8594</a:t>
            </a:r>
          </a:p>
          <a:p>
            <a:r>
              <a:rPr lang="en-US" dirty="0"/>
              <a:t>Reference:</a:t>
            </a:r>
          </a:p>
          <a:p>
            <a:pPr lvl="1"/>
            <a:r>
              <a:rPr lang="en-US" dirty="0"/>
              <a:t>Pace, R. Kelley and Ronald Barry, Sparse Spatial Autoregressions, Statistics and Probability Letters, 33 (1997) 291-297</a:t>
            </a:r>
          </a:p>
          <a:p>
            <a:pPr lvl="1"/>
            <a:r>
              <a:rPr lang="en-US" dirty="0"/>
              <a:t>This dataset was obtained from the </a:t>
            </a:r>
            <a:r>
              <a:rPr lang="en-US" dirty="0" err="1"/>
              <a:t>StatLib</a:t>
            </a:r>
            <a:r>
              <a:rPr lang="en-US" dirty="0"/>
              <a:t> repository. </a:t>
            </a:r>
            <a:r>
              <a:rPr lang="en-US" dirty="0">
                <a:hlinkClick r:id="rId2"/>
              </a:rPr>
              <a:t>http://lib.stat.cmu.edu/datasets/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00DD-097D-475A-B947-EA19219A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(Metrics)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83701"/>
              </p:ext>
            </p:extLst>
          </p:nvPr>
        </p:nvGraphicFramePr>
        <p:xfrm>
          <a:off x="1371600" y="2286000"/>
          <a:ext cx="96012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RandomForestRegressor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850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453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313B6-0BFA-46E9-A414-A248B9ED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ZipCode</a:t>
            </a:r>
            <a:r>
              <a:rPr lang="en-US" dirty="0"/>
              <a:t> </a:t>
            </a:r>
            <a:r>
              <a:rPr lang="en-US" i="1" dirty="0"/>
              <a:t>(located using </a:t>
            </a:r>
            <a:r>
              <a:rPr lang="en-US" i="1" dirty="0">
                <a:latin typeface="Consolas" panose="020B0609020204030204" pitchFamily="49" charset="0"/>
              </a:rPr>
              <a:t>Latitude</a:t>
            </a:r>
            <a:r>
              <a:rPr lang="en-US" i="1" dirty="0"/>
              <a:t> &amp; </a:t>
            </a:r>
            <a:r>
              <a:rPr lang="en-US" i="1" dirty="0">
                <a:latin typeface="Consolas" panose="020B0609020204030204" pitchFamily="49" charset="0"/>
              </a:rPr>
              <a:t>Longitude</a:t>
            </a:r>
            <a:r>
              <a:rPr lang="en-US" i="1" dirty="0"/>
              <a:t> and Google Maps API)</a:t>
            </a:r>
          </a:p>
          <a:p>
            <a:r>
              <a:rPr lang="en-US" dirty="0">
                <a:latin typeface="Consolas" panose="020B0609020204030204" pitchFamily="49" charset="0"/>
              </a:rPr>
              <a:t>Household </a:t>
            </a:r>
            <a:r>
              <a:rPr lang="en-US" i="1" dirty="0">
                <a:latin typeface="Consolas" panose="020B0609020204030204" pitchFamily="49" charset="0"/>
              </a:rPr>
              <a:t>(Population/</a:t>
            </a:r>
            <a:r>
              <a:rPr lang="en-US" i="1" dirty="0" err="1">
                <a:latin typeface="Consolas" panose="020B0609020204030204" pitchFamily="49" charset="0"/>
              </a:rPr>
              <a:t>AveOccup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TotalRooms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(Household/</a:t>
            </a:r>
            <a:r>
              <a:rPr lang="en-US" i="1" dirty="0" err="1">
                <a:latin typeface="Consolas" panose="020B0609020204030204" pitchFamily="49" charset="0"/>
              </a:rPr>
              <a:t>AveRooms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TotalBedrms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(Household/</a:t>
            </a:r>
            <a:r>
              <a:rPr lang="en-US" i="1" dirty="0" err="1">
                <a:latin typeface="Consolas" panose="020B0609020204030204" pitchFamily="49" charset="0"/>
              </a:rPr>
              <a:t>AveBedrms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TR_Pop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TotalRooms</a:t>
            </a:r>
            <a:r>
              <a:rPr lang="en-US" i="1" dirty="0">
                <a:latin typeface="Consolas" panose="020B0609020204030204" pitchFamily="49" charset="0"/>
              </a:rPr>
              <a:t>/Population)</a:t>
            </a:r>
            <a:r>
              <a:rPr lang="en-US" i="1" dirty="0"/>
              <a:t>: proxy for population density in a block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BR_Pop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TotalBedrms</a:t>
            </a:r>
            <a:r>
              <a:rPr lang="en-US" i="1" dirty="0">
                <a:latin typeface="Consolas" panose="020B0609020204030204" pitchFamily="49" charset="0"/>
              </a:rPr>
              <a:t>/Population)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35D55-AE76-49F7-85F6-441200BC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Reverse Geocoding:</a:t>
            </a:r>
          </a:p>
          <a:p>
            <a:r>
              <a:rPr lang="en-US" dirty="0"/>
              <a:t>ZIP codes acquired from Google Maps API</a:t>
            </a:r>
            <a:endParaRPr lang="en-US" i="1" dirty="0"/>
          </a:p>
          <a:p>
            <a:r>
              <a:rPr lang="en-US" dirty="0"/>
              <a:t>House location coordinate pair: latitude + longitude</a:t>
            </a:r>
          </a:p>
          <a:p>
            <a:r>
              <a:rPr lang="en-US" dirty="0"/>
              <a:t>Coordinate pairs passed to the API</a:t>
            </a:r>
          </a:p>
          <a:p>
            <a:r>
              <a:rPr lang="en-US" dirty="0"/>
              <a:t>API returns full street address (including ZIP code)</a:t>
            </a:r>
          </a:p>
          <a:p>
            <a:pPr lvl="1"/>
            <a:r>
              <a:rPr lang="en-US" dirty="0"/>
              <a:t>Format: street, city, county, state, ZIP code, country</a:t>
            </a:r>
          </a:p>
          <a:p>
            <a:pPr lvl="1"/>
            <a:r>
              <a:rPr lang="en-US" dirty="0"/>
              <a:t>I.e.: South Pebble Beach Drive, Crescent City, Del Norte County, California, 75531, USA</a:t>
            </a:r>
          </a:p>
          <a:p>
            <a:pPr lvl="1"/>
            <a:r>
              <a:rPr lang="en-US" dirty="0"/>
              <a:t>Source: </a:t>
            </a:r>
            <a:r>
              <a:rPr lang="en-US" i="0" dirty="0"/>
              <a:t>-124.23,  41.75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5FBA-4534-4E7C-8A63-6CFF00E8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Data Cleaning:</a:t>
            </a:r>
          </a:p>
          <a:p>
            <a:r>
              <a:rPr lang="en-US" dirty="0"/>
              <a:t>Pulled out ZIP codes from full street addresses</a:t>
            </a:r>
          </a:p>
          <a:p>
            <a:r>
              <a:rPr lang="en-US" dirty="0"/>
              <a:t>Address dataset has 5-digit, 9-digit, and “no ZIP code” addresses</a:t>
            </a:r>
          </a:p>
          <a:p>
            <a:r>
              <a:rPr lang="en-US" dirty="0"/>
              <a:t>Some remote areas do not have a ZIP code</a:t>
            </a:r>
          </a:p>
          <a:p>
            <a:r>
              <a:rPr lang="en-US" dirty="0"/>
              <a:t>Checked if an approximate ZIP code exists</a:t>
            </a:r>
          </a:p>
          <a:p>
            <a:pPr lvl="1"/>
            <a:r>
              <a:rPr lang="en-US" dirty="0"/>
              <a:t>Housing dataset latitude and longitude limited accuracy</a:t>
            </a:r>
          </a:p>
          <a:p>
            <a:pPr lvl="1"/>
            <a:r>
              <a:rPr lang="en-US" i="0" dirty="0"/>
              <a:t>i.e.  -124.23,  41.75</a:t>
            </a:r>
          </a:p>
          <a:p>
            <a:pPr lvl="1"/>
            <a:r>
              <a:rPr lang="en-US" dirty="0"/>
              <a:t>Actual house location within radius of ~1,000 meters</a:t>
            </a:r>
          </a:p>
          <a:p>
            <a:r>
              <a:rPr lang="en-US" dirty="0"/>
              <a:t>Used approximated ZIP codes (where available)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3F313-638A-4DD3-A89B-C108B45B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Feature)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9E01D0-E59B-4AEF-B688-A09FF90DE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970" y="2171700"/>
            <a:ext cx="11079182" cy="420624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8EFF443-7826-4F2E-AD8A-1A900E0B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(Data Transformation)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the following data transformations to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AveBedrms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Population,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AveOccup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Households,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TotalRooms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TotalBedrms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TR_Pop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BR_Pop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0" dirty="0">
                <a:solidFill>
                  <a:srgbClr val="0070C0"/>
                </a:solidFill>
                <a:latin typeface="Consolas" panose="020B0609020204030204" pitchFamily="49" charset="0"/>
              </a:rPr>
              <a:t>Bins</a:t>
            </a:r>
            <a:r>
              <a:rPr lang="en-US" dirty="0"/>
              <a:t> (11 bins, 0 to 100, based on percentile distribution of the column)</a:t>
            </a:r>
          </a:p>
          <a:p>
            <a:pPr lvl="1"/>
            <a:r>
              <a:rPr lang="en-US" i="0" dirty="0">
                <a:solidFill>
                  <a:srgbClr val="0070C0"/>
                </a:solidFill>
                <a:latin typeface="Consolas" panose="020B0609020204030204" pitchFamily="49" charset="0"/>
              </a:rPr>
              <a:t>SQRT</a:t>
            </a:r>
            <a:r>
              <a:rPr lang="en-US" dirty="0"/>
              <a:t> (square root of each value)</a:t>
            </a:r>
          </a:p>
          <a:p>
            <a:pPr lvl="1"/>
            <a:r>
              <a:rPr lang="en-US" i="0" dirty="0">
                <a:solidFill>
                  <a:srgbClr val="0070C0"/>
                </a:solidFill>
                <a:latin typeface="Consolas" panose="020B0609020204030204" pitchFamily="49" charset="0"/>
              </a:rPr>
              <a:t>LN</a:t>
            </a:r>
            <a:r>
              <a:rPr lang="en-US" dirty="0"/>
              <a:t> (natural log of each value)</a:t>
            </a:r>
          </a:p>
          <a:p>
            <a:r>
              <a:rPr lang="en-US" dirty="0"/>
              <a:t>Discarded square, cube, and log10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1558-1EB2-4B88-A033-DFA73FAB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Households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16409-5BC9-4694-A414-92E34A3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D8193-46AC-4017-BFD7-43341F383343}"/>
              </a:ext>
            </a:extLst>
          </p:cNvPr>
          <p:cNvSpPr/>
          <p:nvPr/>
        </p:nvSpPr>
        <p:spPr>
          <a:xfrm>
            <a:off x="1371600" y="6276654"/>
            <a:ext cx="7416517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1400" dirty="0"/>
          </a:p>
          <a:p>
            <a:pPr lvl="0" defTabSz="914400"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  <a:hlinkClick r:id="rId2"/>
              </a:rPr>
              <a:t>https://public.tableau.com/profile/bhoomika.patel#!/vizhome/california_housing/Dashboard1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49FFB3-39BD-4710-8BEE-FA460CEE1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3945" y="1504950"/>
            <a:ext cx="613491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0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Top 20 ZIP Codes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16409-5BC9-4694-A414-92E34A3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D8193-46AC-4017-BFD7-43341F383343}"/>
              </a:ext>
            </a:extLst>
          </p:cNvPr>
          <p:cNvSpPr/>
          <p:nvPr/>
        </p:nvSpPr>
        <p:spPr>
          <a:xfrm>
            <a:off x="1371600" y="6276654"/>
            <a:ext cx="7416517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1400" dirty="0"/>
          </a:p>
          <a:p>
            <a:pPr lvl="0" defTabSz="914400"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  <a:hlinkClick r:id="rId2"/>
              </a:rPr>
              <a:t>https://public.tableau.com/profile/bhoomika.patel#!/vizhome/california_housing/Dashboard1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CBEBF-B878-4C18-8646-828199B8F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2284" y="1488956"/>
            <a:ext cx="61929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7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(Stage 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3CB79-64FC-427A-AC5E-8A92E072DA7E}"/>
              </a:ext>
            </a:extLst>
          </p:cNvPr>
          <p:cNvSpPr/>
          <p:nvPr/>
        </p:nvSpPr>
        <p:spPr>
          <a:xfrm>
            <a:off x="1371600" y="5886129"/>
            <a:ext cx="2830455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Added 39 new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5F9D19-DF4F-441B-9E1B-E248ACFB3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65142"/>
            <a:ext cx="10452443" cy="38404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C67BF-6E8A-43DF-8D25-18B2815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7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(Stage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E2F77-F462-47F3-919A-7840D1277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4" y="2262832"/>
            <a:ext cx="10539724" cy="25603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24340-1854-45D2-A3CF-05BA29D0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/>
              <a:t> </a:t>
            </a:r>
            <a:r>
              <a:rPr lang="en-US" i="1" dirty="0"/>
              <a:t>(median income in block)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/>
              <a:t> </a:t>
            </a:r>
            <a:r>
              <a:rPr lang="en-US" i="1" dirty="0"/>
              <a:t>(median house age in block)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/>
              <a:t> </a:t>
            </a:r>
            <a:r>
              <a:rPr lang="en-US" i="1" dirty="0"/>
              <a:t>(average number of rooms per household in block)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AveBedrms</a:t>
            </a:r>
            <a:r>
              <a:rPr lang="en-US" dirty="0"/>
              <a:t> </a:t>
            </a:r>
            <a:r>
              <a:rPr lang="en-US" i="1" dirty="0"/>
              <a:t>(average number of bedrooms per household in block)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Population</a:t>
            </a:r>
            <a:r>
              <a:rPr lang="en-US" dirty="0"/>
              <a:t> </a:t>
            </a:r>
            <a:r>
              <a:rPr lang="en-US" i="1" dirty="0"/>
              <a:t>(block population)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AveOccup</a:t>
            </a:r>
            <a:r>
              <a:rPr lang="en-US" dirty="0"/>
              <a:t> </a:t>
            </a:r>
            <a:r>
              <a:rPr lang="en-US" i="1" dirty="0"/>
              <a:t>(average house occupancy in block)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Latitude</a:t>
            </a:r>
            <a:r>
              <a:rPr lang="en-US" dirty="0"/>
              <a:t> </a:t>
            </a:r>
            <a:r>
              <a:rPr lang="en-US" i="1" dirty="0"/>
              <a:t>(house block latitude)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Longitude</a:t>
            </a:r>
            <a:r>
              <a:rPr lang="en-US" dirty="0"/>
              <a:t> </a:t>
            </a:r>
            <a:r>
              <a:rPr lang="en-US" i="1" dirty="0"/>
              <a:t>(house block longitude)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D5314-03B4-4FA7-BEE4-48ABCDC2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3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(Stage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6F06F-30E3-4A03-8E3E-2C5A6A093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28" y="1590675"/>
            <a:ext cx="8964343" cy="47548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6D50-2203-40E0-A15B-78BC2F05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2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9939D7-650F-41F8-813B-D1B5693B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635" y="1581150"/>
            <a:ext cx="3555130" cy="5029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CFE9-C8A5-42DE-8C11-E81BAA84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9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9939D7-650F-41F8-813B-D1B5693B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129" y="137160"/>
            <a:ext cx="4653993" cy="658368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0B4D77B-7ECB-4747-BF49-C919F77DBA7B}"/>
              </a:ext>
            </a:extLst>
          </p:cNvPr>
          <p:cNvSpPr/>
          <p:nvPr/>
        </p:nvSpPr>
        <p:spPr>
          <a:xfrm>
            <a:off x="6791325" y="276225"/>
            <a:ext cx="548640" cy="2009775"/>
          </a:xfrm>
          <a:prstGeom prst="rightBrace">
            <a:avLst>
              <a:gd name="adj1" fmla="val 5119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257C7-ABAC-417C-860F-A0CF4267817B}"/>
              </a:ext>
            </a:extLst>
          </p:cNvPr>
          <p:cNvSpPr/>
          <p:nvPr/>
        </p:nvSpPr>
        <p:spPr>
          <a:xfrm>
            <a:off x="7374022" y="1096446"/>
            <a:ext cx="176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15 new features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955E1-BBAE-48E9-830A-EA6D2B93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1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02AFEF0-2238-4B5E-AD71-7D917B8D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366712"/>
            <a:ext cx="10258425" cy="612457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0B4D77B-7ECB-4747-BF49-C919F77DBA7B}"/>
              </a:ext>
            </a:extLst>
          </p:cNvPr>
          <p:cNvSpPr/>
          <p:nvPr/>
        </p:nvSpPr>
        <p:spPr>
          <a:xfrm>
            <a:off x="10709639" y="752475"/>
            <a:ext cx="457200" cy="4297680"/>
          </a:xfrm>
          <a:prstGeom prst="rightBrace">
            <a:avLst>
              <a:gd name="adj1" fmla="val 5119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E6BA9E-8347-4236-9A9B-D18CFCCB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DCC7B-3835-49FD-A398-41ECD1BB531B}"/>
              </a:ext>
            </a:extLst>
          </p:cNvPr>
          <p:cNvSpPr/>
          <p:nvPr/>
        </p:nvSpPr>
        <p:spPr>
          <a:xfrm>
            <a:off x="6419850" y="1497330"/>
            <a:ext cx="4389120" cy="8648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856A0B-D043-401C-A8E0-81443D018716}"/>
              </a:ext>
            </a:extLst>
          </p:cNvPr>
          <p:cNvSpPr/>
          <p:nvPr/>
        </p:nvSpPr>
        <p:spPr>
          <a:xfrm>
            <a:off x="6419850" y="3376657"/>
            <a:ext cx="4389120" cy="3009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4A87C-E673-4CA2-828D-813E9E4D0585}"/>
              </a:ext>
            </a:extLst>
          </p:cNvPr>
          <p:cNvSpPr/>
          <p:nvPr/>
        </p:nvSpPr>
        <p:spPr>
          <a:xfrm>
            <a:off x="6419850" y="5242560"/>
            <a:ext cx="4389120" cy="30090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4FDCB-F5E2-43F0-8BE1-30DB176F0393}"/>
              </a:ext>
            </a:extLst>
          </p:cNvPr>
          <p:cNvSpPr/>
          <p:nvPr/>
        </p:nvSpPr>
        <p:spPr>
          <a:xfrm>
            <a:off x="6419850" y="2459355"/>
            <a:ext cx="4389120" cy="86487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0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Scatter Matrix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/>
              <a:t> and Derived Features)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E90AC1-D4EF-49A9-BC5E-1625CBB80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487" y="2171700"/>
            <a:ext cx="6571026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A8FFF-7EA5-4668-93D1-1A5A0F54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1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GradientBoostingRegressor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375646"/>
              </p:ext>
            </p:extLst>
          </p:nvPr>
        </p:nvGraphicFramePr>
        <p:xfrm>
          <a:off x="1371600" y="2286000"/>
          <a:ext cx="96012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0.8360586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0.3069918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0.8360542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0.8383963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0.3042523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0.8383899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0.2960558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0.8436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0.2960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0.8436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0.8432264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0.2964025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0.8430246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0.2966966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0.8430169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0.8434056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0.2970470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0.8434002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7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0.8428826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0.8428742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6468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7FDC3-39A6-4992-9300-0B3854C4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8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(Performance)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782179"/>
              </p:ext>
            </p:extLst>
          </p:nvPr>
        </p:nvGraphicFramePr>
        <p:xfrm>
          <a:off x="1371600" y="2286000"/>
          <a:ext cx="96012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Time/ Fit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Time/ Scoring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RANSACRegressor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0.192s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-30873.6511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0.032s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n_neighbors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metric=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manhattan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0.021s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0.66587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80.594s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6.475s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-0.0138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LinearSVR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3.374s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GaussianProcessRegressor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64.993s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8.530s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-3.1656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4100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138.969s</a:t>
                      </a:r>
                    </a:p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(2.316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63280-FE85-4528-B99A-B837D5EE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Using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GridSearchCV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Fitting 3 folds for each of 27 candidates, totaling 81 fits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'loss': [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'ls'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'lad'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rgbClr val="C00000"/>
                </a:solidFill>
                <a:latin typeface="Consolas" panose="020B0609020204030204" pitchFamily="49" charset="0"/>
              </a:rPr>
              <a:t>huber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max_depth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9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min_samples_leaf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n_estimators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4100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random_state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/>
              <a:t>Best Parameters: 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'loss':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rgbClr val="C00000"/>
                </a:solidFill>
                <a:latin typeface="Consolas" panose="020B0609020204030204" pitchFamily="49" charset="0"/>
              </a:rPr>
              <a:t>huber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>
                <a:latin typeface="Consolas" panose="020B0609020204030204" pitchFamily="49" charset="0"/>
              </a:rPr>
              <a:t>, '</a:t>
            </a:r>
            <a:r>
              <a:rPr lang="en-US" sz="1800" i="0" dirty="0" err="1">
                <a:latin typeface="Consolas" panose="020B0609020204030204" pitchFamily="49" charset="0"/>
              </a:rPr>
              <a:t>max_depth</a:t>
            </a:r>
            <a:r>
              <a:rPr lang="en-US" sz="1800" i="0" dirty="0">
                <a:latin typeface="Consolas" panose="020B0609020204030204" pitchFamily="49" charset="0"/>
              </a:rPr>
              <a:t>':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800" i="0" dirty="0">
                <a:latin typeface="Consolas" panose="020B0609020204030204" pitchFamily="49" charset="0"/>
              </a:rPr>
              <a:t>, '</a:t>
            </a:r>
            <a:r>
              <a:rPr lang="en-US" sz="1800" i="0" dirty="0" err="1">
                <a:latin typeface="Consolas" panose="020B0609020204030204" pitchFamily="49" charset="0"/>
              </a:rPr>
              <a:t>min_samples_leaf</a:t>
            </a:r>
            <a:r>
              <a:rPr lang="en-US" sz="1800" i="0" dirty="0">
                <a:latin typeface="Consolas" panose="020B0609020204030204" pitchFamily="49" charset="0"/>
              </a:rPr>
              <a:t>’: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/>
              <a:t>Best Score: 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latin typeface="Consolas" panose="020B0609020204030204" pitchFamily="49" charset="0"/>
              </a:rPr>
              <a:t>friedman_mse</a:t>
            </a:r>
            <a:r>
              <a:rPr lang="en-US" sz="1800" i="0" dirty="0">
                <a:latin typeface="Consolas" panose="020B0609020204030204" pitchFamily="49" charset="0"/>
              </a:rPr>
              <a:t>': 0.84080601</a:t>
            </a:r>
            <a:endParaRPr lang="en-US" sz="1800" i="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E741E-494C-49AA-AC34-F8D40A35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7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GridSearchCV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Results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E2770D-B8A6-40FD-8FE5-C9240F6DC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86" y="1647825"/>
            <a:ext cx="10894115" cy="5029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0614E-38DB-49AB-822A-7BB142A1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33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Final Model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549"/>
            <a:ext cx="96012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GradientBoostingRegressor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(alpha=0.9, criterion='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friedman_mse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learning_rate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=0.1, loss='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huber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max_depth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=6,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max_features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max_leaf_nodes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min_impurity_decrease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min_impurity_split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min_samples_leaf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=4,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min_samples_split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=2,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min_weight_fraction_leaf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n_estimators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=4100,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n_iter_no_change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 presort='auto',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random_state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=1,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subsample=1.0,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=0.0001,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validation_fraction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=0.1,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verbose=0,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warm_start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Explained variance: 0.8478500259532393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Mean absolute error: 0.2833916740761826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R2 score: 0.8477235593652276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(Previous R2 score: 0.8436768, Authors’ R2 score = 0.8594)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F8E7C-5C87-439D-9CD8-12462B15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1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Scikit-Learn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Pandas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Matplotlib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Tableau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3E9B5-94A0-4707-93D1-229D8EF6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3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F026-C076-44DF-86F6-1978F53E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Pickle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A1BD3E-8631-415D-8900-5A5C35781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906751"/>
              </p:ext>
            </p:extLst>
          </p:nvPr>
        </p:nvGraphicFramePr>
        <p:xfrm>
          <a:off x="1371600" y="2906199"/>
          <a:ext cx="9601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05DEA58-8264-4FC2-A5E2-CB50D5A4E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4026" y="1651222"/>
            <a:ext cx="3840480" cy="1054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F29A7-141B-41F5-A689-7CCE91A30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125" y="1667949"/>
            <a:ext cx="4297680" cy="124155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1AA70-CF2B-4880-808F-DF6519D3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64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F026-C076-44DF-86F6-1978F53E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 err="1"/>
              <a:t>Joblib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6F77E7-CA51-4DBF-B0C3-60B01BF56D5C}"/>
              </a:ext>
            </a:extLst>
          </p:cNvPr>
          <p:cNvGrpSpPr/>
          <p:nvPr/>
        </p:nvGrpSpPr>
        <p:grpSpPr>
          <a:xfrm>
            <a:off x="1927554" y="1790901"/>
            <a:ext cx="8590031" cy="1076845"/>
            <a:chOff x="1927554" y="2333826"/>
            <a:chExt cx="8590031" cy="10768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D0F390-EF9B-4F85-8CB9-FC661631D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905" y="2333826"/>
              <a:ext cx="4297680" cy="10768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2E5A45-016F-4107-9ACA-844BE910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7554" y="2459928"/>
              <a:ext cx="3840480" cy="824642"/>
            </a:xfrm>
            <a:prstGeom prst="rect">
              <a:avLst/>
            </a:prstGeom>
          </p:spPr>
        </p:pic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A1BD3E-8631-415D-8900-5A5C35781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866516"/>
              </p:ext>
            </p:extLst>
          </p:nvPr>
        </p:nvGraphicFramePr>
        <p:xfrm>
          <a:off x="1533525" y="2867746"/>
          <a:ext cx="9601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1EB9-A1AE-4FA1-9059-B24BB20B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7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82200" cy="1485900"/>
          </a:xfrm>
        </p:spPr>
        <p:txBody>
          <a:bodyPr/>
          <a:lstStyle/>
          <a:p>
            <a:r>
              <a:rPr lang="en-US" dirty="0"/>
              <a:t>What Didn’t Work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/>
          </a:bodyPr>
          <a:lstStyle/>
          <a:p>
            <a:r>
              <a:rPr lang="en-US" dirty="0"/>
              <a:t>The following preprocessing steps resulted in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R2 score </a:t>
            </a:r>
            <a:r>
              <a:rPr lang="en-US" dirty="0"/>
              <a:t>lower than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0.76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absolute error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higher than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0.29</a:t>
            </a:r>
            <a:r>
              <a:rPr lang="en-US" dirty="0"/>
              <a:t> compared to no preprocessing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/>
              <a:t> by itself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with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MLPRegressor</a:t>
            </a:r>
            <a:endParaRPr lang="en-US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PolynomialFeatures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(3)</a:t>
            </a:r>
            <a:r>
              <a:rPr lang="en-US" dirty="0"/>
              <a:t>, which produced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19600</a:t>
            </a:r>
            <a:r>
              <a:rPr lang="en-US" dirty="0"/>
              <a:t> total features</a:t>
            </a:r>
          </a:p>
          <a:p>
            <a:pPr lvl="1"/>
            <a:r>
              <a:rPr lang="en-US" dirty="0"/>
              <a:t>Applied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/>
              <a:t>, then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SelectPercentile</a:t>
            </a:r>
            <a:r>
              <a:rPr lang="en-US" dirty="0"/>
              <a:t> to pick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196</a:t>
            </a:r>
            <a:r>
              <a:rPr lang="en-US" dirty="0"/>
              <a:t> top features</a:t>
            </a:r>
          </a:p>
          <a:p>
            <a:pPr lvl="1"/>
            <a:r>
              <a:rPr lang="en-US" dirty="0"/>
              <a:t>Tried recursive feature elimination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(RFE)</a:t>
            </a:r>
            <a:r>
              <a:rPr lang="en-US" dirty="0"/>
              <a:t>, received memory error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PolynomialFeatures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(2)</a:t>
            </a:r>
            <a:r>
              <a:rPr lang="en-US" dirty="0"/>
              <a:t>, which produced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1176</a:t>
            </a:r>
            <a:r>
              <a:rPr lang="en-US" dirty="0"/>
              <a:t> total features</a:t>
            </a:r>
          </a:p>
          <a:p>
            <a:pPr lvl="1"/>
            <a:r>
              <a:rPr lang="en-US" dirty="0"/>
              <a:t>Applied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/>
              <a:t>, then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SelectPercentile</a:t>
            </a:r>
            <a:r>
              <a:rPr lang="en-US" dirty="0"/>
              <a:t> to pick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294</a:t>
            </a:r>
            <a:r>
              <a:rPr lang="en-US" dirty="0"/>
              <a:t> top features</a:t>
            </a:r>
          </a:p>
          <a:p>
            <a:pPr lvl="1"/>
            <a:r>
              <a:rPr lang="en-US" dirty="0"/>
              <a:t>Tried recursive feature elimination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(RFE)</a:t>
            </a:r>
            <a:r>
              <a:rPr lang="en-US" dirty="0"/>
              <a:t>, received memory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5AE11-4168-4784-9CFA-88F32F6B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Statistics and Distance Matrix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9F6B-E79C-4C4E-90FF-B3805D7C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4B1B8-FF63-4123-B790-E425C63267F4}"/>
              </a:ext>
            </a:extLst>
          </p:cNvPr>
          <p:cNvSpPr/>
          <p:nvPr/>
        </p:nvSpPr>
        <p:spPr>
          <a:xfrm>
            <a:off x="1371600" y="6276654"/>
            <a:ext cx="3736920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1400" dirty="0"/>
          </a:p>
          <a:p>
            <a:pPr lvl="0" defTabSz="914400"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  <a:hlinkClick r:id="rId2"/>
              </a:rPr>
              <a:t>https://en.wikipedia.org/wiki/Distance_matrix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52D99A-6B1D-4A2A-AAEC-412445652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3593" y="1619250"/>
            <a:ext cx="634481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1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/>
          </a:bodyPr>
          <a:lstStyle/>
          <a:p>
            <a:r>
              <a:rPr lang="en-US" dirty="0"/>
              <a:t>Understanding why the data was collected and how it was meant to be analyzed can save a lot of effort</a:t>
            </a:r>
          </a:p>
          <a:p>
            <a:r>
              <a:rPr lang="en-US" dirty="0"/>
              <a:t>Binning features helps with decision tree based models</a:t>
            </a:r>
          </a:p>
          <a:p>
            <a:r>
              <a:rPr lang="en-US" dirty="0"/>
              <a:t>Less is more: In some cases, fewer features provide better predictions</a:t>
            </a:r>
          </a:p>
          <a:p>
            <a:r>
              <a:rPr lang="en-US" dirty="0"/>
              <a:t>Calculate training and prediction times for a model before testing it</a:t>
            </a:r>
          </a:p>
          <a:p>
            <a:r>
              <a:rPr lang="en-US" dirty="0"/>
              <a:t>Computational power is a constraint and limits the functions that can be used on larger datasets</a:t>
            </a:r>
          </a:p>
          <a:p>
            <a:r>
              <a:rPr lang="en-US" dirty="0"/>
              <a:t>Picking the right model is more of an art than 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393E5-38D9-4FD8-8ECF-2CFE02DE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3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ADA39-51B0-46FF-9DD3-1E826B80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6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73BB6-E875-458E-A5D4-96600FE0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EXPLORATORY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FC238-8A65-4445-A018-53DC4453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summary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histograms of all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Latitude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Longitude</a:t>
            </a:r>
            <a:r>
              <a:rPr lang="en-US" dirty="0"/>
              <a:t> to visualize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correlation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heatmap of correlation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correlation of all features relative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scatter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scatter plot of all features relative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BA725-1119-44C1-B8A9-A55DCBEB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B4D2C6-8A68-4DE4-AC1D-0D56D7C42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47875"/>
            <a:ext cx="9067800" cy="2352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3CB79-64FC-427A-AC5E-8A92E072DA7E}"/>
              </a:ext>
            </a:extLst>
          </p:cNvPr>
          <p:cNvSpPr/>
          <p:nvPr/>
        </p:nvSpPr>
        <p:spPr>
          <a:xfrm>
            <a:off x="1371600" y="5886129"/>
            <a:ext cx="8400761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 </a:t>
            </a:r>
            <a:r>
              <a:rPr lang="en-US" dirty="0"/>
              <a:t>measured in tens of thousands of US Dollars</a:t>
            </a:r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191B0E"/>
                </a:solidFill>
              </a:rPr>
              <a:t> (Median house value) </a:t>
            </a:r>
            <a:r>
              <a:rPr lang="en-US" dirty="0"/>
              <a:t>measured in hundreds of thousands of US Dollars</a:t>
            </a:r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83C8F-9378-43EE-A3C8-B4C8AB84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2F457B-9B62-4638-BD45-095162C9C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601"/>
            <a:ext cx="11134725" cy="29947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023024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No missing values</a:t>
            </a: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There’s a lot of variation in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170F4-3204-4262-8807-3FE82208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Histograms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164153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Features are not normally distributed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997A0-5A1B-42AE-BEB4-BF17D1E96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364" y="1428750"/>
            <a:ext cx="7857272" cy="46634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524A8-057F-4BCD-ADBA-FE15E9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49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2060</TotalTime>
  <Words>1871</Words>
  <Application>Microsoft Office PowerPoint</Application>
  <PresentationFormat>Widescreen</PresentationFormat>
  <Paragraphs>403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Consolas</vt:lpstr>
      <vt:lpstr>Franklin Gothic Book</vt:lpstr>
      <vt:lpstr>Symbol</vt:lpstr>
      <vt:lpstr>Wingdings</vt:lpstr>
      <vt:lpstr>Crop</vt:lpstr>
      <vt:lpstr>House Hunters!!</vt:lpstr>
      <vt:lpstr>California Housing Dataset</vt:lpstr>
      <vt:lpstr>Features</vt:lpstr>
      <vt:lpstr>Project Requirements</vt:lpstr>
      <vt:lpstr>EXPLORATORY DATA ANALYSIS</vt:lpstr>
      <vt:lpstr>Exploratory Data Analysis Steps</vt:lpstr>
      <vt:lpstr>Header</vt:lpstr>
      <vt:lpstr>Summary Statistics</vt:lpstr>
      <vt:lpstr>Feature Histograms</vt:lpstr>
      <vt:lpstr>Visualizing Price</vt:lpstr>
      <vt:lpstr>Correlation Matrix</vt:lpstr>
      <vt:lpstr>Correlation Matrix Heatmap</vt:lpstr>
      <vt:lpstr>Scatter Matrix</vt:lpstr>
      <vt:lpstr>Feature Correlations</vt:lpstr>
      <vt:lpstr>Scatter Plot of Top Features</vt:lpstr>
      <vt:lpstr>MODELING</vt:lpstr>
      <vt:lpstr>Modeling Steps (Stage 1)</vt:lpstr>
      <vt:lpstr>Modeling Steps (Stage 2)</vt:lpstr>
      <vt:lpstr>Evaluating Multiple Regressors (Performance)</vt:lpstr>
      <vt:lpstr>Evaluating Multiple Regressors (Metrics)</vt:lpstr>
      <vt:lpstr>Feature Engineering (New Features)</vt:lpstr>
      <vt:lpstr>Feature Engineering (New ZipCode Feature)</vt:lpstr>
      <vt:lpstr>Feature Engineering (New ZipCode Feature)</vt:lpstr>
      <vt:lpstr>Feature Engineering (New ZipCode Feature)</vt:lpstr>
      <vt:lpstr>Feature Engineering (Data Transformation)</vt:lpstr>
      <vt:lpstr>Visualizing Households</vt:lpstr>
      <vt:lpstr>Visualizing Top 20 ZIP Codes</vt:lpstr>
      <vt:lpstr>Header (Stage 2)</vt:lpstr>
      <vt:lpstr>Summary Statistics (Stage 2)</vt:lpstr>
      <vt:lpstr>Correlation Matrix (Stage 2)</vt:lpstr>
      <vt:lpstr>Feature Correlations</vt:lpstr>
      <vt:lpstr>PowerPoint Presentation</vt:lpstr>
      <vt:lpstr>PowerPoint Presentation</vt:lpstr>
      <vt:lpstr>New Scatter Matrix (MedInc and Derived Features)</vt:lpstr>
      <vt:lpstr>Evaluating GradientBoostingRegressor</vt:lpstr>
      <vt:lpstr>Evaluating Multiple Regressors (Performance)</vt:lpstr>
      <vt:lpstr>Model Selection Using GridSearchCV</vt:lpstr>
      <vt:lpstr>GridSearchCV Results</vt:lpstr>
      <vt:lpstr>Evaluating the Final Model</vt:lpstr>
      <vt:lpstr>Pickle</vt:lpstr>
      <vt:lpstr>Joblib</vt:lpstr>
      <vt:lpstr>What Didn’t Work</vt:lpstr>
      <vt:lpstr>Spatial Statistics and Distance Matrix</vt:lpstr>
      <vt:lpstr>Key Takeaways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 Mahanubhav</dc:creator>
  <cp:lastModifiedBy>Sudarshan Mahanubhav</cp:lastModifiedBy>
  <cp:revision>142</cp:revision>
  <dcterms:created xsi:type="dcterms:W3CDTF">2020-05-05T19:00:11Z</dcterms:created>
  <dcterms:modified xsi:type="dcterms:W3CDTF">2020-05-07T14:07:34Z</dcterms:modified>
</cp:coreProperties>
</file>