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Lst>
  <p:sldSz cy="5143500" cx="9144000"/>
  <p:notesSz cx="6858000" cy="9144000"/>
  <p:embeddedFontLst>
    <p:embeddedFont>
      <p:font typeface="Nunito SemiBold"/>
      <p:regular r:id="rId34"/>
      <p:bold r:id="rId35"/>
      <p:italic r:id="rId36"/>
      <p:boldItalic r:id="rId37"/>
    </p:embeddedFont>
    <p:embeddedFont>
      <p:font typeface="Roboto"/>
      <p:regular r:id="rId38"/>
      <p:bold r:id="rId39"/>
      <p:italic r:id="rId40"/>
      <p:boldItalic r:id="rId41"/>
    </p:embeddedFont>
    <p:embeddedFont>
      <p:font typeface="Nunito"/>
      <p:regular r:id="rId42"/>
      <p:bold r:id="rId43"/>
      <p:italic r:id="rId44"/>
      <p:boldItalic r:id="rId45"/>
    </p:embeddedFont>
    <p:embeddedFont>
      <p:font typeface="Nunito ExtraBold"/>
      <p:bold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48" roundtripDataSignature="AMtx7mi+eAfwmjJL+zPcv16AaFrtjB5Zg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5E7E827-1F9F-4ED0-8FB5-42B693C2A9B9}">
  <a:tblStyle styleId="{85E7E827-1F9F-4ED0-8FB5-42B693C2A9B9}" styleName="Table_0">
    <a:wholeTbl>
      <a:tcTxStyle b="off" i="off">
        <a:font>
          <a:latin typeface="Arial"/>
          <a:ea typeface="Arial"/>
          <a:cs typeface="Arial"/>
        </a:font>
        <a:srgbClr val="000000"/>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12700">
              <a:solidFill>
                <a:srgbClr val="5B9BD5"/>
              </a:solidFill>
              <a:prstDash val="solid"/>
              <a:round/>
              <a:headEnd len="sm" w="sm" type="none"/>
              <a:tailEnd len="sm" w="sm" type="none"/>
            </a:ln>
          </a:top>
          <a:bottom>
            <a:ln cap="flat" cmpd="sng" w="12700">
              <a:solidFill>
                <a:srgbClr val="5B9BD5"/>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b="off" i="off"/>
      <a:tcStyle>
        <a:fill>
          <a:solidFill>
            <a:srgbClr val="5B9BD5">
              <a:alpha val="20000"/>
            </a:srgbClr>
          </a:solidFill>
        </a:fill>
      </a:tcStyle>
    </a:band1H>
    <a:band2H>
      <a:tcTxStyle b="off" i="off"/>
    </a:band2H>
    <a:band1V>
      <a:tcTxStyle b="off" i="off"/>
      <a:tcStyle>
        <a:fill>
          <a:solidFill>
            <a:srgbClr val="5B9BD5">
              <a:alpha val="20000"/>
            </a:srgbClr>
          </a:solidFill>
        </a:fill>
      </a:tcStyle>
    </a:band1V>
    <a:band2V>
      <a:tcTxStyle b="off" i="off"/>
    </a:band2V>
    <a:lastCol>
      <a:tcTxStyle b="on" i="off"/>
    </a:lastCol>
    <a:firstCol>
      <a:tcTxStyle b="on" i="off"/>
    </a:firstCol>
    <a:lastRow>
      <a:tcTxStyle b="on" i="off"/>
      <a:tcStyle>
        <a:tcBdr>
          <a:top>
            <a:ln cap="flat" cmpd="sng" w="12700">
              <a:solidFill>
                <a:srgbClr val="5B9BD5"/>
              </a:solidFill>
              <a:prstDash val="solid"/>
              <a:round/>
              <a:headEnd len="sm" w="sm" type="none"/>
              <a:tailEnd len="sm" w="sm" type="none"/>
            </a:ln>
          </a:top>
        </a:tcBdr>
        <a:fill>
          <a:solidFill>
            <a:srgbClr val="FFFFFF">
              <a:alpha val="0"/>
            </a:srgbClr>
          </a:solidFill>
        </a:fill>
      </a:tcStyle>
    </a:lastRow>
    <a:seCell>
      <a:tcTxStyle b="off" i="off"/>
    </a:seCell>
    <a:swCell>
      <a:tcTxStyle b="off" i="off"/>
    </a:swCell>
    <a:firstRow>
      <a:tcTxStyle b="on" i="off"/>
      <a:tcStyle>
        <a:tcBdr>
          <a:bottom>
            <a:ln cap="flat" cmpd="sng" w="12700">
              <a:solidFill>
                <a:srgbClr val="5B9BD5"/>
              </a:solidFill>
              <a:prstDash val="solid"/>
              <a:round/>
              <a:headEnd len="sm" w="sm" type="none"/>
              <a:tailEnd len="sm" w="sm" type="none"/>
            </a:ln>
          </a:bottom>
        </a:tcBdr>
        <a:fill>
          <a:solidFill>
            <a:srgbClr val="FFFFFF">
              <a:alpha val="0"/>
            </a:srgbClr>
          </a:solidFill>
        </a:fill>
      </a:tcStyle>
    </a:firstRow>
    <a:neCell>
      <a:tcTxStyle b="off" i="off"/>
    </a:neCell>
    <a:nwCell>
      <a:tcTxStyle b="off" i="off"/>
    </a:nwCell>
  </a:tblStyle>
  <a:tblStyle styleId="{FC6D3580-1312-4BD5-AC00-F32EC9E5189F}"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20" Type="http://schemas.openxmlformats.org/officeDocument/2006/relationships/slide" Target="slides/slide13.xml"/><Relationship Id="rId42" Type="http://schemas.openxmlformats.org/officeDocument/2006/relationships/font" Target="fonts/Nunito-regular.fntdata"/><Relationship Id="rId41" Type="http://schemas.openxmlformats.org/officeDocument/2006/relationships/font" Target="fonts/Roboto-boldItalic.fntdata"/><Relationship Id="rId22" Type="http://schemas.openxmlformats.org/officeDocument/2006/relationships/slide" Target="slides/slide15.xml"/><Relationship Id="rId44" Type="http://schemas.openxmlformats.org/officeDocument/2006/relationships/font" Target="fonts/Nunito-italic.fntdata"/><Relationship Id="rId21" Type="http://schemas.openxmlformats.org/officeDocument/2006/relationships/slide" Target="slides/slide14.xml"/><Relationship Id="rId43" Type="http://schemas.openxmlformats.org/officeDocument/2006/relationships/font" Target="fonts/Nunito-bold.fntdata"/><Relationship Id="rId24" Type="http://schemas.openxmlformats.org/officeDocument/2006/relationships/slide" Target="slides/slide17.xml"/><Relationship Id="rId46" Type="http://schemas.openxmlformats.org/officeDocument/2006/relationships/font" Target="fonts/NunitoExtraBold-bold.fntdata"/><Relationship Id="rId23" Type="http://schemas.openxmlformats.org/officeDocument/2006/relationships/slide" Target="slides/slide16.xml"/><Relationship Id="rId45" Type="http://schemas.openxmlformats.org/officeDocument/2006/relationships/font" Target="fonts/Nunito-bold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48" Type="http://customschemas.google.com/relationships/presentationmetadata" Target="metadata"/><Relationship Id="rId25" Type="http://schemas.openxmlformats.org/officeDocument/2006/relationships/slide" Target="slides/slide18.xml"/><Relationship Id="rId47" Type="http://schemas.openxmlformats.org/officeDocument/2006/relationships/font" Target="fonts/NunitoExtraBold-boldItalic.fntdata"/><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font" Target="fonts/NunitoSemiBold-bold.fntdata"/><Relationship Id="rId12" Type="http://schemas.openxmlformats.org/officeDocument/2006/relationships/slide" Target="slides/slide5.xml"/><Relationship Id="rId34" Type="http://schemas.openxmlformats.org/officeDocument/2006/relationships/font" Target="fonts/NunitoSemiBold-regular.fntdata"/><Relationship Id="rId15" Type="http://schemas.openxmlformats.org/officeDocument/2006/relationships/slide" Target="slides/slide8.xml"/><Relationship Id="rId37" Type="http://schemas.openxmlformats.org/officeDocument/2006/relationships/font" Target="fonts/NunitoSemiBold-boldItalic.fntdata"/><Relationship Id="rId14" Type="http://schemas.openxmlformats.org/officeDocument/2006/relationships/slide" Target="slides/slide7.xml"/><Relationship Id="rId36" Type="http://schemas.openxmlformats.org/officeDocument/2006/relationships/font" Target="fonts/NunitoSemiBold-italic.fntdata"/><Relationship Id="rId17" Type="http://schemas.openxmlformats.org/officeDocument/2006/relationships/slide" Target="slides/slide10.xml"/><Relationship Id="rId39" Type="http://schemas.openxmlformats.org/officeDocument/2006/relationships/font" Target="fonts/Roboto-bold.fntdata"/><Relationship Id="rId16" Type="http://schemas.openxmlformats.org/officeDocument/2006/relationships/slide" Target="slides/slide9.xml"/><Relationship Id="rId38" Type="http://schemas.openxmlformats.org/officeDocument/2006/relationships/font" Target="fonts/Roboto-regular.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722ff0278e_0_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g2722ff0278e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722ff0278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722ff0278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7232e01514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g27232e01514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7232e01514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g27232e01514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7232e01514_0_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g27232e01514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7232e01514_0_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g27232e01514_0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7232e01514_0_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g27232e01514_0_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7232e01514_0_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g27232e01514_0_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7232e01514_0_1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g27232e01514_0_1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7232e01514_0_1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g27232e01514_0_1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7232e01514_0_1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9" name="Google Shape;289;g27232e01514_0_1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7232e01514_0_1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g27232e01514_0_1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0e9006cb6c_1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4" name="Google Shape;304;g10e9006cb6c_1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0ae355dec7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 name="Google Shape;309;g10ae355dec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0ee00f67ea_0_5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5" name="Google Shape;315;g10ee00f67ea_0_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6" name="Google Shape;316;g10ee00f67ea_0_5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
        <p:nvSpPr>
          <p:cNvPr id="317" name="Google Shape;317;g10ee00f67ea_0_55:notes"/>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Proprietary content. ©Great Learning. All Rights Reserved. Unauthorized use or distribution prohibited</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0e9006cb6c_1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g10e9006cb6c_1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722ff0278e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g2722ff0278e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722ff0278e_0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g2722ff0278e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722ff0278e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g2722ff0278e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722ff0278e_0_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g2722ff0278e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0e9006cb6c_1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g10e9006cb6c_1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ge1a9588eba_0_9"/>
          <p:cNvSpPr txBox="1"/>
          <p:nvPr>
            <p:ph type="ctrTitle"/>
          </p:nvPr>
        </p:nvSpPr>
        <p:spPr>
          <a:xfrm>
            <a:off x="2210208" y="744575"/>
            <a:ext cx="6622200" cy="2052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1pPr>
            <a:lvl2pPr lvl="1"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2pPr>
            <a:lvl3pPr lvl="2"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3pPr>
            <a:lvl4pPr lvl="3"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4pPr>
            <a:lvl5pPr lvl="4"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5pPr>
            <a:lvl6pPr lvl="5"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6pPr>
            <a:lvl7pPr lvl="6"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7pPr>
            <a:lvl8pPr lvl="7"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8pPr>
            <a:lvl9pPr lvl="8"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9pPr>
          </a:lstStyle>
          <a:p/>
        </p:txBody>
      </p:sp>
      <p:sp>
        <p:nvSpPr>
          <p:cNvPr id="16" name="Google Shape;16;ge1a9588eba_0_9"/>
          <p:cNvSpPr txBox="1"/>
          <p:nvPr>
            <p:ph idx="1" type="subTitle"/>
          </p:nvPr>
        </p:nvSpPr>
        <p:spPr>
          <a:xfrm>
            <a:off x="2210202" y="2834125"/>
            <a:ext cx="6622200" cy="79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1pPr>
            <a:lvl2pPr lvl="1"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2pPr>
            <a:lvl3pPr lvl="2"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3pPr>
            <a:lvl4pPr lvl="3"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4pPr>
            <a:lvl5pPr lvl="4"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5pPr>
            <a:lvl6pPr lvl="5"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6pPr>
            <a:lvl7pPr lvl="6"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7pPr>
            <a:lvl8pPr lvl="7"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8pPr>
            <a:lvl9pPr lvl="8"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_1">
    <p:spTree>
      <p:nvGrpSpPr>
        <p:cNvPr id="47" name="Shape 47"/>
        <p:cNvGrpSpPr/>
        <p:nvPr/>
      </p:nvGrpSpPr>
      <p:grpSpPr>
        <a:xfrm>
          <a:off x="0" y="0"/>
          <a:ext cx="0" cy="0"/>
          <a:chOff x="0" y="0"/>
          <a:chExt cx="0" cy="0"/>
        </a:xfrm>
      </p:grpSpPr>
      <p:sp>
        <p:nvSpPr>
          <p:cNvPr id="48" name="Google Shape;48;ge1a9588eba_0_42"/>
          <p:cNvSpPr/>
          <p:nvPr/>
        </p:nvSpPr>
        <p:spPr>
          <a:xfrm>
            <a:off x="1" y="-335"/>
            <a:ext cx="9144600" cy="5143800"/>
          </a:xfrm>
          <a:prstGeom prst="rect">
            <a:avLst/>
          </a:prstGeom>
          <a:solidFill>
            <a:srgbClr val="0E39A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pic>
        <p:nvPicPr>
          <p:cNvPr descr="A close up of a logo&#10;&#10;Description automatically generated" id="49" name="Google Shape;49;ge1a9588eba_0_42"/>
          <p:cNvPicPr preferRelativeResize="0"/>
          <p:nvPr/>
        </p:nvPicPr>
        <p:blipFill rotWithShape="1">
          <a:blip r:embed="rId2">
            <a:alphaModFix/>
          </a:blip>
          <a:srcRect b="19150" l="42816" r="37295" t="18358"/>
          <a:stretch/>
        </p:blipFill>
        <p:spPr>
          <a:xfrm>
            <a:off x="6052536" y="514443"/>
            <a:ext cx="2095112" cy="3703320"/>
          </a:xfrm>
          <a:prstGeom prst="rect">
            <a:avLst/>
          </a:prstGeom>
          <a:noFill/>
          <a:ln>
            <a:noFill/>
          </a:ln>
        </p:spPr>
      </p:pic>
      <p:sp>
        <p:nvSpPr>
          <p:cNvPr id="50" name="Google Shape;50;ge1a9588eba_0_42"/>
          <p:cNvSpPr txBox="1"/>
          <p:nvPr>
            <p:ph type="title"/>
          </p:nvPr>
        </p:nvSpPr>
        <p:spPr>
          <a:xfrm>
            <a:off x="70129" y="6703219"/>
            <a:ext cx="15008700" cy="697800"/>
          </a:xfrm>
          <a:prstGeom prst="rect">
            <a:avLst/>
          </a:prstGeom>
          <a:noFill/>
          <a:ln>
            <a:noFill/>
          </a:ln>
        </p:spPr>
        <p:txBody>
          <a:bodyPr anchorCtr="0" anchor="t" bIns="0" lIns="0" spcFirstLastPara="1" rIns="0" wrap="square" tIns="12850">
            <a:noAutofit/>
          </a:bodyPr>
          <a:lstStyle>
            <a:lvl1pPr lvl="0" marR="0" algn="l">
              <a:lnSpc>
                <a:spcPct val="100000"/>
              </a:lnSpc>
              <a:spcBef>
                <a:spcPts val="0"/>
              </a:spcBef>
              <a:spcAft>
                <a:spcPts val="0"/>
              </a:spcAft>
              <a:buSzPts val="2200"/>
              <a:buNone/>
              <a:defRPr b="0" i="0" sz="2400" u="none" cap="none" strike="noStrike">
                <a:solidFill>
                  <a:srgbClr val="000000"/>
                </a:solidFill>
                <a:latin typeface="Arial"/>
                <a:ea typeface="Arial"/>
                <a:cs typeface="Arial"/>
                <a:sym typeface="Arial"/>
              </a:defRPr>
            </a:lvl1pPr>
            <a:lvl2pPr lvl="1"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9pPr>
          </a:lstStyle>
          <a:p/>
        </p:txBody>
      </p:sp>
      <p:sp>
        <p:nvSpPr>
          <p:cNvPr id="51" name="Google Shape;51;ge1a9588eba_0_42"/>
          <p:cNvSpPr txBox="1"/>
          <p:nvPr/>
        </p:nvSpPr>
        <p:spPr>
          <a:xfrm>
            <a:off x="334565" y="1676232"/>
            <a:ext cx="4372800" cy="17907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4500"/>
              <a:buFont typeface="Calibri"/>
              <a:buNone/>
            </a:pPr>
            <a:r>
              <a:rPr b="0" i="0" lang="en" sz="3300" u="none" cap="none" strike="noStrike">
                <a:solidFill>
                  <a:schemeClr val="lt1"/>
                </a:solidFill>
                <a:latin typeface="Nunito ExtraBold"/>
                <a:ea typeface="Nunito ExtraBold"/>
                <a:cs typeface="Nunito ExtraBold"/>
                <a:sym typeface="Nunito ExtraBold"/>
              </a:rPr>
              <a:t>Happy Learning !</a:t>
            </a:r>
            <a:endParaRPr b="0" i="0" sz="3300" u="none" cap="none" strike="noStrike">
              <a:solidFill>
                <a:schemeClr val="lt1"/>
              </a:solidFill>
              <a:latin typeface="Nunito ExtraBold"/>
              <a:ea typeface="Nunito ExtraBold"/>
              <a:cs typeface="Nunito ExtraBold"/>
              <a:sym typeface="Nunito ExtraBold"/>
            </a:endParaRPr>
          </a:p>
        </p:txBody>
      </p:sp>
      <p:pic>
        <p:nvPicPr>
          <p:cNvPr id="52" name="Google Shape;52;ge1a9588eba_0_42"/>
          <p:cNvPicPr preferRelativeResize="0"/>
          <p:nvPr/>
        </p:nvPicPr>
        <p:blipFill rotWithShape="1">
          <a:blip r:embed="rId3">
            <a:alphaModFix/>
          </a:blip>
          <a:srcRect b="0" l="0" r="0" t="0"/>
          <a:stretch/>
        </p:blipFill>
        <p:spPr>
          <a:xfrm>
            <a:off x="295874" y="683275"/>
            <a:ext cx="3757725" cy="8258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_1">
    <p:spTree>
      <p:nvGrpSpPr>
        <p:cNvPr id="62" name="Shape 62"/>
        <p:cNvGrpSpPr/>
        <p:nvPr/>
      </p:nvGrpSpPr>
      <p:grpSpPr>
        <a:xfrm>
          <a:off x="0" y="0"/>
          <a:ext cx="0" cy="0"/>
          <a:chOff x="0" y="0"/>
          <a:chExt cx="0" cy="0"/>
        </a:xfrm>
      </p:grpSpPr>
      <p:sp>
        <p:nvSpPr>
          <p:cNvPr id="63" name="Google Shape;63;g10ee00f67ea_0_104"/>
          <p:cNvSpPr/>
          <p:nvPr/>
        </p:nvSpPr>
        <p:spPr>
          <a:xfrm>
            <a:off x="1" y="-335"/>
            <a:ext cx="9144600" cy="5143800"/>
          </a:xfrm>
          <a:prstGeom prst="rect">
            <a:avLst/>
          </a:prstGeom>
          <a:solidFill>
            <a:srgbClr val="0E39A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pic>
        <p:nvPicPr>
          <p:cNvPr descr="A close up of a logo&#10;&#10;Description automatically generated" id="64" name="Google Shape;64;g10ee00f67ea_0_104"/>
          <p:cNvPicPr preferRelativeResize="0"/>
          <p:nvPr/>
        </p:nvPicPr>
        <p:blipFill rotWithShape="1">
          <a:blip r:embed="rId2">
            <a:alphaModFix/>
          </a:blip>
          <a:srcRect b="19150" l="42816" r="37295" t="18358"/>
          <a:stretch/>
        </p:blipFill>
        <p:spPr>
          <a:xfrm>
            <a:off x="6052536" y="514443"/>
            <a:ext cx="2095112" cy="3703320"/>
          </a:xfrm>
          <a:prstGeom prst="rect">
            <a:avLst/>
          </a:prstGeom>
          <a:noFill/>
          <a:ln>
            <a:noFill/>
          </a:ln>
        </p:spPr>
      </p:pic>
      <p:sp>
        <p:nvSpPr>
          <p:cNvPr id="65" name="Google Shape;65;g10ee00f67ea_0_104"/>
          <p:cNvSpPr txBox="1"/>
          <p:nvPr>
            <p:ph type="title"/>
          </p:nvPr>
        </p:nvSpPr>
        <p:spPr>
          <a:xfrm>
            <a:off x="70129" y="6703219"/>
            <a:ext cx="15008700" cy="697800"/>
          </a:xfrm>
          <a:prstGeom prst="rect">
            <a:avLst/>
          </a:prstGeom>
          <a:noFill/>
          <a:ln>
            <a:noFill/>
          </a:ln>
        </p:spPr>
        <p:txBody>
          <a:bodyPr anchorCtr="0" anchor="t" bIns="0" lIns="0" spcFirstLastPara="1" rIns="0" wrap="square" tIns="12850">
            <a:noAutofit/>
          </a:bodyPr>
          <a:lstStyle>
            <a:lvl1pPr lvl="0" marR="0" algn="l">
              <a:lnSpc>
                <a:spcPct val="100000"/>
              </a:lnSpc>
              <a:spcBef>
                <a:spcPts val="0"/>
              </a:spcBef>
              <a:spcAft>
                <a:spcPts val="0"/>
              </a:spcAft>
              <a:buSzPts val="2200"/>
              <a:buNone/>
              <a:defRPr b="0" i="0" sz="2400" u="none" cap="none" strike="noStrike">
                <a:solidFill>
                  <a:srgbClr val="000000"/>
                </a:solidFill>
                <a:latin typeface="Arial"/>
                <a:ea typeface="Arial"/>
                <a:cs typeface="Arial"/>
                <a:sym typeface="Arial"/>
              </a:defRPr>
            </a:lvl1pPr>
            <a:lvl2pPr lvl="1"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9pPr>
          </a:lstStyle>
          <a:p/>
        </p:txBody>
      </p:sp>
      <p:sp>
        <p:nvSpPr>
          <p:cNvPr id="66" name="Google Shape;66;g10ee00f67ea_0_104"/>
          <p:cNvSpPr txBox="1"/>
          <p:nvPr/>
        </p:nvSpPr>
        <p:spPr>
          <a:xfrm>
            <a:off x="334565" y="1676232"/>
            <a:ext cx="4372800" cy="17907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4500"/>
              <a:buFont typeface="Calibri"/>
              <a:buNone/>
            </a:pPr>
            <a:r>
              <a:rPr b="0" i="0" lang="en" sz="3300" u="none" cap="none" strike="noStrike">
                <a:solidFill>
                  <a:schemeClr val="lt1"/>
                </a:solidFill>
                <a:latin typeface="Nunito ExtraBold"/>
                <a:ea typeface="Nunito ExtraBold"/>
                <a:cs typeface="Nunito ExtraBold"/>
                <a:sym typeface="Nunito ExtraBold"/>
              </a:rPr>
              <a:t>Happy Learning !</a:t>
            </a:r>
            <a:endParaRPr b="0" i="0" sz="3300" u="none" cap="none" strike="noStrike">
              <a:solidFill>
                <a:schemeClr val="lt1"/>
              </a:solidFill>
              <a:latin typeface="Nunito ExtraBold"/>
              <a:ea typeface="Nunito ExtraBold"/>
              <a:cs typeface="Nunito ExtraBold"/>
              <a:sym typeface="Nunito ExtraBold"/>
            </a:endParaRPr>
          </a:p>
        </p:txBody>
      </p:sp>
      <p:pic>
        <p:nvPicPr>
          <p:cNvPr id="67" name="Google Shape;67;g10ee00f67ea_0_104"/>
          <p:cNvPicPr preferRelativeResize="0"/>
          <p:nvPr/>
        </p:nvPicPr>
        <p:blipFill rotWithShape="1">
          <a:blip r:embed="rId3">
            <a:alphaModFix/>
          </a:blip>
          <a:srcRect b="0" l="0" r="0" t="0"/>
          <a:stretch/>
        </p:blipFill>
        <p:spPr>
          <a:xfrm>
            <a:off x="421875" y="769949"/>
            <a:ext cx="3071452" cy="126127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8" name="Shape 68"/>
        <p:cNvGrpSpPr/>
        <p:nvPr/>
      </p:nvGrpSpPr>
      <p:grpSpPr>
        <a:xfrm>
          <a:off x="0" y="0"/>
          <a:ext cx="0" cy="0"/>
          <a:chOff x="0" y="0"/>
          <a:chExt cx="0" cy="0"/>
        </a:xfrm>
      </p:grpSpPr>
      <p:sp>
        <p:nvSpPr>
          <p:cNvPr id="69" name="Google Shape;69;g10ee00f67ea_0_71"/>
          <p:cNvSpPr txBox="1"/>
          <p:nvPr>
            <p:ph type="ctrTitle"/>
          </p:nvPr>
        </p:nvSpPr>
        <p:spPr>
          <a:xfrm>
            <a:off x="2210208" y="744575"/>
            <a:ext cx="6622200" cy="2052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1pPr>
            <a:lvl2pPr lvl="1"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2pPr>
            <a:lvl3pPr lvl="2"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3pPr>
            <a:lvl4pPr lvl="3"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4pPr>
            <a:lvl5pPr lvl="4"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5pPr>
            <a:lvl6pPr lvl="5"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6pPr>
            <a:lvl7pPr lvl="6"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7pPr>
            <a:lvl8pPr lvl="7"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8pPr>
            <a:lvl9pPr lvl="8"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9pPr>
          </a:lstStyle>
          <a:p/>
        </p:txBody>
      </p:sp>
      <p:sp>
        <p:nvSpPr>
          <p:cNvPr id="70" name="Google Shape;70;g10ee00f67ea_0_71"/>
          <p:cNvSpPr txBox="1"/>
          <p:nvPr>
            <p:ph idx="1" type="subTitle"/>
          </p:nvPr>
        </p:nvSpPr>
        <p:spPr>
          <a:xfrm>
            <a:off x="2210202" y="2834125"/>
            <a:ext cx="6622200" cy="79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1pPr>
            <a:lvl2pPr lvl="1"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2pPr>
            <a:lvl3pPr lvl="2"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3pPr>
            <a:lvl4pPr lvl="3"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4pPr>
            <a:lvl5pPr lvl="4"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5pPr>
            <a:lvl6pPr lvl="5"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6pPr>
            <a:lvl7pPr lvl="6"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7pPr>
            <a:lvl8pPr lvl="7"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8pPr>
            <a:lvl9pPr lvl="8"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1" name="Shape 71"/>
        <p:cNvGrpSpPr/>
        <p:nvPr/>
      </p:nvGrpSpPr>
      <p:grpSpPr>
        <a:xfrm>
          <a:off x="0" y="0"/>
          <a:ext cx="0" cy="0"/>
          <a:chOff x="0" y="0"/>
          <a:chExt cx="0" cy="0"/>
        </a:xfrm>
      </p:grpSpPr>
      <p:sp>
        <p:nvSpPr>
          <p:cNvPr id="72" name="Google Shape;72;g10ee00f67ea_0_7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0E39A9"/>
              </a:buClr>
              <a:buSzPts val="3600"/>
              <a:buNone/>
              <a:defRPr sz="3600">
                <a:solidFill>
                  <a:srgbClr val="0E39A9"/>
                </a:solidFill>
              </a:defRPr>
            </a:lvl1pPr>
            <a:lvl2pPr lvl="1" algn="l">
              <a:lnSpc>
                <a:spcPct val="100000"/>
              </a:lnSpc>
              <a:spcBef>
                <a:spcPts val="0"/>
              </a:spcBef>
              <a:spcAft>
                <a:spcPts val="0"/>
              </a:spcAft>
              <a:buClr>
                <a:srgbClr val="0E39A9"/>
              </a:buClr>
              <a:buSzPts val="3600"/>
              <a:buNone/>
              <a:defRPr sz="3600">
                <a:solidFill>
                  <a:srgbClr val="0E39A9"/>
                </a:solidFill>
              </a:defRPr>
            </a:lvl2pPr>
            <a:lvl3pPr lvl="2" algn="l">
              <a:lnSpc>
                <a:spcPct val="100000"/>
              </a:lnSpc>
              <a:spcBef>
                <a:spcPts val="0"/>
              </a:spcBef>
              <a:spcAft>
                <a:spcPts val="0"/>
              </a:spcAft>
              <a:buClr>
                <a:srgbClr val="0E39A9"/>
              </a:buClr>
              <a:buSzPts val="3600"/>
              <a:buNone/>
              <a:defRPr sz="3600">
                <a:solidFill>
                  <a:srgbClr val="0E39A9"/>
                </a:solidFill>
              </a:defRPr>
            </a:lvl3pPr>
            <a:lvl4pPr lvl="3" algn="l">
              <a:lnSpc>
                <a:spcPct val="100000"/>
              </a:lnSpc>
              <a:spcBef>
                <a:spcPts val="0"/>
              </a:spcBef>
              <a:spcAft>
                <a:spcPts val="0"/>
              </a:spcAft>
              <a:buClr>
                <a:srgbClr val="0E39A9"/>
              </a:buClr>
              <a:buSzPts val="3600"/>
              <a:buNone/>
              <a:defRPr sz="3600">
                <a:solidFill>
                  <a:srgbClr val="0E39A9"/>
                </a:solidFill>
              </a:defRPr>
            </a:lvl4pPr>
            <a:lvl5pPr lvl="4" algn="l">
              <a:lnSpc>
                <a:spcPct val="100000"/>
              </a:lnSpc>
              <a:spcBef>
                <a:spcPts val="0"/>
              </a:spcBef>
              <a:spcAft>
                <a:spcPts val="0"/>
              </a:spcAft>
              <a:buClr>
                <a:srgbClr val="0E39A9"/>
              </a:buClr>
              <a:buSzPts val="3600"/>
              <a:buNone/>
              <a:defRPr sz="3600">
                <a:solidFill>
                  <a:srgbClr val="0E39A9"/>
                </a:solidFill>
              </a:defRPr>
            </a:lvl5pPr>
            <a:lvl6pPr lvl="5" algn="l">
              <a:lnSpc>
                <a:spcPct val="100000"/>
              </a:lnSpc>
              <a:spcBef>
                <a:spcPts val="0"/>
              </a:spcBef>
              <a:spcAft>
                <a:spcPts val="0"/>
              </a:spcAft>
              <a:buClr>
                <a:srgbClr val="0E39A9"/>
              </a:buClr>
              <a:buSzPts val="3600"/>
              <a:buNone/>
              <a:defRPr sz="3600">
                <a:solidFill>
                  <a:srgbClr val="0E39A9"/>
                </a:solidFill>
              </a:defRPr>
            </a:lvl6pPr>
            <a:lvl7pPr lvl="6" algn="l">
              <a:lnSpc>
                <a:spcPct val="100000"/>
              </a:lnSpc>
              <a:spcBef>
                <a:spcPts val="0"/>
              </a:spcBef>
              <a:spcAft>
                <a:spcPts val="0"/>
              </a:spcAft>
              <a:buClr>
                <a:srgbClr val="0E39A9"/>
              </a:buClr>
              <a:buSzPts val="3600"/>
              <a:buNone/>
              <a:defRPr sz="3600">
                <a:solidFill>
                  <a:srgbClr val="0E39A9"/>
                </a:solidFill>
              </a:defRPr>
            </a:lvl7pPr>
            <a:lvl8pPr lvl="7" algn="l">
              <a:lnSpc>
                <a:spcPct val="100000"/>
              </a:lnSpc>
              <a:spcBef>
                <a:spcPts val="0"/>
              </a:spcBef>
              <a:spcAft>
                <a:spcPts val="0"/>
              </a:spcAft>
              <a:buClr>
                <a:srgbClr val="0E39A9"/>
              </a:buClr>
              <a:buSzPts val="3600"/>
              <a:buNone/>
              <a:defRPr sz="3600">
                <a:solidFill>
                  <a:srgbClr val="0E39A9"/>
                </a:solidFill>
              </a:defRPr>
            </a:lvl8pPr>
            <a:lvl9pPr lvl="8" algn="l">
              <a:lnSpc>
                <a:spcPct val="100000"/>
              </a:lnSpc>
              <a:spcBef>
                <a:spcPts val="0"/>
              </a:spcBef>
              <a:spcAft>
                <a:spcPts val="0"/>
              </a:spcAft>
              <a:buClr>
                <a:srgbClr val="0E39A9"/>
              </a:buClr>
              <a:buSzPts val="3600"/>
              <a:buNone/>
              <a:defRPr sz="3600">
                <a:solidFill>
                  <a:srgbClr val="0E39A9"/>
                </a:solidFill>
              </a:defRPr>
            </a:lvl9pPr>
          </a:lstStyle>
          <a:p/>
        </p:txBody>
      </p:sp>
      <p:sp>
        <p:nvSpPr>
          <p:cNvPr id="73" name="Google Shape;73;g10ee00f67ea_0_74"/>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4" name="Shape 74"/>
        <p:cNvGrpSpPr/>
        <p:nvPr/>
      </p:nvGrpSpPr>
      <p:grpSpPr>
        <a:xfrm>
          <a:off x="0" y="0"/>
          <a:ext cx="0" cy="0"/>
          <a:chOff x="0" y="0"/>
          <a:chExt cx="0" cy="0"/>
        </a:xfrm>
      </p:grpSpPr>
      <p:sp>
        <p:nvSpPr>
          <p:cNvPr id="75" name="Google Shape;75;g10ee00f67ea_0_77"/>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sp>
        <p:nvSpPr>
          <p:cNvPr id="76" name="Google Shape;76;g10ee00f67ea_0_77"/>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lvl1pPr indent="-323850" lvl="0" marL="457200" algn="l">
              <a:lnSpc>
                <a:spcPct val="115000"/>
              </a:lnSpc>
              <a:spcBef>
                <a:spcPts val="0"/>
              </a:spcBef>
              <a:spcAft>
                <a:spcPts val="0"/>
              </a:spcAft>
              <a:buSzPts val="1500"/>
              <a:buFont typeface="Nunito"/>
              <a:buChar char="●"/>
              <a:defRPr>
                <a:latin typeface="Nunito"/>
                <a:ea typeface="Nunito"/>
                <a:cs typeface="Nunito"/>
                <a:sym typeface="Nunito"/>
              </a:defRPr>
            </a:lvl1pPr>
            <a:lvl2pPr indent="-311150" lvl="1" marL="914400" algn="l">
              <a:lnSpc>
                <a:spcPct val="115000"/>
              </a:lnSpc>
              <a:spcBef>
                <a:spcPts val="1600"/>
              </a:spcBef>
              <a:spcAft>
                <a:spcPts val="0"/>
              </a:spcAft>
              <a:buSzPts val="1300"/>
              <a:buFont typeface="Nunito"/>
              <a:buChar char="○"/>
              <a:defRPr>
                <a:latin typeface="Nunito"/>
                <a:ea typeface="Nunito"/>
                <a:cs typeface="Nunito"/>
                <a:sym typeface="Nunito"/>
              </a:defRPr>
            </a:lvl2pPr>
            <a:lvl3pPr indent="-304800" lvl="2" marL="1371600" algn="l">
              <a:lnSpc>
                <a:spcPct val="115000"/>
              </a:lnSpc>
              <a:spcBef>
                <a:spcPts val="1600"/>
              </a:spcBef>
              <a:spcAft>
                <a:spcPts val="0"/>
              </a:spcAft>
              <a:buSzPts val="1200"/>
              <a:buFont typeface="Nunito"/>
              <a:buChar char="■"/>
              <a:defRPr>
                <a:latin typeface="Nunito"/>
                <a:ea typeface="Nunito"/>
                <a:cs typeface="Nunito"/>
                <a:sym typeface="Nunito"/>
              </a:defRPr>
            </a:lvl3pPr>
            <a:lvl4pPr indent="-298450" lvl="3" marL="1828800" algn="l">
              <a:lnSpc>
                <a:spcPct val="115000"/>
              </a:lnSpc>
              <a:spcBef>
                <a:spcPts val="1600"/>
              </a:spcBef>
              <a:spcAft>
                <a:spcPts val="0"/>
              </a:spcAft>
              <a:buSzPts val="1100"/>
              <a:buFont typeface="Nunito"/>
              <a:buChar char="●"/>
              <a:defRPr>
                <a:latin typeface="Nunito"/>
                <a:ea typeface="Nunito"/>
                <a:cs typeface="Nunito"/>
                <a:sym typeface="Nunito"/>
              </a:defRPr>
            </a:lvl4pPr>
            <a:lvl5pPr indent="-292100" lvl="4" marL="2286000" algn="l">
              <a:lnSpc>
                <a:spcPct val="115000"/>
              </a:lnSpc>
              <a:spcBef>
                <a:spcPts val="1600"/>
              </a:spcBef>
              <a:spcAft>
                <a:spcPts val="0"/>
              </a:spcAft>
              <a:buSzPts val="1000"/>
              <a:buFont typeface="Nunito"/>
              <a:buChar char="○"/>
              <a:defRPr>
                <a:latin typeface="Nunito"/>
                <a:ea typeface="Nunito"/>
                <a:cs typeface="Nunito"/>
                <a:sym typeface="Nunito"/>
              </a:defRPr>
            </a:lvl5pPr>
            <a:lvl6pPr indent="-285750" lvl="5" marL="2743200" algn="l">
              <a:lnSpc>
                <a:spcPct val="115000"/>
              </a:lnSpc>
              <a:spcBef>
                <a:spcPts val="1600"/>
              </a:spcBef>
              <a:spcAft>
                <a:spcPts val="0"/>
              </a:spcAft>
              <a:buSzPts val="900"/>
              <a:buFont typeface="Nunito"/>
              <a:buChar char="■"/>
              <a:defRPr>
                <a:latin typeface="Nunito"/>
                <a:ea typeface="Nunito"/>
                <a:cs typeface="Nunito"/>
                <a:sym typeface="Nunito"/>
              </a:defRPr>
            </a:lvl6pPr>
            <a:lvl7pPr indent="-279400" lvl="6" marL="3200400" algn="l">
              <a:lnSpc>
                <a:spcPct val="115000"/>
              </a:lnSpc>
              <a:spcBef>
                <a:spcPts val="1600"/>
              </a:spcBef>
              <a:spcAft>
                <a:spcPts val="0"/>
              </a:spcAft>
              <a:buSzPts val="800"/>
              <a:buFont typeface="Nunito"/>
              <a:buChar char="●"/>
              <a:defRPr>
                <a:latin typeface="Nunito"/>
                <a:ea typeface="Nunito"/>
                <a:cs typeface="Nunito"/>
                <a:sym typeface="Nunito"/>
              </a:defRPr>
            </a:lvl7pPr>
            <a:lvl8pPr indent="-273050" lvl="7" marL="3657600" algn="l">
              <a:lnSpc>
                <a:spcPct val="115000"/>
              </a:lnSpc>
              <a:spcBef>
                <a:spcPts val="1600"/>
              </a:spcBef>
              <a:spcAft>
                <a:spcPts val="0"/>
              </a:spcAft>
              <a:buSzPts val="700"/>
              <a:buFont typeface="Nunito"/>
              <a:buChar char="○"/>
              <a:defRPr>
                <a:latin typeface="Nunito"/>
                <a:ea typeface="Nunito"/>
                <a:cs typeface="Nunito"/>
                <a:sym typeface="Nunito"/>
              </a:defRPr>
            </a:lvl8pPr>
            <a:lvl9pPr indent="-266700" lvl="8" marL="4114800" algn="l">
              <a:lnSpc>
                <a:spcPct val="115000"/>
              </a:lnSpc>
              <a:spcBef>
                <a:spcPts val="1600"/>
              </a:spcBef>
              <a:spcAft>
                <a:spcPts val="1600"/>
              </a:spcAft>
              <a:buSzPts val="600"/>
              <a:buFont typeface="Nunito"/>
              <a:buChar char="■"/>
              <a:defRPr>
                <a:latin typeface="Nunito"/>
                <a:ea typeface="Nunito"/>
                <a:cs typeface="Nunito"/>
                <a:sym typeface="Nunito"/>
              </a:defRPr>
            </a:lvl9pPr>
          </a:lstStyle>
          <a:p/>
        </p:txBody>
      </p:sp>
      <p:sp>
        <p:nvSpPr>
          <p:cNvPr id="77" name="Google Shape;77;g10ee00f67ea_0_77"/>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p:cSld name="CUSTOM">
    <p:spTree>
      <p:nvGrpSpPr>
        <p:cNvPr id="78" name="Shape 78"/>
        <p:cNvGrpSpPr/>
        <p:nvPr/>
      </p:nvGrpSpPr>
      <p:grpSpPr>
        <a:xfrm>
          <a:off x="0" y="0"/>
          <a:ext cx="0" cy="0"/>
          <a:chOff x="0" y="0"/>
          <a:chExt cx="0" cy="0"/>
        </a:xfrm>
      </p:grpSpPr>
      <p:sp>
        <p:nvSpPr>
          <p:cNvPr id="79" name="Google Shape;79;g10ee00f67ea_0_81"/>
          <p:cNvSpPr txBox="1"/>
          <p:nvPr>
            <p:ph type="title"/>
          </p:nvPr>
        </p:nvSpPr>
        <p:spPr>
          <a:xfrm>
            <a:off x="201972" y="288368"/>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graphicFrame>
        <p:nvGraphicFramePr>
          <p:cNvPr id="80" name="Google Shape;80;g10ee00f67ea_0_81"/>
          <p:cNvGraphicFramePr/>
          <p:nvPr/>
        </p:nvGraphicFramePr>
        <p:xfrm>
          <a:off x="201942" y="833662"/>
          <a:ext cx="3000000" cy="3000000"/>
        </p:xfrm>
        <a:graphic>
          <a:graphicData uri="http://schemas.openxmlformats.org/drawingml/2006/table">
            <a:tbl>
              <a:tblPr bandRow="1" firstRow="1">
                <a:noFill/>
                <a:tableStyleId>{85E7E827-1F9F-4ED0-8FB5-42B693C2A9B9}</a:tableStyleId>
              </a:tblPr>
              <a:tblGrid>
                <a:gridCol w="883125"/>
                <a:gridCol w="3886050"/>
                <a:gridCol w="3886050"/>
              </a:tblGrid>
              <a:tr h="6735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Nunito"/>
                          <a:ea typeface="Nunito"/>
                          <a:cs typeface="Nunito"/>
                          <a:sym typeface="Nunito"/>
                        </a:rPr>
                        <a:t>Cluster</a:t>
                      </a:r>
                      <a:endParaRPr sz="1400" u="none" cap="none" strike="noStrike">
                        <a:latin typeface="Nunito"/>
                        <a:ea typeface="Nunito"/>
                        <a:cs typeface="Nunito"/>
                        <a:sym typeface="Nunito"/>
                      </a:endParaRPr>
                    </a:p>
                  </a:txBody>
                  <a:tcPr marT="45725" marB="45725" marR="91450" marL="91450"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Nunito"/>
                          <a:ea typeface="Nunito"/>
                          <a:cs typeface="Nunito"/>
                          <a:sym typeface="Nunito"/>
                        </a:rPr>
                        <a:t>Cluster Profile </a:t>
                      </a:r>
                      <a:endParaRPr sz="14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Nunito"/>
                          <a:ea typeface="Nunito"/>
                          <a:cs typeface="Nunito"/>
                          <a:sym typeface="Nunito"/>
                        </a:rPr>
                        <a:t>Business Insights for Marketing Team</a:t>
                      </a:r>
                      <a:endParaRPr sz="14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r h="75332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1</a:t>
                      </a:r>
                      <a:endParaRPr sz="1200" u="none" cap="none" strike="noStrike">
                        <a:latin typeface="Nunito"/>
                        <a:ea typeface="Nunito"/>
                        <a:cs typeface="Nunito"/>
                        <a:sym typeface="Nunito"/>
                      </a:endParaRPr>
                    </a:p>
                  </a:txBody>
                  <a:tcPr marT="45725" marB="45725" marR="91450" marL="91450"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High value customers who have many credit cards and prefer to engage online</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Engage Online – Set up priority calling in lines – Upsell and Cross sell premium products</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r h="66952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2</a:t>
                      </a:r>
                      <a:endParaRPr sz="1200" u="none" cap="none" strike="noStrike">
                        <a:latin typeface="Nunito"/>
                        <a:ea typeface="Nunito"/>
                        <a:cs typeface="Nunito"/>
                        <a:sym typeface="Nunito"/>
                      </a:endParaRPr>
                    </a:p>
                  </a:txBody>
                  <a:tcPr marT="45725" marB="45725" marR="91450" marL="91450"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baseline="30000" lang="en" sz="1200" u="none" cap="none" strike="noStrike">
                          <a:latin typeface="Nunito"/>
                          <a:ea typeface="Nunito"/>
                          <a:cs typeface="Nunito"/>
                          <a:sym typeface="Nunito"/>
                        </a:rPr>
                        <a:t>…</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r h="66952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3</a:t>
                      </a:r>
                      <a:endParaRPr sz="1200" u="none" cap="none" strike="noStrike">
                        <a:latin typeface="Nunito"/>
                        <a:ea typeface="Nunito"/>
                        <a:cs typeface="Nunito"/>
                        <a:sym typeface="Nunito"/>
                      </a:endParaRPr>
                    </a:p>
                  </a:txBody>
                  <a:tcPr marT="45725" marB="45725" marR="91450" marL="91450"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r h="669525">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Nunito"/>
                        <a:ea typeface="Nunito"/>
                        <a:cs typeface="Nunito"/>
                        <a:sym typeface="Nunito"/>
                      </a:endParaRPr>
                    </a:p>
                  </a:txBody>
                  <a:tcPr marT="45725" marB="45725" marR="91450" marL="91450"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bl>
          </a:graphicData>
        </a:graphic>
      </p:graphicFrame>
      <p:sp>
        <p:nvSpPr>
          <p:cNvPr id="81" name="Google Shape;81;g10ee00f67ea_0_81"/>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2" name="Shape 82"/>
        <p:cNvGrpSpPr/>
        <p:nvPr/>
      </p:nvGrpSpPr>
      <p:grpSpPr>
        <a:xfrm>
          <a:off x="0" y="0"/>
          <a:ext cx="0" cy="0"/>
          <a:chOff x="0" y="0"/>
          <a:chExt cx="0" cy="0"/>
        </a:xfrm>
      </p:grpSpPr>
      <p:sp>
        <p:nvSpPr>
          <p:cNvPr id="83" name="Google Shape;83;g10ee00f67ea_0_85"/>
          <p:cNvSpPr txBox="1"/>
          <p:nvPr>
            <p:ph type="title"/>
          </p:nvPr>
        </p:nvSpPr>
        <p:spPr>
          <a:xfrm>
            <a:off x="201972" y="288368"/>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sp>
        <p:nvSpPr>
          <p:cNvPr id="84" name="Google Shape;84;g10ee00f67ea_0_8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85" name="Google Shape;85;g10ee00f67ea_0_8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86" name="Google Shape;86;g10ee00f67ea_0_85"/>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7" name="Shape 87"/>
        <p:cNvGrpSpPr/>
        <p:nvPr/>
      </p:nvGrpSpPr>
      <p:grpSpPr>
        <a:xfrm>
          <a:off x="0" y="0"/>
          <a:ext cx="0" cy="0"/>
          <a:chOff x="0" y="0"/>
          <a:chExt cx="0" cy="0"/>
        </a:xfrm>
      </p:grpSpPr>
      <p:sp>
        <p:nvSpPr>
          <p:cNvPr id="88" name="Google Shape;88;g10ee00f67ea_0_90"/>
          <p:cNvSpPr txBox="1"/>
          <p:nvPr>
            <p:ph type="title"/>
          </p:nvPr>
        </p:nvSpPr>
        <p:spPr>
          <a:xfrm>
            <a:off x="201972" y="288368"/>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sp>
        <p:nvSpPr>
          <p:cNvPr id="89" name="Google Shape;89;g10ee00f67ea_0_90"/>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0" name="Shape 90"/>
        <p:cNvGrpSpPr/>
        <p:nvPr/>
      </p:nvGrpSpPr>
      <p:grpSpPr>
        <a:xfrm>
          <a:off x="0" y="0"/>
          <a:ext cx="0" cy="0"/>
          <a:chOff x="0" y="0"/>
          <a:chExt cx="0" cy="0"/>
        </a:xfrm>
      </p:grpSpPr>
      <p:sp>
        <p:nvSpPr>
          <p:cNvPr id="91" name="Google Shape;91;g10ee00f67ea_0_9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92" name="Google Shape;92;g10ee00f67ea_0_93"/>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3" name="Shape 93"/>
        <p:cNvGrpSpPr/>
        <p:nvPr/>
      </p:nvGrpSpPr>
      <p:grpSpPr>
        <a:xfrm>
          <a:off x="0" y="0"/>
          <a:ext cx="0" cy="0"/>
          <a:chOff x="0" y="0"/>
          <a:chExt cx="0" cy="0"/>
        </a:xfrm>
      </p:grpSpPr>
      <p:sp>
        <p:nvSpPr>
          <p:cNvPr id="94" name="Google Shape;94;g10ee00f67ea_0_9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g10ee00f67ea_0_96"/>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96" name="Google Shape;96;g10ee00f67ea_0_96"/>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97" name="Google Shape;97;g10ee00f67ea_0_96"/>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23850" lvl="0" marL="457200" algn="l">
              <a:lnSpc>
                <a:spcPct val="115000"/>
              </a:lnSpc>
              <a:spcBef>
                <a:spcPts val="0"/>
              </a:spcBef>
              <a:spcAft>
                <a:spcPts val="0"/>
              </a:spcAft>
              <a:buSzPts val="1500"/>
              <a:buChar char="●"/>
              <a:defRPr/>
            </a:lvl1pPr>
            <a:lvl2pPr indent="-311150" lvl="1" marL="914400" algn="l">
              <a:lnSpc>
                <a:spcPct val="115000"/>
              </a:lnSpc>
              <a:spcBef>
                <a:spcPts val="1600"/>
              </a:spcBef>
              <a:spcAft>
                <a:spcPts val="0"/>
              </a:spcAft>
              <a:buSzPts val="1300"/>
              <a:buChar char="○"/>
              <a:defRPr/>
            </a:lvl2pPr>
            <a:lvl3pPr indent="-304800" lvl="2" marL="1371600" algn="l">
              <a:lnSpc>
                <a:spcPct val="115000"/>
              </a:lnSpc>
              <a:spcBef>
                <a:spcPts val="1600"/>
              </a:spcBef>
              <a:spcAft>
                <a:spcPts val="0"/>
              </a:spcAft>
              <a:buSzPts val="1200"/>
              <a:buChar char="■"/>
              <a:defRPr/>
            </a:lvl3pPr>
            <a:lvl4pPr indent="-298450" lvl="3" marL="1828800" algn="l">
              <a:lnSpc>
                <a:spcPct val="115000"/>
              </a:lnSpc>
              <a:spcBef>
                <a:spcPts val="1600"/>
              </a:spcBef>
              <a:spcAft>
                <a:spcPts val="0"/>
              </a:spcAft>
              <a:buSzPts val="1100"/>
              <a:buChar char="●"/>
              <a:defRPr/>
            </a:lvl4pPr>
            <a:lvl5pPr indent="-292100" lvl="4" marL="2286000" algn="l">
              <a:lnSpc>
                <a:spcPct val="115000"/>
              </a:lnSpc>
              <a:spcBef>
                <a:spcPts val="1600"/>
              </a:spcBef>
              <a:spcAft>
                <a:spcPts val="0"/>
              </a:spcAft>
              <a:buSzPts val="1000"/>
              <a:buChar char="○"/>
              <a:defRPr/>
            </a:lvl5pPr>
            <a:lvl6pPr indent="-285750" lvl="5" marL="2743200" algn="l">
              <a:lnSpc>
                <a:spcPct val="115000"/>
              </a:lnSpc>
              <a:spcBef>
                <a:spcPts val="1600"/>
              </a:spcBef>
              <a:spcAft>
                <a:spcPts val="0"/>
              </a:spcAft>
              <a:buSzPts val="900"/>
              <a:buChar char="■"/>
              <a:defRPr/>
            </a:lvl6pPr>
            <a:lvl7pPr indent="-279400" lvl="6" marL="3200400" algn="l">
              <a:lnSpc>
                <a:spcPct val="115000"/>
              </a:lnSpc>
              <a:spcBef>
                <a:spcPts val="1600"/>
              </a:spcBef>
              <a:spcAft>
                <a:spcPts val="0"/>
              </a:spcAft>
              <a:buSzPts val="800"/>
              <a:buChar char="●"/>
              <a:defRPr/>
            </a:lvl7pPr>
            <a:lvl8pPr indent="-273050" lvl="7" marL="3657600" algn="l">
              <a:lnSpc>
                <a:spcPct val="115000"/>
              </a:lnSpc>
              <a:spcBef>
                <a:spcPts val="1600"/>
              </a:spcBef>
              <a:spcAft>
                <a:spcPts val="0"/>
              </a:spcAft>
              <a:buSzPts val="700"/>
              <a:buChar char="○"/>
              <a:defRPr/>
            </a:lvl8pPr>
            <a:lvl9pPr indent="-266700" lvl="8" marL="4114800" algn="l">
              <a:lnSpc>
                <a:spcPct val="115000"/>
              </a:lnSpc>
              <a:spcBef>
                <a:spcPts val="1600"/>
              </a:spcBef>
              <a:spcAft>
                <a:spcPts val="1600"/>
              </a:spcAft>
              <a:buSzPts val="600"/>
              <a:buChar char="■"/>
              <a:defRPr/>
            </a:lvl9pPr>
          </a:lstStyle>
          <a:p/>
        </p:txBody>
      </p:sp>
      <p:sp>
        <p:nvSpPr>
          <p:cNvPr id="98" name="Google Shape;98;g10ee00f67ea_0_96"/>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ge1a9588eba_0_15"/>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sp>
        <p:nvSpPr>
          <p:cNvPr id="19" name="Google Shape;19;ge1a9588eba_0_15"/>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lvl1pPr indent="-323850" lvl="0" marL="457200" algn="l">
              <a:lnSpc>
                <a:spcPct val="115000"/>
              </a:lnSpc>
              <a:spcBef>
                <a:spcPts val="0"/>
              </a:spcBef>
              <a:spcAft>
                <a:spcPts val="0"/>
              </a:spcAft>
              <a:buSzPts val="1500"/>
              <a:buFont typeface="Nunito"/>
              <a:buChar char="●"/>
              <a:defRPr>
                <a:latin typeface="Nunito"/>
                <a:ea typeface="Nunito"/>
                <a:cs typeface="Nunito"/>
                <a:sym typeface="Nunito"/>
              </a:defRPr>
            </a:lvl1pPr>
            <a:lvl2pPr indent="-311150" lvl="1" marL="914400" algn="l">
              <a:lnSpc>
                <a:spcPct val="115000"/>
              </a:lnSpc>
              <a:spcBef>
                <a:spcPts val="1600"/>
              </a:spcBef>
              <a:spcAft>
                <a:spcPts val="0"/>
              </a:spcAft>
              <a:buSzPts val="1300"/>
              <a:buFont typeface="Nunito"/>
              <a:buChar char="○"/>
              <a:defRPr>
                <a:latin typeface="Nunito"/>
                <a:ea typeface="Nunito"/>
                <a:cs typeface="Nunito"/>
                <a:sym typeface="Nunito"/>
              </a:defRPr>
            </a:lvl2pPr>
            <a:lvl3pPr indent="-304800" lvl="2" marL="1371600" algn="l">
              <a:lnSpc>
                <a:spcPct val="115000"/>
              </a:lnSpc>
              <a:spcBef>
                <a:spcPts val="1600"/>
              </a:spcBef>
              <a:spcAft>
                <a:spcPts val="0"/>
              </a:spcAft>
              <a:buSzPts val="1200"/>
              <a:buFont typeface="Nunito"/>
              <a:buChar char="■"/>
              <a:defRPr>
                <a:latin typeface="Nunito"/>
                <a:ea typeface="Nunito"/>
                <a:cs typeface="Nunito"/>
                <a:sym typeface="Nunito"/>
              </a:defRPr>
            </a:lvl3pPr>
            <a:lvl4pPr indent="-298450" lvl="3" marL="1828800" algn="l">
              <a:lnSpc>
                <a:spcPct val="115000"/>
              </a:lnSpc>
              <a:spcBef>
                <a:spcPts val="1600"/>
              </a:spcBef>
              <a:spcAft>
                <a:spcPts val="0"/>
              </a:spcAft>
              <a:buSzPts val="1100"/>
              <a:buFont typeface="Nunito"/>
              <a:buChar char="●"/>
              <a:defRPr>
                <a:latin typeface="Nunito"/>
                <a:ea typeface="Nunito"/>
                <a:cs typeface="Nunito"/>
                <a:sym typeface="Nunito"/>
              </a:defRPr>
            </a:lvl4pPr>
            <a:lvl5pPr indent="-292100" lvl="4" marL="2286000" algn="l">
              <a:lnSpc>
                <a:spcPct val="115000"/>
              </a:lnSpc>
              <a:spcBef>
                <a:spcPts val="1600"/>
              </a:spcBef>
              <a:spcAft>
                <a:spcPts val="0"/>
              </a:spcAft>
              <a:buSzPts val="1000"/>
              <a:buFont typeface="Nunito"/>
              <a:buChar char="○"/>
              <a:defRPr>
                <a:latin typeface="Nunito"/>
                <a:ea typeface="Nunito"/>
                <a:cs typeface="Nunito"/>
                <a:sym typeface="Nunito"/>
              </a:defRPr>
            </a:lvl5pPr>
            <a:lvl6pPr indent="-285750" lvl="5" marL="2743200" algn="l">
              <a:lnSpc>
                <a:spcPct val="115000"/>
              </a:lnSpc>
              <a:spcBef>
                <a:spcPts val="1600"/>
              </a:spcBef>
              <a:spcAft>
                <a:spcPts val="0"/>
              </a:spcAft>
              <a:buSzPts val="900"/>
              <a:buFont typeface="Nunito"/>
              <a:buChar char="■"/>
              <a:defRPr>
                <a:latin typeface="Nunito"/>
                <a:ea typeface="Nunito"/>
                <a:cs typeface="Nunito"/>
                <a:sym typeface="Nunito"/>
              </a:defRPr>
            </a:lvl6pPr>
            <a:lvl7pPr indent="-279400" lvl="6" marL="3200400" algn="l">
              <a:lnSpc>
                <a:spcPct val="115000"/>
              </a:lnSpc>
              <a:spcBef>
                <a:spcPts val="1600"/>
              </a:spcBef>
              <a:spcAft>
                <a:spcPts val="0"/>
              </a:spcAft>
              <a:buSzPts val="800"/>
              <a:buFont typeface="Nunito"/>
              <a:buChar char="●"/>
              <a:defRPr>
                <a:latin typeface="Nunito"/>
                <a:ea typeface="Nunito"/>
                <a:cs typeface="Nunito"/>
                <a:sym typeface="Nunito"/>
              </a:defRPr>
            </a:lvl7pPr>
            <a:lvl8pPr indent="-273050" lvl="7" marL="3657600" algn="l">
              <a:lnSpc>
                <a:spcPct val="115000"/>
              </a:lnSpc>
              <a:spcBef>
                <a:spcPts val="1600"/>
              </a:spcBef>
              <a:spcAft>
                <a:spcPts val="0"/>
              </a:spcAft>
              <a:buSzPts val="700"/>
              <a:buFont typeface="Nunito"/>
              <a:buChar char="○"/>
              <a:defRPr>
                <a:latin typeface="Nunito"/>
                <a:ea typeface="Nunito"/>
                <a:cs typeface="Nunito"/>
                <a:sym typeface="Nunito"/>
              </a:defRPr>
            </a:lvl8pPr>
            <a:lvl9pPr indent="-266700" lvl="8" marL="4114800" algn="l">
              <a:lnSpc>
                <a:spcPct val="115000"/>
              </a:lnSpc>
              <a:spcBef>
                <a:spcPts val="1600"/>
              </a:spcBef>
              <a:spcAft>
                <a:spcPts val="1600"/>
              </a:spcAft>
              <a:buSzPts val="600"/>
              <a:buFont typeface="Nunito"/>
              <a:buChar char="■"/>
              <a:defRPr>
                <a:latin typeface="Nunito"/>
                <a:ea typeface="Nunito"/>
                <a:cs typeface="Nunito"/>
                <a:sym typeface="Nunito"/>
              </a:defRPr>
            </a:lvl9pPr>
          </a:lstStyle>
          <a:p/>
        </p:txBody>
      </p:sp>
      <p:sp>
        <p:nvSpPr>
          <p:cNvPr id="20" name="Google Shape;20;ge1a9588eba_0_15"/>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9" name="Shape 99"/>
        <p:cNvGrpSpPr/>
        <p:nvPr/>
      </p:nvGrpSpPr>
      <p:grpSpPr>
        <a:xfrm>
          <a:off x="0" y="0"/>
          <a:ext cx="0" cy="0"/>
          <a:chOff x="0" y="0"/>
          <a:chExt cx="0" cy="0"/>
        </a:xfrm>
      </p:grpSpPr>
      <p:sp>
        <p:nvSpPr>
          <p:cNvPr id="100" name="Google Shape;100;g10ee00f67ea_0_102"/>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ge1a9588eba_0_1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0E39A9"/>
              </a:buClr>
              <a:buSzPts val="3600"/>
              <a:buNone/>
              <a:defRPr sz="3600">
                <a:solidFill>
                  <a:srgbClr val="0E39A9"/>
                </a:solidFill>
              </a:defRPr>
            </a:lvl1pPr>
            <a:lvl2pPr lvl="1" algn="l">
              <a:lnSpc>
                <a:spcPct val="100000"/>
              </a:lnSpc>
              <a:spcBef>
                <a:spcPts val="0"/>
              </a:spcBef>
              <a:spcAft>
                <a:spcPts val="0"/>
              </a:spcAft>
              <a:buClr>
                <a:srgbClr val="0E39A9"/>
              </a:buClr>
              <a:buSzPts val="3600"/>
              <a:buNone/>
              <a:defRPr sz="3600">
                <a:solidFill>
                  <a:srgbClr val="0E39A9"/>
                </a:solidFill>
              </a:defRPr>
            </a:lvl2pPr>
            <a:lvl3pPr lvl="2" algn="l">
              <a:lnSpc>
                <a:spcPct val="100000"/>
              </a:lnSpc>
              <a:spcBef>
                <a:spcPts val="0"/>
              </a:spcBef>
              <a:spcAft>
                <a:spcPts val="0"/>
              </a:spcAft>
              <a:buClr>
                <a:srgbClr val="0E39A9"/>
              </a:buClr>
              <a:buSzPts val="3600"/>
              <a:buNone/>
              <a:defRPr sz="3600">
                <a:solidFill>
                  <a:srgbClr val="0E39A9"/>
                </a:solidFill>
              </a:defRPr>
            </a:lvl3pPr>
            <a:lvl4pPr lvl="3" algn="l">
              <a:lnSpc>
                <a:spcPct val="100000"/>
              </a:lnSpc>
              <a:spcBef>
                <a:spcPts val="0"/>
              </a:spcBef>
              <a:spcAft>
                <a:spcPts val="0"/>
              </a:spcAft>
              <a:buClr>
                <a:srgbClr val="0E39A9"/>
              </a:buClr>
              <a:buSzPts val="3600"/>
              <a:buNone/>
              <a:defRPr sz="3600">
                <a:solidFill>
                  <a:srgbClr val="0E39A9"/>
                </a:solidFill>
              </a:defRPr>
            </a:lvl4pPr>
            <a:lvl5pPr lvl="4" algn="l">
              <a:lnSpc>
                <a:spcPct val="100000"/>
              </a:lnSpc>
              <a:spcBef>
                <a:spcPts val="0"/>
              </a:spcBef>
              <a:spcAft>
                <a:spcPts val="0"/>
              </a:spcAft>
              <a:buClr>
                <a:srgbClr val="0E39A9"/>
              </a:buClr>
              <a:buSzPts val="3600"/>
              <a:buNone/>
              <a:defRPr sz="3600">
                <a:solidFill>
                  <a:srgbClr val="0E39A9"/>
                </a:solidFill>
              </a:defRPr>
            </a:lvl5pPr>
            <a:lvl6pPr lvl="5" algn="l">
              <a:lnSpc>
                <a:spcPct val="100000"/>
              </a:lnSpc>
              <a:spcBef>
                <a:spcPts val="0"/>
              </a:spcBef>
              <a:spcAft>
                <a:spcPts val="0"/>
              </a:spcAft>
              <a:buClr>
                <a:srgbClr val="0E39A9"/>
              </a:buClr>
              <a:buSzPts val="3600"/>
              <a:buNone/>
              <a:defRPr sz="3600">
                <a:solidFill>
                  <a:srgbClr val="0E39A9"/>
                </a:solidFill>
              </a:defRPr>
            </a:lvl6pPr>
            <a:lvl7pPr lvl="6" algn="l">
              <a:lnSpc>
                <a:spcPct val="100000"/>
              </a:lnSpc>
              <a:spcBef>
                <a:spcPts val="0"/>
              </a:spcBef>
              <a:spcAft>
                <a:spcPts val="0"/>
              </a:spcAft>
              <a:buClr>
                <a:srgbClr val="0E39A9"/>
              </a:buClr>
              <a:buSzPts val="3600"/>
              <a:buNone/>
              <a:defRPr sz="3600">
                <a:solidFill>
                  <a:srgbClr val="0E39A9"/>
                </a:solidFill>
              </a:defRPr>
            </a:lvl7pPr>
            <a:lvl8pPr lvl="7" algn="l">
              <a:lnSpc>
                <a:spcPct val="100000"/>
              </a:lnSpc>
              <a:spcBef>
                <a:spcPts val="0"/>
              </a:spcBef>
              <a:spcAft>
                <a:spcPts val="0"/>
              </a:spcAft>
              <a:buClr>
                <a:srgbClr val="0E39A9"/>
              </a:buClr>
              <a:buSzPts val="3600"/>
              <a:buNone/>
              <a:defRPr sz="3600">
                <a:solidFill>
                  <a:srgbClr val="0E39A9"/>
                </a:solidFill>
              </a:defRPr>
            </a:lvl8pPr>
            <a:lvl9pPr lvl="8" algn="l">
              <a:lnSpc>
                <a:spcPct val="100000"/>
              </a:lnSpc>
              <a:spcBef>
                <a:spcPts val="0"/>
              </a:spcBef>
              <a:spcAft>
                <a:spcPts val="0"/>
              </a:spcAft>
              <a:buClr>
                <a:srgbClr val="0E39A9"/>
              </a:buClr>
              <a:buSzPts val="3600"/>
              <a:buNone/>
              <a:defRPr sz="3600">
                <a:solidFill>
                  <a:srgbClr val="0E39A9"/>
                </a:solidFill>
              </a:defRPr>
            </a:lvl9pPr>
          </a:lstStyle>
          <a:p/>
        </p:txBody>
      </p:sp>
      <p:sp>
        <p:nvSpPr>
          <p:cNvPr id="23" name="Google Shape;23;ge1a9588eba_0_12"/>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p:cSld name="CUSTOM">
    <p:spTree>
      <p:nvGrpSpPr>
        <p:cNvPr id="24" name="Shape 24"/>
        <p:cNvGrpSpPr/>
        <p:nvPr/>
      </p:nvGrpSpPr>
      <p:grpSpPr>
        <a:xfrm>
          <a:off x="0" y="0"/>
          <a:ext cx="0" cy="0"/>
          <a:chOff x="0" y="0"/>
          <a:chExt cx="0" cy="0"/>
        </a:xfrm>
      </p:grpSpPr>
      <p:sp>
        <p:nvSpPr>
          <p:cNvPr id="25" name="Google Shape;25;ge1a9588eba_0_19"/>
          <p:cNvSpPr txBox="1"/>
          <p:nvPr>
            <p:ph type="title"/>
          </p:nvPr>
        </p:nvSpPr>
        <p:spPr>
          <a:xfrm>
            <a:off x="201972" y="288368"/>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graphicFrame>
        <p:nvGraphicFramePr>
          <p:cNvPr id="26" name="Google Shape;26;ge1a9588eba_0_19"/>
          <p:cNvGraphicFramePr/>
          <p:nvPr/>
        </p:nvGraphicFramePr>
        <p:xfrm>
          <a:off x="201942" y="833662"/>
          <a:ext cx="3000000" cy="3000000"/>
        </p:xfrm>
        <a:graphic>
          <a:graphicData uri="http://schemas.openxmlformats.org/drawingml/2006/table">
            <a:tbl>
              <a:tblPr bandRow="1" firstRow="1">
                <a:noFill/>
                <a:tableStyleId>{85E7E827-1F9F-4ED0-8FB5-42B693C2A9B9}</a:tableStyleId>
              </a:tblPr>
              <a:tblGrid>
                <a:gridCol w="883125"/>
                <a:gridCol w="3886050"/>
                <a:gridCol w="3886050"/>
              </a:tblGrid>
              <a:tr h="6735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Nunito"/>
                          <a:ea typeface="Nunito"/>
                          <a:cs typeface="Nunito"/>
                          <a:sym typeface="Nunito"/>
                        </a:rPr>
                        <a:t>Cluster</a:t>
                      </a:r>
                      <a:endParaRPr sz="1400" u="none" cap="none" strike="noStrike">
                        <a:latin typeface="Nunito"/>
                        <a:ea typeface="Nunito"/>
                        <a:cs typeface="Nunito"/>
                        <a:sym typeface="Nunito"/>
                      </a:endParaRPr>
                    </a:p>
                  </a:txBody>
                  <a:tcPr marT="45725" marB="45725" marR="91450" marL="91450"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Nunito"/>
                          <a:ea typeface="Nunito"/>
                          <a:cs typeface="Nunito"/>
                          <a:sym typeface="Nunito"/>
                        </a:rPr>
                        <a:t>Cluster Profile </a:t>
                      </a:r>
                      <a:endParaRPr sz="14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Nunito"/>
                          <a:ea typeface="Nunito"/>
                          <a:cs typeface="Nunito"/>
                          <a:sym typeface="Nunito"/>
                        </a:rPr>
                        <a:t>Business Insights for Marketing Team</a:t>
                      </a:r>
                      <a:endParaRPr sz="14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r h="75332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1</a:t>
                      </a:r>
                      <a:endParaRPr sz="1200" u="none" cap="none" strike="noStrike">
                        <a:latin typeface="Nunito"/>
                        <a:ea typeface="Nunito"/>
                        <a:cs typeface="Nunito"/>
                        <a:sym typeface="Nunito"/>
                      </a:endParaRPr>
                    </a:p>
                  </a:txBody>
                  <a:tcPr marT="45725" marB="45725" marR="91450" marL="91450"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High value customers who have many credit cards and prefer to engage online</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Engage Online – Set up priority calling in lines – Upsell and Cross sell premium products</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r h="66952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2</a:t>
                      </a:r>
                      <a:endParaRPr sz="1200" u="none" cap="none" strike="noStrike">
                        <a:latin typeface="Nunito"/>
                        <a:ea typeface="Nunito"/>
                        <a:cs typeface="Nunito"/>
                        <a:sym typeface="Nunito"/>
                      </a:endParaRPr>
                    </a:p>
                  </a:txBody>
                  <a:tcPr marT="45725" marB="45725" marR="91450" marL="91450"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baseline="30000" lang="en" sz="1200" u="none" cap="none" strike="noStrike">
                          <a:latin typeface="Nunito"/>
                          <a:ea typeface="Nunito"/>
                          <a:cs typeface="Nunito"/>
                          <a:sym typeface="Nunito"/>
                        </a:rPr>
                        <a:t>…</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r h="66952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3</a:t>
                      </a:r>
                      <a:endParaRPr sz="1200" u="none" cap="none" strike="noStrike">
                        <a:latin typeface="Nunito"/>
                        <a:ea typeface="Nunito"/>
                        <a:cs typeface="Nunito"/>
                        <a:sym typeface="Nunito"/>
                      </a:endParaRPr>
                    </a:p>
                  </a:txBody>
                  <a:tcPr marT="45725" marB="45725" marR="91450" marL="91450"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r h="669525">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Nunito"/>
                        <a:ea typeface="Nunito"/>
                        <a:cs typeface="Nunito"/>
                        <a:sym typeface="Nunito"/>
                      </a:endParaRPr>
                    </a:p>
                  </a:txBody>
                  <a:tcPr marT="45725" marB="45725" marR="91450" marL="91450"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bl>
          </a:graphicData>
        </a:graphic>
      </p:graphicFrame>
      <p:sp>
        <p:nvSpPr>
          <p:cNvPr id="27" name="Google Shape;27;ge1a9588eba_0_19"/>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sp>
        <p:nvSpPr>
          <p:cNvPr id="29" name="Google Shape;29;ge1a9588eba_0_23"/>
          <p:cNvSpPr txBox="1"/>
          <p:nvPr>
            <p:ph type="title"/>
          </p:nvPr>
        </p:nvSpPr>
        <p:spPr>
          <a:xfrm>
            <a:off x="201972" y="288368"/>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sp>
        <p:nvSpPr>
          <p:cNvPr id="30" name="Google Shape;30;ge1a9588eba_0_23"/>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ge1a9588eba_0_2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ge1a9588eba_0_23"/>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ge1a9588eba_0_28"/>
          <p:cNvSpPr txBox="1"/>
          <p:nvPr>
            <p:ph type="title"/>
          </p:nvPr>
        </p:nvSpPr>
        <p:spPr>
          <a:xfrm>
            <a:off x="201972" y="288368"/>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sp>
        <p:nvSpPr>
          <p:cNvPr id="35" name="Google Shape;35;ge1a9588eba_0_28"/>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ge1a9588eba_0_3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8" name="Google Shape;38;ge1a9588eba_0_31"/>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ge1a9588eba_0_3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ge1a9588eba_0_3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2" name="Google Shape;42;ge1a9588eba_0_34"/>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ge1a9588eba_0_3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23850" lvl="0" marL="457200" algn="l">
              <a:lnSpc>
                <a:spcPct val="115000"/>
              </a:lnSpc>
              <a:spcBef>
                <a:spcPts val="0"/>
              </a:spcBef>
              <a:spcAft>
                <a:spcPts val="0"/>
              </a:spcAft>
              <a:buSzPts val="1500"/>
              <a:buChar char="●"/>
              <a:defRPr/>
            </a:lvl1pPr>
            <a:lvl2pPr indent="-311150" lvl="1" marL="914400" algn="l">
              <a:lnSpc>
                <a:spcPct val="115000"/>
              </a:lnSpc>
              <a:spcBef>
                <a:spcPts val="1600"/>
              </a:spcBef>
              <a:spcAft>
                <a:spcPts val="0"/>
              </a:spcAft>
              <a:buSzPts val="1300"/>
              <a:buChar char="○"/>
              <a:defRPr/>
            </a:lvl2pPr>
            <a:lvl3pPr indent="-304800" lvl="2" marL="1371600" algn="l">
              <a:lnSpc>
                <a:spcPct val="115000"/>
              </a:lnSpc>
              <a:spcBef>
                <a:spcPts val="1600"/>
              </a:spcBef>
              <a:spcAft>
                <a:spcPts val="0"/>
              </a:spcAft>
              <a:buSzPts val="1200"/>
              <a:buChar char="■"/>
              <a:defRPr/>
            </a:lvl3pPr>
            <a:lvl4pPr indent="-298450" lvl="3" marL="1828800" algn="l">
              <a:lnSpc>
                <a:spcPct val="115000"/>
              </a:lnSpc>
              <a:spcBef>
                <a:spcPts val="1600"/>
              </a:spcBef>
              <a:spcAft>
                <a:spcPts val="0"/>
              </a:spcAft>
              <a:buSzPts val="1100"/>
              <a:buChar char="●"/>
              <a:defRPr/>
            </a:lvl4pPr>
            <a:lvl5pPr indent="-292100" lvl="4" marL="2286000" algn="l">
              <a:lnSpc>
                <a:spcPct val="115000"/>
              </a:lnSpc>
              <a:spcBef>
                <a:spcPts val="1600"/>
              </a:spcBef>
              <a:spcAft>
                <a:spcPts val="0"/>
              </a:spcAft>
              <a:buSzPts val="1000"/>
              <a:buChar char="○"/>
              <a:defRPr/>
            </a:lvl5pPr>
            <a:lvl6pPr indent="-285750" lvl="5" marL="2743200" algn="l">
              <a:lnSpc>
                <a:spcPct val="115000"/>
              </a:lnSpc>
              <a:spcBef>
                <a:spcPts val="1600"/>
              </a:spcBef>
              <a:spcAft>
                <a:spcPts val="0"/>
              </a:spcAft>
              <a:buSzPts val="900"/>
              <a:buChar char="■"/>
              <a:defRPr/>
            </a:lvl6pPr>
            <a:lvl7pPr indent="-279400" lvl="6" marL="3200400" algn="l">
              <a:lnSpc>
                <a:spcPct val="115000"/>
              </a:lnSpc>
              <a:spcBef>
                <a:spcPts val="1600"/>
              </a:spcBef>
              <a:spcAft>
                <a:spcPts val="0"/>
              </a:spcAft>
              <a:buSzPts val="800"/>
              <a:buChar char="●"/>
              <a:defRPr/>
            </a:lvl7pPr>
            <a:lvl8pPr indent="-273050" lvl="7" marL="3657600" algn="l">
              <a:lnSpc>
                <a:spcPct val="115000"/>
              </a:lnSpc>
              <a:spcBef>
                <a:spcPts val="1600"/>
              </a:spcBef>
              <a:spcAft>
                <a:spcPts val="0"/>
              </a:spcAft>
              <a:buSzPts val="700"/>
              <a:buChar char="○"/>
              <a:defRPr/>
            </a:lvl8pPr>
            <a:lvl9pPr indent="-266700" lvl="8" marL="4114800" algn="l">
              <a:lnSpc>
                <a:spcPct val="115000"/>
              </a:lnSpc>
              <a:spcBef>
                <a:spcPts val="1600"/>
              </a:spcBef>
              <a:spcAft>
                <a:spcPts val="1600"/>
              </a:spcAft>
              <a:buSzPts val="600"/>
              <a:buChar char="■"/>
              <a:defRPr/>
            </a:lvl9pPr>
          </a:lstStyle>
          <a:p/>
        </p:txBody>
      </p:sp>
      <p:sp>
        <p:nvSpPr>
          <p:cNvPr id="44" name="Google Shape;44;ge1a9588eba_0_34"/>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5" name="Shape 45"/>
        <p:cNvGrpSpPr/>
        <p:nvPr/>
      </p:nvGrpSpPr>
      <p:grpSpPr>
        <a:xfrm>
          <a:off x="0" y="0"/>
          <a:ext cx="0" cy="0"/>
          <a:chOff x="0" y="0"/>
          <a:chExt cx="0" cy="0"/>
        </a:xfrm>
      </p:grpSpPr>
      <p:sp>
        <p:nvSpPr>
          <p:cNvPr id="46" name="Google Shape;46;ge1a9588eba_0_40"/>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1.xml"/><Relationship Id="rId3" Type="http://schemas.openxmlformats.org/officeDocument/2006/relationships/slideLayout" Target="../slideLayouts/slideLayout12.xml"/><Relationship Id="rId4" Type="http://schemas.openxmlformats.org/officeDocument/2006/relationships/slideLayout" Target="../slideLayouts/slideLayout13.xml"/><Relationship Id="rId11" Type="http://schemas.openxmlformats.org/officeDocument/2006/relationships/slideLayout" Target="../slideLayouts/slideLayout20.xml"/><Relationship Id="rId10" Type="http://schemas.openxmlformats.org/officeDocument/2006/relationships/slideLayout" Target="../slideLayouts/slideLayout19.xml"/><Relationship Id="rId12" Type="http://schemas.openxmlformats.org/officeDocument/2006/relationships/theme" Target="../theme/theme2.xml"/><Relationship Id="rId9" Type="http://schemas.openxmlformats.org/officeDocument/2006/relationships/slideLayout" Target="../slideLayouts/slideLayout18.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ge1a9588eba_0_0"/>
          <p:cNvSpPr txBox="1"/>
          <p:nvPr>
            <p:ph type="title"/>
          </p:nvPr>
        </p:nvSpPr>
        <p:spPr>
          <a:xfrm>
            <a:off x="201972" y="288368"/>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434343"/>
              </a:buClr>
              <a:buSzPts val="2200"/>
              <a:buFont typeface="Nunito"/>
              <a:buNone/>
              <a:defRPr b="1" i="0" sz="2200" u="none" cap="none" strike="noStrike">
                <a:solidFill>
                  <a:srgbClr val="434343"/>
                </a:solidFill>
                <a:latin typeface="Nunito"/>
                <a:ea typeface="Nunito"/>
                <a:cs typeface="Nunito"/>
                <a:sym typeface="Nunito"/>
              </a:defRPr>
            </a:lvl1pPr>
            <a:lvl2pPr lvl="1"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2pPr>
            <a:lvl3pPr lvl="2"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3pPr>
            <a:lvl4pPr lvl="3"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4pPr>
            <a:lvl5pPr lvl="4"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5pPr>
            <a:lvl6pPr lvl="5"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6pPr>
            <a:lvl7pPr lvl="6"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7pPr>
            <a:lvl8pPr lvl="7"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8pPr>
            <a:lvl9pPr lvl="8"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9pPr>
          </a:lstStyle>
          <a:p/>
        </p:txBody>
      </p:sp>
      <p:sp>
        <p:nvSpPr>
          <p:cNvPr id="7" name="Google Shape;7;ge1a9588eba_0_0"/>
          <p:cNvSpPr txBox="1"/>
          <p:nvPr>
            <p:ph idx="1" type="body"/>
          </p:nvPr>
        </p:nvSpPr>
        <p:spPr>
          <a:xfrm>
            <a:off x="311700" y="861075"/>
            <a:ext cx="8520600" cy="3416400"/>
          </a:xfrm>
          <a:prstGeom prst="rect">
            <a:avLst/>
          </a:prstGeom>
          <a:noFill/>
          <a:ln>
            <a:noFill/>
          </a:ln>
        </p:spPr>
        <p:txBody>
          <a:bodyPr anchorCtr="0" anchor="t" bIns="91425" lIns="91425" spcFirstLastPara="1" rIns="91425" wrap="square" tIns="91425">
            <a:noAutofit/>
          </a:bodyPr>
          <a:lstStyle>
            <a:lvl1pPr indent="-323850" lvl="0" marL="457200" marR="0" rtl="0" algn="l">
              <a:lnSpc>
                <a:spcPct val="115000"/>
              </a:lnSpc>
              <a:spcBef>
                <a:spcPts val="0"/>
              </a:spcBef>
              <a:spcAft>
                <a:spcPts val="0"/>
              </a:spcAft>
              <a:buClr>
                <a:schemeClr val="dk2"/>
              </a:buClr>
              <a:buSzPts val="1500"/>
              <a:buFont typeface="Nunito"/>
              <a:buChar char="●"/>
              <a:defRPr b="0" i="0" sz="1500" u="none" cap="none" strike="noStrike">
                <a:solidFill>
                  <a:schemeClr val="dk2"/>
                </a:solidFill>
                <a:latin typeface="Nunito"/>
                <a:ea typeface="Nunito"/>
                <a:cs typeface="Nunito"/>
                <a:sym typeface="Nunito"/>
              </a:defRPr>
            </a:lvl1pPr>
            <a:lvl2pPr indent="-311150" lvl="1" marL="914400" marR="0" rtl="0" algn="l">
              <a:lnSpc>
                <a:spcPct val="115000"/>
              </a:lnSpc>
              <a:spcBef>
                <a:spcPts val="1600"/>
              </a:spcBef>
              <a:spcAft>
                <a:spcPts val="0"/>
              </a:spcAft>
              <a:buClr>
                <a:schemeClr val="dk2"/>
              </a:buClr>
              <a:buSzPts val="1300"/>
              <a:buFont typeface="Nunito"/>
              <a:buChar char="○"/>
              <a:defRPr b="0" i="0" sz="1300" u="none" cap="none" strike="noStrike">
                <a:solidFill>
                  <a:schemeClr val="dk2"/>
                </a:solidFill>
                <a:latin typeface="Nunito"/>
                <a:ea typeface="Nunito"/>
                <a:cs typeface="Nunito"/>
                <a:sym typeface="Nunito"/>
              </a:defRPr>
            </a:lvl2pPr>
            <a:lvl3pPr indent="-304800" lvl="2" marL="1371600" marR="0" rtl="0" algn="l">
              <a:lnSpc>
                <a:spcPct val="115000"/>
              </a:lnSpc>
              <a:spcBef>
                <a:spcPts val="1600"/>
              </a:spcBef>
              <a:spcAft>
                <a:spcPts val="0"/>
              </a:spcAft>
              <a:buClr>
                <a:schemeClr val="dk2"/>
              </a:buClr>
              <a:buSzPts val="1200"/>
              <a:buFont typeface="Nunito"/>
              <a:buChar char="■"/>
              <a:defRPr b="0" i="0" sz="1200" u="none" cap="none" strike="noStrike">
                <a:solidFill>
                  <a:schemeClr val="dk2"/>
                </a:solidFill>
                <a:latin typeface="Nunito"/>
                <a:ea typeface="Nunito"/>
                <a:cs typeface="Nunito"/>
                <a:sym typeface="Nunito"/>
              </a:defRPr>
            </a:lvl3pPr>
            <a:lvl4pPr indent="-298450" lvl="3" marL="18288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4pPr>
            <a:lvl5pPr indent="-292100" lvl="4" marL="2286000" marR="0" rtl="0" algn="l">
              <a:lnSpc>
                <a:spcPct val="115000"/>
              </a:lnSpc>
              <a:spcBef>
                <a:spcPts val="1600"/>
              </a:spcBef>
              <a:spcAft>
                <a:spcPts val="0"/>
              </a:spcAft>
              <a:buClr>
                <a:schemeClr val="dk2"/>
              </a:buClr>
              <a:buSzPts val="1000"/>
              <a:buFont typeface="Nunito"/>
              <a:buChar char="○"/>
              <a:defRPr b="0" i="0" sz="1000" u="none" cap="none" strike="noStrike">
                <a:solidFill>
                  <a:schemeClr val="dk2"/>
                </a:solidFill>
                <a:latin typeface="Nunito"/>
                <a:ea typeface="Nunito"/>
                <a:cs typeface="Nunito"/>
                <a:sym typeface="Nunito"/>
              </a:defRPr>
            </a:lvl5pPr>
            <a:lvl6pPr indent="-285750" lvl="5" marL="2743200" marR="0" rtl="0" algn="l">
              <a:lnSpc>
                <a:spcPct val="115000"/>
              </a:lnSpc>
              <a:spcBef>
                <a:spcPts val="1600"/>
              </a:spcBef>
              <a:spcAft>
                <a:spcPts val="0"/>
              </a:spcAft>
              <a:buClr>
                <a:schemeClr val="dk2"/>
              </a:buClr>
              <a:buSzPts val="900"/>
              <a:buFont typeface="Nunito"/>
              <a:buChar char="■"/>
              <a:defRPr b="0" i="0" sz="900" u="none" cap="none" strike="noStrike">
                <a:solidFill>
                  <a:schemeClr val="dk2"/>
                </a:solidFill>
                <a:latin typeface="Nunito"/>
                <a:ea typeface="Nunito"/>
                <a:cs typeface="Nunito"/>
                <a:sym typeface="Nunito"/>
              </a:defRPr>
            </a:lvl6pPr>
            <a:lvl7pPr indent="-279400" lvl="6" marL="3200400" marR="0" rtl="0" algn="l">
              <a:lnSpc>
                <a:spcPct val="115000"/>
              </a:lnSpc>
              <a:spcBef>
                <a:spcPts val="1600"/>
              </a:spcBef>
              <a:spcAft>
                <a:spcPts val="0"/>
              </a:spcAft>
              <a:buClr>
                <a:schemeClr val="dk2"/>
              </a:buClr>
              <a:buSzPts val="800"/>
              <a:buFont typeface="Nunito"/>
              <a:buChar char="●"/>
              <a:defRPr b="0" i="0" sz="800" u="none" cap="none" strike="noStrike">
                <a:solidFill>
                  <a:schemeClr val="dk2"/>
                </a:solidFill>
                <a:latin typeface="Nunito"/>
                <a:ea typeface="Nunito"/>
                <a:cs typeface="Nunito"/>
                <a:sym typeface="Nunito"/>
              </a:defRPr>
            </a:lvl7pPr>
            <a:lvl8pPr indent="-273050" lvl="7" marL="3657600" marR="0" rtl="0" algn="l">
              <a:lnSpc>
                <a:spcPct val="115000"/>
              </a:lnSpc>
              <a:spcBef>
                <a:spcPts val="1600"/>
              </a:spcBef>
              <a:spcAft>
                <a:spcPts val="0"/>
              </a:spcAft>
              <a:buClr>
                <a:schemeClr val="dk2"/>
              </a:buClr>
              <a:buSzPts val="700"/>
              <a:buFont typeface="Nunito"/>
              <a:buChar char="○"/>
              <a:defRPr b="0" i="0" sz="700" u="none" cap="none" strike="noStrike">
                <a:solidFill>
                  <a:schemeClr val="dk2"/>
                </a:solidFill>
                <a:latin typeface="Nunito"/>
                <a:ea typeface="Nunito"/>
                <a:cs typeface="Nunito"/>
                <a:sym typeface="Nunito"/>
              </a:defRPr>
            </a:lvl8pPr>
            <a:lvl9pPr indent="-266700" lvl="8" marL="4114800" marR="0" rtl="0" algn="l">
              <a:lnSpc>
                <a:spcPct val="115000"/>
              </a:lnSpc>
              <a:spcBef>
                <a:spcPts val="1600"/>
              </a:spcBef>
              <a:spcAft>
                <a:spcPts val="1600"/>
              </a:spcAft>
              <a:buClr>
                <a:schemeClr val="dk2"/>
              </a:buClr>
              <a:buSzPts val="600"/>
              <a:buFont typeface="Nunito"/>
              <a:buChar char="■"/>
              <a:defRPr b="0" i="0" sz="600" u="none" cap="none" strike="noStrike">
                <a:solidFill>
                  <a:schemeClr val="dk2"/>
                </a:solidFill>
                <a:latin typeface="Nunito"/>
                <a:ea typeface="Nunito"/>
                <a:cs typeface="Nunito"/>
                <a:sym typeface="Nunito"/>
              </a:defRPr>
            </a:lvl9pPr>
          </a:lstStyle>
          <a:p/>
        </p:txBody>
      </p:sp>
      <p:sp>
        <p:nvSpPr>
          <p:cNvPr id="8" name="Google Shape;8;ge1a9588eba_0_0"/>
          <p:cNvSpPr txBox="1"/>
          <p:nvPr/>
        </p:nvSpPr>
        <p:spPr>
          <a:xfrm>
            <a:off x="2234400" y="4917657"/>
            <a:ext cx="4675200" cy="275700"/>
          </a:xfrm>
          <a:prstGeom prst="rect">
            <a:avLst/>
          </a:prstGeom>
          <a:noFill/>
          <a:ln>
            <a:noFill/>
          </a:ln>
        </p:spPr>
        <p:txBody>
          <a:bodyPr anchorCtr="0" anchor="t" bIns="91425" lIns="91425" spcFirstLastPara="1" rIns="91425" wrap="square" tIns="91425">
            <a:noAutofit/>
          </a:bodyPr>
          <a:lstStyle/>
          <a:p>
            <a:pPr indent="0" lvl="0" marL="12700" marR="0" rtl="0" algn="ctr">
              <a:lnSpc>
                <a:spcPct val="102500"/>
              </a:lnSpc>
              <a:spcBef>
                <a:spcPts val="0"/>
              </a:spcBef>
              <a:spcAft>
                <a:spcPts val="0"/>
              </a:spcAft>
              <a:buClr>
                <a:srgbClr val="000000"/>
              </a:buClr>
              <a:buSzPts val="700"/>
              <a:buFont typeface="Arial"/>
              <a:buNone/>
            </a:pPr>
            <a:r>
              <a:rPr b="1" i="0" lang="en" sz="700" u="none" cap="none" strike="noStrike">
                <a:solidFill>
                  <a:srgbClr val="434343"/>
                </a:solidFill>
                <a:latin typeface="Nunito"/>
                <a:ea typeface="Nunito"/>
                <a:cs typeface="Nunito"/>
                <a:sym typeface="Nunito"/>
              </a:rPr>
              <a:t>Proprietary content. © Great Learning. All Rights Reserved. Unauthorized use or distribution prohibited.</a:t>
            </a:r>
            <a:endParaRPr b="1" i="0" sz="700" u="none" cap="none" strike="noStrike">
              <a:solidFill>
                <a:srgbClr val="434343"/>
              </a:solidFill>
              <a:latin typeface="Nunito"/>
              <a:ea typeface="Nunito"/>
              <a:cs typeface="Nunito"/>
              <a:sym typeface="Nunito"/>
            </a:endParaRPr>
          </a:p>
        </p:txBody>
      </p:sp>
      <p:sp>
        <p:nvSpPr>
          <p:cNvPr id="9" name="Google Shape;9;ge1a9588eba_0_0"/>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pic>
        <p:nvPicPr>
          <p:cNvPr id="10" name="Google Shape;10;ge1a9588eba_0_0"/>
          <p:cNvPicPr preferRelativeResize="0"/>
          <p:nvPr/>
        </p:nvPicPr>
        <p:blipFill rotWithShape="1">
          <a:blip r:embed="rId1">
            <a:alphaModFix/>
          </a:blip>
          <a:srcRect b="0" l="0" r="0" t="0"/>
          <a:stretch/>
        </p:blipFill>
        <p:spPr>
          <a:xfrm>
            <a:off x="7669500" y="68264"/>
            <a:ext cx="1395476" cy="572701"/>
          </a:xfrm>
          <a:prstGeom prst="rect">
            <a:avLst/>
          </a:prstGeom>
          <a:noFill/>
          <a:ln>
            <a:noFill/>
          </a:ln>
        </p:spPr>
      </p:pic>
      <p:grpSp>
        <p:nvGrpSpPr>
          <p:cNvPr id="11" name="Google Shape;11;ge1a9588eba_0_0"/>
          <p:cNvGrpSpPr/>
          <p:nvPr/>
        </p:nvGrpSpPr>
        <p:grpSpPr>
          <a:xfrm>
            <a:off x="6593" y="10"/>
            <a:ext cx="175500" cy="709221"/>
            <a:chOff x="6593" y="10"/>
            <a:chExt cx="175500" cy="709221"/>
          </a:xfrm>
        </p:grpSpPr>
        <p:sp>
          <p:nvSpPr>
            <p:cNvPr id="12" name="Google Shape;12;ge1a9588eba_0_0"/>
            <p:cNvSpPr/>
            <p:nvPr/>
          </p:nvSpPr>
          <p:spPr>
            <a:xfrm>
              <a:off x="6593" y="10"/>
              <a:ext cx="175500" cy="355500"/>
            </a:xfrm>
            <a:prstGeom prst="rect">
              <a:avLst/>
            </a:prstGeom>
            <a:solidFill>
              <a:srgbClr val="0E39A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ge1a9588eba_0_0"/>
            <p:cNvSpPr/>
            <p:nvPr/>
          </p:nvSpPr>
          <p:spPr>
            <a:xfrm>
              <a:off x="6593" y="353731"/>
              <a:ext cx="175500" cy="355500"/>
            </a:xfrm>
            <a:prstGeom prst="rect">
              <a:avLst/>
            </a:prstGeom>
            <a:solidFill>
              <a:srgbClr val="1974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3" name="Shape 53"/>
        <p:cNvGrpSpPr/>
        <p:nvPr/>
      </p:nvGrpSpPr>
      <p:grpSpPr>
        <a:xfrm>
          <a:off x="0" y="0"/>
          <a:ext cx="0" cy="0"/>
          <a:chOff x="0" y="0"/>
          <a:chExt cx="0" cy="0"/>
        </a:xfrm>
      </p:grpSpPr>
      <p:sp>
        <p:nvSpPr>
          <p:cNvPr id="54" name="Google Shape;54;g10ee00f67ea_0_62"/>
          <p:cNvSpPr txBox="1"/>
          <p:nvPr>
            <p:ph type="title"/>
          </p:nvPr>
        </p:nvSpPr>
        <p:spPr>
          <a:xfrm>
            <a:off x="201972" y="288368"/>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434343"/>
              </a:buClr>
              <a:buSzPts val="2200"/>
              <a:buFont typeface="Nunito"/>
              <a:buNone/>
              <a:defRPr b="1" i="0" sz="2200" u="none" cap="none" strike="noStrike">
                <a:solidFill>
                  <a:srgbClr val="434343"/>
                </a:solidFill>
                <a:latin typeface="Nunito"/>
                <a:ea typeface="Nunito"/>
                <a:cs typeface="Nunito"/>
                <a:sym typeface="Nunito"/>
              </a:defRPr>
            </a:lvl1pPr>
            <a:lvl2pPr lvl="1"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2pPr>
            <a:lvl3pPr lvl="2"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3pPr>
            <a:lvl4pPr lvl="3"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4pPr>
            <a:lvl5pPr lvl="4"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5pPr>
            <a:lvl6pPr lvl="5"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6pPr>
            <a:lvl7pPr lvl="6"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7pPr>
            <a:lvl8pPr lvl="7"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8pPr>
            <a:lvl9pPr lvl="8"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9pPr>
          </a:lstStyle>
          <a:p/>
        </p:txBody>
      </p:sp>
      <p:sp>
        <p:nvSpPr>
          <p:cNvPr id="55" name="Google Shape;55;g10ee00f67ea_0_62"/>
          <p:cNvSpPr txBox="1"/>
          <p:nvPr>
            <p:ph idx="1" type="body"/>
          </p:nvPr>
        </p:nvSpPr>
        <p:spPr>
          <a:xfrm>
            <a:off x="311700" y="861075"/>
            <a:ext cx="8520600" cy="3416400"/>
          </a:xfrm>
          <a:prstGeom prst="rect">
            <a:avLst/>
          </a:prstGeom>
          <a:noFill/>
          <a:ln>
            <a:noFill/>
          </a:ln>
        </p:spPr>
        <p:txBody>
          <a:bodyPr anchorCtr="0" anchor="t" bIns="91425" lIns="91425" spcFirstLastPara="1" rIns="91425" wrap="square" tIns="91425">
            <a:noAutofit/>
          </a:bodyPr>
          <a:lstStyle>
            <a:lvl1pPr indent="-323850" lvl="0" marL="457200" marR="0" rtl="0" algn="l">
              <a:lnSpc>
                <a:spcPct val="115000"/>
              </a:lnSpc>
              <a:spcBef>
                <a:spcPts val="0"/>
              </a:spcBef>
              <a:spcAft>
                <a:spcPts val="0"/>
              </a:spcAft>
              <a:buClr>
                <a:schemeClr val="dk2"/>
              </a:buClr>
              <a:buSzPts val="1500"/>
              <a:buFont typeface="Nunito"/>
              <a:buChar char="●"/>
              <a:defRPr b="0" i="0" sz="1500" u="none" cap="none" strike="noStrike">
                <a:solidFill>
                  <a:schemeClr val="dk2"/>
                </a:solidFill>
                <a:latin typeface="Nunito"/>
                <a:ea typeface="Nunito"/>
                <a:cs typeface="Nunito"/>
                <a:sym typeface="Nunito"/>
              </a:defRPr>
            </a:lvl1pPr>
            <a:lvl2pPr indent="-311150" lvl="1" marL="914400" marR="0" rtl="0" algn="l">
              <a:lnSpc>
                <a:spcPct val="115000"/>
              </a:lnSpc>
              <a:spcBef>
                <a:spcPts val="1600"/>
              </a:spcBef>
              <a:spcAft>
                <a:spcPts val="0"/>
              </a:spcAft>
              <a:buClr>
                <a:schemeClr val="dk2"/>
              </a:buClr>
              <a:buSzPts val="1300"/>
              <a:buFont typeface="Nunito"/>
              <a:buChar char="○"/>
              <a:defRPr b="0" i="0" sz="1300" u="none" cap="none" strike="noStrike">
                <a:solidFill>
                  <a:schemeClr val="dk2"/>
                </a:solidFill>
                <a:latin typeface="Nunito"/>
                <a:ea typeface="Nunito"/>
                <a:cs typeface="Nunito"/>
                <a:sym typeface="Nunito"/>
              </a:defRPr>
            </a:lvl2pPr>
            <a:lvl3pPr indent="-304800" lvl="2" marL="1371600" marR="0" rtl="0" algn="l">
              <a:lnSpc>
                <a:spcPct val="115000"/>
              </a:lnSpc>
              <a:spcBef>
                <a:spcPts val="1600"/>
              </a:spcBef>
              <a:spcAft>
                <a:spcPts val="0"/>
              </a:spcAft>
              <a:buClr>
                <a:schemeClr val="dk2"/>
              </a:buClr>
              <a:buSzPts val="1200"/>
              <a:buFont typeface="Nunito"/>
              <a:buChar char="■"/>
              <a:defRPr b="0" i="0" sz="1200" u="none" cap="none" strike="noStrike">
                <a:solidFill>
                  <a:schemeClr val="dk2"/>
                </a:solidFill>
                <a:latin typeface="Nunito"/>
                <a:ea typeface="Nunito"/>
                <a:cs typeface="Nunito"/>
                <a:sym typeface="Nunito"/>
              </a:defRPr>
            </a:lvl3pPr>
            <a:lvl4pPr indent="-298450" lvl="3" marL="18288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4pPr>
            <a:lvl5pPr indent="-292100" lvl="4" marL="2286000" marR="0" rtl="0" algn="l">
              <a:lnSpc>
                <a:spcPct val="115000"/>
              </a:lnSpc>
              <a:spcBef>
                <a:spcPts val="1600"/>
              </a:spcBef>
              <a:spcAft>
                <a:spcPts val="0"/>
              </a:spcAft>
              <a:buClr>
                <a:schemeClr val="dk2"/>
              </a:buClr>
              <a:buSzPts val="1000"/>
              <a:buFont typeface="Nunito"/>
              <a:buChar char="○"/>
              <a:defRPr b="0" i="0" sz="1000" u="none" cap="none" strike="noStrike">
                <a:solidFill>
                  <a:schemeClr val="dk2"/>
                </a:solidFill>
                <a:latin typeface="Nunito"/>
                <a:ea typeface="Nunito"/>
                <a:cs typeface="Nunito"/>
                <a:sym typeface="Nunito"/>
              </a:defRPr>
            </a:lvl5pPr>
            <a:lvl6pPr indent="-285750" lvl="5" marL="2743200" marR="0" rtl="0" algn="l">
              <a:lnSpc>
                <a:spcPct val="115000"/>
              </a:lnSpc>
              <a:spcBef>
                <a:spcPts val="1600"/>
              </a:spcBef>
              <a:spcAft>
                <a:spcPts val="0"/>
              </a:spcAft>
              <a:buClr>
                <a:schemeClr val="dk2"/>
              </a:buClr>
              <a:buSzPts val="900"/>
              <a:buFont typeface="Nunito"/>
              <a:buChar char="■"/>
              <a:defRPr b="0" i="0" sz="900" u="none" cap="none" strike="noStrike">
                <a:solidFill>
                  <a:schemeClr val="dk2"/>
                </a:solidFill>
                <a:latin typeface="Nunito"/>
                <a:ea typeface="Nunito"/>
                <a:cs typeface="Nunito"/>
                <a:sym typeface="Nunito"/>
              </a:defRPr>
            </a:lvl6pPr>
            <a:lvl7pPr indent="-279400" lvl="6" marL="3200400" marR="0" rtl="0" algn="l">
              <a:lnSpc>
                <a:spcPct val="115000"/>
              </a:lnSpc>
              <a:spcBef>
                <a:spcPts val="1600"/>
              </a:spcBef>
              <a:spcAft>
                <a:spcPts val="0"/>
              </a:spcAft>
              <a:buClr>
                <a:schemeClr val="dk2"/>
              </a:buClr>
              <a:buSzPts val="800"/>
              <a:buFont typeface="Nunito"/>
              <a:buChar char="●"/>
              <a:defRPr b="0" i="0" sz="800" u="none" cap="none" strike="noStrike">
                <a:solidFill>
                  <a:schemeClr val="dk2"/>
                </a:solidFill>
                <a:latin typeface="Nunito"/>
                <a:ea typeface="Nunito"/>
                <a:cs typeface="Nunito"/>
                <a:sym typeface="Nunito"/>
              </a:defRPr>
            </a:lvl7pPr>
            <a:lvl8pPr indent="-273050" lvl="7" marL="3657600" marR="0" rtl="0" algn="l">
              <a:lnSpc>
                <a:spcPct val="115000"/>
              </a:lnSpc>
              <a:spcBef>
                <a:spcPts val="1600"/>
              </a:spcBef>
              <a:spcAft>
                <a:spcPts val="0"/>
              </a:spcAft>
              <a:buClr>
                <a:schemeClr val="dk2"/>
              </a:buClr>
              <a:buSzPts val="700"/>
              <a:buFont typeface="Nunito"/>
              <a:buChar char="○"/>
              <a:defRPr b="0" i="0" sz="700" u="none" cap="none" strike="noStrike">
                <a:solidFill>
                  <a:schemeClr val="dk2"/>
                </a:solidFill>
                <a:latin typeface="Nunito"/>
                <a:ea typeface="Nunito"/>
                <a:cs typeface="Nunito"/>
                <a:sym typeface="Nunito"/>
              </a:defRPr>
            </a:lvl8pPr>
            <a:lvl9pPr indent="-266700" lvl="8" marL="4114800" marR="0" rtl="0" algn="l">
              <a:lnSpc>
                <a:spcPct val="115000"/>
              </a:lnSpc>
              <a:spcBef>
                <a:spcPts val="1600"/>
              </a:spcBef>
              <a:spcAft>
                <a:spcPts val="1600"/>
              </a:spcAft>
              <a:buClr>
                <a:schemeClr val="dk2"/>
              </a:buClr>
              <a:buSzPts val="600"/>
              <a:buFont typeface="Nunito"/>
              <a:buChar char="■"/>
              <a:defRPr b="0" i="0" sz="600" u="none" cap="none" strike="noStrike">
                <a:solidFill>
                  <a:schemeClr val="dk2"/>
                </a:solidFill>
                <a:latin typeface="Nunito"/>
                <a:ea typeface="Nunito"/>
                <a:cs typeface="Nunito"/>
                <a:sym typeface="Nunito"/>
              </a:defRPr>
            </a:lvl9pPr>
          </a:lstStyle>
          <a:p/>
        </p:txBody>
      </p:sp>
      <p:sp>
        <p:nvSpPr>
          <p:cNvPr id="56" name="Google Shape;56;g10ee00f67ea_0_62"/>
          <p:cNvSpPr txBox="1"/>
          <p:nvPr/>
        </p:nvSpPr>
        <p:spPr>
          <a:xfrm>
            <a:off x="2234400" y="4917657"/>
            <a:ext cx="4675200" cy="275700"/>
          </a:xfrm>
          <a:prstGeom prst="rect">
            <a:avLst/>
          </a:prstGeom>
          <a:noFill/>
          <a:ln>
            <a:noFill/>
          </a:ln>
        </p:spPr>
        <p:txBody>
          <a:bodyPr anchorCtr="0" anchor="t" bIns="91425" lIns="91425" spcFirstLastPara="1" rIns="91425" wrap="square" tIns="91425">
            <a:noAutofit/>
          </a:bodyPr>
          <a:lstStyle/>
          <a:p>
            <a:pPr indent="0" lvl="0" marL="12700" marR="0" rtl="0" algn="ctr">
              <a:lnSpc>
                <a:spcPct val="102500"/>
              </a:lnSpc>
              <a:spcBef>
                <a:spcPts val="0"/>
              </a:spcBef>
              <a:spcAft>
                <a:spcPts val="0"/>
              </a:spcAft>
              <a:buClr>
                <a:srgbClr val="000000"/>
              </a:buClr>
              <a:buSzPts val="700"/>
              <a:buFont typeface="Arial"/>
              <a:buNone/>
            </a:pPr>
            <a:r>
              <a:rPr b="1" i="0" lang="en" sz="700" u="none" cap="none" strike="noStrike">
                <a:solidFill>
                  <a:srgbClr val="434343"/>
                </a:solidFill>
                <a:latin typeface="Nunito"/>
                <a:ea typeface="Nunito"/>
                <a:cs typeface="Nunito"/>
                <a:sym typeface="Nunito"/>
              </a:rPr>
              <a:t>Proprietary content. © Great Learning. All Rights Reserved. Unauthorized use or distribution prohibited.</a:t>
            </a:r>
            <a:endParaRPr b="1" i="0" sz="700" u="none" cap="none" strike="noStrike">
              <a:solidFill>
                <a:srgbClr val="434343"/>
              </a:solidFill>
              <a:latin typeface="Nunito"/>
              <a:ea typeface="Nunito"/>
              <a:cs typeface="Nunito"/>
              <a:sym typeface="Nunito"/>
            </a:endParaRPr>
          </a:p>
        </p:txBody>
      </p:sp>
      <p:sp>
        <p:nvSpPr>
          <p:cNvPr id="57" name="Google Shape;57;g10ee00f67ea_0_62"/>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pic>
        <p:nvPicPr>
          <p:cNvPr id="58" name="Google Shape;58;g10ee00f67ea_0_62"/>
          <p:cNvPicPr preferRelativeResize="0"/>
          <p:nvPr/>
        </p:nvPicPr>
        <p:blipFill rotWithShape="1">
          <a:blip r:embed="rId1">
            <a:alphaModFix/>
          </a:blip>
          <a:srcRect b="0" l="0" r="0" t="0"/>
          <a:stretch/>
        </p:blipFill>
        <p:spPr>
          <a:xfrm>
            <a:off x="7669500" y="68264"/>
            <a:ext cx="1395476" cy="572701"/>
          </a:xfrm>
          <a:prstGeom prst="rect">
            <a:avLst/>
          </a:prstGeom>
          <a:noFill/>
          <a:ln>
            <a:noFill/>
          </a:ln>
        </p:spPr>
      </p:pic>
      <p:grpSp>
        <p:nvGrpSpPr>
          <p:cNvPr id="59" name="Google Shape;59;g10ee00f67ea_0_62"/>
          <p:cNvGrpSpPr/>
          <p:nvPr/>
        </p:nvGrpSpPr>
        <p:grpSpPr>
          <a:xfrm>
            <a:off x="6593" y="10"/>
            <a:ext cx="175500" cy="709221"/>
            <a:chOff x="6593" y="10"/>
            <a:chExt cx="175500" cy="709221"/>
          </a:xfrm>
        </p:grpSpPr>
        <p:sp>
          <p:nvSpPr>
            <p:cNvPr id="60" name="Google Shape;60;g10ee00f67ea_0_62"/>
            <p:cNvSpPr/>
            <p:nvPr/>
          </p:nvSpPr>
          <p:spPr>
            <a:xfrm>
              <a:off x="6593" y="10"/>
              <a:ext cx="175500" cy="355500"/>
            </a:xfrm>
            <a:prstGeom prst="rect">
              <a:avLst/>
            </a:prstGeom>
            <a:solidFill>
              <a:srgbClr val="0E39A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g10ee00f67ea_0_62"/>
            <p:cNvSpPr/>
            <p:nvPr/>
          </p:nvSpPr>
          <p:spPr>
            <a:xfrm>
              <a:off x="6593" y="353731"/>
              <a:ext cx="175500" cy="355500"/>
            </a:xfrm>
            <a:prstGeom prst="rect">
              <a:avLst/>
            </a:prstGeom>
            <a:solidFill>
              <a:srgbClr val="1974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 accent1="accent1" accent2="accent2" accent3="accent3" accent4="accent4" accent5="accent5" accent6="accent6" bg1="lt1" bg2="dk2" tx1="dk1" tx2="lt2" folHlink="folHlink" hlink="hlink"/>
  <p:sldLayoutIdLst>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mc:AlternateContent>
    <mc:Choice Requires="p14">
      <p:transition p14:dur="0">
        <p:fade thruBlk="1"/>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16.png"/><Relationship Id="rId5" Type="http://schemas.openxmlformats.org/officeDocument/2006/relationships/image" Target="../media/image22.png"/><Relationship Id="rId6" Type="http://schemas.openxmlformats.org/officeDocument/2006/relationships/image" Target="../media/image17.png"/><Relationship Id="rId7"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5.png"/><Relationship Id="rId4" Type="http://schemas.openxmlformats.org/officeDocument/2006/relationships/image" Target="../media/image10.png"/><Relationship Id="rId5" Type="http://schemas.openxmlformats.org/officeDocument/2006/relationships/image" Target="../media/image26.png"/><Relationship Id="rId6" Type="http://schemas.openxmlformats.org/officeDocument/2006/relationships/image" Target="../media/image27.png"/><Relationship Id="rId7"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14.png"/><Relationship Id="rId5" Type="http://schemas.openxmlformats.org/officeDocument/2006/relationships/image" Target="../media/image23.png"/><Relationship Id="rId6" Type="http://schemas.openxmlformats.org/officeDocument/2006/relationships/image" Target="../media/image20.png"/><Relationship Id="rId7" Type="http://schemas.openxmlformats.org/officeDocument/2006/relationships/image" Target="../media/image3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9.png"/><Relationship Id="rId4" Type="http://schemas.openxmlformats.org/officeDocument/2006/relationships/image" Target="../media/image33.png"/><Relationship Id="rId5" Type="http://schemas.openxmlformats.org/officeDocument/2006/relationships/image" Target="../media/image38.png"/><Relationship Id="rId6" Type="http://schemas.openxmlformats.org/officeDocument/2006/relationships/image" Target="../media/image31.png"/><Relationship Id="rId7" Type="http://schemas.openxmlformats.org/officeDocument/2006/relationships/image" Target="../media/image3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0.png"/><Relationship Id="rId4" Type="http://schemas.openxmlformats.org/officeDocument/2006/relationships/image" Target="../media/image34.png"/><Relationship Id="rId5" Type="http://schemas.openxmlformats.org/officeDocument/2006/relationships/image" Target="../media/image46.png"/><Relationship Id="rId6" Type="http://schemas.openxmlformats.org/officeDocument/2006/relationships/image" Target="../media/image42.png"/><Relationship Id="rId7" Type="http://schemas.openxmlformats.org/officeDocument/2006/relationships/image" Target="../media/image4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4.xml"/><Relationship Id="rId5" Type="http://schemas.openxmlformats.org/officeDocument/2006/relationships/slide" Target="/ppt/slides/slide6.xml"/><Relationship Id="rId6" Type="http://schemas.openxmlformats.org/officeDocument/2006/relationships/slide" Target="/ppt/slides/slide12.xml"/><Relationship Id="rId7" Type="http://schemas.openxmlformats.org/officeDocument/2006/relationships/slide" Target="/ppt/slides/slide14.xml"/><Relationship Id="rId8" Type="http://schemas.openxmlformats.org/officeDocument/2006/relationships/slide" Target="/ppt/slides/slide2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6.png"/><Relationship Id="rId4" Type="http://schemas.openxmlformats.org/officeDocument/2006/relationships/image" Target="../media/image44.png"/><Relationship Id="rId5" Type="http://schemas.openxmlformats.org/officeDocument/2006/relationships/image" Target="../media/image47.png"/><Relationship Id="rId6" Type="http://schemas.openxmlformats.org/officeDocument/2006/relationships/image" Target="../media/image43.png"/><Relationship Id="rId7" Type="http://schemas.openxmlformats.org/officeDocument/2006/relationships/image" Target="../media/image4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4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
          <p:cNvSpPr txBox="1"/>
          <p:nvPr>
            <p:ph type="ctrTitle"/>
          </p:nvPr>
        </p:nvSpPr>
        <p:spPr>
          <a:xfrm>
            <a:off x="1158150" y="1412050"/>
            <a:ext cx="6827700" cy="581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sz="3600"/>
              <a:t>Project 04: Bank Churn Prediction</a:t>
            </a:r>
            <a:endParaRPr sz="3600"/>
          </a:p>
        </p:txBody>
      </p:sp>
      <p:sp>
        <p:nvSpPr>
          <p:cNvPr id="106" name="Google Shape;106;p1"/>
          <p:cNvSpPr txBox="1"/>
          <p:nvPr>
            <p:ph type="ctrTitle"/>
          </p:nvPr>
        </p:nvSpPr>
        <p:spPr>
          <a:xfrm>
            <a:off x="1153000" y="2038575"/>
            <a:ext cx="6827700" cy="1029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b="0" lang="en" sz="3000"/>
              <a:t>Introduction To Neural Networks</a:t>
            </a:r>
            <a:endParaRPr b="0" sz="3000"/>
          </a:p>
          <a:p>
            <a:pPr indent="0" lvl="0" marL="0" rtl="0" algn="l">
              <a:lnSpc>
                <a:spcPct val="100000"/>
              </a:lnSpc>
              <a:spcBef>
                <a:spcPts val="0"/>
              </a:spcBef>
              <a:spcAft>
                <a:spcPts val="0"/>
              </a:spcAft>
              <a:buSzPts val="4800"/>
              <a:buNone/>
            </a:pPr>
            <a:r>
              <a:rPr b="0" lang="en" sz="3000"/>
              <a:t>PGP-AIML-BA-UTA</a:t>
            </a:r>
            <a:endParaRPr b="0" sz="3000"/>
          </a:p>
        </p:txBody>
      </p:sp>
      <p:sp>
        <p:nvSpPr>
          <p:cNvPr id="107" name="Google Shape;107;p1"/>
          <p:cNvSpPr txBox="1"/>
          <p:nvPr>
            <p:ph type="ctrTitle"/>
          </p:nvPr>
        </p:nvSpPr>
        <p:spPr>
          <a:xfrm>
            <a:off x="1153000" y="3067600"/>
            <a:ext cx="6827700" cy="498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b="0" lang="en" sz="1600"/>
              <a:t>May 24, 2024</a:t>
            </a:r>
            <a:endParaRPr b="0"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2722ff0278e_0_26"/>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1974D2"/>
                </a:solidFill>
              </a:rPr>
              <a:t>EDA Results: Bivariate Analysis - Churn</a:t>
            </a:r>
            <a:endParaRPr>
              <a:solidFill>
                <a:srgbClr val="1974D2"/>
              </a:solidFill>
            </a:endParaRPr>
          </a:p>
        </p:txBody>
      </p:sp>
      <p:pic>
        <p:nvPicPr>
          <p:cNvPr id="170" name="Google Shape;170;g2722ff0278e_0_26"/>
          <p:cNvPicPr preferRelativeResize="0"/>
          <p:nvPr/>
        </p:nvPicPr>
        <p:blipFill>
          <a:blip r:embed="rId3">
            <a:alphaModFix/>
          </a:blip>
          <a:stretch>
            <a:fillRect/>
          </a:stretch>
        </p:blipFill>
        <p:spPr>
          <a:xfrm>
            <a:off x="3617825" y="2429125"/>
            <a:ext cx="1627425" cy="2377425"/>
          </a:xfrm>
          <a:prstGeom prst="rect">
            <a:avLst/>
          </a:prstGeom>
          <a:noFill/>
          <a:ln>
            <a:noFill/>
          </a:ln>
        </p:spPr>
      </p:pic>
      <p:pic>
        <p:nvPicPr>
          <p:cNvPr id="171" name="Google Shape;171;g2722ff0278e_0_26"/>
          <p:cNvPicPr preferRelativeResize="0"/>
          <p:nvPr/>
        </p:nvPicPr>
        <p:blipFill>
          <a:blip r:embed="rId4">
            <a:alphaModFix/>
          </a:blip>
          <a:stretch>
            <a:fillRect/>
          </a:stretch>
        </p:blipFill>
        <p:spPr>
          <a:xfrm>
            <a:off x="5282275" y="2402375"/>
            <a:ext cx="1814850" cy="2167575"/>
          </a:xfrm>
          <a:prstGeom prst="rect">
            <a:avLst/>
          </a:prstGeom>
          <a:noFill/>
          <a:ln>
            <a:noFill/>
          </a:ln>
        </p:spPr>
      </p:pic>
      <p:pic>
        <p:nvPicPr>
          <p:cNvPr id="172" name="Google Shape;172;g2722ff0278e_0_26"/>
          <p:cNvPicPr preferRelativeResize="0"/>
          <p:nvPr/>
        </p:nvPicPr>
        <p:blipFill>
          <a:blip r:embed="rId5">
            <a:alphaModFix/>
          </a:blip>
          <a:stretch>
            <a:fillRect/>
          </a:stretch>
        </p:blipFill>
        <p:spPr>
          <a:xfrm>
            <a:off x="6925675" y="2349726"/>
            <a:ext cx="2149175" cy="2506525"/>
          </a:xfrm>
          <a:prstGeom prst="rect">
            <a:avLst/>
          </a:prstGeom>
          <a:noFill/>
          <a:ln>
            <a:noFill/>
          </a:ln>
        </p:spPr>
      </p:pic>
      <p:sp>
        <p:nvSpPr>
          <p:cNvPr id="173" name="Google Shape;173;g2722ff0278e_0_26"/>
          <p:cNvSpPr txBox="1"/>
          <p:nvPr/>
        </p:nvSpPr>
        <p:spPr>
          <a:xfrm>
            <a:off x="296025" y="897325"/>
            <a:ext cx="8520600" cy="13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latin typeface="Nunito"/>
                <a:ea typeface="Nunito"/>
                <a:cs typeface="Nunito"/>
                <a:sym typeface="Nunito"/>
              </a:rPr>
              <a:t>OBSERVATIONS:  Here we can see that there are some key elements that indicate higher churn levels, where Germany has higher churn from the other countries using the banks services.</a:t>
            </a:r>
            <a:endParaRPr sz="1200">
              <a:solidFill>
                <a:schemeClr val="dk2"/>
              </a:solidFill>
              <a:latin typeface="Nunito"/>
              <a:ea typeface="Nunito"/>
              <a:cs typeface="Nunito"/>
              <a:sym typeface="Nunito"/>
            </a:endParaRPr>
          </a:p>
          <a:p>
            <a:pPr indent="0" lvl="0" marL="0" rtl="0" algn="l">
              <a:spcBef>
                <a:spcPts val="0"/>
              </a:spcBef>
              <a:spcAft>
                <a:spcPts val="0"/>
              </a:spcAft>
              <a:buNone/>
            </a:pPr>
            <a:r>
              <a:rPr lang="en" sz="1200">
                <a:solidFill>
                  <a:schemeClr val="dk2"/>
                </a:solidFill>
                <a:latin typeface="Nunito"/>
                <a:ea typeface="Nunito"/>
                <a:cs typeface="Nunito"/>
                <a:sym typeface="Nunito"/>
              </a:rPr>
              <a:t>Member Activity also seems to take a role has well.  If one tends to not be an active member, higher degrees of churn are seen.  </a:t>
            </a:r>
            <a:endParaRPr sz="1200">
              <a:solidFill>
                <a:schemeClr val="dk2"/>
              </a:solidFill>
              <a:latin typeface="Nunito"/>
              <a:ea typeface="Nunito"/>
              <a:cs typeface="Nunito"/>
              <a:sym typeface="Nunito"/>
            </a:endParaRPr>
          </a:p>
          <a:p>
            <a:pPr indent="0" lvl="0" marL="0" rtl="0" algn="l">
              <a:spcBef>
                <a:spcPts val="0"/>
              </a:spcBef>
              <a:spcAft>
                <a:spcPts val="0"/>
              </a:spcAft>
              <a:buNone/>
            </a:pPr>
            <a:r>
              <a:rPr lang="en" sz="1200">
                <a:solidFill>
                  <a:schemeClr val="dk2"/>
                </a:solidFill>
                <a:latin typeface="Nunito"/>
                <a:ea typeface="Nunito"/>
                <a:cs typeface="Nunito"/>
                <a:sym typeface="Nunito"/>
              </a:rPr>
              <a:t>Additionally we see the same incidents of churn in members that happen to be female.</a:t>
            </a:r>
            <a:endParaRPr sz="1200">
              <a:solidFill>
                <a:schemeClr val="dk2"/>
              </a:solidFill>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2722ff0278e_0_2"/>
          <p:cNvSpPr txBox="1"/>
          <p:nvPr>
            <p:ph type="title"/>
          </p:nvPr>
        </p:nvSpPr>
        <p:spPr>
          <a:xfrm>
            <a:off x="257150" y="85754"/>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1974D2"/>
                </a:solidFill>
              </a:rPr>
              <a:t>EDA Results: Bivariate Analysis - Churn Age</a:t>
            </a:r>
            <a:endParaRPr>
              <a:solidFill>
                <a:srgbClr val="1974D2"/>
              </a:solidFill>
            </a:endParaRPr>
          </a:p>
        </p:txBody>
      </p:sp>
      <p:pic>
        <p:nvPicPr>
          <p:cNvPr id="179" name="Google Shape;179;g2722ff0278e_0_2"/>
          <p:cNvPicPr preferRelativeResize="0"/>
          <p:nvPr/>
        </p:nvPicPr>
        <p:blipFill>
          <a:blip r:embed="rId3">
            <a:alphaModFix/>
          </a:blip>
          <a:stretch>
            <a:fillRect/>
          </a:stretch>
        </p:blipFill>
        <p:spPr>
          <a:xfrm>
            <a:off x="4541525" y="658454"/>
            <a:ext cx="4236232" cy="4180247"/>
          </a:xfrm>
          <a:prstGeom prst="rect">
            <a:avLst/>
          </a:prstGeom>
          <a:noFill/>
          <a:ln>
            <a:noFill/>
          </a:ln>
        </p:spPr>
      </p:pic>
      <p:sp>
        <p:nvSpPr>
          <p:cNvPr id="180" name="Google Shape;180;g2722ff0278e_0_2"/>
          <p:cNvSpPr txBox="1"/>
          <p:nvPr/>
        </p:nvSpPr>
        <p:spPr>
          <a:xfrm>
            <a:off x="407050" y="656825"/>
            <a:ext cx="3894600" cy="370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2"/>
                </a:solidFill>
                <a:latin typeface="Nunito"/>
                <a:ea typeface="Nunito"/>
                <a:cs typeface="Nunito"/>
                <a:sym typeface="Nunito"/>
              </a:rPr>
              <a:t>OBSERVATION: Out of all the boxplot’s performed across features such as Credit Score, Tenure, Bank Balance, Number of Products, and estimated salary, the plot on age was one of the more telling, showing that a majority of churn happened in the higher age brackets.  Higher ages seemed to be strong outliers with those who have not churned, but this tends to occur close to the sixties and above ages.</a:t>
            </a:r>
            <a:endParaRPr sz="1500">
              <a:solidFill>
                <a:schemeClr val="dk2"/>
              </a:solidFill>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4"/>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1974D2"/>
                </a:solidFill>
              </a:rPr>
              <a:t>Data Preprocessing </a:t>
            </a:r>
            <a:endParaRPr>
              <a:solidFill>
                <a:srgbClr val="1974D2"/>
              </a:solidFill>
            </a:endParaRPr>
          </a:p>
        </p:txBody>
      </p:sp>
      <p:sp>
        <p:nvSpPr>
          <p:cNvPr id="186" name="Google Shape;186;p4"/>
          <p:cNvSpPr txBox="1"/>
          <p:nvPr>
            <p:ph idx="1" type="body"/>
          </p:nvPr>
        </p:nvSpPr>
        <p:spPr>
          <a:xfrm>
            <a:off x="202550" y="861975"/>
            <a:ext cx="5718000" cy="40779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2D3B45"/>
              </a:buClr>
              <a:buSzPts val="1400"/>
              <a:buChar char="●"/>
            </a:pPr>
            <a:r>
              <a:rPr lang="en" sz="1400">
                <a:solidFill>
                  <a:srgbClr val="2D3B45"/>
                </a:solidFill>
                <a:highlight>
                  <a:srgbClr val="FFFFFF"/>
                </a:highlight>
              </a:rPr>
              <a:t>Duplicate value check</a:t>
            </a:r>
            <a:endParaRPr sz="1400">
              <a:solidFill>
                <a:srgbClr val="2D3B45"/>
              </a:solidFill>
              <a:highlight>
                <a:srgbClr val="FFFFFF"/>
              </a:highlight>
            </a:endParaRPr>
          </a:p>
          <a:p>
            <a:pPr indent="-317500" lvl="1" marL="914400" rtl="0" algn="l">
              <a:lnSpc>
                <a:spcPct val="115000"/>
              </a:lnSpc>
              <a:spcBef>
                <a:spcPts val="0"/>
              </a:spcBef>
              <a:spcAft>
                <a:spcPts val="0"/>
              </a:spcAft>
              <a:buClr>
                <a:srgbClr val="2D3B45"/>
              </a:buClr>
              <a:buSzPts val="1400"/>
              <a:buChar char="○"/>
            </a:pPr>
            <a:r>
              <a:rPr lang="en" sz="1400">
                <a:solidFill>
                  <a:srgbClr val="2D3B45"/>
                </a:solidFill>
                <a:highlight>
                  <a:srgbClr val="FFFFFF"/>
                </a:highlight>
              </a:rPr>
              <a:t>Checking for duplicates was performed using the nunique method, and showed that values tended to be in line with expectations.</a:t>
            </a:r>
            <a:endParaRPr sz="1400">
              <a:solidFill>
                <a:srgbClr val="2D3B45"/>
              </a:solidFill>
              <a:highlight>
                <a:srgbClr val="FFFFFF"/>
              </a:highlight>
            </a:endParaRPr>
          </a:p>
          <a:p>
            <a:pPr indent="-317500" lvl="0" marL="457200" rtl="0" algn="l">
              <a:lnSpc>
                <a:spcPct val="115000"/>
              </a:lnSpc>
              <a:spcBef>
                <a:spcPts val="1000"/>
              </a:spcBef>
              <a:spcAft>
                <a:spcPts val="0"/>
              </a:spcAft>
              <a:buClr>
                <a:srgbClr val="2D3B45"/>
              </a:buClr>
              <a:buSzPts val="1400"/>
              <a:buChar char="●"/>
            </a:pPr>
            <a:r>
              <a:rPr lang="en" sz="1400">
                <a:solidFill>
                  <a:srgbClr val="2D3B45"/>
                </a:solidFill>
                <a:highlight>
                  <a:srgbClr val="FFFFFF"/>
                </a:highlight>
              </a:rPr>
              <a:t>Missing value treatment</a:t>
            </a:r>
            <a:endParaRPr sz="1400">
              <a:solidFill>
                <a:srgbClr val="2D3B45"/>
              </a:solidFill>
              <a:highlight>
                <a:srgbClr val="FFFFFF"/>
              </a:highlight>
            </a:endParaRPr>
          </a:p>
          <a:p>
            <a:pPr indent="-317500" lvl="1" marL="914400" rtl="0" algn="l">
              <a:lnSpc>
                <a:spcPct val="115000"/>
              </a:lnSpc>
              <a:spcBef>
                <a:spcPts val="1000"/>
              </a:spcBef>
              <a:spcAft>
                <a:spcPts val="0"/>
              </a:spcAft>
              <a:buClr>
                <a:srgbClr val="2D3B45"/>
              </a:buClr>
              <a:buSzPts val="1400"/>
              <a:buChar char="○"/>
            </a:pPr>
            <a:r>
              <a:rPr lang="en" sz="1400">
                <a:solidFill>
                  <a:srgbClr val="2D3B45"/>
                </a:solidFill>
                <a:highlight>
                  <a:srgbClr val="FFFFFF"/>
                </a:highlight>
              </a:rPr>
              <a:t>Missing Values were tested for and found that no missing values existed in the data set.</a:t>
            </a:r>
            <a:endParaRPr sz="1400">
              <a:solidFill>
                <a:srgbClr val="2D3B45"/>
              </a:solidFill>
              <a:highlight>
                <a:srgbClr val="FFFFFF"/>
              </a:highlight>
            </a:endParaRPr>
          </a:p>
          <a:p>
            <a:pPr indent="-317500" lvl="0" marL="457200" rtl="0" algn="l">
              <a:lnSpc>
                <a:spcPct val="115000"/>
              </a:lnSpc>
              <a:spcBef>
                <a:spcPts val="1000"/>
              </a:spcBef>
              <a:spcAft>
                <a:spcPts val="0"/>
              </a:spcAft>
              <a:buClr>
                <a:srgbClr val="2D3B45"/>
              </a:buClr>
              <a:buSzPts val="1400"/>
              <a:buChar char="●"/>
            </a:pPr>
            <a:r>
              <a:rPr lang="en" sz="1400">
                <a:solidFill>
                  <a:srgbClr val="2D3B45"/>
                </a:solidFill>
                <a:highlight>
                  <a:srgbClr val="FFFFFF"/>
                </a:highlight>
              </a:rPr>
              <a:t>Data preparation for modeling</a:t>
            </a:r>
            <a:endParaRPr sz="1400">
              <a:solidFill>
                <a:srgbClr val="2D3B45"/>
              </a:solidFill>
              <a:highlight>
                <a:srgbClr val="FFFFFF"/>
              </a:highlight>
            </a:endParaRPr>
          </a:p>
          <a:p>
            <a:pPr indent="-317500" lvl="1" marL="914400" rtl="0" algn="l">
              <a:lnSpc>
                <a:spcPct val="115000"/>
              </a:lnSpc>
              <a:spcBef>
                <a:spcPts val="1000"/>
              </a:spcBef>
              <a:spcAft>
                <a:spcPts val="0"/>
              </a:spcAft>
              <a:buClr>
                <a:srgbClr val="2D3B45"/>
              </a:buClr>
              <a:buSzPts val="1400"/>
              <a:buChar char="○"/>
            </a:pPr>
            <a:r>
              <a:rPr lang="en" sz="1400">
                <a:solidFill>
                  <a:srgbClr val="2D3B45"/>
                </a:solidFill>
                <a:highlight>
                  <a:srgbClr val="FFFFFF"/>
                </a:highlight>
              </a:rPr>
              <a:t>Dummy Variable Creation to select object dtypes.</a:t>
            </a:r>
            <a:endParaRPr sz="1400">
              <a:solidFill>
                <a:srgbClr val="2D3B45"/>
              </a:solidFill>
              <a:highlight>
                <a:srgbClr val="FFFFFF"/>
              </a:highlight>
            </a:endParaRPr>
          </a:p>
          <a:p>
            <a:pPr indent="-317500" lvl="1" marL="914400" rtl="0" algn="l">
              <a:lnSpc>
                <a:spcPct val="115000"/>
              </a:lnSpc>
              <a:spcBef>
                <a:spcPts val="1000"/>
              </a:spcBef>
              <a:spcAft>
                <a:spcPts val="0"/>
              </a:spcAft>
              <a:buClr>
                <a:srgbClr val="2D3B45"/>
              </a:buClr>
              <a:buSzPts val="1400"/>
              <a:buChar char="○"/>
            </a:pPr>
            <a:r>
              <a:rPr lang="en" sz="1400">
                <a:solidFill>
                  <a:srgbClr val="2D3B45"/>
                </a:solidFill>
                <a:highlight>
                  <a:srgbClr val="FFFFFF"/>
                </a:highlight>
              </a:rPr>
              <a:t>Splitting data into our training sets and testing sets.  We split randomly and set test size to 0.2.  This gives us the following sizes/shape.</a:t>
            </a:r>
            <a:endParaRPr sz="1400">
              <a:solidFill>
                <a:srgbClr val="2D3B45"/>
              </a:solidFill>
              <a:highlight>
                <a:srgbClr val="FFFFFF"/>
              </a:highlight>
            </a:endParaRPr>
          </a:p>
          <a:p>
            <a:pPr indent="0" lvl="0" marL="0" rtl="0" algn="l">
              <a:lnSpc>
                <a:spcPct val="115000"/>
              </a:lnSpc>
              <a:spcBef>
                <a:spcPts val="1000"/>
              </a:spcBef>
              <a:spcAft>
                <a:spcPts val="0"/>
              </a:spcAft>
              <a:buSzPts val="1500"/>
              <a:buNone/>
            </a:pPr>
            <a:r>
              <a:t/>
            </a:r>
            <a:endParaRPr sz="1400">
              <a:solidFill>
                <a:srgbClr val="000000"/>
              </a:solidFill>
            </a:endParaRPr>
          </a:p>
          <a:p>
            <a:pPr indent="0" lvl="0" marL="0" rtl="0" algn="l">
              <a:lnSpc>
                <a:spcPct val="115000"/>
              </a:lnSpc>
              <a:spcBef>
                <a:spcPts val="1000"/>
              </a:spcBef>
              <a:spcAft>
                <a:spcPts val="1000"/>
              </a:spcAft>
              <a:buSzPts val="1500"/>
              <a:buNone/>
            </a:pPr>
            <a:r>
              <a:t/>
            </a:r>
            <a:endParaRPr sz="1400">
              <a:solidFill>
                <a:srgbClr val="2D3B45"/>
              </a:solidFill>
              <a:highlight>
                <a:srgbClr val="FFFFFF"/>
              </a:highlight>
            </a:endParaRPr>
          </a:p>
        </p:txBody>
      </p:sp>
      <p:graphicFrame>
        <p:nvGraphicFramePr>
          <p:cNvPr id="187" name="Google Shape;187;p4"/>
          <p:cNvGraphicFramePr/>
          <p:nvPr/>
        </p:nvGraphicFramePr>
        <p:xfrm>
          <a:off x="5920550" y="966225"/>
          <a:ext cx="3000000" cy="3000000"/>
        </p:xfrm>
        <a:graphic>
          <a:graphicData uri="http://schemas.openxmlformats.org/drawingml/2006/table">
            <a:tbl>
              <a:tblPr>
                <a:noFill/>
                <a:tableStyleId>{FC6D3580-1312-4BD5-AC00-F32EC9E5189F}</a:tableStyleId>
              </a:tblPr>
              <a:tblGrid>
                <a:gridCol w="1498750"/>
                <a:gridCol w="1498750"/>
              </a:tblGrid>
              <a:tr h="596075">
                <a:tc>
                  <a:txBody>
                    <a:bodyPr/>
                    <a:lstStyle/>
                    <a:p>
                      <a:pPr indent="0" lvl="0" marL="0" rtl="0" algn="l">
                        <a:spcBef>
                          <a:spcPts val="0"/>
                        </a:spcBef>
                        <a:spcAft>
                          <a:spcPts val="0"/>
                        </a:spcAft>
                        <a:buNone/>
                      </a:pPr>
                      <a:r>
                        <a:rPr lang="en">
                          <a:solidFill>
                            <a:schemeClr val="accent6"/>
                          </a:solidFill>
                        </a:rPr>
                        <a:t>X Train</a:t>
                      </a:r>
                      <a:endParaRPr>
                        <a:solidFill>
                          <a:schemeClr val="accent6"/>
                        </a:solidFill>
                      </a:endParaRPr>
                    </a:p>
                  </a:txBody>
                  <a:tcPr marT="91425" marB="91425" marR="91425" marL="91425"/>
                </a:tc>
                <a:tc>
                  <a:txBody>
                    <a:bodyPr/>
                    <a:lstStyle/>
                    <a:p>
                      <a:pPr indent="0" lvl="0" marL="0" rtl="0" algn="l">
                        <a:spcBef>
                          <a:spcPts val="0"/>
                        </a:spcBef>
                        <a:spcAft>
                          <a:spcPts val="0"/>
                        </a:spcAft>
                        <a:buNone/>
                      </a:pPr>
                      <a:r>
                        <a:rPr lang="en">
                          <a:solidFill>
                            <a:schemeClr val="accent6"/>
                          </a:solidFill>
                        </a:rPr>
                        <a:t>6000, 11</a:t>
                      </a:r>
                      <a:endParaRPr>
                        <a:solidFill>
                          <a:schemeClr val="accent6"/>
                        </a:solidFill>
                      </a:endParaRPr>
                    </a:p>
                  </a:txBody>
                  <a:tcPr marT="91425" marB="91425" marR="91425" marL="91425"/>
                </a:tc>
              </a:tr>
              <a:tr h="596075">
                <a:tc>
                  <a:txBody>
                    <a:bodyPr/>
                    <a:lstStyle/>
                    <a:p>
                      <a:pPr indent="0" lvl="0" marL="0" rtl="0" algn="l">
                        <a:spcBef>
                          <a:spcPts val="0"/>
                        </a:spcBef>
                        <a:spcAft>
                          <a:spcPts val="0"/>
                        </a:spcAft>
                        <a:buNone/>
                      </a:pPr>
                      <a:r>
                        <a:rPr lang="en">
                          <a:solidFill>
                            <a:schemeClr val="accent6"/>
                          </a:solidFill>
                        </a:rPr>
                        <a:t>X Validation</a:t>
                      </a:r>
                      <a:endParaRPr>
                        <a:solidFill>
                          <a:schemeClr val="accent6"/>
                        </a:solidFill>
                      </a:endParaRPr>
                    </a:p>
                  </a:txBody>
                  <a:tcPr marT="91425" marB="91425" marR="91425" marL="91425"/>
                </a:tc>
                <a:tc>
                  <a:txBody>
                    <a:bodyPr/>
                    <a:lstStyle/>
                    <a:p>
                      <a:pPr indent="0" lvl="0" marL="0" rtl="0" algn="l">
                        <a:spcBef>
                          <a:spcPts val="0"/>
                        </a:spcBef>
                        <a:spcAft>
                          <a:spcPts val="0"/>
                        </a:spcAft>
                        <a:buNone/>
                      </a:pPr>
                      <a:r>
                        <a:rPr lang="en">
                          <a:solidFill>
                            <a:schemeClr val="accent6"/>
                          </a:solidFill>
                        </a:rPr>
                        <a:t>1500, 11</a:t>
                      </a:r>
                      <a:endParaRPr>
                        <a:solidFill>
                          <a:schemeClr val="accent6"/>
                        </a:solidFill>
                      </a:endParaRPr>
                    </a:p>
                  </a:txBody>
                  <a:tcPr marT="91425" marB="91425" marR="91425" marL="91425"/>
                </a:tc>
              </a:tr>
              <a:tr h="596075">
                <a:tc>
                  <a:txBody>
                    <a:bodyPr/>
                    <a:lstStyle/>
                    <a:p>
                      <a:pPr indent="0" lvl="0" marL="0" rtl="0" algn="l">
                        <a:spcBef>
                          <a:spcPts val="0"/>
                        </a:spcBef>
                        <a:spcAft>
                          <a:spcPts val="0"/>
                        </a:spcAft>
                        <a:buNone/>
                      </a:pPr>
                      <a:r>
                        <a:rPr lang="en">
                          <a:solidFill>
                            <a:schemeClr val="accent6"/>
                          </a:solidFill>
                        </a:rPr>
                        <a:t>X Test</a:t>
                      </a:r>
                      <a:endParaRPr>
                        <a:solidFill>
                          <a:schemeClr val="accent6"/>
                        </a:solidFill>
                      </a:endParaRPr>
                    </a:p>
                  </a:txBody>
                  <a:tcPr marT="91425" marB="91425" marR="91425" marL="91425"/>
                </a:tc>
                <a:tc>
                  <a:txBody>
                    <a:bodyPr/>
                    <a:lstStyle/>
                    <a:p>
                      <a:pPr indent="0" lvl="0" marL="0" rtl="0" algn="l">
                        <a:spcBef>
                          <a:spcPts val="0"/>
                        </a:spcBef>
                        <a:spcAft>
                          <a:spcPts val="0"/>
                        </a:spcAft>
                        <a:buNone/>
                      </a:pPr>
                      <a:r>
                        <a:rPr lang="en">
                          <a:solidFill>
                            <a:schemeClr val="accent6"/>
                          </a:solidFill>
                        </a:rPr>
                        <a:t>2500, 11</a:t>
                      </a:r>
                      <a:endParaRPr>
                        <a:solidFill>
                          <a:schemeClr val="accent6"/>
                        </a:solidFill>
                      </a:endParaRPr>
                    </a:p>
                  </a:txBody>
                  <a:tcPr marT="91425" marB="91425" marR="91425" marL="91425"/>
                </a:tc>
              </a:tr>
              <a:tr h="596075">
                <a:tc>
                  <a:txBody>
                    <a:bodyPr/>
                    <a:lstStyle/>
                    <a:p>
                      <a:pPr indent="0" lvl="0" marL="0" rtl="0" algn="l">
                        <a:spcBef>
                          <a:spcPts val="0"/>
                        </a:spcBef>
                        <a:spcAft>
                          <a:spcPts val="0"/>
                        </a:spcAft>
                        <a:buNone/>
                      </a:pPr>
                      <a:r>
                        <a:rPr lang="en">
                          <a:solidFill>
                            <a:srgbClr val="990000"/>
                          </a:solidFill>
                        </a:rPr>
                        <a:t>Y Train</a:t>
                      </a:r>
                      <a:endParaRPr>
                        <a:solidFill>
                          <a:srgbClr val="990000"/>
                        </a:solidFill>
                      </a:endParaRPr>
                    </a:p>
                  </a:txBody>
                  <a:tcPr marT="91425" marB="91425" marR="91425" marL="91425"/>
                </a:tc>
                <a:tc>
                  <a:txBody>
                    <a:bodyPr/>
                    <a:lstStyle/>
                    <a:p>
                      <a:pPr indent="0" lvl="0" marL="0" rtl="0" algn="l">
                        <a:spcBef>
                          <a:spcPts val="0"/>
                        </a:spcBef>
                        <a:spcAft>
                          <a:spcPts val="0"/>
                        </a:spcAft>
                        <a:buNone/>
                      </a:pPr>
                      <a:r>
                        <a:rPr lang="en">
                          <a:solidFill>
                            <a:srgbClr val="980000"/>
                          </a:solidFill>
                        </a:rPr>
                        <a:t>6000</a:t>
                      </a:r>
                      <a:endParaRPr>
                        <a:solidFill>
                          <a:srgbClr val="980000"/>
                        </a:solidFill>
                      </a:endParaRPr>
                    </a:p>
                  </a:txBody>
                  <a:tcPr marT="91425" marB="91425" marR="91425" marL="91425"/>
                </a:tc>
              </a:tr>
              <a:tr h="596075">
                <a:tc>
                  <a:txBody>
                    <a:bodyPr/>
                    <a:lstStyle/>
                    <a:p>
                      <a:pPr indent="0" lvl="0" marL="0" rtl="0" algn="l">
                        <a:spcBef>
                          <a:spcPts val="0"/>
                        </a:spcBef>
                        <a:spcAft>
                          <a:spcPts val="0"/>
                        </a:spcAft>
                        <a:buNone/>
                      </a:pPr>
                      <a:r>
                        <a:rPr lang="en">
                          <a:solidFill>
                            <a:srgbClr val="990000"/>
                          </a:solidFill>
                        </a:rPr>
                        <a:t>Y Validation</a:t>
                      </a:r>
                      <a:endParaRPr>
                        <a:solidFill>
                          <a:srgbClr val="990000"/>
                        </a:solidFill>
                      </a:endParaRPr>
                    </a:p>
                  </a:txBody>
                  <a:tcPr marT="91425" marB="91425" marR="91425" marL="91425"/>
                </a:tc>
                <a:tc>
                  <a:txBody>
                    <a:bodyPr/>
                    <a:lstStyle/>
                    <a:p>
                      <a:pPr indent="0" lvl="0" marL="0" rtl="0" algn="l">
                        <a:spcBef>
                          <a:spcPts val="0"/>
                        </a:spcBef>
                        <a:spcAft>
                          <a:spcPts val="0"/>
                        </a:spcAft>
                        <a:buNone/>
                      </a:pPr>
                      <a:r>
                        <a:rPr lang="en">
                          <a:solidFill>
                            <a:srgbClr val="980000"/>
                          </a:solidFill>
                        </a:rPr>
                        <a:t>1500</a:t>
                      </a:r>
                      <a:endParaRPr>
                        <a:solidFill>
                          <a:srgbClr val="980000"/>
                        </a:solidFill>
                      </a:endParaRPr>
                    </a:p>
                  </a:txBody>
                  <a:tcPr marT="91425" marB="91425" marR="91425" marL="91425"/>
                </a:tc>
              </a:tr>
              <a:tr h="596075">
                <a:tc>
                  <a:txBody>
                    <a:bodyPr/>
                    <a:lstStyle/>
                    <a:p>
                      <a:pPr indent="0" lvl="0" marL="0" rtl="0" algn="l">
                        <a:spcBef>
                          <a:spcPts val="0"/>
                        </a:spcBef>
                        <a:spcAft>
                          <a:spcPts val="0"/>
                        </a:spcAft>
                        <a:buNone/>
                      </a:pPr>
                      <a:r>
                        <a:rPr lang="en">
                          <a:solidFill>
                            <a:srgbClr val="990000"/>
                          </a:solidFill>
                        </a:rPr>
                        <a:t>Y Testing</a:t>
                      </a:r>
                      <a:endParaRPr>
                        <a:solidFill>
                          <a:srgbClr val="990000"/>
                        </a:solidFill>
                      </a:endParaRPr>
                    </a:p>
                  </a:txBody>
                  <a:tcPr marT="91425" marB="91425" marR="91425" marL="91425"/>
                </a:tc>
                <a:tc>
                  <a:txBody>
                    <a:bodyPr/>
                    <a:lstStyle/>
                    <a:p>
                      <a:pPr indent="0" lvl="0" marL="0" rtl="0" algn="l">
                        <a:spcBef>
                          <a:spcPts val="0"/>
                        </a:spcBef>
                        <a:spcAft>
                          <a:spcPts val="0"/>
                        </a:spcAft>
                        <a:buNone/>
                      </a:pPr>
                      <a:r>
                        <a:rPr lang="en">
                          <a:solidFill>
                            <a:srgbClr val="980000"/>
                          </a:solidFill>
                        </a:rPr>
                        <a:t>2500</a:t>
                      </a:r>
                      <a:endParaRPr>
                        <a:solidFill>
                          <a:srgbClr val="980000"/>
                        </a:solidFill>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27232e01514_0_9"/>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1974D2"/>
                </a:solidFill>
              </a:rPr>
              <a:t>Data Preprocessing </a:t>
            </a:r>
            <a:endParaRPr>
              <a:solidFill>
                <a:srgbClr val="1974D2"/>
              </a:solidFill>
            </a:endParaRPr>
          </a:p>
        </p:txBody>
      </p:sp>
      <p:sp>
        <p:nvSpPr>
          <p:cNvPr id="193" name="Google Shape;193;g27232e01514_0_9"/>
          <p:cNvSpPr txBox="1"/>
          <p:nvPr>
            <p:ph idx="1" type="body"/>
          </p:nvPr>
        </p:nvSpPr>
        <p:spPr>
          <a:xfrm>
            <a:off x="202550" y="861975"/>
            <a:ext cx="5718000" cy="40779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2D3B45"/>
              </a:buClr>
              <a:buSzPts val="1400"/>
              <a:buChar char="●"/>
            </a:pPr>
            <a:r>
              <a:rPr lang="en" sz="1400">
                <a:solidFill>
                  <a:srgbClr val="2D3B45"/>
                </a:solidFill>
                <a:highlight>
                  <a:srgbClr val="FFFFFF"/>
                </a:highlight>
              </a:rPr>
              <a:t>DATA NORMALIZATION:</a:t>
            </a:r>
            <a:endParaRPr sz="1400">
              <a:solidFill>
                <a:srgbClr val="2D3B45"/>
              </a:solidFill>
              <a:highlight>
                <a:srgbClr val="FFFFFF"/>
              </a:highlight>
            </a:endParaRPr>
          </a:p>
          <a:p>
            <a:pPr indent="-317500" lvl="1" marL="914400" rtl="0" algn="l">
              <a:lnSpc>
                <a:spcPct val="115000"/>
              </a:lnSpc>
              <a:spcBef>
                <a:spcPts val="0"/>
              </a:spcBef>
              <a:spcAft>
                <a:spcPts val="0"/>
              </a:spcAft>
              <a:buClr>
                <a:srgbClr val="2D3B45"/>
              </a:buClr>
              <a:buSzPts val="1400"/>
              <a:buChar char="○"/>
            </a:pPr>
            <a:r>
              <a:rPr lang="en" sz="1400">
                <a:solidFill>
                  <a:srgbClr val="2D3B45"/>
                </a:solidFill>
                <a:highlight>
                  <a:srgbClr val="FFFFFF"/>
                </a:highlight>
              </a:rPr>
              <a:t>We performed some basic data normalization to ensure the datasets are on the same scale.</a:t>
            </a:r>
            <a:endParaRPr sz="1400">
              <a:solidFill>
                <a:srgbClr val="2D3B45"/>
              </a:solidFill>
              <a:highlight>
                <a:srgbClr val="FFFFFF"/>
              </a:highlight>
            </a:endParaRPr>
          </a:p>
          <a:p>
            <a:pPr indent="-317500" lvl="1" marL="914400" rtl="0" algn="l">
              <a:lnSpc>
                <a:spcPct val="115000"/>
              </a:lnSpc>
              <a:spcBef>
                <a:spcPts val="0"/>
              </a:spcBef>
              <a:spcAft>
                <a:spcPts val="0"/>
              </a:spcAft>
              <a:buClr>
                <a:srgbClr val="2D3B45"/>
              </a:buClr>
              <a:buSzPts val="1400"/>
              <a:buChar char="○"/>
            </a:pPr>
            <a:r>
              <a:rPr lang="en" sz="1400">
                <a:solidFill>
                  <a:srgbClr val="2D3B45"/>
                </a:solidFill>
                <a:highlight>
                  <a:srgbClr val="FFFFFF"/>
                </a:highlight>
              </a:rPr>
              <a:t>We performed this action utilizing </a:t>
            </a:r>
            <a:r>
              <a:rPr lang="en" sz="1400">
                <a:solidFill>
                  <a:srgbClr val="2D3B45"/>
                </a:solidFill>
                <a:highlight>
                  <a:srgbClr val="FFFFFF"/>
                </a:highlight>
              </a:rPr>
              <a:t>Scikit Learn</a:t>
            </a:r>
            <a:r>
              <a:rPr lang="en" sz="1400">
                <a:solidFill>
                  <a:srgbClr val="2D3B45"/>
                </a:solidFill>
                <a:highlight>
                  <a:srgbClr val="FFFFFF"/>
                </a:highlight>
              </a:rPr>
              <a:t> ‘Standard Scaler’.</a:t>
            </a:r>
            <a:endParaRPr sz="1400">
              <a:solidFill>
                <a:srgbClr val="2D3B45"/>
              </a:solidFill>
              <a:highlight>
                <a:srgbClr val="FFFFFF"/>
              </a:highlight>
            </a:endParaRPr>
          </a:p>
          <a:p>
            <a:pPr indent="0" lvl="0" marL="0" rtl="0" algn="l">
              <a:lnSpc>
                <a:spcPct val="115000"/>
              </a:lnSpc>
              <a:spcBef>
                <a:spcPts val="1000"/>
              </a:spcBef>
              <a:spcAft>
                <a:spcPts val="0"/>
              </a:spcAft>
              <a:buSzPts val="1500"/>
              <a:buNone/>
            </a:pPr>
            <a:r>
              <a:t/>
            </a:r>
            <a:endParaRPr sz="1400">
              <a:solidFill>
                <a:srgbClr val="000000"/>
              </a:solidFill>
            </a:endParaRPr>
          </a:p>
          <a:p>
            <a:pPr indent="0" lvl="0" marL="0" rtl="0" algn="l">
              <a:lnSpc>
                <a:spcPct val="115000"/>
              </a:lnSpc>
              <a:spcBef>
                <a:spcPts val="1000"/>
              </a:spcBef>
              <a:spcAft>
                <a:spcPts val="1000"/>
              </a:spcAft>
              <a:buSzPts val="1500"/>
              <a:buNone/>
            </a:pPr>
            <a:r>
              <a:t/>
            </a:r>
            <a:endParaRPr sz="1400">
              <a:solidFill>
                <a:srgbClr val="2D3B45"/>
              </a:solidFill>
              <a:highlight>
                <a:srgbClr val="FFFFFF"/>
              </a:highlight>
            </a:endParaRPr>
          </a:p>
        </p:txBody>
      </p:sp>
      <p:pic>
        <p:nvPicPr>
          <p:cNvPr id="194" name="Google Shape;194;g27232e01514_0_9"/>
          <p:cNvPicPr preferRelativeResize="0"/>
          <p:nvPr/>
        </p:nvPicPr>
        <p:blipFill>
          <a:blip r:embed="rId3">
            <a:alphaModFix/>
          </a:blip>
          <a:stretch>
            <a:fillRect/>
          </a:stretch>
        </p:blipFill>
        <p:spPr>
          <a:xfrm>
            <a:off x="968050" y="2432975"/>
            <a:ext cx="6539551" cy="1584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6"/>
          <p:cNvSpPr txBox="1"/>
          <p:nvPr>
            <p:ph idx="1" type="body"/>
          </p:nvPr>
        </p:nvSpPr>
        <p:spPr>
          <a:xfrm>
            <a:off x="202550" y="861975"/>
            <a:ext cx="8629800" cy="40596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Char char="●"/>
            </a:pPr>
            <a:r>
              <a:rPr lang="en" sz="1400">
                <a:solidFill>
                  <a:schemeClr val="dk1"/>
                </a:solidFill>
              </a:rPr>
              <a:t>Introduction:</a:t>
            </a:r>
            <a:endParaRPr sz="1400">
              <a:solidFill>
                <a:schemeClr val="dk1"/>
              </a:solidFill>
            </a:endParaRPr>
          </a:p>
          <a:p>
            <a:pPr indent="-317500" lvl="1" marL="914400" rtl="0" algn="l">
              <a:lnSpc>
                <a:spcPct val="115000"/>
              </a:lnSpc>
              <a:spcBef>
                <a:spcPts val="0"/>
              </a:spcBef>
              <a:spcAft>
                <a:spcPts val="0"/>
              </a:spcAft>
              <a:buClr>
                <a:srgbClr val="000000"/>
              </a:buClr>
              <a:buSzPts val="1400"/>
              <a:buChar char="○"/>
            </a:pPr>
            <a:r>
              <a:rPr lang="en" sz="1400">
                <a:solidFill>
                  <a:schemeClr val="dk1"/>
                </a:solidFill>
              </a:rPr>
              <a:t>Model Preparation:</a:t>
            </a:r>
            <a:br>
              <a:rPr lang="en" sz="1400">
                <a:solidFill>
                  <a:schemeClr val="dk1"/>
                </a:solidFill>
              </a:rPr>
            </a:br>
            <a:r>
              <a:rPr lang="en" sz="1400">
                <a:solidFill>
                  <a:schemeClr val="dk1"/>
                </a:solidFill>
              </a:rPr>
              <a:t>Included;</a:t>
            </a:r>
            <a:endParaRPr sz="1400">
              <a:solidFill>
                <a:schemeClr val="dk1"/>
              </a:solidFill>
            </a:endParaRPr>
          </a:p>
          <a:p>
            <a:pPr indent="-317500" lvl="2" marL="1371600" rtl="0" algn="l">
              <a:lnSpc>
                <a:spcPct val="115000"/>
              </a:lnSpc>
              <a:spcBef>
                <a:spcPts val="0"/>
              </a:spcBef>
              <a:spcAft>
                <a:spcPts val="0"/>
              </a:spcAft>
              <a:buClr>
                <a:srgbClr val="000000"/>
              </a:buClr>
              <a:buSzPts val="1400"/>
              <a:buChar char="■"/>
            </a:pPr>
            <a:r>
              <a:rPr lang="en" sz="1400">
                <a:solidFill>
                  <a:schemeClr val="dk1"/>
                </a:solidFill>
              </a:rPr>
              <a:t>‘Dense’ layers so all the neurons were connected.</a:t>
            </a:r>
            <a:endParaRPr sz="1400">
              <a:solidFill>
                <a:schemeClr val="dk1"/>
              </a:solidFill>
            </a:endParaRPr>
          </a:p>
          <a:p>
            <a:pPr indent="-317500" lvl="2" marL="1371600" rtl="0" algn="l">
              <a:lnSpc>
                <a:spcPct val="115000"/>
              </a:lnSpc>
              <a:spcBef>
                <a:spcPts val="0"/>
              </a:spcBef>
              <a:spcAft>
                <a:spcPts val="0"/>
              </a:spcAft>
              <a:buClr>
                <a:schemeClr val="dk1"/>
              </a:buClr>
              <a:buSzPts val="1400"/>
              <a:buChar char="■"/>
            </a:pPr>
            <a:r>
              <a:rPr lang="en" sz="1400">
                <a:solidFill>
                  <a:schemeClr val="dk1"/>
                </a:solidFill>
              </a:rPr>
              <a:t>Rectified Linear Units for activation</a:t>
            </a:r>
            <a:endParaRPr sz="1400">
              <a:solidFill>
                <a:schemeClr val="dk1"/>
              </a:solidFill>
            </a:endParaRPr>
          </a:p>
          <a:p>
            <a:pPr indent="-317500" lvl="2" marL="1371600" rtl="0" algn="l">
              <a:lnSpc>
                <a:spcPct val="115000"/>
              </a:lnSpc>
              <a:spcBef>
                <a:spcPts val="0"/>
              </a:spcBef>
              <a:spcAft>
                <a:spcPts val="0"/>
              </a:spcAft>
              <a:buClr>
                <a:schemeClr val="dk1"/>
              </a:buClr>
              <a:buSzPts val="1400"/>
              <a:buChar char="■"/>
            </a:pPr>
            <a:r>
              <a:rPr lang="en" sz="1400">
                <a:solidFill>
                  <a:schemeClr val="dk1"/>
                </a:solidFill>
              </a:rPr>
              <a:t>‘Dense’ hidden layers and</a:t>
            </a:r>
            <a:endParaRPr sz="1400">
              <a:solidFill>
                <a:schemeClr val="dk1"/>
              </a:solidFill>
            </a:endParaRPr>
          </a:p>
          <a:p>
            <a:pPr indent="-317500" lvl="2" marL="1371600" rtl="0" algn="l">
              <a:lnSpc>
                <a:spcPct val="115000"/>
              </a:lnSpc>
              <a:spcBef>
                <a:spcPts val="0"/>
              </a:spcBef>
              <a:spcAft>
                <a:spcPts val="0"/>
              </a:spcAft>
              <a:buClr>
                <a:schemeClr val="dk1"/>
              </a:buClr>
              <a:buSzPts val="1400"/>
              <a:buChar char="■"/>
            </a:pPr>
            <a:r>
              <a:rPr lang="en" sz="1400">
                <a:solidFill>
                  <a:schemeClr val="dk1"/>
                </a:solidFill>
              </a:rPr>
              <a:t>Sigmoid function for binary classification</a:t>
            </a:r>
            <a:endParaRPr sz="1400">
              <a:solidFill>
                <a:schemeClr val="dk1"/>
              </a:solidFill>
            </a:endParaRPr>
          </a:p>
          <a:p>
            <a:pPr indent="-317500" lvl="1" marL="914400" rtl="0" algn="l">
              <a:lnSpc>
                <a:spcPct val="115000"/>
              </a:lnSpc>
              <a:spcBef>
                <a:spcPts val="0"/>
              </a:spcBef>
              <a:spcAft>
                <a:spcPts val="0"/>
              </a:spcAft>
              <a:buClr>
                <a:srgbClr val="000000"/>
              </a:buClr>
              <a:buSzPts val="1400"/>
              <a:buChar char="○"/>
            </a:pPr>
            <a:r>
              <a:rPr lang="en" sz="1400">
                <a:solidFill>
                  <a:schemeClr val="dk1"/>
                </a:solidFill>
              </a:rPr>
              <a:t>Model Training:  </a:t>
            </a:r>
            <a:br>
              <a:rPr lang="en" sz="1400">
                <a:solidFill>
                  <a:schemeClr val="dk1"/>
                </a:solidFill>
              </a:rPr>
            </a:br>
            <a:r>
              <a:rPr lang="en" sz="1400">
                <a:solidFill>
                  <a:schemeClr val="dk1"/>
                </a:solidFill>
              </a:rPr>
              <a:t>We trained all of the following models using;</a:t>
            </a:r>
            <a:endParaRPr sz="1400">
              <a:solidFill>
                <a:schemeClr val="dk1"/>
              </a:solidFill>
            </a:endParaRPr>
          </a:p>
          <a:p>
            <a:pPr indent="-317500" lvl="2" marL="1371600" rtl="0" algn="l">
              <a:lnSpc>
                <a:spcPct val="115000"/>
              </a:lnSpc>
              <a:spcBef>
                <a:spcPts val="0"/>
              </a:spcBef>
              <a:spcAft>
                <a:spcPts val="0"/>
              </a:spcAft>
              <a:buClr>
                <a:schemeClr val="dk1"/>
              </a:buClr>
              <a:buSzPts val="1400"/>
              <a:buChar char="■"/>
            </a:pPr>
            <a:r>
              <a:rPr lang="en" sz="1400">
                <a:solidFill>
                  <a:schemeClr val="dk1"/>
                </a:solidFill>
              </a:rPr>
              <a:t>Batch Sizes of 32</a:t>
            </a:r>
            <a:endParaRPr sz="1400">
              <a:solidFill>
                <a:schemeClr val="dk1"/>
              </a:solidFill>
            </a:endParaRPr>
          </a:p>
          <a:p>
            <a:pPr indent="-317500" lvl="2" marL="1371600" rtl="0" algn="l">
              <a:lnSpc>
                <a:spcPct val="115000"/>
              </a:lnSpc>
              <a:spcBef>
                <a:spcPts val="0"/>
              </a:spcBef>
              <a:spcAft>
                <a:spcPts val="0"/>
              </a:spcAft>
              <a:buClr>
                <a:schemeClr val="dk1"/>
              </a:buClr>
              <a:buSzPts val="1400"/>
              <a:buChar char="■"/>
            </a:pPr>
            <a:r>
              <a:rPr lang="en" sz="1400">
                <a:solidFill>
                  <a:schemeClr val="dk1"/>
                </a:solidFill>
              </a:rPr>
              <a:t>Epochs of 100</a:t>
            </a:r>
            <a:endParaRPr sz="1400">
              <a:solidFill>
                <a:schemeClr val="dk1"/>
              </a:solidFill>
            </a:endParaRPr>
          </a:p>
          <a:p>
            <a:pPr indent="-317500" lvl="2" marL="1371600" rtl="0" algn="l">
              <a:lnSpc>
                <a:spcPct val="115000"/>
              </a:lnSpc>
              <a:spcBef>
                <a:spcPts val="0"/>
              </a:spcBef>
              <a:spcAft>
                <a:spcPts val="0"/>
              </a:spcAft>
              <a:buClr>
                <a:schemeClr val="dk1"/>
              </a:buClr>
              <a:buSzPts val="1400"/>
              <a:buChar char="■"/>
            </a:pPr>
            <a:r>
              <a:rPr lang="en" sz="1400">
                <a:solidFill>
                  <a:schemeClr val="dk1"/>
                </a:solidFill>
              </a:rPr>
              <a:t>Verbosity of 1</a:t>
            </a:r>
            <a:endParaRPr sz="1400">
              <a:solidFill>
                <a:schemeClr val="dk1"/>
              </a:solidFill>
            </a:endParaRPr>
          </a:p>
          <a:p>
            <a:pPr indent="0" lvl="0" marL="0" rtl="0" algn="l">
              <a:lnSpc>
                <a:spcPct val="115000"/>
              </a:lnSpc>
              <a:spcBef>
                <a:spcPts val="0"/>
              </a:spcBef>
              <a:spcAft>
                <a:spcPts val="0"/>
              </a:spcAft>
              <a:buNone/>
            </a:pPr>
            <a:r>
              <a:t/>
            </a:r>
            <a:endParaRPr sz="1400">
              <a:solidFill>
                <a:schemeClr val="dk1"/>
              </a:solidFill>
            </a:endParaRPr>
          </a:p>
          <a:p>
            <a:pPr indent="0" lvl="0" marL="0" rtl="0" algn="l">
              <a:lnSpc>
                <a:spcPct val="115000"/>
              </a:lnSpc>
              <a:spcBef>
                <a:spcPts val="0"/>
              </a:spcBef>
              <a:spcAft>
                <a:spcPts val="0"/>
              </a:spcAft>
              <a:buNone/>
            </a:pPr>
            <a:r>
              <a:rPr lang="en" sz="1400">
                <a:solidFill>
                  <a:schemeClr val="dk1"/>
                </a:solidFill>
              </a:rPr>
              <a:t>Observations:  The later models and optimizations were a bit off the charts.  Creating larger batch sizes may smooth out the validation curves more, however keeping batch sizes to 32 seemed to work regardless.</a:t>
            </a:r>
            <a:endParaRPr sz="1400">
              <a:solidFill>
                <a:srgbClr val="000000"/>
              </a:solidFill>
            </a:endParaRPr>
          </a:p>
        </p:txBody>
      </p:sp>
      <p:sp>
        <p:nvSpPr>
          <p:cNvPr id="200" name="Google Shape;200;p6"/>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1974D2"/>
                </a:solidFill>
              </a:rPr>
              <a:t>Model Performance Summary</a:t>
            </a:r>
            <a:endParaRPr>
              <a:solidFill>
                <a:srgbClr val="1974D2"/>
              </a:solidFill>
            </a:endParaRPr>
          </a:p>
        </p:txBody>
      </p:sp>
      <p:sp>
        <p:nvSpPr>
          <p:cNvPr id="201" name="Google Shape;201;p6"/>
          <p:cNvSpPr txBox="1"/>
          <p:nvPr/>
        </p:nvSpPr>
        <p:spPr>
          <a:xfrm>
            <a:off x="6510350" y="915850"/>
            <a:ext cx="2322000" cy="80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4A86E8"/>
                </a:solidFill>
                <a:latin typeface="Nunito"/>
                <a:ea typeface="Nunito"/>
                <a:cs typeface="Nunito"/>
                <a:sym typeface="Nunito"/>
              </a:rPr>
              <a:t>SIDE NOTE: Recall was used as the metric across all models.</a:t>
            </a:r>
            <a:endParaRPr sz="1500">
              <a:solidFill>
                <a:srgbClr val="4A86E8"/>
              </a:solidFill>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27232e01514_0_33"/>
          <p:cNvSpPr txBox="1"/>
          <p:nvPr>
            <p:ph type="title"/>
          </p:nvPr>
        </p:nvSpPr>
        <p:spPr>
          <a:xfrm>
            <a:off x="202550" y="74000"/>
            <a:ext cx="8520600" cy="610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1974D2"/>
                </a:solidFill>
              </a:rPr>
              <a:t>Model Performance Summary: SGD Recall</a:t>
            </a:r>
            <a:endParaRPr>
              <a:solidFill>
                <a:srgbClr val="1974D2"/>
              </a:solidFill>
            </a:endParaRPr>
          </a:p>
        </p:txBody>
      </p:sp>
      <p:sp>
        <p:nvSpPr>
          <p:cNvPr id="207" name="Google Shape;207;g27232e01514_0_33"/>
          <p:cNvSpPr txBox="1"/>
          <p:nvPr>
            <p:ph idx="1" type="body"/>
          </p:nvPr>
        </p:nvSpPr>
        <p:spPr>
          <a:xfrm>
            <a:off x="202550" y="508800"/>
            <a:ext cx="5153700" cy="2400300"/>
          </a:xfrm>
          <a:prstGeom prst="rect">
            <a:avLst/>
          </a:prstGeom>
          <a:noFill/>
          <a:ln>
            <a:noFill/>
          </a:ln>
        </p:spPr>
        <p:txBody>
          <a:bodyPr anchorCtr="0" anchor="t" bIns="91425" lIns="91425" spcFirstLastPara="1" rIns="91425" wrap="square" tIns="91425">
            <a:noAutofit/>
          </a:bodyPr>
          <a:lstStyle/>
          <a:p>
            <a:pPr indent="-304800" lvl="0" marL="457200" rtl="0" algn="l">
              <a:spcBef>
                <a:spcPts val="600"/>
              </a:spcBef>
              <a:spcAft>
                <a:spcPts val="0"/>
              </a:spcAft>
              <a:buClr>
                <a:schemeClr val="dk1"/>
              </a:buClr>
              <a:buSzPts val="1200"/>
              <a:buFont typeface="Roboto"/>
              <a:buChar char="●"/>
            </a:pPr>
            <a:r>
              <a:rPr lang="en" sz="1200">
                <a:solidFill>
                  <a:schemeClr val="dk1"/>
                </a:solidFill>
                <a:latin typeface="Roboto"/>
                <a:ea typeface="Roboto"/>
                <a:cs typeface="Roboto"/>
                <a:sym typeface="Roboto"/>
              </a:rPr>
              <a:t>Initially, the recall for both training and validation is very low, indicating poor performance.</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As training progresses, recall improves steadily for both datasets.</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By the end of 100 epochs, the recall for the training set is around 0.20, while the validation set is slightly higher.</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The close alignment of the training and validation recall suggests that the model is learning effectively without significant overfitting.</a:t>
            </a:r>
            <a:endParaRPr sz="1400">
              <a:solidFill>
                <a:schemeClr val="dk1"/>
              </a:solidFill>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The confusion matrices indicate that the model is better at predicting non-churn customers than churn customers, with a significant number of false negatives in both training and validation datasets.</a:t>
            </a:r>
            <a:endParaRPr sz="1200">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Char char="●"/>
            </a:pPr>
            <a:r>
              <a:t/>
            </a:r>
            <a:endParaRPr sz="1400">
              <a:solidFill>
                <a:schemeClr val="dk1"/>
              </a:solidFill>
            </a:endParaRPr>
          </a:p>
        </p:txBody>
      </p:sp>
      <p:pic>
        <p:nvPicPr>
          <p:cNvPr id="208" name="Google Shape;208;g27232e01514_0_33"/>
          <p:cNvPicPr preferRelativeResize="0"/>
          <p:nvPr/>
        </p:nvPicPr>
        <p:blipFill>
          <a:blip r:embed="rId3">
            <a:alphaModFix/>
          </a:blip>
          <a:stretch>
            <a:fillRect/>
          </a:stretch>
        </p:blipFill>
        <p:spPr>
          <a:xfrm>
            <a:off x="5356325" y="2300162"/>
            <a:ext cx="3510200" cy="830449"/>
          </a:xfrm>
          <a:prstGeom prst="rect">
            <a:avLst/>
          </a:prstGeom>
          <a:noFill/>
          <a:ln>
            <a:noFill/>
          </a:ln>
        </p:spPr>
      </p:pic>
      <p:pic>
        <p:nvPicPr>
          <p:cNvPr id="209" name="Google Shape;209;g27232e01514_0_33"/>
          <p:cNvPicPr preferRelativeResize="0"/>
          <p:nvPr/>
        </p:nvPicPr>
        <p:blipFill>
          <a:blip r:embed="rId4">
            <a:alphaModFix/>
          </a:blip>
          <a:stretch>
            <a:fillRect/>
          </a:stretch>
        </p:blipFill>
        <p:spPr>
          <a:xfrm>
            <a:off x="5356325" y="1019225"/>
            <a:ext cx="3510200" cy="912325"/>
          </a:xfrm>
          <a:prstGeom prst="rect">
            <a:avLst/>
          </a:prstGeom>
          <a:noFill/>
          <a:ln>
            <a:noFill/>
          </a:ln>
        </p:spPr>
      </p:pic>
      <p:sp>
        <p:nvSpPr>
          <p:cNvPr id="210" name="Google Shape;210;g27232e01514_0_33"/>
          <p:cNvSpPr txBox="1"/>
          <p:nvPr/>
        </p:nvSpPr>
        <p:spPr>
          <a:xfrm>
            <a:off x="5356275" y="684575"/>
            <a:ext cx="3510300" cy="33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2"/>
                </a:solidFill>
                <a:latin typeface="Nunito"/>
                <a:ea typeface="Nunito"/>
                <a:cs typeface="Nunito"/>
                <a:sym typeface="Nunito"/>
              </a:rPr>
              <a:t>Classification for Validation</a:t>
            </a:r>
            <a:endParaRPr sz="1500">
              <a:solidFill>
                <a:schemeClr val="dk2"/>
              </a:solidFill>
              <a:latin typeface="Nunito"/>
              <a:ea typeface="Nunito"/>
              <a:cs typeface="Nunito"/>
              <a:sym typeface="Nunito"/>
            </a:endParaRPr>
          </a:p>
        </p:txBody>
      </p:sp>
      <p:sp>
        <p:nvSpPr>
          <p:cNvPr id="211" name="Google Shape;211;g27232e01514_0_33"/>
          <p:cNvSpPr txBox="1"/>
          <p:nvPr/>
        </p:nvSpPr>
        <p:spPr>
          <a:xfrm>
            <a:off x="5356275" y="1840925"/>
            <a:ext cx="3510300" cy="33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2"/>
                </a:solidFill>
                <a:latin typeface="Nunito"/>
                <a:ea typeface="Nunito"/>
                <a:cs typeface="Nunito"/>
                <a:sym typeface="Nunito"/>
              </a:rPr>
              <a:t>Classification for Training</a:t>
            </a:r>
            <a:endParaRPr sz="1500">
              <a:solidFill>
                <a:schemeClr val="dk2"/>
              </a:solidFill>
              <a:latin typeface="Nunito"/>
              <a:ea typeface="Nunito"/>
              <a:cs typeface="Nunito"/>
              <a:sym typeface="Nunito"/>
            </a:endParaRPr>
          </a:p>
        </p:txBody>
      </p:sp>
      <p:pic>
        <p:nvPicPr>
          <p:cNvPr id="212" name="Google Shape;212;g27232e01514_0_33"/>
          <p:cNvPicPr preferRelativeResize="0"/>
          <p:nvPr/>
        </p:nvPicPr>
        <p:blipFill>
          <a:blip r:embed="rId5">
            <a:alphaModFix/>
          </a:blip>
          <a:stretch>
            <a:fillRect/>
          </a:stretch>
        </p:blipFill>
        <p:spPr>
          <a:xfrm>
            <a:off x="722825" y="2909225"/>
            <a:ext cx="2623807" cy="2072625"/>
          </a:xfrm>
          <a:prstGeom prst="rect">
            <a:avLst/>
          </a:prstGeom>
          <a:noFill/>
          <a:ln>
            <a:noFill/>
          </a:ln>
        </p:spPr>
      </p:pic>
      <p:pic>
        <p:nvPicPr>
          <p:cNvPr id="213" name="Google Shape;213;g27232e01514_0_33"/>
          <p:cNvPicPr preferRelativeResize="0"/>
          <p:nvPr/>
        </p:nvPicPr>
        <p:blipFill>
          <a:blip r:embed="rId6">
            <a:alphaModFix/>
          </a:blip>
          <a:stretch>
            <a:fillRect/>
          </a:stretch>
        </p:blipFill>
        <p:spPr>
          <a:xfrm>
            <a:off x="3499032" y="3273762"/>
            <a:ext cx="2384877" cy="1708088"/>
          </a:xfrm>
          <a:prstGeom prst="rect">
            <a:avLst/>
          </a:prstGeom>
          <a:noFill/>
          <a:ln>
            <a:noFill/>
          </a:ln>
        </p:spPr>
      </p:pic>
      <p:pic>
        <p:nvPicPr>
          <p:cNvPr id="214" name="Google Shape;214;g27232e01514_0_33"/>
          <p:cNvPicPr preferRelativeResize="0"/>
          <p:nvPr/>
        </p:nvPicPr>
        <p:blipFill>
          <a:blip r:embed="rId7">
            <a:alphaModFix/>
          </a:blip>
          <a:stretch>
            <a:fillRect/>
          </a:stretch>
        </p:blipFill>
        <p:spPr>
          <a:xfrm>
            <a:off x="6036309" y="3273762"/>
            <a:ext cx="2384877" cy="170808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g27232e01514_0_48"/>
          <p:cNvSpPr txBox="1"/>
          <p:nvPr>
            <p:ph type="title"/>
          </p:nvPr>
        </p:nvSpPr>
        <p:spPr>
          <a:xfrm>
            <a:off x="202550" y="74000"/>
            <a:ext cx="8520600" cy="610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1974D2"/>
                </a:solidFill>
              </a:rPr>
              <a:t>Model Performance Summary: Adam Optimizer</a:t>
            </a:r>
            <a:endParaRPr>
              <a:solidFill>
                <a:srgbClr val="1974D2"/>
              </a:solidFill>
            </a:endParaRPr>
          </a:p>
        </p:txBody>
      </p:sp>
      <p:sp>
        <p:nvSpPr>
          <p:cNvPr id="220" name="Google Shape;220;g27232e01514_0_48"/>
          <p:cNvSpPr txBox="1"/>
          <p:nvPr>
            <p:ph idx="1" type="body"/>
          </p:nvPr>
        </p:nvSpPr>
        <p:spPr>
          <a:xfrm>
            <a:off x="202550" y="508800"/>
            <a:ext cx="5153700" cy="2710500"/>
          </a:xfrm>
          <a:prstGeom prst="rect">
            <a:avLst/>
          </a:prstGeom>
          <a:noFill/>
          <a:ln>
            <a:noFill/>
          </a:ln>
        </p:spPr>
        <p:txBody>
          <a:bodyPr anchorCtr="0" anchor="t" bIns="91425" lIns="91425" spcFirstLastPara="1" rIns="91425" wrap="square" tIns="91425">
            <a:noAutofit/>
          </a:bodyPr>
          <a:lstStyle/>
          <a:p>
            <a:pPr indent="-304800" lvl="0" marL="457200" rtl="0" algn="l">
              <a:spcBef>
                <a:spcPts val="600"/>
              </a:spcBef>
              <a:spcAft>
                <a:spcPts val="0"/>
              </a:spcAft>
              <a:buClr>
                <a:schemeClr val="dk1"/>
              </a:buClr>
              <a:buSzPts val="1200"/>
              <a:buFont typeface="Roboto"/>
              <a:buChar char="●"/>
            </a:pPr>
            <a:r>
              <a:rPr lang="en" sz="1200">
                <a:solidFill>
                  <a:schemeClr val="dk1"/>
                </a:solidFill>
                <a:latin typeface="Roboto"/>
                <a:ea typeface="Roboto"/>
                <a:cs typeface="Roboto"/>
                <a:sym typeface="Roboto"/>
              </a:rPr>
              <a:t>The training recall shows a steady increase, indicating the model is learning effectively.</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The validation recall fluctuates but generally trends upwards, </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Adam Optimizer: Shows better recall performance and a more balanced confusion matrix, indicating it is more effective at identifying churn customers.</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SGD Optimizer: Shows lower recall performance and higher false negative rates, indicating it struggles more with identifying churn customers.</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The Adam optimizer appears to be the better choice for this classification task based on the provided metrics and visualizations.</a:t>
            </a:r>
            <a:endParaRPr sz="1200">
              <a:solidFill>
                <a:schemeClr val="dk1"/>
              </a:solidFill>
              <a:latin typeface="Roboto"/>
              <a:ea typeface="Roboto"/>
              <a:cs typeface="Roboto"/>
              <a:sym typeface="Roboto"/>
            </a:endParaRPr>
          </a:p>
        </p:txBody>
      </p:sp>
      <p:sp>
        <p:nvSpPr>
          <p:cNvPr id="221" name="Google Shape;221;g27232e01514_0_48"/>
          <p:cNvSpPr txBox="1"/>
          <p:nvPr/>
        </p:nvSpPr>
        <p:spPr>
          <a:xfrm>
            <a:off x="5356275" y="684575"/>
            <a:ext cx="3510300" cy="33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2"/>
                </a:solidFill>
                <a:latin typeface="Nunito"/>
                <a:ea typeface="Nunito"/>
                <a:cs typeface="Nunito"/>
                <a:sym typeface="Nunito"/>
              </a:rPr>
              <a:t>Classification for Validation</a:t>
            </a:r>
            <a:endParaRPr sz="1500">
              <a:solidFill>
                <a:schemeClr val="dk2"/>
              </a:solidFill>
              <a:latin typeface="Nunito"/>
              <a:ea typeface="Nunito"/>
              <a:cs typeface="Nunito"/>
              <a:sym typeface="Nunito"/>
            </a:endParaRPr>
          </a:p>
        </p:txBody>
      </p:sp>
      <p:sp>
        <p:nvSpPr>
          <p:cNvPr id="222" name="Google Shape;222;g27232e01514_0_48"/>
          <p:cNvSpPr txBox="1"/>
          <p:nvPr/>
        </p:nvSpPr>
        <p:spPr>
          <a:xfrm>
            <a:off x="5356275" y="1840925"/>
            <a:ext cx="3510300" cy="33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2"/>
                </a:solidFill>
                <a:latin typeface="Nunito"/>
                <a:ea typeface="Nunito"/>
                <a:cs typeface="Nunito"/>
                <a:sym typeface="Nunito"/>
              </a:rPr>
              <a:t>Classification for Training</a:t>
            </a:r>
            <a:endParaRPr sz="1500">
              <a:solidFill>
                <a:schemeClr val="dk2"/>
              </a:solidFill>
              <a:latin typeface="Nunito"/>
              <a:ea typeface="Nunito"/>
              <a:cs typeface="Nunito"/>
              <a:sym typeface="Nunito"/>
            </a:endParaRPr>
          </a:p>
        </p:txBody>
      </p:sp>
      <p:pic>
        <p:nvPicPr>
          <p:cNvPr id="223" name="Google Shape;223;g27232e01514_0_48"/>
          <p:cNvPicPr preferRelativeResize="0"/>
          <p:nvPr/>
        </p:nvPicPr>
        <p:blipFill>
          <a:blip r:embed="rId3">
            <a:alphaModFix/>
          </a:blip>
          <a:stretch>
            <a:fillRect/>
          </a:stretch>
        </p:blipFill>
        <p:spPr>
          <a:xfrm>
            <a:off x="5469900" y="2175425"/>
            <a:ext cx="3396674" cy="921175"/>
          </a:xfrm>
          <a:prstGeom prst="rect">
            <a:avLst/>
          </a:prstGeom>
          <a:noFill/>
          <a:ln>
            <a:noFill/>
          </a:ln>
        </p:spPr>
      </p:pic>
      <p:pic>
        <p:nvPicPr>
          <p:cNvPr id="224" name="Google Shape;224;g27232e01514_0_48"/>
          <p:cNvPicPr preferRelativeResize="0"/>
          <p:nvPr/>
        </p:nvPicPr>
        <p:blipFill>
          <a:blip r:embed="rId4">
            <a:alphaModFix/>
          </a:blip>
          <a:stretch>
            <a:fillRect/>
          </a:stretch>
        </p:blipFill>
        <p:spPr>
          <a:xfrm>
            <a:off x="5356250" y="1019075"/>
            <a:ext cx="3606150" cy="921175"/>
          </a:xfrm>
          <a:prstGeom prst="rect">
            <a:avLst/>
          </a:prstGeom>
          <a:noFill/>
          <a:ln>
            <a:noFill/>
          </a:ln>
        </p:spPr>
      </p:pic>
      <p:pic>
        <p:nvPicPr>
          <p:cNvPr id="225" name="Google Shape;225;g27232e01514_0_48"/>
          <p:cNvPicPr preferRelativeResize="0"/>
          <p:nvPr/>
        </p:nvPicPr>
        <p:blipFill>
          <a:blip r:embed="rId5">
            <a:alphaModFix/>
          </a:blip>
          <a:stretch>
            <a:fillRect/>
          </a:stretch>
        </p:blipFill>
        <p:spPr>
          <a:xfrm>
            <a:off x="638300" y="3096600"/>
            <a:ext cx="3072650" cy="1741625"/>
          </a:xfrm>
          <a:prstGeom prst="rect">
            <a:avLst/>
          </a:prstGeom>
          <a:noFill/>
          <a:ln>
            <a:noFill/>
          </a:ln>
        </p:spPr>
      </p:pic>
      <p:pic>
        <p:nvPicPr>
          <p:cNvPr id="226" name="Google Shape;226;g27232e01514_0_48"/>
          <p:cNvPicPr preferRelativeResize="0"/>
          <p:nvPr/>
        </p:nvPicPr>
        <p:blipFill>
          <a:blip r:embed="rId6">
            <a:alphaModFix/>
          </a:blip>
          <a:stretch>
            <a:fillRect/>
          </a:stretch>
        </p:blipFill>
        <p:spPr>
          <a:xfrm>
            <a:off x="3710962" y="2997275"/>
            <a:ext cx="2570387" cy="1840950"/>
          </a:xfrm>
          <a:prstGeom prst="rect">
            <a:avLst/>
          </a:prstGeom>
          <a:noFill/>
          <a:ln>
            <a:noFill/>
          </a:ln>
        </p:spPr>
      </p:pic>
      <p:pic>
        <p:nvPicPr>
          <p:cNvPr id="227" name="Google Shape;227;g27232e01514_0_48"/>
          <p:cNvPicPr preferRelativeResize="0"/>
          <p:nvPr/>
        </p:nvPicPr>
        <p:blipFill>
          <a:blip r:embed="rId7">
            <a:alphaModFix/>
          </a:blip>
          <a:stretch>
            <a:fillRect/>
          </a:stretch>
        </p:blipFill>
        <p:spPr>
          <a:xfrm>
            <a:off x="6281350" y="2997275"/>
            <a:ext cx="2585225" cy="18409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g27232e01514_0_67"/>
          <p:cNvSpPr txBox="1"/>
          <p:nvPr>
            <p:ph type="title"/>
          </p:nvPr>
        </p:nvSpPr>
        <p:spPr>
          <a:xfrm>
            <a:off x="202550" y="74000"/>
            <a:ext cx="8520600" cy="610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1974D2"/>
                </a:solidFill>
              </a:rPr>
              <a:t>Model Performance Summary: Adam  W Dropout</a:t>
            </a:r>
            <a:endParaRPr>
              <a:solidFill>
                <a:srgbClr val="1974D2"/>
              </a:solidFill>
            </a:endParaRPr>
          </a:p>
        </p:txBody>
      </p:sp>
      <p:sp>
        <p:nvSpPr>
          <p:cNvPr id="233" name="Google Shape;233;g27232e01514_0_67"/>
          <p:cNvSpPr txBox="1"/>
          <p:nvPr>
            <p:ph idx="1" type="body"/>
          </p:nvPr>
        </p:nvSpPr>
        <p:spPr>
          <a:xfrm>
            <a:off x="202550" y="508800"/>
            <a:ext cx="5153700" cy="2479200"/>
          </a:xfrm>
          <a:prstGeom prst="rect">
            <a:avLst/>
          </a:prstGeom>
          <a:noFill/>
          <a:ln>
            <a:noFill/>
          </a:ln>
        </p:spPr>
        <p:txBody>
          <a:bodyPr anchorCtr="0" anchor="t" bIns="91425" lIns="91425" spcFirstLastPara="1" rIns="91425" wrap="square" tIns="91425">
            <a:noAutofit/>
          </a:bodyPr>
          <a:lstStyle/>
          <a:p>
            <a:pPr indent="-304800" lvl="0" marL="457200" rtl="0" algn="l">
              <a:spcBef>
                <a:spcPts val="600"/>
              </a:spcBef>
              <a:spcAft>
                <a:spcPts val="0"/>
              </a:spcAft>
              <a:buClr>
                <a:schemeClr val="dk1"/>
              </a:buClr>
              <a:buSzPts val="1200"/>
              <a:buFont typeface="Roboto"/>
              <a:buChar char="●"/>
            </a:pPr>
            <a:r>
              <a:rPr lang="en" sz="1200">
                <a:solidFill>
                  <a:schemeClr val="dk1"/>
                </a:solidFill>
                <a:latin typeface="Roboto"/>
                <a:ea typeface="Roboto"/>
                <a:cs typeface="Roboto"/>
                <a:sym typeface="Roboto"/>
              </a:rPr>
              <a:t>The model trained with the Adam optimizer and dropout regularization is improving in recall over time, with the training recall being slightly more stable than the validation recall. </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The model trained with the Adam optimizer and dropout regularization is improving in recall over time, with the training recall being slightly more stable than the validation recall. </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The confusion matrices indicate that the model performs reasonably well on both training and validation datasets, with a higher percentage of true negatives and true positives. However, there is still room for improvement in reducing false negatives and false positives.</a:t>
            </a:r>
            <a:endParaRPr sz="1200">
              <a:solidFill>
                <a:schemeClr val="dk1"/>
              </a:solidFill>
              <a:latin typeface="Roboto"/>
              <a:ea typeface="Roboto"/>
              <a:cs typeface="Roboto"/>
              <a:sym typeface="Roboto"/>
            </a:endParaRPr>
          </a:p>
        </p:txBody>
      </p:sp>
      <p:sp>
        <p:nvSpPr>
          <p:cNvPr id="234" name="Google Shape;234;g27232e01514_0_67"/>
          <p:cNvSpPr txBox="1"/>
          <p:nvPr/>
        </p:nvSpPr>
        <p:spPr>
          <a:xfrm>
            <a:off x="5356275" y="684575"/>
            <a:ext cx="3510300" cy="33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2"/>
                </a:solidFill>
                <a:latin typeface="Nunito"/>
                <a:ea typeface="Nunito"/>
                <a:cs typeface="Nunito"/>
                <a:sym typeface="Nunito"/>
              </a:rPr>
              <a:t>Classification for Validation</a:t>
            </a:r>
            <a:endParaRPr sz="1500">
              <a:solidFill>
                <a:schemeClr val="dk2"/>
              </a:solidFill>
              <a:latin typeface="Nunito"/>
              <a:ea typeface="Nunito"/>
              <a:cs typeface="Nunito"/>
              <a:sym typeface="Nunito"/>
            </a:endParaRPr>
          </a:p>
        </p:txBody>
      </p:sp>
      <p:sp>
        <p:nvSpPr>
          <p:cNvPr id="235" name="Google Shape;235;g27232e01514_0_67"/>
          <p:cNvSpPr txBox="1"/>
          <p:nvPr/>
        </p:nvSpPr>
        <p:spPr>
          <a:xfrm>
            <a:off x="5356275" y="1840925"/>
            <a:ext cx="3510300" cy="33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2"/>
                </a:solidFill>
                <a:latin typeface="Nunito"/>
                <a:ea typeface="Nunito"/>
                <a:cs typeface="Nunito"/>
                <a:sym typeface="Nunito"/>
              </a:rPr>
              <a:t>Classification for Training</a:t>
            </a:r>
            <a:endParaRPr sz="1500">
              <a:solidFill>
                <a:schemeClr val="dk2"/>
              </a:solidFill>
              <a:latin typeface="Nunito"/>
              <a:ea typeface="Nunito"/>
              <a:cs typeface="Nunito"/>
              <a:sym typeface="Nunito"/>
            </a:endParaRPr>
          </a:p>
        </p:txBody>
      </p:sp>
      <p:pic>
        <p:nvPicPr>
          <p:cNvPr id="236" name="Google Shape;236;g27232e01514_0_67"/>
          <p:cNvPicPr preferRelativeResize="0"/>
          <p:nvPr/>
        </p:nvPicPr>
        <p:blipFill>
          <a:blip r:embed="rId3">
            <a:alphaModFix/>
          </a:blip>
          <a:stretch>
            <a:fillRect/>
          </a:stretch>
        </p:blipFill>
        <p:spPr>
          <a:xfrm>
            <a:off x="5356275" y="2175425"/>
            <a:ext cx="3510300" cy="914375"/>
          </a:xfrm>
          <a:prstGeom prst="rect">
            <a:avLst/>
          </a:prstGeom>
          <a:noFill/>
          <a:ln>
            <a:noFill/>
          </a:ln>
        </p:spPr>
      </p:pic>
      <p:pic>
        <p:nvPicPr>
          <p:cNvPr id="237" name="Google Shape;237;g27232e01514_0_67"/>
          <p:cNvPicPr preferRelativeResize="0"/>
          <p:nvPr/>
        </p:nvPicPr>
        <p:blipFill>
          <a:blip r:embed="rId4">
            <a:alphaModFix/>
          </a:blip>
          <a:stretch>
            <a:fillRect/>
          </a:stretch>
        </p:blipFill>
        <p:spPr>
          <a:xfrm>
            <a:off x="5356275" y="1019075"/>
            <a:ext cx="3510301" cy="914375"/>
          </a:xfrm>
          <a:prstGeom prst="rect">
            <a:avLst/>
          </a:prstGeom>
          <a:noFill/>
          <a:ln>
            <a:noFill/>
          </a:ln>
        </p:spPr>
      </p:pic>
      <p:pic>
        <p:nvPicPr>
          <p:cNvPr id="238" name="Google Shape;238;g27232e01514_0_67"/>
          <p:cNvPicPr preferRelativeResize="0"/>
          <p:nvPr/>
        </p:nvPicPr>
        <p:blipFill>
          <a:blip r:embed="rId5">
            <a:alphaModFix/>
          </a:blip>
          <a:stretch>
            <a:fillRect/>
          </a:stretch>
        </p:blipFill>
        <p:spPr>
          <a:xfrm>
            <a:off x="1702175" y="2988000"/>
            <a:ext cx="2590800" cy="1975350"/>
          </a:xfrm>
          <a:prstGeom prst="rect">
            <a:avLst/>
          </a:prstGeom>
          <a:noFill/>
          <a:ln>
            <a:noFill/>
          </a:ln>
        </p:spPr>
      </p:pic>
      <p:pic>
        <p:nvPicPr>
          <p:cNvPr id="239" name="Google Shape;239;g27232e01514_0_67"/>
          <p:cNvPicPr preferRelativeResize="0"/>
          <p:nvPr/>
        </p:nvPicPr>
        <p:blipFill>
          <a:blip r:embed="rId6">
            <a:alphaModFix/>
          </a:blip>
          <a:stretch>
            <a:fillRect/>
          </a:stretch>
        </p:blipFill>
        <p:spPr>
          <a:xfrm>
            <a:off x="4344475" y="3279200"/>
            <a:ext cx="2261049" cy="1619400"/>
          </a:xfrm>
          <a:prstGeom prst="rect">
            <a:avLst/>
          </a:prstGeom>
          <a:noFill/>
          <a:ln>
            <a:noFill/>
          </a:ln>
        </p:spPr>
      </p:pic>
      <p:pic>
        <p:nvPicPr>
          <p:cNvPr id="240" name="Google Shape;240;g27232e01514_0_67"/>
          <p:cNvPicPr preferRelativeResize="0"/>
          <p:nvPr/>
        </p:nvPicPr>
        <p:blipFill>
          <a:blip r:embed="rId7">
            <a:alphaModFix/>
          </a:blip>
          <a:stretch>
            <a:fillRect/>
          </a:stretch>
        </p:blipFill>
        <p:spPr>
          <a:xfrm>
            <a:off x="6605524" y="3279200"/>
            <a:ext cx="2261049" cy="1619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g27232e01514_0_79"/>
          <p:cNvSpPr txBox="1"/>
          <p:nvPr>
            <p:ph type="title"/>
          </p:nvPr>
        </p:nvSpPr>
        <p:spPr>
          <a:xfrm>
            <a:off x="202550" y="74000"/>
            <a:ext cx="8520600" cy="610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1974D2"/>
                </a:solidFill>
              </a:rPr>
              <a:t>Model Performance Summary: SMOTE and SGD Optmizer</a:t>
            </a:r>
            <a:endParaRPr>
              <a:solidFill>
                <a:srgbClr val="1974D2"/>
              </a:solidFill>
            </a:endParaRPr>
          </a:p>
        </p:txBody>
      </p:sp>
      <p:sp>
        <p:nvSpPr>
          <p:cNvPr id="246" name="Google Shape;246;g27232e01514_0_79"/>
          <p:cNvSpPr txBox="1"/>
          <p:nvPr>
            <p:ph idx="1" type="body"/>
          </p:nvPr>
        </p:nvSpPr>
        <p:spPr>
          <a:xfrm>
            <a:off x="202550" y="508800"/>
            <a:ext cx="5153700" cy="2710500"/>
          </a:xfrm>
          <a:prstGeom prst="rect">
            <a:avLst/>
          </a:prstGeom>
          <a:noFill/>
          <a:ln>
            <a:noFill/>
          </a:ln>
        </p:spPr>
        <p:txBody>
          <a:bodyPr anchorCtr="0" anchor="t" bIns="91425" lIns="91425" spcFirstLastPara="1" rIns="91425" wrap="square" tIns="91425">
            <a:noAutofit/>
          </a:bodyPr>
          <a:lstStyle/>
          <a:p>
            <a:pPr indent="-304800" lvl="0" marL="457200" rtl="0" algn="l">
              <a:spcBef>
                <a:spcPts val="600"/>
              </a:spcBef>
              <a:spcAft>
                <a:spcPts val="0"/>
              </a:spcAft>
              <a:buClr>
                <a:schemeClr val="dk1"/>
              </a:buClr>
              <a:buSzPts val="1200"/>
              <a:buFont typeface="Roboto"/>
              <a:buChar char="●"/>
            </a:pPr>
            <a:r>
              <a:rPr lang="en" sz="1200">
                <a:solidFill>
                  <a:schemeClr val="dk1"/>
                </a:solidFill>
                <a:latin typeface="Roboto"/>
                <a:ea typeface="Roboto"/>
                <a:cs typeface="Roboto"/>
                <a:sym typeface="Roboto"/>
              </a:rPr>
              <a:t>The model trained with the SMOTE algorithm and SGD optimizer is improving in recall over time, with the training recall being slightly more stable than the validation recall. </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The confusion matrices indicate that the model performs reasonably well on both training and validation datasets, with a higher percentage of true negatives and true positives. </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The loss plot suggests that the model may be overfitting to the training data, as indicated by the increasing training loss after epoch 20.</a:t>
            </a:r>
            <a:endParaRPr sz="1200">
              <a:solidFill>
                <a:schemeClr val="dk1"/>
              </a:solidFill>
              <a:latin typeface="Roboto"/>
              <a:ea typeface="Roboto"/>
              <a:cs typeface="Roboto"/>
              <a:sym typeface="Roboto"/>
            </a:endParaRPr>
          </a:p>
        </p:txBody>
      </p:sp>
      <p:sp>
        <p:nvSpPr>
          <p:cNvPr id="247" name="Google Shape;247;g27232e01514_0_79"/>
          <p:cNvSpPr txBox="1"/>
          <p:nvPr/>
        </p:nvSpPr>
        <p:spPr>
          <a:xfrm>
            <a:off x="5356275" y="684575"/>
            <a:ext cx="3510300" cy="33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2"/>
                </a:solidFill>
                <a:latin typeface="Nunito"/>
                <a:ea typeface="Nunito"/>
                <a:cs typeface="Nunito"/>
                <a:sym typeface="Nunito"/>
              </a:rPr>
              <a:t>Classification for Validation</a:t>
            </a:r>
            <a:endParaRPr sz="1500">
              <a:solidFill>
                <a:schemeClr val="dk2"/>
              </a:solidFill>
              <a:latin typeface="Nunito"/>
              <a:ea typeface="Nunito"/>
              <a:cs typeface="Nunito"/>
              <a:sym typeface="Nunito"/>
            </a:endParaRPr>
          </a:p>
        </p:txBody>
      </p:sp>
      <p:sp>
        <p:nvSpPr>
          <p:cNvPr id="248" name="Google Shape;248;g27232e01514_0_79"/>
          <p:cNvSpPr txBox="1"/>
          <p:nvPr/>
        </p:nvSpPr>
        <p:spPr>
          <a:xfrm>
            <a:off x="5356275" y="1840925"/>
            <a:ext cx="3510300" cy="33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2"/>
                </a:solidFill>
                <a:latin typeface="Nunito"/>
                <a:ea typeface="Nunito"/>
                <a:cs typeface="Nunito"/>
                <a:sym typeface="Nunito"/>
              </a:rPr>
              <a:t>Classification for Training</a:t>
            </a:r>
            <a:endParaRPr sz="1500">
              <a:solidFill>
                <a:schemeClr val="dk2"/>
              </a:solidFill>
              <a:latin typeface="Nunito"/>
              <a:ea typeface="Nunito"/>
              <a:cs typeface="Nunito"/>
              <a:sym typeface="Nunito"/>
            </a:endParaRPr>
          </a:p>
        </p:txBody>
      </p:sp>
      <p:pic>
        <p:nvPicPr>
          <p:cNvPr id="249" name="Google Shape;249;g27232e01514_0_79"/>
          <p:cNvPicPr preferRelativeResize="0"/>
          <p:nvPr/>
        </p:nvPicPr>
        <p:blipFill>
          <a:blip r:embed="rId3">
            <a:alphaModFix/>
          </a:blip>
          <a:stretch>
            <a:fillRect/>
          </a:stretch>
        </p:blipFill>
        <p:spPr>
          <a:xfrm>
            <a:off x="5356250" y="2208950"/>
            <a:ext cx="3510301" cy="954900"/>
          </a:xfrm>
          <a:prstGeom prst="rect">
            <a:avLst/>
          </a:prstGeom>
          <a:noFill/>
          <a:ln>
            <a:noFill/>
          </a:ln>
        </p:spPr>
      </p:pic>
      <p:pic>
        <p:nvPicPr>
          <p:cNvPr id="250" name="Google Shape;250;g27232e01514_0_79"/>
          <p:cNvPicPr preferRelativeResize="0"/>
          <p:nvPr/>
        </p:nvPicPr>
        <p:blipFill>
          <a:blip r:embed="rId4">
            <a:alphaModFix/>
          </a:blip>
          <a:stretch>
            <a:fillRect/>
          </a:stretch>
        </p:blipFill>
        <p:spPr>
          <a:xfrm>
            <a:off x="5318850" y="969275"/>
            <a:ext cx="3585151" cy="954900"/>
          </a:xfrm>
          <a:prstGeom prst="rect">
            <a:avLst/>
          </a:prstGeom>
          <a:noFill/>
          <a:ln>
            <a:noFill/>
          </a:ln>
        </p:spPr>
      </p:pic>
      <p:pic>
        <p:nvPicPr>
          <p:cNvPr id="251" name="Google Shape;251;g27232e01514_0_79"/>
          <p:cNvPicPr preferRelativeResize="0"/>
          <p:nvPr/>
        </p:nvPicPr>
        <p:blipFill>
          <a:blip r:embed="rId5">
            <a:alphaModFix/>
          </a:blip>
          <a:stretch>
            <a:fillRect/>
          </a:stretch>
        </p:blipFill>
        <p:spPr>
          <a:xfrm>
            <a:off x="1991775" y="3219300"/>
            <a:ext cx="2120250" cy="1674850"/>
          </a:xfrm>
          <a:prstGeom prst="rect">
            <a:avLst/>
          </a:prstGeom>
          <a:noFill/>
          <a:ln>
            <a:noFill/>
          </a:ln>
        </p:spPr>
      </p:pic>
      <p:pic>
        <p:nvPicPr>
          <p:cNvPr id="252" name="Google Shape;252;g27232e01514_0_79"/>
          <p:cNvPicPr preferRelativeResize="0"/>
          <p:nvPr/>
        </p:nvPicPr>
        <p:blipFill>
          <a:blip r:embed="rId6">
            <a:alphaModFix/>
          </a:blip>
          <a:stretch>
            <a:fillRect/>
          </a:stretch>
        </p:blipFill>
        <p:spPr>
          <a:xfrm>
            <a:off x="4264425" y="3331850"/>
            <a:ext cx="2261049" cy="1619400"/>
          </a:xfrm>
          <a:prstGeom prst="rect">
            <a:avLst/>
          </a:prstGeom>
          <a:noFill/>
          <a:ln>
            <a:noFill/>
          </a:ln>
        </p:spPr>
      </p:pic>
      <p:pic>
        <p:nvPicPr>
          <p:cNvPr id="253" name="Google Shape;253;g27232e01514_0_79"/>
          <p:cNvPicPr preferRelativeResize="0"/>
          <p:nvPr/>
        </p:nvPicPr>
        <p:blipFill>
          <a:blip r:embed="rId7">
            <a:alphaModFix/>
          </a:blip>
          <a:stretch>
            <a:fillRect/>
          </a:stretch>
        </p:blipFill>
        <p:spPr>
          <a:xfrm>
            <a:off x="6677874" y="3331850"/>
            <a:ext cx="2226130" cy="1619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g27232e01514_0_98"/>
          <p:cNvSpPr txBox="1"/>
          <p:nvPr>
            <p:ph idx="1" type="body"/>
          </p:nvPr>
        </p:nvSpPr>
        <p:spPr>
          <a:xfrm>
            <a:off x="202550" y="508800"/>
            <a:ext cx="5153700" cy="2710500"/>
          </a:xfrm>
          <a:prstGeom prst="rect">
            <a:avLst/>
          </a:prstGeom>
          <a:noFill/>
          <a:ln>
            <a:noFill/>
          </a:ln>
        </p:spPr>
        <p:txBody>
          <a:bodyPr anchorCtr="0" anchor="t" bIns="91425" lIns="91425" spcFirstLastPara="1" rIns="91425" wrap="square" tIns="91425">
            <a:noAutofit/>
          </a:bodyPr>
          <a:lstStyle/>
          <a:p>
            <a:pPr indent="-304800" lvl="0" marL="457200" rtl="0" algn="l">
              <a:spcBef>
                <a:spcPts val="600"/>
              </a:spcBef>
              <a:spcAft>
                <a:spcPts val="0"/>
              </a:spcAft>
              <a:buClr>
                <a:schemeClr val="dk1"/>
              </a:buClr>
              <a:buSzPts val="1200"/>
              <a:buFont typeface="Roboto"/>
              <a:buChar char="●"/>
            </a:pPr>
            <a:r>
              <a:rPr lang="en" sz="1200">
                <a:solidFill>
                  <a:schemeClr val="dk1"/>
                </a:solidFill>
                <a:latin typeface="Roboto"/>
                <a:ea typeface="Roboto"/>
                <a:cs typeface="Roboto"/>
                <a:sym typeface="Roboto"/>
              </a:rPr>
              <a:t>The model shows training recall being more stable and steadily increasing. The validation recall, while fluctuating, also shows an overall upward trend, indicating that the model is learning to generalize better to unseen data. </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The confusion matrices indicate that the model performs reasonably well on both training and validation datasets, with a higher percentage of true negatives and true positives.</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There is still room for improvement in reducing false negatives and false positives. </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The fluctuations in validation recall suggest that the model may be overfitting to the training data, which is a common issue when using powerful optimizers like Adam.</a:t>
            </a:r>
            <a:endParaRPr sz="1200">
              <a:solidFill>
                <a:schemeClr val="dk1"/>
              </a:solidFill>
              <a:latin typeface="Roboto"/>
              <a:ea typeface="Roboto"/>
              <a:cs typeface="Roboto"/>
              <a:sym typeface="Roboto"/>
            </a:endParaRPr>
          </a:p>
        </p:txBody>
      </p:sp>
      <p:sp>
        <p:nvSpPr>
          <p:cNvPr id="259" name="Google Shape;259;g27232e01514_0_98"/>
          <p:cNvSpPr txBox="1"/>
          <p:nvPr>
            <p:ph type="title"/>
          </p:nvPr>
        </p:nvSpPr>
        <p:spPr>
          <a:xfrm>
            <a:off x="202550" y="74000"/>
            <a:ext cx="8520600" cy="610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1974D2"/>
                </a:solidFill>
              </a:rPr>
              <a:t>Model Performance Summary: SMOTE and ADAM</a:t>
            </a:r>
            <a:endParaRPr>
              <a:solidFill>
                <a:srgbClr val="1974D2"/>
              </a:solidFill>
            </a:endParaRPr>
          </a:p>
        </p:txBody>
      </p:sp>
      <p:sp>
        <p:nvSpPr>
          <p:cNvPr id="260" name="Google Shape;260;g27232e01514_0_98"/>
          <p:cNvSpPr txBox="1"/>
          <p:nvPr/>
        </p:nvSpPr>
        <p:spPr>
          <a:xfrm>
            <a:off x="5356275" y="684575"/>
            <a:ext cx="3510300" cy="33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2"/>
                </a:solidFill>
                <a:latin typeface="Nunito"/>
                <a:ea typeface="Nunito"/>
                <a:cs typeface="Nunito"/>
                <a:sym typeface="Nunito"/>
              </a:rPr>
              <a:t>Classification for Validation</a:t>
            </a:r>
            <a:endParaRPr sz="1500">
              <a:solidFill>
                <a:schemeClr val="dk2"/>
              </a:solidFill>
              <a:latin typeface="Nunito"/>
              <a:ea typeface="Nunito"/>
              <a:cs typeface="Nunito"/>
              <a:sym typeface="Nunito"/>
            </a:endParaRPr>
          </a:p>
        </p:txBody>
      </p:sp>
      <p:sp>
        <p:nvSpPr>
          <p:cNvPr id="261" name="Google Shape;261;g27232e01514_0_98"/>
          <p:cNvSpPr txBox="1"/>
          <p:nvPr/>
        </p:nvSpPr>
        <p:spPr>
          <a:xfrm>
            <a:off x="5356275" y="1840925"/>
            <a:ext cx="3510300" cy="33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2"/>
                </a:solidFill>
                <a:latin typeface="Nunito"/>
                <a:ea typeface="Nunito"/>
                <a:cs typeface="Nunito"/>
                <a:sym typeface="Nunito"/>
              </a:rPr>
              <a:t>Classification for Training</a:t>
            </a:r>
            <a:endParaRPr sz="1500">
              <a:solidFill>
                <a:schemeClr val="dk2"/>
              </a:solidFill>
              <a:latin typeface="Nunito"/>
              <a:ea typeface="Nunito"/>
              <a:cs typeface="Nunito"/>
              <a:sym typeface="Nunito"/>
            </a:endParaRPr>
          </a:p>
        </p:txBody>
      </p:sp>
      <p:pic>
        <p:nvPicPr>
          <p:cNvPr id="262" name="Google Shape;262;g27232e01514_0_98"/>
          <p:cNvPicPr preferRelativeResize="0"/>
          <p:nvPr/>
        </p:nvPicPr>
        <p:blipFill>
          <a:blip r:embed="rId3">
            <a:alphaModFix/>
          </a:blip>
          <a:stretch>
            <a:fillRect/>
          </a:stretch>
        </p:blipFill>
        <p:spPr>
          <a:xfrm>
            <a:off x="5356275" y="2174025"/>
            <a:ext cx="3689624" cy="1045275"/>
          </a:xfrm>
          <a:prstGeom prst="rect">
            <a:avLst/>
          </a:prstGeom>
          <a:noFill/>
          <a:ln>
            <a:noFill/>
          </a:ln>
        </p:spPr>
      </p:pic>
      <p:pic>
        <p:nvPicPr>
          <p:cNvPr id="263" name="Google Shape;263;g27232e01514_0_98"/>
          <p:cNvPicPr preferRelativeResize="0"/>
          <p:nvPr/>
        </p:nvPicPr>
        <p:blipFill>
          <a:blip r:embed="rId4">
            <a:alphaModFix/>
          </a:blip>
          <a:stretch>
            <a:fillRect/>
          </a:stretch>
        </p:blipFill>
        <p:spPr>
          <a:xfrm>
            <a:off x="5356275" y="971350"/>
            <a:ext cx="3689625" cy="915825"/>
          </a:xfrm>
          <a:prstGeom prst="rect">
            <a:avLst/>
          </a:prstGeom>
          <a:noFill/>
          <a:ln>
            <a:noFill/>
          </a:ln>
        </p:spPr>
      </p:pic>
      <p:pic>
        <p:nvPicPr>
          <p:cNvPr id="264" name="Google Shape;264;g27232e01514_0_98"/>
          <p:cNvPicPr preferRelativeResize="0"/>
          <p:nvPr/>
        </p:nvPicPr>
        <p:blipFill>
          <a:blip r:embed="rId5">
            <a:alphaModFix/>
          </a:blip>
          <a:stretch>
            <a:fillRect/>
          </a:stretch>
        </p:blipFill>
        <p:spPr>
          <a:xfrm>
            <a:off x="2024550" y="3331850"/>
            <a:ext cx="2050053" cy="1619400"/>
          </a:xfrm>
          <a:prstGeom prst="rect">
            <a:avLst/>
          </a:prstGeom>
          <a:noFill/>
          <a:ln>
            <a:noFill/>
          </a:ln>
        </p:spPr>
      </p:pic>
      <p:pic>
        <p:nvPicPr>
          <p:cNvPr id="265" name="Google Shape;265;g27232e01514_0_98"/>
          <p:cNvPicPr preferRelativeResize="0"/>
          <p:nvPr/>
        </p:nvPicPr>
        <p:blipFill>
          <a:blip r:embed="rId6">
            <a:alphaModFix/>
          </a:blip>
          <a:stretch>
            <a:fillRect/>
          </a:stretch>
        </p:blipFill>
        <p:spPr>
          <a:xfrm>
            <a:off x="4227003" y="3331850"/>
            <a:ext cx="2261049" cy="1619400"/>
          </a:xfrm>
          <a:prstGeom prst="rect">
            <a:avLst/>
          </a:prstGeom>
          <a:noFill/>
          <a:ln>
            <a:noFill/>
          </a:ln>
        </p:spPr>
      </p:pic>
      <p:pic>
        <p:nvPicPr>
          <p:cNvPr id="266" name="Google Shape;266;g27232e01514_0_98"/>
          <p:cNvPicPr preferRelativeResize="0"/>
          <p:nvPr/>
        </p:nvPicPr>
        <p:blipFill>
          <a:blip r:embed="rId7">
            <a:alphaModFix/>
          </a:blip>
          <a:stretch>
            <a:fillRect/>
          </a:stretch>
        </p:blipFill>
        <p:spPr>
          <a:xfrm>
            <a:off x="6640452" y="3331850"/>
            <a:ext cx="2226130" cy="1619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1974D2"/>
                </a:solidFill>
              </a:rPr>
              <a:t>Contents / Agenda</a:t>
            </a:r>
            <a:endParaRPr>
              <a:solidFill>
                <a:srgbClr val="1974D2"/>
              </a:solidFill>
            </a:endParaRPr>
          </a:p>
        </p:txBody>
      </p:sp>
      <p:sp>
        <p:nvSpPr>
          <p:cNvPr id="113" name="Google Shape;113;p2"/>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000"/>
              </a:spcBef>
              <a:spcAft>
                <a:spcPts val="0"/>
              </a:spcAft>
              <a:buClr>
                <a:srgbClr val="000000"/>
              </a:buClr>
              <a:buSzPts val="1400"/>
              <a:buChar char="●"/>
            </a:pPr>
            <a:r>
              <a:rPr lang="en" sz="1400" u="sng">
                <a:solidFill>
                  <a:schemeClr val="hlink"/>
                </a:solidFill>
                <a:hlinkClick action="ppaction://hlinksldjump" r:id="rId3"/>
              </a:rPr>
              <a:t>Executive Summary </a:t>
            </a:r>
            <a:endParaRPr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u="sng">
                <a:solidFill>
                  <a:schemeClr val="hlink"/>
                </a:solidFill>
                <a:hlinkClick action="ppaction://hlinksldjump" r:id="rId4"/>
              </a:rPr>
              <a:t>Business Problem Overview and Solution Approach</a:t>
            </a:r>
            <a:endParaRPr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u="sng">
                <a:solidFill>
                  <a:schemeClr val="hlink"/>
                </a:solidFill>
                <a:hlinkClick action="ppaction://hlinksldjump" r:id="rId5"/>
              </a:rPr>
              <a:t>EDA Results</a:t>
            </a:r>
            <a:endParaRPr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u="sng">
                <a:solidFill>
                  <a:schemeClr val="hlink"/>
                </a:solidFill>
                <a:hlinkClick action="ppaction://hlinksldjump" r:id="rId6"/>
              </a:rPr>
              <a:t>Data Preprocessing</a:t>
            </a:r>
            <a:r>
              <a:rPr lang="en" sz="1400">
                <a:solidFill>
                  <a:srgbClr val="000000"/>
                </a:solidFill>
              </a:rPr>
              <a:t> </a:t>
            </a:r>
            <a:endParaRPr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u="sng">
                <a:solidFill>
                  <a:schemeClr val="hlink"/>
                </a:solidFill>
                <a:hlinkClick action="ppaction://hlinksldjump" r:id="rId7"/>
              </a:rPr>
              <a:t>Model Performance Summary</a:t>
            </a:r>
            <a:endParaRPr sz="1400">
              <a:solidFill>
                <a:srgbClr val="000000"/>
              </a:solidFill>
            </a:endParaRPr>
          </a:p>
          <a:p>
            <a:pPr indent="-317500" lvl="0" marL="457200" rtl="0" algn="l">
              <a:lnSpc>
                <a:spcPct val="115000"/>
              </a:lnSpc>
              <a:spcBef>
                <a:spcPts val="1000"/>
              </a:spcBef>
              <a:spcAft>
                <a:spcPts val="1000"/>
              </a:spcAft>
              <a:buClr>
                <a:srgbClr val="000000"/>
              </a:buClr>
              <a:buSzPts val="1400"/>
              <a:buChar char="●"/>
            </a:pPr>
            <a:r>
              <a:rPr lang="en" sz="1400" u="sng">
                <a:solidFill>
                  <a:schemeClr val="hlink"/>
                </a:solidFill>
                <a:hlinkClick action="ppaction://hlinksldjump" r:id="rId8"/>
              </a:rPr>
              <a:t>Appendix</a:t>
            </a:r>
            <a:endParaRPr sz="14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g27232e01514_0_110"/>
          <p:cNvSpPr txBox="1"/>
          <p:nvPr>
            <p:ph type="title"/>
          </p:nvPr>
        </p:nvSpPr>
        <p:spPr>
          <a:xfrm>
            <a:off x="202550" y="74000"/>
            <a:ext cx="8520600" cy="610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1974D2"/>
                </a:solidFill>
              </a:rPr>
              <a:t>Model Performance Summary: SMOTE, Adam, and Dropout</a:t>
            </a:r>
            <a:endParaRPr>
              <a:solidFill>
                <a:srgbClr val="1974D2"/>
              </a:solidFill>
            </a:endParaRPr>
          </a:p>
        </p:txBody>
      </p:sp>
      <p:sp>
        <p:nvSpPr>
          <p:cNvPr id="272" name="Google Shape;272;g27232e01514_0_110"/>
          <p:cNvSpPr txBox="1"/>
          <p:nvPr>
            <p:ph idx="1" type="body"/>
          </p:nvPr>
        </p:nvSpPr>
        <p:spPr>
          <a:xfrm>
            <a:off x="202550" y="508800"/>
            <a:ext cx="5153700" cy="2710500"/>
          </a:xfrm>
          <a:prstGeom prst="rect">
            <a:avLst/>
          </a:prstGeom>
          <a:noFill/>
          <a:ln>
            <a:noFill/>
          </a:ln>
        </p:spPr>
        <p:txBody>
          <a:bodyPr anchorCtr="0" anchor="t" bIns="91425" lIns="91425" spcFirstLastPara="1" rIns="91425" wrap="square" tIns="91425">
            <a:noAutofit/>
          </a:bodyPr>
          <a:lstStyle/>
          <a:p>
            <a:pPr indent="-304800" lvl="0" marL="457200" rtl="0" algn="l">
              <a:spcBef>
                <a:spcPts val="600"/>
              </a:spcBef>
              <a:spcAft>
                <a:spcPts val="0"/>
              </a:spcAft>
              <a:buClr>
                <a:schemeClr val="dk1"/>
              </a:buClr>
              <a:buSzPts val="1200"/>
              <a:buFont typeface="Roboto"/>
              <a:buChar char="●"/>
            </a:pPr>
            <a:r>
              <a:rPr lang="en" sz="1200">
                <a:solidFill>
                  <a:schemeClr val="dk1"/>
                </a:solidFill>
                <a:latin typeface="Roboto"/>
                <a:ea typeface="Roboto"/>
                <a:cs typeface="Roboto"/>
                <a:sym typeface="Roboto"/>
              </a:rPr>
              <a:t>The following model was trained with the SMOTE algorithm, Adam optimizer, and dropout regularization.</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Model is improving in recall over time, with the training recall being more stable and steadily increasing. </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The validation recall, while fluctuating, also shows an overall upward trend, indicating that the model is learning to generalize better to unseen data. </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Confusion matrices indicate that the model performs reasonably well on both training and validation datasets.</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Fluctuations in validation recall suggest that the model may be overfitting to the training data.  Once again, this is most like due to the Adam optimizer.</a:t>
            </a:r>
            <a:endParaRPr sz="1200">
              <a:solidFill>
                <a:schemeClr val="dk1"/>
              </a:solidFill>
              <a:latin typeface="Roboto"/>
              <a:ea typeface="Roboto"/>
              <a:cs typeface="Roboto"/>
              <a:sym typeface="Roboto"/>
            </a:endParaRPr>
          </a:p>
        </p:txBody>
      </p:sp>
      <p:sp>
        <p:nvSpPr>
          <p:cNvPr id="273" name="Google Shape;273;g27232e01514_0_110"/>
          <p:cNvSpPr txBox="1"/>
          <p:nvPr/>
        </p:nvSpPr>
        <p:spPr>
          <a:xfrm>
            <a:off x="5356275" y="684575"/>
            <a:ext cx="3510300" cy="33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2"/>
                </a:solidFill>
                <a:latin typeface="Nunito"/>
                <a:ea typeface="Nunito"/>
                <a:cs typeface="Nunito"/>
                <a:sym typeface="Nunito"/>
              </a:rPr>
              <a:t>Classification for Validation</a:t>
            </a:r>
            <a:endParaRPr sz="1500">
              <a:solidFill>
                <a:schemeClr val="dk2"/>
              </a:solidFill>
              <a:latin typeface="Nunito"/>
              <a:ea typeface="Nunito"/>
              <a:cs typeface="Nunito"/>
              <a:sym typeface="Nunito"/>
            </a:endParaRPr>
          </a:p>
        </p:txBody>
      </p:sp>
      <p:pic>
        <p:nvPicPr>
          <p:cNvPr id="274" name="Google Shape;274;g27232e01514_0_110"/>
          <p:cNvPicPr preferRelativeResize="0"/>
          <p:nvPr/>
        </p:nvPicPr>
        <p:blipFill>
          <a:blip r:embed="rId3">
            <a:alphaModFix/>
          </a:blip>
          <a:stretch>
            <a:fillRect/>
          </a:stretch>
        </p:blipFill>
        <p:spPr>
          <a:xfrm>
            <a:off x="5356275" y="2104300"/>
            <a:ext cx="3728100" cy="979125"/>
          </a:xfrm>
          <a:prstGeom prst="rect">
            <a:avLst/>
          </a:prstGeom>
          <a:noFill/>
          <a:ln>
            <a:noFill/>
          </a:ln>
        </p:spPr>
      </p:pic>
      <p:pic>
        <p:nvPicPr>
          <p:cNvPr id="275" name="Google Shape;275;g27232e01514_0_110"/>
          <p:cNvPicPr preferRelativeResize="0"/>
          <p:nvPr/>
        </p:nvPicPr>
        <p:blipFill>
          <a:blip r:embed="rId4">
            <a:alphaModFix/>
          </a:blip>
          <a:stretch>
            <a:fillRect/>
          </a:stretch>
        </p:blipFill>
        <p:spPr>
          <a:xfrm>
            <a:off x="5356250" y="1019075"/>
            <a:ext cx="3668200" cy="979125"/>
          </a:xfrm>
          <a:prstGeom prst="rect">
            <a:avLst/>
          </a:prstGeom>
          <a:noFill/>
          <a:ln>
            <a:noFill/>
          </a:ln>
        </p:spPr>
      </p:pic>
      <p:sp>
        <p:nvSpPr>
          <p:cNvPr id="276" name="Google Shape;276;g27232e01514_0_110"/>
          <p:cNvSpPr txBox="1"/>
          <p:nvPr/>
        </p:nvSpPr>
        <p:spPr>
          <a:xfrm>
            <a:off x="5356275" y="1840925"/>
            <a:ext cx="3510300" cy="33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2"/>
                </a:solidFill>
                <a:latin typeface="Nunito"/>
                <a:ea typeface="Nunito"/>
                <a:cs typeface="Nunito"/>
                <a:sym typeface="Nunito"/>
              </a:rPr>
              <a:t>Classification for Training</a:t>
            </a:r>
            <a:endParaRPr sz="1500">
              <a:solidFill>
                <a:schemeClr val="dk2"/>
              </a:solidFill>
              <a:latin typeface="Nunito"/>
              <a:ea typeface="Nunito"/>
              <a:cs typeface="Nunito"/>
              <a:sym typeface="Nunito"/>
            </a:endParaRPr>
          </a:p>
        </p:txBody>
      </p:sp>
      <p:pic>
        <p:nvPicPr>
          <p:cNvPr id="277" name="Google Shape;277;g27232e01514_0_110"/>
          <p:cNvPicPr preferRelativeResize="0"/>
          <p:nvPr/>
        </p:nvPicPr>
        <p:blipFill>
          <a:blip r:embed="rId5">
            <a:alphaModFix/>
          </a:blip>
          <a:stretch>
            <a:fillRect/>
          </a:stretch>
        </p:blipFill>
        <p:spPr>
          <a:xfrm>
            <a:off x="1997600" y="3219300"/>
            <a:ext cx="2252925" cy="1755275"/>
          </a:xfrm>
          <a:prstGeom prst="rect">
            <a:avLst/>
          </a:prstGeom>
          <a:noFill/>
          <a:ln>
            <a:noFill/>
          </a:ln>
        </p:spPr>
      </p:pic>
      <p:pic>
        <p:nvPicPr>
          <p:cNvPr id="278" name="Google Shape;278;g27232e01514_0_110"/>
          <p:cNvPicPr preferRelativeResize="0"/>
          <p:nvPr/>
        </p:nvPicPr>
        <p:blipFill>
          <a:blip r:embed="rId6">
            <a:alphaModFix/>
          </a:blip>
          <a:stretch>
            <a:fillRect/>
          </a:stretch>
        </p:blipFill>
        <p:spPr>
          <a:xfrm>
            <a:off x="4306025" y="3343925"/>
            <a:ext cx="2254971" cy="1619400"/>
          </a:xfrm>
          <a:prstGeom prst="rect">
            <a:avLst/>
          </a:prstGeom>
          <a:noFill/>
          <a:ln>
            <a:noFill/>
          </a:ln>
        </p:spPr>
      </p:pic>
      <p:pic>
        <p:nvPicPr>
          <p:cNvPr id="279" name="Google Shape;279;g27232e01514_0_110"/>
          <p:cNvPicPr preferRelativeResize="0"/>
          <p:nvPr/>
        </p:nvPicPr>
        <p:blipFill>
          <a:blip r:embed="rId7">
            <a:alphaModFix/>
          </a:blip>
          <a:stretch>
            <a:fillRect/>
          </a:stretch>
        </p:blipFill>
        <p:spPr>
          <a:xfrm>
            <a:off x="6713396" y="3343925"/>
            <a:ext cx="2226130" cy="1619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g27232e01514_0_122"/>
          <p:cNvSpPr txBox="1"/>
          <p:nvPr>
            <p:ph type="title"/>
          </p:nvPr>
        </p:nvSpPr>
        <p:spPr>
          <a:xfrm>
            <a:off x="202550" y="74000"/>
            <a:ext cx="8520600" cy="610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1974D2"/>
                </a:solidFill>
              </a:rPr>
              <a:t>Model Performance Summary: Training Set Comparison</a:t>
            </a:r>
            <a:endParaRPr>
              <a:solidFill>
                <a:srgbClr val="1974D2"/>
              </a:solidFill>
            </a:endParaRPr>
          </a:p>
        </p:txBody>
      </p:sp>
      <p:pic>
        <p:nvPicPr>
          <p:cNvPr id="285" name="Google Shape;285;g27232e01514_0_122"/>
          <p:cNvPicPr preferRelativeResize="0"/>
          <p:nvPr/>
        </p:nvPicPr>
        <p:blipFill>
          <a:blip r:embed="rId3">
            <a:alphaModFix/>
          </a:blip>
          <a:stretch>
            <a:fillRect/>
          </a:stretch>
        </p:blipFill>
        <p:spPr>
          <a:xfrm>
            <a:off x="5508650" y="836900"/>
            <a:ext cx="3482950" cy="2585648"/>
          </a:xfrm>
          <a:prstGeom prst="rect">
            <a:avLst/>
          </a:prstGeom>
          <a:noFill/>
          <a:ln>
            <a:noFill/>
          </a:ln>
        </p:spPr>
      </p:pic>
      <p:sp>
        <p:nvSpPr>
          <p:cNvPr id="286" name="Google Shape;286;g27232e01514_0_122"/>
          <p:cNvSpPr txBox="1"/>
          <p:nvPr>
            <p:ph idx="1" type="body"/>
          </p:nvPr>
        </p:nvSpPr>
        <p:spPr>
          <a:xfrm>
            <a:off x="202550" y="774475"/>
            <a:ext cx="5153700" cy="2710500"/>
          </a:xfrm>
          <a:prstGeom prst="rect">
            <a:avLst/>
          </a:prstGeom>
          <a:noFill/>
          <a:ln>
            <a:noFill/>
          </a:ln>
        </p:spPr>
        <p:txBody>
          <a:bodyPr anchorCtr="0" anchor="t" bIns="91425" lIns="91425" spcFirstLastPara="1" rIns="91425" wrap="square" tIns="91425">
            <a:noAutofit/>
          </a:bodyPr>
          <a:lstStyle/>
          <a:p>
            <a:pPr indent="-304800" lvl="0" marL="457200" rtl="0" algn="l">
              <a:spcBef>
                <a:spcPts val="600"/>
              </a:spcBef>
              <a:spcAft>
                <a:spcPts val="0"/>
              </a:spcAft>
              <a:buClr>
                <a:schemeClr val="dk1"/>
              </a:buClr>
              <a:buSzPts val="1200"/>
              <a:buFont typeface="Roboto"/>
              <a:buChar char="●"/>
            </a:pPr>
            <a:r>
              <a:rPr lang="en" sz="1200">
                <a:solidFill>
                  <a:schemeClr val="dk1"/>
                </a:solidFill>
                <a:latin typeface="Roboto"/>
                <a:ea typeface="Roboto"/>
                <a:cs typeface="Roboto"/>
                <a:sym typeface="Roboto"/>
              </a:rPr>
              <a:t>The highest recall value is achieved by the model using SMOTE and Adam(0.883843), indicating that this combination is the most effective in identifying positive instances.</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The model using SMOTE, Adam, and Dropout also performs well with a recall of 0.847426, suggesting that dropout regularization helps but slightly reduces recallcompared to using SMOTE and Adam alone.</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The NN with SGD has the lowest recall (0.193944), indicating poor performance in identifying positive instances.</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The NN with Adam and NN with Adam &amp; Dropout show moderate recall values, withAdam alone performing better than when combined with dropout.</a:t>
            </a:r>
            <a:endParaRPr sz="1200">
              <a:solidFill>
                <a:schemeClr val="dk1"/>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g27232e01514_0_154"/>
          <p:cNvSpPr txBox="1"/>
          <p:nvPr>
            <p:ph type="title"/>
          </p:nvPr>
        </p:nvSpPr>
        <p:spPr>
          <a:xfrm>
            <a:off x="202550" y="74000"/>
            <a:ext cx="8520600" cy="610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1974D2"/>
                </a:solidFill>
              </a:rPr>
              <a:t>Model Performance Summary: Validation Set Comparison</a:t>
            </a:r>
            <a:endParaRPr>
              <a:solidFill>
                <a:srgbClr val="1974D2"/>
              </a:solidFill>
            </a:endParaRPr>
          </a:p>
        </p:txBody>
      </p:sp>
      <p:pic>
        <p:nvPicPr>
          <p:cNvPr id="292" name="Google Shape;292;g27232e01514_0_154"/>
          <p:cNvPicPr preferRelativeResize="0"/>
          <p:nvPr/>
        </p:nvPicPr>
        <p:blipFill>
          <a:blip r:embed="rId3">
            <a:alphaModFix/>
          </a:blip>
          <a:stretch>
            <a:fillRect/>
          </a:stretch>
        </p:blipFill>
        <p:spPr>
          <a:xfrm>
            <a:off x="5300775" y="774475"/>
            <a:ext cx="3636626" cy="3080801"/>
          </a:xfrm>
          <a:prstGeom prst="rect">
            <a:avLst/>
          </a:prstGeom>
          <a:noFill/>
          <a:ln>
            <a:noFill/>
          </a:ln>
        </p:spPr>
      </p:pic>
      <p:sp>
        <p:nvSpPr>
          <p:cNvPr id="293" name="Google Shape;293;g27232e01514_0_154"/>
          <p:cNvSpPr txBox="1"/>
          <p:nvPr>
            <p:ph idx="1" type="body"/>
          </p:nvPr>
        </p:nvSpPr>
        <p:spPr>
          <a:xfrm>
            <a:off x="202550" y="774475"/>
            <a:ext cx="5052000" cy="2833500"/>
          </a:xfrm>
          <a:prstGeom prst="rect">
            <a:avLst/>
          </a:prstGeom>
          <a:noFill/>
          <a:ln>
            <a:noFill/>
          </a:ln>
        </p:spPr>
        <p:txBody>
          <a:bodyPr anchorCtr="0" anchor="t" bIns="91425" lIns="91425" spcFirstLastPara="1" rIns="91425" wrap="square" tIns="91425">
            <a:noAutofit/>
          </a:bodyPr>
          <a:lstStyle/>
          <a:p>
            <a:pPr indent="-304800" lvl="0" marL="457200" rtl="0" algn="l">
              <a:spcBef>
                <a:spcPts val="600"/>
              </a:spcBef>
              <a:spcAft>
                <a:spcPts val="0"/>
              </a:spcAft>
              <a:buClr>
                <a:schemeClr val="dk1"/>
              </a:buClr>
              <a:buSzPts val="1200"/>
              <a:buFont typeface="Roboto"/>
              <a:buChar char="●"/>
            </a:pPr>
            <a:r>
              <a:rPr lang="en" sz="1200">
                <a:solidFill>
                  <a:schemeClr val="dk1"/>
                </a:solidFill>
                <a:latin typeface="Roboto"/>
                <a:ea typeface="Roboto"/>
                <a:cs typeface="Roboto"/>
                <a:sym typeface="Roboto"/>
              </a:rPr>
              <a:t>The highest recall value on the validation set is achieved by the model using SMOTE, Adam, and Dropout (0.751634), indicating that this combination is the most effective in identifying positive instances on unseen data.</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The model using SMOTE &amp; Adam also performs well with a recall of 0.738562, suggesting that SMOTE and Adam together are effective even without dropout.</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The NN with SGD has the lowest recall (0.212418), indicating poor performance in identifying positive instances.</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The NN with Adam and NN with Adam &amp; Dropout show moderate recall values, withAdam alone performing slightly better than when combined with dropout.</a:t>
            </a:r>
            <a:endParaRPr sz="1200">
              <a:solidFill>
                <a:schemeClr val="dk1"/>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g27232e01514_0_162"/>
          <p:cNvSpPr txBox="1"/>
          <p:nvPr>
            <p:ph type="title"/>
          </p:nvPr>
        </p:nvSpPr>
        <p:spPr>
          <a:xfrm>
            <a:off x="202550" y="74000"/>
            <a:ext cx="8520600" cy="610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1974D2"/>
                </a:solidFill>
              </a:rPr>
              <a:t>Model Performance Summary: Training To Validation</a:t>
            </a:r>
            <a:endParaRPr>
              <a:solidFill>
                <a:srgbClr val="1974D2"/>
              </a:solidFill>
            </a:endParaRPr>
          </a:p>
        </p:txBody>
      </p:sp>
      <p:sp>
        <p:nvSpPr>
          <p:cNvPr id="299" name="Google Shape;299;g27232e01514_0_162"/>
          <p:cNvSpPr txBox="1"/>
          <p:nvPr>
            <p:ph idx="1" type="body"/>
          </p:nvPr>
        </p:nvSpPr>
        <p:spPr>
          <a:xfrm>
            <a:off x="202550" y="774475"/>
            <a:ext cx="5052000" cy="2722500"/>
          </a:xfrm>
          <a:prstGeom prst="rect">
            <a:avLst/>
          </a:prstGeom>
          <a:noFill/>
          <a:ln>
            <a:noFill/>
          </a:ln>
        </p:spPr>
        <p:txBody>
          <a:bodyPr anchorCtr="0" anchor="t" bIns="91425" lIns="91425" spcFirstLastPara="1" rIns="91425" wrap="square" tIns="91425">
            <a:noAutofit/>
          </a:bodyPr>
          <a:lstStyle/>
          <a:p>
            <a:pPr indent="-304800" lvl="0" marL="457200" rtl="0" algn="l">
              <a:spcBef>
                <a:spcPts val="600"/>
              </a:spcBef>
              <a:spcAft>
                <a:spcPts val="0"/>
              </a:spcAft>
              <a:buClr>
                <a:schemeClr val="dk1"/>
              </a:buClr>
              <a:buSzPts val="1200"/>
              <a:buFont typeface="Roboto"/>
              <a:buChar char="●"/>
            </a:pPr>
            <a:r>
              <a:rPr lang="en" sz="1200">
                <a:solidFill>
                  <a:schemeClr val="dk1"/>
                </a:solidFill>
                <a:latin typeface="Roboto"/>
                <a:ea typeface="Roboto"/>
                <a:cs typeface="Roboto"/>
                <a:sym typeface="Roboto"/>
              </a:rPr>
              <a:t>NN with SGD and NN with SMOTE &amp; SGD have negative recall differences, indicating potential overfitting or poor generalization to the validation set.</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NN with Adam and NN with SMOTE &amp; Adam show the highest positive recall differences, suggesting better generalization and performance on the validation set.</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The inclusion of SMOTE (Synthetic Minority Over-sampling Technique) and Adam optimizer generally improves the recall difference, as seen in the configurations with positive values.</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The addition of Dropout to the models with Adam optimizer slightly reduces the recall difference, indicating a potential trade-off between regularization and performance.</a:t>
            </a:r>
            <a:endParaRPr sz="1200">
              <a:solidFill>
                <a:schemeClr val="dk1"/>
              </a:solidFill>
              <a:latin typeface="Roboto"/>
              <a:ea typeface="Roboto"/>
              <a:cs typeface="Roboto"/>
              <a:sym typeface="Roboto"/>
            </a:endParaRPr>
          </a:p>
        </p:txBody>
      </p:sp>
      <p:pic>
        <p:nvPicPr>
          <p:cNvPr id="300" name="Google Shape;300;g27232e01514_0_162"/>
          <p:cNvPicPr preferRelativeResize="0"/>
          <p:nvPr/>
        </p:nvPicPr>
        <p:blipFill>
          <a:blip r:embed="rId3">
            <a:alphaModFix/>
          </a:blip>
          <a:stretch>
            <a:fillRect/>
          </a:stretch>
        </p:blipFill>
        <p:spPr>
          <a:xfrm>
            <a:off x="5406950" y="836900"/>
            <a:ext cx="3584650" cy="2965375"/>
          </a:xfrm>
          <a:prstGeom prst="rect">
            <a:avLst/>
          </a:prstGeom>
          <a:noFill/>
          <a:ln>
            <a:noFill/>
          </a:ln>
        </p:spPr>
      </p:pic>
      <p:sp>
        <p:nvSpPr>
          <p:cNvPr id="301" name="Google Shape;301;g27232e01514_0_162"/>
          <p:cNvSpPr txBox="1"/>
          <p:nvPr/>
        </p:nvSpPr>
        <p:spPr>
          <a:xfrm>
            <a:off x="305275" y="3543100"/>
            <a:ext cx="8584800" cy="703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b="1" lang="en" sz="1200">
                <a:solidFill>
                  <a:srgbClr val="3C78D8"/>
                </a:solidFill>
              </a:rPr>
              <a:t>Conclusion:</a:t>
            </a:r>
            <a:endParaRPr b="1" sz="1200">
              <a:solidFill>
                <a:srgbClr val="3C78D8"/>
              </a:solidFill>
            </a:endParaRPr>
          </a:p>
          <a:p>
            <a:pPr indent="-304800" lvl="0" marL="457200" rtl="0" algn="l">
              <a:lnSpc>
                <a:spcPct val="115000"/>
              </a:lnSpc>
              <a:spcBef>
                <a:spcPts val="600"/>
              </a:spcBef>
              <a:spcAft>
                <a:spcPts val="0"/>
              </a:spcAft>
              <a:buClr>
                <a:schemeClr val="dk1"/>
              </a:buClr>
              <a:buSzPts val="1200"/>
              <a:buFont typeface="Roboto"/>
              <a:buChar char="●"/>
            </a:pPr>
            <a:r>
              <a:rPr lang="en" sz="1200">
                <a:solidFill>
                  <a:schemeClr val="dk1"/>
                </a:solidFill>
                <a:latin typeface="Roboto"/>
                <a:ea typeface="Roboto"/>
                <a:cs typeface="Roboto"/>
                <a:sym typeface="Roboto"/>
              </a:rPr>
              <a:t>Configurations using the Adam optimizer, especially when combined with SMOTE, show the best generalization.</a:t>
            </a:r>
            <a:endParaRPr sz="1200">
              <a:solidFill>
                <a:schemeClr val="dk1"/>
              </a:solidFill>
              <a:latin typeface="Roboto"/>
              <a:ea typeface="Roboto"/>
              <a:cs typeface="Roboto"/>
              <a:sym typeface="Roboto"/>
            </a:endParaRPr>
          </a:p>
          <a:p>
            <a:pPr indent="0" lvl="0" marL="0" rtl="0" algn="l">
              <a:spcBef>
                <a:spcPts val="600"/>
              </a:spcBef>
              <a:spcAft>
                <a:spcPts val="0"/>
              </a:spcAft>
              <a:buNone/>
            </a:pPr>
            <a:r>
              <a:t/>
            </a:r>
            <a:endParaRPr sz="1500">
              <a:solidFill>
                <a:schemeClr val="dk2"/>
              </a:solidFill>
              <a:latin typeface="Nunito"/>
              <a:ea typeface="Nunito"/>
              <a:cs typeface="Nunito"/>
              <a:sym typeface="Nuni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g10e9006cb6c_1_20"/>
          <p:cNvSpPr txBox="1"/>
          <p:nvPr>
            <p:ph type="ctrTitle"/>
          </p:nvPr>
        </p:nvSpPr>
        <p:spPr>
          <a:xfrm>
            <a:off x="0" y="2820425"/>
            <a:ext cx="9144000" cy="581700"/>
          </a:xfrm>
          <a:prstGeom prst="rect">
            <a:avLst/>
          </a:prstGeom>
          <a:solidFill>
            <a:srgbClr val="0000FF"/>
          </a:solid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sz="3300">
                <a:solidFill>
                  <a:schemeClr val="lt1"/>
                </a:solidFill>
              </a:rPr>
              <a:t>APPENDIX</a:t>
            </a:r>
            <a:endParaRPr sz="3300">
              <a:solidFill>
                <a:schemeClr val="l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g10ae355dec7_0_0"/>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1974D2"/>
                </a:solidFill>
              </a:rPr>
              <a:t>Data Background and Contents</a:t>
            </a:r>
            <a:endParaRPr>
              <a:solidFill>
                <a:srgbClr val="1974D2"/>
              </a:solidFill>
            </a:endParaRPr>
          </a:p>
        </p:txBody>
      </p:sp>
      <p:sp>
        <p:nvSpPr>
          <p:cNvPr id="312" name="Google Shape;312;g10ae355dec7_0_0"/>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000"/>
              </a:spcBef>
              <a:spcAft>
                <a:spcPts val="0"/>
              </a:spcAft>
              <a:buClr>
                <a:srgbClr val="000000"/>
              </a:buClr>
              <a:buSzPts val="1400"/>
              <a:buChar char="●"/>
            </a:pPr>
            <a:r>
              <a:rPr lang="en" sz="1400">
                <a:solidFill>
                  <a:schemeClr val="dk1"/>
                </a:solidFill>
              </a:rPr>
              <a:t>Images were saved directly from the exported HTML document that originated from the Jupyter notebook.</a:t>
            </a:r>
            <a:endParaRPr sz="1400">
              <a:solidFill>
                <a:schemeClr val="dk1"/>
              </a:solidFill>
            </a:endParaRPr>
          </a:p>
          <a:p>
            <a:pPr indent="-317500" lvl="0" marL="457200" rtl="0" algn="l">
              <a:lnSpc>
                <a:spcPct val="115000"/>
              </a:lnSpc>
              <a:spcBef>
                <a:spcPts val="1000"/>
              </a:spcBef>
              <a:spcAft>
                <a:spcPts val="0"/>
              </a:spcAft>
              <a:buClr>
                <a:schemeClr val="dk1"/>
              </a:buClr>
              <a:buSzPts val="1400"/>
              <a:buChar char="●"/>
            </a:pPr>
            <a:r>
              <a:rPr lang="en" sz="1400">
                <a:solidFill>
                  <a:schemeClr val="dk1"/>
                </a:solidFill>
              </a:rPr>
              <a:t>All data was ran in Google Colab.</a:t>
            </a:r>
            <a:endParaRPr sz="1400">
              <a:solidFill>
                <a:schemeClr val="dk1"/>
              </a:solidFill>
            </a:endParaRPr>
          </a:p>
          <a:p>
            <a:pPr indent="-317500" lvl="0" marL="457200" rtl="0" algn="l">
              <a:lnSpc>
                <a:spcPct val="115000"/>
              </a:lnSpc>
              <a:spcBef>
                <a:spcPts val="1000"/>
              </a:spcBef>
              <a:spcAft>
                <a:spcPts val="0"/>
              </a:spcAft>
              <a:buClr>
                <a:schemeClr val="dk1"/>
              </a:buClr>
              <a:buSzPts val="1400"/>
              <a:buChar char="●"/>
            </a:pPr>
            <a:r>
              <a:rPr lang="en" sz="1400">
                <a:solidFill>
                  <a:schemeClr val="dk1"/>
                </a:solidFill>
              </a:rPr>
              <a:t>Other images were obtained by simply getting screenshots.</a:t>
            </a:r>
            <a:endParaRPr sz="1400">
              <a:solidFill>
                <a:schemeClr val="dk1"/>
              </a:solidFill>
            </a:endParaRPr>
          </a:p>
          <a:p>
            <a:pPr indent="-317500" lvl="0" marL="457200" rtl="0" algn="l">
              <a:lnSpc>
                <a:spcPct val="115000"/>
              </a:lnSpc>
              <a:spcBef>
                <a:spcPts val="1000"/>
              </a:spcBef>
              <a:spcAft>
                <a:spcPts val="0"/>
              </a:spcAft>
              <a:buClr>
                <a:schemeClr val="dk1"/>
              </a:buClr>
              <a:buSzPts val="1400"/>
              <a:buChar char="●"/>
            </a:pPr>
            <a:r>
              <a:rPr lang="en" sz="1400">
                <a:solidFill>
                  <a:schemeClr val="dk1"/>
                </a:solidFill>
              </a:rPr>
              <a:t>Feel free to contact me, for the original Jupyter notebook, or for any questions you may have.</a:t>
            </a:r>
            <a:endParaRPr sz="1400">
              <a:solidFill>
                <a:schemeClr val="dk1"/>
              </a:solidFill>
            </a:endParaRPr>
          </a:p>
          <a:p>
            <a:pPr indent="-317500" lvl="0" marL="457200" rtl="0" algn="l">
              <a:lnSpc>
                <a:spcPct val="115000"/>
              </a:lnSpc>
              <a:spcBef>
                <a:spcPts val="1000"/>
              </a:spcBef>
              <a:spcAft>
                <a:spcPts val="1000"/>
              </a:spcAft>
              <a:buClr>
                <a:schemeClr val="dk1"/>
              </a:buClr>
              <a:buSzPts val="1400"/>
              <a:buChar char="●"/>
            </a:pPr>
            <a:r>
              <a:rPr lang="en" sz="1400">
                <a:solidFill>
                  <a:schemeClr val="dk1"/>
                </a:solidFill>
              </a:rPr>
              <a:t>Thanks!</a:t>
            </a:r>
            <a:endParaRPr sz="1400">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g10ee00f67ea_0_55"/>
          <p:cNvSpPr txBox="1"/>
          <p:nvPr>
            <p:ph type="title"/>
          </p:nvPr>
        </p:nvSpPr>
        <p:spPr>
          <a:xfrm>
            <a:off x="70129" y="6703219"/>
            <a:ext cx="15008700" cy="697800"/>
          </a:xfrm>
          <a:prstGeom prst="rect">
            <a:avLst/>
          </a:prstGeom>
          <a:noFill/>
          <a:ln>
            <a:noFill/>
          </a:ln>
        </p:spPr>
        <p:txBody>
          <a:bodyPr anchorCtr="0" anchor="t" bIns="0" lIns="0" spcFirstLastPara="1" rIns="0" wrap="square" tIns="12850">
            <a:noAutofit/>
          </a:bodyPr>
          <a:lstStyle/>
          <a:p>
            <a:pPr indent="0" lvl="0" marL="0" rtl="0" algn="l">
              <a:lnSpc>
                <a:spcPct val="100000"/>
              </a:lnSpc>
              <a:spcBef>
                <a:spcPts val="0"/>
              </a:spcBef>
              <a:spcAft>
                <a:spcPts val="0"/>
              </a:spcAft>
              <a:buSzPts val="2200"/>
              <a:buNone/>
            </a:pPr>
            <a:r>
              <a:t/>
            </a:r>
            <a:endParaRPr/>
          </a:p>
        </p:txBody>
      </p:sp>
      <p:sp>
        <p:nvSpPr>
          <p:cNvPr id="320" name="Google Shape;320;g10ee00f67ea_0_55"/>
          <p:cNvSpPr txBox="1"/>
          <p:nvPr>
            <p:ph idx="4294967295"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800"/>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10e9006cb6c_1_2"/>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1974D2"/>
                </a:solidFill>
              </a:rPr>
              <a:t>Executive Summary </a:t>
            </a:r>
            <a:endParaRPr>
              <a:solidFill>
                <a:srgbClr val="1974D2"/>
              </a:solidFill>
            </a:endParaRPr>
          </a:p>
        </p:txBody>
      </p:sp>
      <p:sp>
        <p:nvSpPr>
          <p:cNvPr id="119" name="Google Shape;119;g10e9006cb6c_1_2"/>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000"/>
              </a:spcBef>
              <a:spcAft>
                <a:spcPts val="1000"/>
              </a:spcAft>
              <a:buClr>
                <a:srgbClr val="000000"/>
              </a:buClr>
              <a:buSzPts val="1400"/>
              <a:buChar char="●"/>
            </a:pPr>
            <a:r>
              <a:rPr lang="en" sz="1400">
                <a:solidFill>
                  <a:srgbClr val="000000"/>
                </a:solidFill>
              </a:rPr>
              <a:t>The primary goal of this project is to identify the most effective machine learning model to predict which customers are likely to leave the bank, also identified as ‘churn’.</a:t>
            </a:r>
            <a:endParaRPr sz="14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3"/>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1974D2"/>
                </a:solidFill>
              </a:rPr>
              <a:t>Business Problem Overview and Solution Approach</a:t>
            </a:r>
            <a:endParaRPr>
              <a:solidFill>
                <a:srgbClr val="1974D2"/>
              </a:solidFill>
            </a:endParaRPr>
          </a:p>
        </p:txBody>
      </p:sp>
      <p:sp>
        <p:nvSpPr>
          <p:cNvPr id="125" name="Google Shape;125;p3"/>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317500" lvl="0" marL="457200" rtl="0" algn="l">
              <a:spcBef>
                <a:spcPts val="1000"/>
              </a:spcBef>
              <a:spcAft>
                <a:spcPts val="0"/>
              </a:spcAft>
              <a:buClr>
                <a:srgbClr val="000000"/>
              </a:buClr>
              <a:buSzPts val="1400"/>
              <a:buChar char="●"/>
            </a:pPr>
            <a:r>
              <a:rPr lang="en" sz="1400">
                <a:solidFill>
                  <a:srgbClr val="000000"/>
                </a:solidFill>
              </a:rPr>
              <a:t>Many businesses like banks worry about the problem of customer churn.  This issue becomes more problematic as the barriers to entry, or the costs of change to the customer are minimal.</a:t>
            </a:r>
            <a:endParaRPr sz="1400">
              <a:solidFill>
                <a:srgbClr val="000000"/>
              </a:solidFill>
            </a:endParaRPr>
          </a:p>
          <a:p>
            <a:pPr indent="-317500" lvl="0" marL="457200" rtl="0" algn="l">
              <a:spcBef>
                <a:spcPts val="1000"/>
              </a:spcBef>
              <a:spcAft>
                <a:spcPts val="0"/>
              </a:spcAft>
              <a:buClr>
                <a:srgbClr val="000000"/>
              </a:buClr>
              <a:buSzPts val="1400"/>
              <a:buChar char="●"/>
            </a:pPr>
            <a:r>
              <a:rPr lang="en" sz="1400">
                <a:solidFill>
                  <a:srgbClr val="000000"/>
                </a:solidFill>
              </a:rPr>
              <a:t>While more expensive ‘subscription’ types may ensure a kind of ‘brand loyalty’ it is to be expected that subscriptions that cost little may illicit a level of churn expected.  I.E. Free checking accounts.</a:t>
            </a:r>
            <a:endParaRPr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The overall view is to identify customers that may leave a bank within the next six months.</a:t>
            </a:r>
            <a:endParaRPr sz="1400">
              <a:solidFill>
                <a:srgbClr val="000000"/>
              </a:solidFill>
            </a:endParaRPr>
          </a:p>
          <a:p>
            <a:pPr indent="-317500" lvl="1" marL="914400" rtl="0" algn="l">
              <a:spcBef>
                <a:spcPts val="1000"/>
              </a:spcBef>
              <a:spcAft>
                <a:spcPts val="0"/>
              </a:spcAft>
              <a:buClr>
                <a:srgbClr val="000000"/>
              </a:buClr>
              <a:buSzPts val="1400"/>
              <a:buChar char="○"/>
            </a:pPr>
            <a:r>
              <a:rPr lang="en" sz="1400">
                <a:solidFill>
                  <a:srgbClr val="000000"/>
                </a:solidFill>
              </a:rPr>
              <a:t>The narrower </a:t>
            </a:r>
            <a:r>
              <a:rPr lang="en" sz="1400">
                <a:solidFill>
                  <a:srgbClr val="000000"/>
                </a:solidFill>
              </a:rPr>
              <a:t>scope is employ a methodology that will build a neural network classifier to predict this possibility.</a:t>
            </a:r>
            <a:endParaRPr sz="1400">
              <a:solidFill>
                <a:srgbClr val="000000"/>
              </a:solidFill>
            </a:endParaRPr>
          </a:p>
          <a:p>
            <a:pPr indent="-317500" lvl="1" marL="914400" rtl="0" algn="l">
              <a:spcBef>
                <a:spcPts val="1000"/>
              </a:spcBef>
              <a:spcAft>
                <a:spcPts val="1000"/>
              </a:spcAft>
              <a:buClr>
                <a:srgbClr val="000000"/>
              </a:buClr>
              <a:buSzPts val="1400"/>
              <a:buChar char="○"/>
            </a:pPr>
            <a:r>
              <a:rPr lang="en" sz="1400">
                <a:solidFill>
                  <a:srgbClr val="000000"/>
                </a:solidFill>
              </a:rPr>
              <a:t>We will examine several models and select an appropriate model based upon the metric of ‘Recall’ to keep the scope of the project smaller.</a:t>
            </a:r>
            <a:endParaRPr sz="14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2722ff0278e_0_7"/>
          <p:cNvSpPr txBox="1"/>
          <p:nvPr>
            <p:ph idx="1" type="body"/>
          </p:nvPr>
        </p:nvSpPr>
        <p:spPr>
          <a:xfrm>
            <a:off x="202550" y="861975"/>
            <a:ext cx="4151700" cy="38907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Char char="●"/>
            </a:pPr>
            <a:r>
              <a:rPr lang="en" sz="1400">
                <a:solidFill>
                  <a:srgbClr val="000000"/>
                </a:solidFill>
              </a:rPr>
              <a:t>We have the following in our dataset:</a:t>
            </a:r>
            <a:endParaRPr sz="1400">
              <a:solidFill>
                <a:srgbClr val="000000"/>
              </a:solidFill>
            </a:endParaRPr>
          </a:p>
          <a:p>
            <a:pPr indent="-317500" lvl="1" marL="914400" rtl="0" algn="l">
              <a:lnSpc>
                <a:spcPct val="115000"/>
              </a:lnSpc>
              <a:spcBef>
                <a:spcPts val="0"/>
              </a:spcBef>
              <a:spcAft>
                <a:spcPts val="0"/>
              </a:spcAft>
              <a:buClr>
                <a:srgbClr val="000000"/>
              </a:buClr>
              <a:buSzPts val="1400"/>
              <a:buChar char="○"/>
            </a:pPr>
            <a:r>
              <a:rPr lang="en" sz="1400">
                <a:solidFill>
                  <a:srgbClr val="000000"/>
                </a:solidFill>
              </a:rPr>
              <a:t>10,000 Rows and 14 Columns.</a:t>
            </a:r>
            <a:endParaRPr sz="1400">
              <a:solidFill>
                <a:srgbClr val="000000"/>
              </a:solidFill>
            </a:endParaRPr>
          </a:p>
          <a:p>
            <a:pPr indent="-317500" lvl="0" marL="457200" rtl="0" algn="l">
              <a:lnSpc>
                <a:spcPct val="115000"/>
              </a:lnSpc>
              <a:spcBef>
                <a:spcPts val="0"/>
              </a:spcBef>
              <a:spcAft>
                <a:spcPts val="0"/>
              </a:spcAft>
              <a:buClr>
                <a:srgbClr val="000000"/>
              </a:buClr>
              <a:buSzPts val="1400"/>
              <a:buChar char="●"/>
            </a:pPr>
            <a:r>
              <a:rPr lang="en" sz="1400">
                <a:solidFill>
                  <a:srgbClr val="000000"/>
                </a:solidFill>
              </a:rPr>
              <a:t>OBSERVATIONS:</a:t>
            </a:r>
            <a:endParaRPr sz="1400">
              <a:solidFill>
                <a:srgbClr val="000000"/>
              </a:solidFill>
            </a:endParaRPr>
          </a:p>
          <a:p>
            <a:pPr indent="-317500" lvl="1" marL="914400" rtl="0" algn="l">
              <a:lnSpc>
                <a:spcPct val="115000"/>
              </a:lnSpc>
              <a:spcBef>
                <a:spcPts val="0"/>
              </a:spcBef>
              <a:spcAft>
                <a:spcPts val="0"/>
              </a:spcAft>
              <a:buClr>
                <a:srgbClr val="000000"/>
              </a:buClr>
              <a:buSzPts val="1400"/>
              <a:buChar char="○"/>
            </a:pPr>
            <a:r>
              <a:rPr lang="en" sz="1400">
                <a:solidFill>
                  <a:srgbClr val="000000"/>
                </a:solidFill>
              </a:rPr>
              <a:t>The following features do not provide measurable information on a ‘prima - facie (on its face) level, so we can consider dropping these in future aspects of the project.</a:t>
            </a:r>
            <a:endParaRPr sz="1400">
              <a:solidFill>
                <a:srgbClr val="000000"/>
              </a:solidFill>
            </a:endParaRPr>
          </a:p>
          <a:p>
            <a:pPr indent="-317500" lvl="1" marL="914400" rtl="0" algn="l">
              <a:lnSpc>
                <a:spcPct val="115000"/>
              </a:lnSpc>
              <a:spcBef>
                <a:spcPts val="0"/>
              </a:spcBef>
              <a:spcAft>
                <a:spcPts val="0"/>
              </a:spcAft>
              <a:buClr>
                <a:srgbClr val="000000"/>
              </a:buClr>
              <a:buSzPts val="1400"/>
              <a:buChar char="○"/>
            </a:pPr>
            <a:r>
              <a:rPr lang="en" sz="1400">
                <a:solidFill>
                  <a:srgbClr val="000000"/>
                </a:solidFill>
              </a:rPr>
              <a:t>RowNumber</a:t>
            </a:r>
            <a:endParaRPr sz="1400">
              <a:solidFill>
                <a:srgbClr val="000000"/>
              </a:solidFill>
            </a:endParaRPr>
          </a:p>
          <a:p>
            <a:pPr indent="-317500" lvl="1" marL="914400" rtl="0" algn="l">
              <a:lnSpc>
                <a:spcPct val="115000"/>
              </a:lnSpc>
              <a:spcBef>
                <a:spcPts val="0"/>
              </a:spcBef>
              <a:spcAft>
                <a:spcPts val="0"/>
              </a:spcAft>
              <a:buClr>
                <a:srgbClr val="000000"/>
              </a:buClr>
              <a:buSzPts val="1400"/>
              <a:buChar char="○"/>
            </a:pPr>
            <a:r>
              <a:rPr lang="en" sz="1400">
                <a:solidFill>
                  <a:srgbClr val="000000"/>
                </a:solidFill>
              </a:rPr>
              <a:t>CustomerID</a:t>
            </a:r>
            <a:endParaRPr sz="1400">
              <a:solidFill>
                <a:srgbClr val="000000"/>
              </a:solidFill>
            </a:endParaRPr>
          </a:p>
          <a:p>
            <a:pPr indent="-317500" lvl="1" marL="914400" rtl="0" algn="l">
              <a:lnSpc>
                <a:spcPct val="115000"/>
              </a:lnSpc>
              <a:spcBef>
                <a:spcPts val="0"/>
              </a:spcBef>
              <a:spcAft>
                <a:spcPts val="0"/>
              </a:spcAft>
              <a:buClr>
                <a:srgbClr val="000000"/>
              </a:buClr>
              <a:buSzPts val="1400"/>
              <a:buChar char="○"/>
            </a:pPr>
            <a:r>
              <a:rPr lang="en" sz="1400">
                <a:solidFill>
                  <a:srgbClr val="000000"/>
                </a:solidFill>
              </a:rPr>
              <a:t>Surname</a:t>
            </a:r>
            <a:endParaRPr sz="1400">
              <a:solidFill>
                <a:srgbClr val="000000"/>
              </a:solidFill>
            </a:endParaRPr>
          </a:p>
          <a:p>
            <a:pPr indent="0" lvl="0" marL="0" rtl="0" algn="l">
              <a:lnSpc>
                <a:spcPct val="115000"/>
              </a:lnSpc>
              <a:spcBef>
                <a:spcPts val="0"/>
              </a:spcBef>
              <a:spcAft>
                <a:spcPts val="0"/>
              </a:spcAft>
              <a:buNone/>
            </a:pPr>
            <a:r>
              <a:t/>
            </a:r>
            <a:endParaRPr sz="1400">
              <a:solidFill>
                <a:srgbClr val="000000"/>
              </a:solidFill>
            </a:endParaRPr>
          </a:p>
          <a:p>
            <a:pPr indent="0" lvl="0" marL="0" rtl="0" algn="l">
              <a:lnSpc>
                <a:spcPct val="115000"/>
              </a:lnSpc>
              <a:spcBef>
                <a:spcPts val="1000"/>
              </a:spcBef>
              <a:spcAft>
                <a:spcPts val="1000"/>
              </a:spcAft>
              <a:buSzPts val="1500"/>
              <a:buNone/>
            </a:pPr>
            <a:r>
              <a:t/>
            </a:r>
            <a:endParaRPr i="1" sz="1200">
              <a:solidFill>
                <a:srgbClr val="000000"/>
              </a:solidFill>
            </a:endParaRPr>
          </a:p>
        </p:txBody>
      </p:sp>
      <p:sp>
        <p:nvSpPr>
          <p:cNvPr id="131" name="Google Shape;131;g2722ff0278e_0_7"/>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1974D2"/>
                </a:solidFill>
              </a:rPr>
              <a:t>Sanity Tests</a:t>
            </a:r>
            <a:endParaRPr>
              <a:solidFill>
                <a:srgbClr val="1974D2"/>
              </a:solidFill>
            </a:endParaRPr>
          </a:p>
        </p:txBody>
      </p:sp>
      <p:pic>
        <p:nvPicPr>
          <p:cNvPr id="132" name="Google Shape;132;g2722ff0278e_0_7"/>
          <p:cNvPicPr preferRelativeResize="0"/>
          <p:nvPr/>
        </p:nvPicPr>
        <p:blipFill>
          <a:blip r:embed="rId3">
            <a:alphaModFix/>
          </a:blip>
          <a:stretch>
            <a:fillRect/>
          </a:stretch>
        </p:blipFill>
        <p:spPr>
          <a:xfrm>
            <a:off x="4572000" y="861975"/>
            <a:ext cx="4437025" cy="4054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2722ff0278e_0_13"/>
          <p:cNvSpPr txBox="1"/>
          <p:nvPr>
            <p:ph idx="1" type="body"/>
          </p:nvPr>
        </p:nvSpPr>
        <p:spPr>
          <a:xfrm>
            <a:off x="202550" y="861975"/>
            <a:ext cx="8758800" cy="4167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Char char="●"/>
            </a:pPr>
            <a:r>
              <a:rPr lang="en" sz="1400">
                <a:solidFill>
                  <a:srgbClr val="000000"/>
                </a:solidFill>
              </a:rPr>
              <a:t>Starting with Credit Score</a:t>
            </a:r>
            <a:endParaRPr sz="1400">
              <a:solidFill>
                <a:srgbClr val="000000"/>
              </a:solidFill>
            </a:endParaRPr>
          </a:p>
          <a:p>
            <a:pPr indent="0" lvl="0" marL="0" rtl="0" algn="l">
              <a:lnSpc>
                <a:spcPct val="115000"/>
              </a:lnSpc>
              <a:spcBef>
                <a:spcPts val="0"/>
              </a:spcBef>
              <a:spcAft>
                <a:spcPts val="0"/>
              </a:spcAft>
              <a:buNone/>
            </a:pPr>
            <a:r>
              <a:t/>
            </a:r>
            <a:endParaRPr sz="1400">
              <a:solidFill>
                <a:srgbClr val="000000"/>
              </a:solidFill>
            </a:endParaRPr>
          </a:p>
          <a:p>
            <a:pPr indent="0" lvl="0" marL="0" rtl="0" algn="l">
              <a:lnSpc>
                <a:spcPct val="115000"/>
              </a:lnSpc>
              <a:spcBef>
                <a:spcPts val="1000"/>
              </a:spcBef>
              <a:spcAft>
                <a:spcPts val="1000"/>
              </a:spcAft>
              <a:buSzPts val="1500"/>
              <a:buNone/>
            </a:pPr>
            <a:r>
              <a:t/>
            </a:r>
            <a:endParaRPr i="1" sz="1200">
              <a:solidFill>
                <a:srgbClr val="000000"/>
              </a:solidFill>
            </a:endParaRPr>
          </a:p>
        </p:txBody>
      </p:sp>
      <p:sp>
        <p:nvSpPr>
          <p:cNvPr id="138" name="Google Shape;138;g2722ff0278e_0_13"/>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1974D2"/>
                </a:solidFill>
              </a:rPr>
              <a:t>EDA Results: Univariate Analysis</a:t>
            </a:r>
            <a:endParaRPr>
              <a:solidFill>
                <a:srgbClr val="1974D2"/>
              </a:solidFill>
            </a:endParaRPr>
          </a:p>
        </p:txBody>
      </p:sp>
      <p:pic>
        <p:nvPicPr>
          <p:cNvPr id="139" name="Google Shape;139;g2722ff0278e_0_13"/>
          <p:cNvPicPr preferRelativeResize="0"/>
          <p:nvPr/>
        </p:nvPicPr>
        <p:blipFill>
          <a:blip r:embed="rId3">
            <a:alphaModFix/>
          </a:blip>
          <a:stretch>
            <a:fillRect/>
          </a:stretch>
        </p:blipFill>
        <p:spPr>
          <a:xfrm>
            <a:off x="2915825" y="1278525"/>
            <a:ext cx="6095350" cy="3651150"/>
          </a:xfrm>
          <a:prstGeom prst="rect">
            <a:avLst/>
          </a:prstGeom>
          <a:noFill/>
          <a:ln>
            <a:noFill/>
          </a:ln>
        </p:spPr>
      </p:pic>
      <p:sp>
        <p:nvSpPr>
          <p:cNvPr id="140" name="Google Shape;140;g2722ff0278e_0_13"/>
          <p:cNvSpPr txBox="1"/>
          <p:nvPr/>
        </p:nvSpPr>
        <p:spPr>
          <a:xfrm>
            <a:off x="252700" y="1370425"/>
            <a:ext cx="2663100" cy="355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latin typeface="Nunito"/>
                <a:ea typeface="Nunito"/>
                <a:cs typeface="Nunito"/>
                <a:sym typeface="Nunito"/>
              </a:rPr>
              <a:t>OBSERVATION: We can see that we have something of an even distribution with a few outliers in the 100-400 credit range.  These are most likely not customer we want to focus on especially given that we have a very robust 550 - 725 credit score.</a:t>
            </a:r>
            <a:endParaRPr sz="1200">
              <a:solidFill>
                <a:schemeClr val="dk2"/>
              </a:solidFill>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2722ff0278e_0_36"/>
          <p:cNvSpPr txBox="1"/>
          <p:nvPr>
            <p:ph idx="1" type="body"/>
          </p:nvPr>
        </p:nvSpPr>
        <p:spPr>
          <a:xfrm>
            <a:off x="202550" y="861975"/>
            <a:ext cx="8629800" cy="4587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Char char="●"/>
            </a:pPr>
            <a:r>
              <a:rPr lang="en" sz="1400">
                <a:solidFill>
                  <a:srgbClr val="000000"/>
                </a:solidFill>
              </a:rPr>
              <a:t>Banking Balances</a:t>
            </a:r>
            <a:endParaRPr sz="1400">
              <a:solidFill>
                <a:srgbClr val="000000"/>
              </a:solidFill>
            </a:endParaRPr>
          </a:p>
          <a:p>
            <a:pPr indent="0" lvl="0" marL="0" rtl="0" algn="l">
              <a:lnSpc>
                <a:spcPct val="115000"/>
              </a:lnSpc>
              <a:spcBef>
                <a:spcPts val="0"/>
              </a:spcBef>
              <a:spcAft>
                <a:spcPts val="0"/>
              </a:spcAft>
              <a:buNone/>
            </a:pPr>
            <a:r>
              <a:t/>
            </a:r>
            <a:endParaRPr sz="1400">
              <a:solidFill>
                <a:srgbClr val="000000"/>
              </a:solidFill>
            </a:endParaRPr>
          </a:p>
          <a:p>
            <a:pPr indent="0" lvl="0" marL="0" rtl="0" algn="l">
              <a:lnSpc>
                <a:spcPct val="115000"/>
              </a:lnSpc>
              <a:spcBef>
                <a:spcPts val="1000"/>
              </a:spcBef>
              <a:spcAft>
                <a:spcPts val="1000"/>
              </a:spcAft>
              <a:buSzPts val="1500"/>
              <a:buNone/>
            </a:pPr>
            <a:r>
              <a:t/>
            </a:r>
            <a:endParaRPr i="1" sz="1200">
              <a:solidFill>
                <a:srgbClr val="000000"/>
              </a:solidFill>
            </a:endParaRPr>
          </a:p>
        </p:txBody>
      </p:sp>
      <p:sp>
        <p:nvSpPr>
          <p:cNvPr id="146" name="Google Shape;146;g2722ff0278e_0_36"/>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1974D2"/>
                </a:solidFill>
              </a:rPr>
              <a:t>EDA Results: Univariate Analysis</a:t>
            </a:r>
            <a:endParaRPr>
              <a:solidFill>
                <a:srgbClr val="1974D2"/>
              </a:solidFill>
            </a:endParaRPr>
          </a:p>
        </p:txBody>
      </p:sp>
      <p:pic>
        <p:nvPicPr>
          <p:cNvPr id="147" name="Google Shape;147;g2722ff0278e_0_36"/>
          <p:cNvPicPr preferRelativeResize="0"/>
          <p:nvPr/>
        </p:nvPicPr>
        <p:blipFill>
          <a:blip r:embed="rId3">
            <a:alphaModFix/>
          </a:blip>
          <a:stretch>
            <a:fillRect/>
          </a:stretch>
        </p:blipFill>
        <p:spPr>
          <a:xfrm>
            <a:off x="3479550" y="1320550"/>
            <a:ext cx="5297924" cy="3306526"/>
          </a:xfrm>
          <a:prstGeom prst="rect">
            <a:avLst/>
          </a:prstGeom>
          <a:noFill/>
          <a:ln>
            <a:noFill/>
          </a:ln>
        </p:spPr>
      </p:pic>
      <p:sp>
        <p:nvSpPr>
          <p:cNvPr id="148" name="Google Shape;148;g2722ff0278e_0_36"/>
          <p:cNvSpPr txBox="1"/>
          <p:nvPr/>
        </p:nvSpPr>
        <p:spPr>
          <a:xfrm>
            <a:off x="194400" y="1273250"/>
            <a:ext cx="3285300" cy="335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latin typeface="Nunito"/>
                <a:ea typeface="Nunito"/>
                <a:cs typeface="Nunito"/>
                <a:sym typeface="Nunito"/>
              </a:rPr>
              <a:t>Observations:  It would appear that 35% of our customers keep a balance of $0 - $1,000.  The assumption is that a third of our customers are living paycheck to paycheck.</a:t>
            </a:r>
            <a:endParaRPr sz="1200">
              <a:solidFill>
                <a:schemeClr val="dk2"/>
              </a:solidFill>
              <a:latin typeface="Nunito"/>
              <a:ea typeface="Nunito"/>
              <a:cs typeface="Nunito"/>
              <a:sym typeface="Nunito"/>
            </a:endParaRPr>
          </a:p>
          <a:p>
            <a:pPr indent="0" lvl="0" marL="0" rtl="0" algn="l">
              <a:spcBef>
                <a:spcPts val="0"/>
              </a:spcBef>
              <a:spcAft>
                <a:spcPts val="0"/>
              </a:spcAft>
              <a:buNone/>
            </a:pPr>
            <a:r>
              <a:t/>
            </a:r>
            <a:endParaRPr sz="1200">
              <a:solidFill>
                <a:schemeClr val="dk2"/>
              </a:solidFill>
              <a:latin typeface="Nunito"/>
              <a:ea typeface="Nunito"/>
              <a:cs typeface="Nunito"/>
              <a:sym typeface="Nunito"/>
            </a:endParaRPr>
          </a:p>
          <a:p>
            <a:pPr indent="0" lvl="0" marL="0" rtl="0" algn="l">
              <a:spcBef>
                <a:spcPts val="0"/>
              </a:spcBef>
              <a:spcAft>
                <a:spcPts val="0"/>
              </a:spcAft>
              <a:buNone/>
            </a:pPr>
            <a:r>
              <a:rPr lang="en" sz="1200">
                <a:solidFill>
                  <a:schemeClr val="dk2"/>
                </a:solidFill>
                <a:latin typeface="Nunito"/>
                <a:ea typeface="Nunito"/>
                <a:cs typeface="Nunito"/>
                <a:sym typeface="Nunito"/>
              </a:rPr>
              <a:t>With a more </a:t>
            </a:r>
            <a:r>
              <a:rPr lang="en" sz="1200">
                <a:solidFill>
                  <a:schemeClr val="dk2"/>
                </a:solidFill>
                <a:latin typeface="Nunito"/>
                <a:ea typeface="Nunito"/>
                <a:cs typeface="Nunito"/>
                <a:sym typeface="Nunito"/>
              </a:rPr>
              <a:t>normally</a:t>
            </a:r>
            <a:r>
              <a:rPr lang="en" sz="1200">
                <a:solidFill>
                  <a:schemeClr val="dk2"/>
                </a:solidFill>
                <a:latin typeface="Nunito"/>
                <a:ea typeface="Nunito"/>
                <a:cs typeface="Nunito"/>
                <a:sym typeface="Nunito"/>
              </a:rPr>
              <a:t> distributed populations between the $5,000 - $20,000 area.  We may be able to assume that 65% of our customers keep higher balances than the previous group.</a:t>
            </a:r>
            <a:endParaRPr sz="1200">
              <a:solidFill>
                <a:schemeClr val="dk2"/>
              </a:solidFill>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2722ff0278e_0_31"/>
          <p:cNvSpPr txBox="1"/>
          <p:nvPr>
            <p:ph idx="1" type="body"/>
          </p:nvPr>
        </p:nvSpPr>
        <p:spPr>
          <a:xfrm>
            <a:off x="202550" y="861975"/>
            <a:ext cx="8629800" cy="4017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Char char="●"/>
            </a:pPr>
            <a:r>
              <a:rPr lang="en" sz="1400">
                <a:solidFill>
                  <a:srgbClr val="000000"/>
                </a:solidFill>
              </a:rPr>
              <a:t>Customers who exit within a six-month period.</a:t>
            </a:r>
            <a:endParaRPr sz="1400">
              <a:solidFill>
                <a:srgbClr val="000000"/>
              </a:solidFill>
            </a:endParaRPr>
          </a:p>
          <a:p>
            <a:pPr indent="0" lvl="0" marL="0" rtl="0" algn="l">
              <a:lnSpc>
                <a:spcPct val="115000"/>
              </a:lnSpc>
              <a:spcBef>
                <a:spcPts val="0"/>
              </a:spcBef>
              <a:spcAft>
                <a:spcPts val="0"/>
              </a:spcAft>
              <a:buNone/>
            </a:pPr>
            <a:r>
              <a:t/>
            </a:r>
            <a:endParaRPr sz="1400">
              <a:solidFill>
                <a:srgbClr val="000000"/>
              </a:solidFill>
            </a:endParaRPr>
          </a:p>
          <a:p>
            <a:pPr indent="0" lvl="0" marL="0" rtl="0" algn="l">
              <a:lnSpc>
                <a:spcPct val="115000"/>
              </a:lnSpc>
              <a:spcBef>
                <a:spcPts val="1000"/>
              </a:spcBef>
              <a:spcAft>
                <a:spcPts val="1000"/>
              </a:spcAft>
              <a:buSzPts val="1500"/>
              <a:buNone/>
            </a:pPr>
            <a:r>
              <a:t/>
            </a:r>
            <a:endParaRPr i="1" sz="1200">
              <a:solidFill>
                <a:srgbClr val="000000"/>
              </a:solidFill>
            </a:endParaRPr>
          </a:p>
        </p:txBody>
      </p:sp>
      <p:sp>
        <p:nvSpPr>
          <p:cNvPr id="154" name="Google Shape;154;g2722ff0278e_0_31"/>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1974D2"/>
                </a:solidFill>
              </a:rPr>
              <a:t>EDA Results: Univariate Analysis</a:t>
            </a:r>
            <a:endParaRPr>
              <a:solidFill>
                <a:srgbClr val="1974D2"/>
              </a:solidFill>
            </a:endParaRPr>
          </a:p>
        </p:txBody>
      </p:sp>
      <p:pic>
        <p:nvPicPr>
          <p:cNvPr id="155" name="Google Shape;155;g2722ff0278e_0_31"/>
          <p:cNvPicPr preferRelativeResize="0"/>
          <p:nvPr/>
        </p:nvPicPr>
        <p:blipFill>
          <a:blip r:embed="rId3">
            <a:alphaModFix/>
          </a:blip>
          <a:stretch>
            <a:fillRect/>
          </a:stretch>
        </p:blipFill>
        <p:spPr>
          <a:xfrm>
            <a:off x="6100675" y="978700"/>
            <a:ext cx="2527311" cy="3575026"/>
          </a:xfrm>
          <a:prstGeom prst="rect">
            <a:avLst/>
          </a:prstGeom>
          <a:noFill/>
          <a:ln>
            <a:noFill/>
          </a:ln>
        </p:spPr>
      </p:pic>
      <p:sp>
        <p:nvSpPr>
          <p:cNvPr id="156" name="Google Shape;156;g2722ff0278e_0_31"/>
          <p:cNvSpPr txBox="1"/>
          <p:nvPr/>
        </p:nvSpPr>
        <p:spPr>
          <a:xfrm>
            <a:off x="427650" y="1273250"/>
            <a:ext cx="4189200" cy="344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2"/>
                </a:solidFill>
                <a:latin typeface="Nunito"/>
                <a:ea typeface="Nunito"/>
                <a:cs typeface="Nunito"/>
                <a:sym typeface="Nunito"/>
              </a:rPr>
              <a:t>OBSERVATION: 20.4% of our customers have exited our banking services resulting in a loss of 2,040 customers.</a:t>
            </a:r>
            <a:endParaRPr sz="1500">
              <a:solidFill>
                <a:schemeClr val="dk2"/>
              </a:solidFill>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10e9006cb6c_1_7"/>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Char char="●"/>
            </a:pPr>
            <a:r>
              <a:rPr lang="en" sz="1400">
                <a:solidFill>
                  <a:srgbClr val="000000"/>
                </a:solidFill>
              </a:rPr>
              <a:t>Starting with a heat map is a ‘heuristic’ or a ‘quick dirty’ way of identifying key pieces of correlation.</a:t>
            </a:r>
            <a:endParaRPr sz="1400">
              <a:solidFill>
                <a:srgbClr val="000000"/>
              </a:solidFill>
            </a:endParaRPr>
          </a:p>
          <a:p>
            <a:pPr indent="0" lvl="0" marL="0" rtl="0" algn="l">
              <a:lnSpc>
                <a:spcPct val="115000"/>
              </a:lnSpc>
              <a:spcBef>
                <a:spcPts val="0"/>
              </a:spcBef>
              <a:spcAft>
                <a:spcPts val="0"/>
              </a:spcAft>
              <a:buNone/>
            </a:pPr>
            <a:r>
              <a:t/>
            </a:r>
            <a:endParaRPr sz="1400">
              <a:solidFill>
                <a:srgbClr val="000000"/>
              </a:solidFill>
            </a:endParaRPr>
          </a:p>
          <a:p>
            <a:pPr indent="0" lvl="0" marL="0" rtl="0" algn="l">
              <a:lnSpc>
                <a:spcPct val="115000"/>
              </a:lnSpc>
              <a:spcBef>
                <a:spcPts val="1000"/>
              </a:spcBef>
              <a:spcAft>
                <a:spcPts val="1000"/>
              </a:spcAft>
              <a:buSzPts val="1500"/>
              <a:buNone/>
            </a:pPr>
            <a:r>
              <a:t/>
            </a:r>
            <a:endParaRPr i="1" sz="1200">
              <a:solidFill>
                <a:srgbClr val="000000"/>
              </a:solidFill>
            </a:endParaRPr>
          </a:p>
        </p:txBody>
      </p:sp>
      <p:sp>
        <p:nvSpPr>
          <p:cNvPr id="162" name="Google Shape;162;g10e9006cb6c_1_7"/>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1974D2"/>
                </a:solidFill>
              </a:rPr>
              <a:t>EDA Results: Bivariate Analysis</a:t>
            </a:r>
            <a:endParaRPr>
              <a:solidFill>
                <a:srgbClr val="1974D2"/>
              </a:solidFill>
            </a:endParaRPr>
          </a:p>
        </p:txBody>
      </p:sp>
      <p:pic>
        <p:nvPicPr>
          <p:cNvPr id="163" name="Google Shape;163;g10e9006cb6c_1_7"/>
          <p:cNvPicPr preferRelativeResize="0"/>
          <p:nvPr/>
        </p:nvPicPr>
        <p:blipFill>
          <a:blip r:embed="rId3">
            <a:alphaModFix/>
          </a:blip>
          <a:stretch>
            <a:fillRect/>
          </a:stretch>
        </p:blipFill>
        <p:spPr>
          <a:xfrm>
            <a:off x="3508700" y="1380150"/>
            <a:ext cx="5214450" cy="3528150"/>
          </a:xfrm>
          <a:prstGeom prst="rect">
            <a:avLst/>
          </a:prstGeom>
          <a:noFill/>
          <a:ln>
            <a:noFill/>
          </a:ln>
        </p:spPr>
      </p:pic>
      <p:sp>
        <p:nvSpPr>
          <p:cNvPr id="164" name="Google Shape;164;g10e9006cb6c_1_7"/>
          <p:cNvSpPr txBox="1"/>
          <p:nvPr/>
        </p:nvSpPr>
        <p:spPr>
          <a:xfrm>
            <a:off x="272150" y="1273250"/>
            <a:ext cx="3120000" cy="3644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Nunito"/>
                <a:ea typeface="Nunito"/>
                <a:cs typeface="Nunito"/>
                <a:sym typeface="Nunito"/>
              </a:rPr>
              <a:t>OBSERVATIONS: </a:t>
            </a:r>
            <a:endParaRPr sz="1200">
              <a:solidFill>
                <a:schemeClr val="dk1"/>
              </a:solidFill>
              <a:latin typeface="Nunito"/>
              <a:ea typeface="Nunito"/>
              <a:cs typeface="Nunito"/>
              <a:sym typeface="Nunito"/>
            </a:endParaRPr>
          </a:p>
          <a:p>
            <a:pPr indent="-304800" lvl="0" marL="457200" rtl="0" algn="l">
              <a:lnSpc>
                <a:spcPct val="115000"/>
              </a:lnSpc>
              <a:spcBef>
                <a:spcPts val="0"/>
              </a:spcBef>
              <a:spcAft>
                <a:spcPts val="0"/>
              </a:spcAft>
              <a:buClr>
                <a:schemeClr val="dk1"/>
              </a:buClr>
              <a:buSzPts val="1200"/>
              <a:buFont typeface="Nunito"/>
              <a:buChar char="●"/>
            </a:pPr>
            <a:r>
              <a:rPr lang="en" sz="1200">
                <a:solidFill>
                  <a:schemeClr val="dk1"/>
                </a:solidFill>
                <a:latin typeface="Nunito"/>
                <a:ea typeface="Nunito"/>
                <a:cs typeface="Nunito"/>
                <a:sym typeface="Nunito"/>
              </a:rPr>
              <a:t>The current heat map shows some levels of negative correlation and positive correlation among features that can be examined on a numerical level.</a:t>
            </a:r>
            <a:endParaRPr sz="1200">
              <a:solidFill>
                <a:schemeClr val="dk1"/>
              </a:solidFill>
              <a:latin typeface="Nunito"/>
              <a:ea typeface="Nunito"/>
              <a:cs typeface="Nunito"/>
              <a:sym typeface="Nunito"/>
            </a:endParaRPr>
          </a:p>
          <a:p>
            <a:pPr indent="-304800" lvl="0" marL="457200" rtl="0" algn="l">
              <a:lnSpc>
                <a:spcPct val="115000"/>
              </a:lnSpc>
              <a:spcBef>
                <a:spcPts val="0"/>
              </a:spcBef>
              <a:spcAft>
                <a:spcPts val="0"/>
              </a:spcAft>
              <a:buClr>
                <a:schemeClr val="dk1"/>
              </a:buClr>
              <a:buSzPts val="1200"/>
              <a:buFont typeface="Nunito"/>
              <a:buChar char="●"/>
            </a:pPr>
            <a:r>
              <a:rPr lang="en" sz="1200">
                <a:solidFill>
                  <a:schemeClr val="dk1"/>
                </a:solidFill>
                <a:latin typeface="Nunito"/>
                <a:ea typeface="Nunito"/>
                <a:cs typeface="Nunito"/>
                <a:sym typeface="Nunito"/>
              </a:rPr>
              <a:t>Unfortunately these levels show very weak correlation so not a lot can be determined from the data pictured here.</a:t>
            </a:r>
            <a:endParaRPr sz="1200">
              <a:solidFill>
                <a:schemeClr val="dk2"/>
              </a:solidFill>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Just Lo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Just Logo">
  <a:themeElements>
    <a:clrScheme name="Simple Light">
      <a:dk1>
        <a:srgbClr val="222222"/>
      </a:dk1>
      <a:lt1>
        <a:srgbClr val="FFFFFF"/>
      </a:lt1>
      <a:dk2>
        <a:srgbClr val="222222"/>
      </a:dk2>
      <a:lt2>
        <a:srgbClr val="0E39A9"/>
      </a:lt2>
      <a:accent1>
        <a:srgbClr val="FFAB40"/>
      </a:accent1>
      <a:accent2>
        <a:srgbClr val="6F4294"/>
      </a:accent2>
      <a:accent3>
        <a:srgbClr val="FFA000"/>
      </a:accent3>
      <a:accent4>
        <a:srgbClr val="FFAB40"/>
      </a:accent4>
      <a:accent5>
        <a:srgbClr val="FFDF00"/>
      </a:accent5>
      <a:accent6>
        <a:srgbClr val="1974D5"/>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