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8"/>
  </p:notesMasterIdLst>
  <p:sldIdLst>
    <p:sldId id="256" r:id="rId3"/>
    <p:sldId id="257" r:id="rId4"/>
    <p:sldId id="258" r:id="rId5"/>
    <p:sldId id="267" r:id="rId6"/>
    <p:sldId id="270" r:id="rId7"/>
    <p:sldId id="268" r:id="rId8"/>
    <p:sldId id="259" r:id="rId9"/>
    <p:sldId id="269" r:id="rId10"/>
    <p:sldId id="260" r:id="rId11"/>
    <p:sldId id="261" r:id="rId12"/>
    <p:sldId id="271" r:id="rId13"/>
    <p:sldId id="272" r:id="rId14"/>
    <p:sldId id="262" r:id="rId15"/>
    <p:sldId id="273" r:id="rId16"/>
    <p:sldId id="274" r:id="rId17"/>
    <p:sldId id="275" r:id="rId18"/>
    <p:sldId id="278" r:id="rId19"/>
    <p:sldId id="276" r:id="rId20"/>
    <p:sldId id="277" r:id="rId21"/>
    <p:sldId id="279" r:id="rId22"/>
    <p:sldId id="263" r:id="rId23"/>
    <p:sldId id="264" r:id="rId24"/>
    <p:sldId id="265" r:id="rId25"/>
    <p:sldId id="280" r:id="rId26"/>
    <p:sldId id="266" r:id="rId27"/>
  </p:sldIdLst>
  <p:sldSz cx="9144000" cy="5143500" type="screen16x9"/>
  <p:notesSz cx="6858000" cy="9144000"/>
  <p:embeddedFontLst>
    <p:embeddedFont>
      <p:font typeface="Montserrat" pitchFamily="2" charset="77"/>
      <p:regular r:id="rId29"/>
      <p:bold r:id="rId30"/>
      <p:italic r:id="rId31"/>
      <p:boldItalic r:id="rId32"/>
    </p:embeddedFont>
    <p:embeddedFont>
      <p:font typeface="Nunito" pitchFamily="2" charset="77"/>
      <p:regular r:id="rId33"/>
      <p:bold r:id="rId34"/>
      <p:italic r:id="rId35"/>
      <p:boldItalic r:id="rId36"/>
    </p:embeddedFont>
    <p:embeddedFont>
      <p:font typeface="Nunito ExtraBold" panose="020F0502020204030204" pitchFamily="34" charset="0"/>
      <p:bold r:id="rId37"/>
      <p:italic r:id="rId38"/>
      <p:boldItalic r:id="rId39"/>
    </p:embeddedFont>
    <p:embeddedFont>
      <p:font typeface="Nunito SemiBold"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5sLu1WJmMIO70X70PddvIOM0a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1183CD-2FBD-483C-B3AF-01ABFB164008}">
  <a:tblStyle styleId="{9D1183CD-2FBD-483C-B3AF-01ABFB164008}"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4"/>
    <p:restoredTop sz="94731"/>
  </p:normalViewPr>
  <p:slideViewPr>
    <p:cSldViewPr snapToGrid="0">
      <p:cViewPr>
        <p:scale>
          <a:sx n="170" d="100"/>
          <a:sy n="170" d="100"/>
        </p:scale>
        <p:origin x="632" y="4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4349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8197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7604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3201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4154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4a450a78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4a450a78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718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
        <p:nvSpPr>
          <p:cNvPr id="164" name="Google Shape;164;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2679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6727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145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2255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{9D1183CD-2FBD-483C-B3AF-01ABFB164008}</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{9D1183CD-2FBD-483C-B3AF-01ABFB164008}</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a:t>Presentation Title</a:t>
            </a:r>
            <a:endParaRPr sz="3600"/>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Seedling Project - PGAIML</a:t>
            </a:r>
            <a:endParaRPr sz="3000" b="0" dirty="0"/>
          </a:p>
        </p:txBody>
      </p:sp>
      <p:sp>
        <p:nvSpPr>
          <p:cNvPr id="107" name="Google Shape;107;p1"/>
          <p:cNvSpPr txBox="1">
            <a:spLocks noGrp="1"/>
          </p:cNvSpPr>
          <p:nvPr>
            <p:ph type="ctrTitle"/>
          </p:nvPr>
        </p:nvSpPr>
        <p:spPr>
          <a:xfrm>
            <a:off x="1153000" y="25368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Date: June 21, 2024</a:t>
            </a:r>
            <a:br>
              <a:rPr lang="en" sz="1600" b="0" dirty="0"/>
            </a:br>
            <a:r>
              <a:rPr lang="en" sz="1600" b="0" dirty="0"/>
              <a:t>Robert Mullins</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7" name="Google Shape;137;p4"/>
          <p:cNvSpPr txBox="1">
            <a:spLocks noGrp="1"/>
          </p:cNvSpPr>
          <p:nvPr>
            <p:ph type="body" idx="1"/>
          </p:nvPr>
        </p:nvSpPr>
        <p:spPr>
          <a:xfrm>
            <a:off x="202550" y="861975"/>
            <a:ext cx="8629800" cy="365517"/>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Resizing Images</a:t>
            </a:r>
          </a:p>
          <a:p>
            <a:pPr marL="457200" lvl="0" indent="-317500" algn="l" rtl="0">
              <a:lnSpc>
                <a:spcPct val="115000"/>
              </a:lnSpc>
              <a:spcBef>
                <a:spcPts val="0"/>
              </a:spcBef>
              <a:spcAft>
                <a:spcPts val="0"/>
              </a:spcAft>
              <a:buClr>
                <a:srgbClr val="2D3B45"/>
              </a:buClr>
              <a:buSzPts val="1400"/>
              <a:buChar char="●"/>
            </a:pPr>
            <a:endParaRPr dirty="0"/>
          </a:p>
          <a:p>
            <a:pPr marL="457200" lvl="0" indent="-317500" algn="l" rtl="0">
              <a:lnSpc>
                <a:spcPct val="115000"/>
              </a:lnSpc>
              <a:spcBef>
                <a:spcPts val="0"/>
              </a:spcBef>
              <a:spcAft>
                <a:spcPts val="0"/>
              </a:spcAft>
              <a:buClr>
                <a:srgbClr val="2D3B45"/>
              </a:buClr>
              <a:buSzPts val="1400"/>
              <a:buChar char="●"/>
            </a:pPr>
            <a:endParaRPr lang="en" sz="1400" dirty="0">
              <a:solidFill>
                <a:srgbClr val="2D3B45"/>
              </a:solidFill>
              <a:highlight>
                <a:srgbClr val="FFFFFF"/>
              </a:highlight>
            </a:endParaRPr>
          </a:p>
          <a:p>
            <a:pPr marL="457200" lvl="0" indent="-317500" algn="l" rtl="0">
              <a:lnSpc>
                <a:spcPct val="115000"/>
              </a:lnSpc>
              <a:spcBef>
                <a:spcPts val="0"/>
              </a:spcBef>
              <a:spcAft>
                <a:spcPts val="0"/>
              </a:spcAft>
              <a:buClr>
                <a:srgbClr val="2D3B45"/>
              </a:buClr>
              <a:buSzPts val="1400"/>
              <a:buChar char="●"/>
            </a:pPr>
            <a:endParaRPr lang="en" sz="1400" dirty="0">
              <a:solidFill>
                <a:srgbClr val="2D3B45"/>
              </a:solidFill>
              <a:highlight>
                <a:srgbClr val="FFFFFF"/>
              </a:highlight>
            </a:endParaRPr>
          </a:p>
          <a:p>
            <a:pPr marL="457200" lvl="0" indent="-317500" algn="l" rtl="0">
              <a:lnSpc>
                <a:spcPct val="115000"/>
              </a:lnSpc>
              <a:spcBef>
                <a:spcPts val="0"/>
              </a:spcBef>
              <a:spcAft>
                <a:spcPts val="0"/>
              </a:spcAft>
              <a:buClr>
                <a:srgbClr val="2D3B45"/>
              </a:buClr>
              <a:buSzPts val="1400"/>
              <a:buChar char="●"/>
            </a:pPr>
            <a:endParaRPr lang="en" sz="1400" dirty="0">
              <a:solidFill>
                <a:srgbClr val="2D3B45"/>
              </a:solidFill>
              <a:highlight>
                <a:srgbClr val="FFFFFF"/>
              </a:highlight>
            </a:endParaRPr>
          </a:p>
          <a:p>
            <a:pPr marL="457200" lvl="0" indent="-317500" algn="l" rtl="0">
              <a:lnSpc>
                <a:spcPct val="115000"/>
              </a:lnSpc>
              <a:spcBef>
                <a:spcPts val="0"/>
              </a:spcBef>
              <a:spcAft>
                <a:spcPts val="0"/>
              </a:spcAft>
              <a:buClr>
                <a:srgbClr val="2D3B45"/>
              </a:buClr>
              <a:buSzPts val="1400"/>
              <a:buChar char="●"/>
            </a:pPr>
            <a:endParaRPr lang="en" sz="1400" dirty="0">
              <a:solidFill>
                <a:srgbClr val="2D3B45"/>
              </a:solidFill>
              <a:highlight>
                <a:srgbClr val="FFFFFF"/>
              </a:highlight>
            </a:endParaRPr>
          </a:p>
          <a:p>
            <a:pPr marL="457200" lvl="0" indent="-317500" algn="l" rtl="0">
              <a:lnSpc>
                <a:spcPct val="115000"/>
              </a:lnSpc>
              <a:spcBef>
                <a:spcPts val="0"/>
              </a:spcBef>
              <a:spcAft>
                <a:spcPts val="0"/>
              </a:spcAft>
              <a:buClr>
                <a:srgbClr val="2D3B45"/>
              </a:buClr>
              <a:buSzPts val="1400"/>
              <a:buChar char="●"/>
            </a:pPr>
            <a:endParaRPr lang="en" sz="1400" dirty="0">
              <a:solidFill>
                <a:srgbClr val="2D3B45"/>
              </a:solidFill>
              <a:highlight>
                <a:srgbClr val="FFFFFF"/>
              </a:highlight>
            </a:endParaRPr>
          </a:p>
          <a:p>
            <a:pPr marL="457200" lvl="0" indent="-317500" algn="l" rtl="0">
              <a:lnSpc>
                <a:spcPct val="115000"/>
              </a:lnSpc>
              <a:spcBef>
                <a:spcPts val="0"/>
              </a:spcBef>
              <a:spcAft>
                <a:spcPts val="0"/>
              </a:spcAft>
              <a:buClr>
                <a:srgbClr val="2D3B45"/>
              </a:buClr>
              <a:buSzPts val="1400"/>
              <a:buChar char="●"/>
            </a:pPr>
            <a:endParaRPr lang="en" sz="1400" dirty="0">
              <a:solidFill>
                <a:srgbClr val="2D3B45"/>
              </a:solidFill>
              <a:highlight>
                <a:srgbClr val="FFFFFF"/>
              </a:highlight>
            </a:endParaRPr>
          </a:p>
          <a:p>
            <a:pPr marL="457200" lvl="0" indent="-317500" algn="l" rtl="0">
              <a:lnSpc>
                <a:spcPct val="115000"/>
              </a:lnSpc>
              <a:spcBef>
                <a:spcPts val="0"/>
              </a:spcBef>
              <a:spcAft>
                <a:spcPts val="0"/>
              </a:spcAft>
              <a:buClr>
                <a:srgbClr val="2D3B45"/>
              </a:buClr>
              <a:buSzPts val="1400"/>
              <a:buChar char="●"/>
            </a:pPr>
            <a:endParaRPr lang="en" sz="1400" dirty="0">
              <a:solidFill>
                <a:srgbClr val="2D3B45"/>
              </a:solidFill>
              <a:highlight>
                <a:srgbClr val="FFFFFF"/>
              </a:highlight>
            </a:endParaRPr>
          </a:p>
          <a:p>
            <a:pPr marL="457200" lvl="0" indent="-317500" algn="l" rtl="0">
              <a:lnSpc>
                <a:spcPct val="115000"/>
              </a:lnSpc>
              <a:spcBef>
                <a:spcPts val="0"/>
              </a:spcBef>
              <a:spcAft>
                <a:spcPts val="0"/>
              </a:spcAft>
              <a:buClr>
                <a:srgbClr val="2D3B45"/>
              </a:buClr>
              <a:buSzPts val="1400"/>
              <a:buChar char="●"/>
            </a:pPr>
            <a:endParaRPr lang="en" sz="1400" dirty="0">
              <a:solidFill>
                <a:srgbClr val="2D3B45"/>
              </a:solidFill>
              <a:highlight>
                <a:srgbClr val="FFFFFF"/>
              </a:highlight>
            </a:endParaRPr>
          </a:p>
          <a:p>
            <a:pPr marL="139700" lvl="0" indent="0" algn="l" rtl="0">
              <a:lnSpc>
                <a:spcPct val="115000"/>
              </a:lnSpc>
              <a:spcBef>
                <a:spcPts val="0"/>
              </a:spcBef>
              <a:spcAft>
                <a:spcPts val="0"/>
              </a:spcAft>
              <a:buClr>
                <a:srgbClr val="2D3B45"/>
              </a:buClr>
              <a:buSzPts val="1400"/>
              <a:buNone/>
            </a:pPr>
            <a:endParaRPr dirty="0"/>
          </a:p>
          <a:p>
            <a:pPr marL="0" lvl="0" indent="0" algn="l" rtl="0">
              <a:lnSpc>
                <a:spcPct val="115000"/>
              </a:lnSpc>
              <a:spcBef>
                <a:spcPts val="1000"/>
              </a:spcBef>
              <a:spcAft>
                <a:spcPts val="0"/>
              </a:spcAft>
              <a:buSzPts val="1500"/>
              <a:buNone/>
            </a:pPr>
            <a:r>
              <a:rPr lang="en" sz="1200" i="1" dirty="0">
                <a:solidFill>
                  <a:srgbClr val="000000"/>
                </a:solidFill>
              </a:rPr>
              <a:t>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pic>
        <p:nvPicPr>
          <p:cNvPr id="3" name="Picture 2" descr="A close-up of a plant&#10;&#10;Description automatically generated">
            <a:extLst>
              <a:ext uri="{FF2B5EF4-FFF2-40B4-BE49-F238E27FC236}">
                <a16:creationId xmlns:a16="http://schemas.microsoft.com/office/drawing/2014/main" id="{8EBECB68-1C7E-3F51-276A-08E1C3C9B3FA}"/>
              </a:ext>
            </a:extLst>
          </p:cNvPr>
          <p:cNvPicPr>
            <a:picLocks noChangeAspect="1"/>
          </p:cNvPicPr>
          <p:nvPr/>
        </p:nvPicPr>
        <p:blipFill>
          <a:blip r:embed="rId3"/>
          <a:stretch>
            <a:fillRect/>
          </a:stretch>
        </p:blipFill>
        <p:spPr>
          <a:xfrm>
            <a:off x="304149" y="1566936"/>
            <a:ext cx="2768879" cy="2714587"/>
          </a:xfrm>
          <a:prstGeom prst="rect">
            <a:avLst/>
          </a:prstGeom>
        </p:spPr>
      </p:pic>
      <p:pic>
        <p:nvPicPr>
          <p:cNvPr id="5" name="Picture 4" descr="Image Size is 64 x 64">
            <a:extLst>
              <a:ext uri="{FF2B5EF4-FFF2-40B4-BE49-F238E27FC236}">
                <a16:creationId xmlns:a16="http://schemas.microsoft.com/office/drawing/2014/main" id="{0F5066C6-1E40-D4AA-6E74-AF0DF9626961}"/>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029215" y="1566937"/>
            <a:ext cx="2723697" cy="2714588"/>
          </a:xfrm>
          <a:prstGeom prst="rect">
            <a:avLst/>
          </a:prstGeom>
        </p:spPr>
      </p:pic>
      <p:sp>
        <p:nvSpPr>
          <p:cNvPr id="6" name="TextBox 5">
            <a:extLst>
              <a:ext uri="{FF2B5EF4-FFF2-40B4-BE49-F238E27FC236}">
                <a16:creationId xmlns:a16="http://schemas.microsoft.com/office/drawing/2014/main" id="{5EC13CB6-932D-A626-1524-5A42C9CBB10A}"/>
              </a:ext>
            </a:extLst>
          </p:cNvPr>
          <p:cNvSpPr txBox="1"/>
          <p:nvPr/>
        </p:nvSpPr>
        <p:spPr>
          <a:xfrm>
            <a:off x="580752" y="4368798"/>
            <a:ext cx="2215671" cy="307777"/>
          </a:xfrm>
          <a:prstGeom prst="rect">
            <a:avLst/>
          </a:prstGeom>
          <a:noFill/>
        </p:spPr>
        <p:txBody>
          <a:bodyPr wrap="none" rtlCol="0">
            <a:spAutoFit/>
          </a:bodyPr>
          <a:lstStyle/>
          <a:p>
            <a:r>
              <a:rPr lang="en-US" dirty="0">
                <a:latin typeface="Montserrat" pitchFamily="2" charset="77"/>
              </a:rPr>
              <a:t>Image Size at 128 X 128</a:t>
            </a:r>
          </a:p>
        </p:txBody>
      </p:sp>
      <p:sp>
        <p:nvSpPr>
          <p:cNvPr id="7" name="TextBox 6">
            <a:extLst>
              <a:ext uri="{FF2B5EF4-FFF2-40B4-BE49-F238E27FC236}">
                <a16:creationId xmlns:a16="http://schemas.microsoft.com/office/drawing/2014/main" id="{B89DF5A9-2AC4-79C7-E0AC-4A10E78EAC8A}"/>
              </a:ext>
            </a:extLst>
          </p:cNvPr>
          <p:cNvSpPr txBox="1"/>
          <p:nvPr/>
        </p:nvSpPr>
        <p:spPr>
          <a:xfrm>
            <a:off x="3149600" y="3640296"/>
            <a:ext cx="1010920" cy="738664"/>
          </a:xfrm>
          <a:prstGeom prst="rect">
            <a:avLst/>
          </a:prstGeom>
          <a:noFill/>
        </p:spPr>
        <p:txBody>
          <a:bodyPr wrap="square" rtlCol="0">
            <a:spAutoFit/>
          </a:bodyPr>
          <a:lstStyle/>
          <a:p>
            <a:pPr algn="ctr"/>
            <a:r>
              <a:rPr lang="en-US" dirty="0">
                <a:latin typeface="Montserrat" pitchFamily="2" charset="77"/>
              </a:rPr>
              <a:t>After Image Resizing</a:t>
            </a:r>
          </a:p>
        </p:txBody>
      </p:sp>
      <p:sp>
        <p:nvSpPr>
          <p:cNvPr id="8" name="TextBox 7">
            <a:extLst>
              <a:ext uri="{FF2B5EF4-FFF2-40B4-BE49-F238E27FC236}">
                <a16:creationId xmlns:a16="http://schemas.microsoft.com/office/drawing/2014/main" id="{AD1A5D71-1780-6C21-49B7-32575C92B085}"/>
              </a:ext>
            </a:extLst>
          </p:cNvPr>
          <p:cNvSpPr txBox="1"/>
          <p:nvPr/>
        </p:nvSpPr>
        <p:spPr>
          <a:xfrm>
            <a:off x="4336126" y="4368798"/>
            <a:ext cx="2109873" cy="307777"/>
          </a:xfrm>
          <a:prstGeom prst="rect">
            <a:avLst/>
          </a:prstGeom>
          <a:noFill/>
        </p:spPr>
        <p:txBody>
          <a:bodyPr wrap="none" rtlCol="0">
            <a:spAutoFit/>
          </a:bodyPr>
          <a:lstStyle/>
          <a:p>
            <a:r>
              <a:rPr lang="en-US" dirty="0">
                <a:latin typeface="Montserrat" pitchFamily="2" charset="77"/>
              </a:rPr>
              <a:t>Image Size at 64 X 64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7" name="Google Shape;137;p4"/>
          <p:cNvSpPr txBox="1">
            <a:spLocks noGrp="1"/>
          </p:cNvSpPr>
          <p:nvPr>
            <p:ph type="body" idx="1"/>
          </p:nvPr>
        </p:nvSpPr>
        <p:spPr>
          <a:xfrm>
            <a:off x="202550" y="861975"/>
            <a:ext cx="8629800" cy="61630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latin typeface="Montserrat" pitchFamily="2" charset="77"/>
              </a:rPr>
              <a:t>Encoding the target class: Was performed by utilizing the `</a:t>
            </a:r>
            <a:r>
              <a:rPr lang="en" sz="1400" dirty="0" err="1">
                <a:solidFill>
                  <a:srgbClr val="2D3B45"/>
                </a:solidFill>
                <a:highlight>
                  <a:srgbClr val="FFFFFF"/>
                </a:highlight>
                <a:latin typeface="Montserrat" pitchFamily="2" charset="77"/>
              </a:rPr>
              <a:t>LabelBinarizer</a:t>
            </a:r>
            <a:r>
              <a:rPr lang="en" sz="1400" dirty="0">
                <a:solidFill>
                  <a:srgbClr val="2D3B45"/>
                </a:solidFill>
                <a:highlight>
                  <a:srgbClr val="FFFFFF"/>
                </a:highlight>
                <a:latin typeface="Montserrat" pitchFamily="2" charset="77"/>
              </a:rPr>
              <a:t>()` class.  The data as follows.</a:t>
            </a:r>
            <a:endParaRPr sz="1400" dirty="0">
              <a:latin typeface="Montserrat" pitchFamily="2" charset="77"/>
            </a:endParaRPr>
          </a:p>
          <a:p>
            <a:pPr marL="0" lvl="0" indent="0" algn="l" rtl="0">
              <a:lnSpc>
                <a:spcPct val="115000"/>
              </a:lnSpc>
              <a:spcBef>
                <a:spcPts val="1000"/>
              </a:spcBef>
              <a:spcAft>
                <a:spcPts val="0"/>
              </a:spcAft>
              <a:buSzPts val="1500"/>
              <a:buNone/>
            </a:pPr>
            <a:r>
              <a:rPr lang="en" sz="1400" i="1" dirty="0">
                <a:solidFill>
                  <a:srgbClr val="000000"/>
                </a:solidFill>
                <a:latin typeface="Montserrat" pitchFamily="2" charset="77"/>
              </a:rPr>
              <a:t> </a:t>
            </a:r>
            <a:endParaRPr sz="1400" dirty="0">
              <a:solidFill>
                <a:srgbClr val="000000"/>
              </a:solidFill>
              <a:latin typeface="Montserrat" pitchFamily="2" charset="77"/>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latin typeface="Montserrat" pitchFamily="2" charset="77"/>
            </a:endParaRPr>
          </a:p>
        </p:txBody>
      </p:sp>
      <p:sp>
        <p:nvSpPr>
          <p:cNvPr id="4" name="TextBox 3">
            <a:extLst>
              <a:ext uri="{FF2B5EF4-FFF2-40B4-BE49-F238E27FC236}">
                <a16:creationId xmlns:a16="http://schemas.microsoft.com/office/drawing/2014/main" id="{4A4E29F2-3BDC-4FC8-F0C3-B5CAC93184C4}"/>
              </a:ext>
            </a:extLst>
          </p:cNvPr>
          <p:cNvSpPr txBox="1"/>
          <p:nvPr/>
        </p:nvSpPr>
        <p:spPr>
          <a:xfrm>
            <a:off x="1656080" y="2921000"/>
            <a:ext cx="1984839" cy="307777"/>
          </a:xfrm>
          <a:prstGeom prst="rect">
            <a:avLst/>
          </a:prstGeom>
          <a:noFill/>
        </p:spPr>
        <p:txBody>
          <a:bodyPr wrap="none" rtlCol="0">
            <a:spAutoFit/>
          </a:bodyPr>
          <a:lstStyle/>
          <a:p>
            <a:r>
              <a:rPr lang="en-US" sz="1400" dirty="0">
                <a:solidFill>
                  <a:srgbClr val="2D3B45"/>
                </a:solidFill>
                <a:highlight>
                  <a:srgbClr val="FFFFFF"/>
                </a:highlight>
                <a:latin typeface="Montserrat" pitchFamily="2" charset="77"/>
              </a:rPr>
              <a:t>Data Normalization </a:t>
            </a:r>
            <a:endParaRPr lang="en-US" sz="1400" dirty="0">
              <a:latin typeface="Montserrat" pitchFamily="2" charset="77"/>
            </a:endParaRPr>
          </a:p>
        </p:txBody>
      </p:sp>
      <p:pic>
        <p:nvPicPr>
          <p:cNvPr id="7" name="Picture 6" descr="Applying the LabelBinarizer Class&#10;">
            <a:extLst>
              <a:ext uri="{FF2B5EF4-FFF2-40B4-BE49-F238E27FC236}">
                <a16:creationId xmlns:a16="http://schemas.microsoft.com/office/drawing/2014/main" id="{71DF1D9B-B0EA-07C2-3A51-A496E8ACC402}"/>
              </a:ext>
            </a:extLst>
          </p:cNvPr>
          <p:cNvPicPr>
            <a:picLocks noChangeAspect="1"/>
          </p:cNvPicPr>
          <p:nvPr/>
        </p:nvPicPr>
        <p:blipFill>
          <a:blip r:embed="rId3"/>
          <a:stretch>
            <a:fillRect/>
          </a:stretch>
        </p:blipFill>
        <p:spPr>
          <a:xfrm>
            <a:off x="650240" y="1478280"/>
            <a:ext cx="3432810" cy="996402"/>
          </a:xfrm>
          <a:prstGeom prst="rect">
            <a:avLst/>
          </a:prstGeom>
        </p:spPr>
      </p:pic>
      <p:sp>
        <p:nvSpPr>
          <p:cNvPr id="8" name="TextBox 7">
            <a:extLst>
              <a:ext uri="{FF2B5EF4-FFF2-40B4-BE49-F238E27FC236}">
                <a16:creationId xmlns:a16="http://schemas.microsoft.com/office/drawing/2014/main" id="{CCAE0577-22EF-4386-38B1-EE443460579E}"/>
              </a:ext>
            </a:extLst>
          </p:cNvPr>
          <p:cNvSpPr txBox="1"/>
          <p:nvPr/>
        </p:nvSpPr>
        <p:spPr>
          <a:xfrm>
            <a:off x="4302760" y="1478280"/>
            <a:ext cx="4775200" cy="2862322"/>
          </a:xfrm>
          <a:prstGeom prst="rect">
            <a:avLst/>
          </a:prstGeom>
          <a:noFill/>
        </p:spPr>
        <p:txBody>
          <a:bodyPr wrap="square" rtlCol="0">
            <a:spAutoFit/>
          </a:bodyPr>
          <a:lstStyle/>
          <a:p>
            <a:pPr algn="l"/>
            <a:r>
              <a:rPr lang="en-US" sz="1200" b="0" i="0" u="none" strike="noStrike" dirty="0">
                <a:solidFill>
                  <a:srgbClr val="000000"/>
                </a:solidFill>
                <a:effectLst/>
                <a:latin typeface="Montserrat" pitchFamily="2" charset="77"/>
              </a:rPr>
              <a:t>Data shape explains the training set, validation set, and test set, specifically for the encoded target variables (Y). Break down is as follows</a:t>
            </a:r>
          </a:p>
          <a:p>
            <a:pPr algn="l">
              <a:buFont typeface="+mj-lt"/>
              <a:buAutoNum type="arabicPeriod"/>
            </a:pPr>
            <a:r>
              <a:rPr lang="en-US" sz="1200" b="0" i="0" u="none" strike="noStrike" dirty="0" err="1">
                <a:solidFill>
                  <a:srgbClr val="000000"/>
                </a:solidFill>
                <a:effectLst/>
                <a:latin typeface="Montserrat" pitchFamily="2" charset="77"/>
              </a:rPr>
              <a:t>Y_train_encoded.shape</a:t>
            </a:r>
            <a:r>
              <a:rPr lang="en-US" sz="1200" b="0" i="0" u="none" strike="noStrike" dirty="0">
                <a:solidFill>
                  <a:srgbClr val="000000"/>
                </a:solidFill>
                <a:effectLst/>
                <a:latin typeface="Montserrat" pitchFamily="2" charset="77"/>
              </a:rPr>
              <a:t>: (3847, 12)</a:t>
            </a:r>
          </a:p>
          <a:p>
            <a:pPr marL="742950" lvl="1" indent="-285750" algn="l">
              <a:buFont typeface="+mj-lt"/>
              <a:buAutoNum type="arabicPeriod"/>
            </a:pPr>
            <a:r>
              <a:rPr lang="en-US" sz="1200" b="0" i="0" u="none" strike="noStrike" dirty="0">
                <a:solidFill>
                  <a:srgbClr val="000000"/>
                </a:solidFill>
                <a:effectLst/>
                <a:latin typeface="Montserrat" pitchFamily="2" charset="77"/>
              </a:rPr>
              <a:t>Training set</a:t>
            </a:r>
          </a:p>
          <a:p>
            <a:pPr marL="742950" lvl="1" indent="-285750" algn="l">
              <a:buFont typeface="+mj-lt"/>
              <a:buAutoNum type="arabicPeriod"/>
            </a:pPr>
            <a:r>
              <a:rPr lang="en-US" sz="1200" b="0" i="0" u="none" strike="noStrike" dirty="0">
                <a:solidFill>
                  <a:srgbClr val="000000"/>
                </a:solidFill>
                <a:effectLst/>
                <a:latin typeface="Montserrat" pitchFamily="2" charset="77"/>
              </a:rPr>
              <a:t>3847 samples</a:t>
            </a:r>
          </a:p>
          <a:p>
            <a:pPr marL="742950" lvl="1" indent="-285750" algn="l">
              <a:buFont typeface="+mj-lt"/>
              <a:buAutoNum type="arabicPeriod"/>
            </a:pPr>
            <a:r>
              <a:rPr lang="en-US" sz="1200" b="0" i="0" u="none" strike="noStrike" dirty="0">
                <a:solidFill>
                  <a:srgbClr val="000000"/>
                </a:solidFill>
                <a:effectLst/>
                <a:latin typeface="Montserrat" pitchFamily="2" charset="77"/>
              </a:rPr>
              <a:t>Each sample has 12 features or dimensions</a:t>
            </a:r>
          </a:p>
          <a:p>
            <a:pPr algn="l">
              <a:buFont typeface="+mj-lt"/>
              <a:buAutoNum type="arabicPeriod"/>
            </a:pPr>
            <a:r>
              <a:rPr lang="en-US" sz="1200" b="0" i="0" u="none" strike="noStrike" dirty="0" err="1">
                <a:solidFill>
                  <a:srgbClr val="000000"/>
                </a:solidFill>
                <a:effectLst/>
                <a:latin typeface="Montserrat" pitchFamily="2" charset="77"/>
              </a:rPr>
              <a:t>Y_val_encoded.shape</a:t>
            </a:r>
            <a:r>
              <a:rPr lang="en-US" sz="1200" b="0" i="0" u="none" strike="noStrike" dirty="0">
                <a:solidFill>
                  <a:srgbClr val="000000"/>
                </a:solidFill>
                <a:effectLst/>
                <a:latin typeface="Montserrat" pitchFamily="2" charset="77"/>
              </a:rPr>
              <a:t>: (428, 12)</a:t>
            </a:r>
          </a:p>
          <a:p>
            <a:pPr marL="742950" lvl="1" indent="-285750" algn="l">
              <a:buFont typeface="+mj-lt"/>
              <a:buAutoNum type="arabicPeriod"/>
            </a:pPr>
            <a:r>
              <a:rPr lang="en-US" sz="1200" b="0" i="0" u="none" strike="noStrike" dirty="0">
                <a:solidFill>
                  <a:srgbClr val="000000"/>
                </a:solidFill>
                <a:effectLst/>
                <a:latin typeface="Montserrat" pitchFamily="2" charset="77"/>
              </a:rPr>
              <a:t>Validation set</a:t>
            </a:r>
          </a:p>
          <a:p>
            <a:pPr marL="742950" lvl="1" indent="-285750" algn="l">
              <a:buFont typeface="+mj-lt"/>
              <a:buAutoNum type="arabicPeriod"/>
            </a:pPr>
            <a:r>
              <a:rPr lang="en-US" sz="1200" b="0" i="0" u="none" strike="noStrike" dirty="0">
                <a:solidFill>
                  <a:srgbClr val="000000"/>
                </a:solidFill>
                <a:effectLst/>
                <a:latin typeface="Montserrat" pitchFamily="2" charset="77"/>
              </a:rPr>
              <a:t>428 samples</a:t>
            </a:r>
          </a:p>
          <a:p>
            <a:pPr marL="742950" lvl="1" indent="-285750" algn="l">
              <a:buFont typeface="+mj-lt"/>
              <a:buAutoNum type="arabicPeriod"/>
            </a:pPr>
            <a:r>
              <a:rPr lang="en-US" sz="1200" b="0" i="0" u="none" strike="noStrike" dirty="0">
                <a:solidFill>
                  <a:srgbClr val="000000"/>
                </a:solidFill>
                <a:effectLst/>
                <a:latin typeface="Montserrat" pitchFamily="2" charset="77"/>
              </a:rPr>
              <a:t>Each sample has 12 features or dimensions</a:t>
            </a:r>
          </a:p>
          <a:p>
            <a:pPr algn="l">
              <a:buFont typeface="+mj-lt"/>
              <a:buAutoNum type="arabicPeriod"/>
            </a:pPr>
            <a:r>
              <a:rPr lang="en-US" sz="1200" b="0" i="0" u="none" strike="noStrike" dirty="0" err="1">
                <a:solidFill>
                  <a:srgbClr val="000000"/>
                </a:solidFill>
                <a:effectLst/>
                <a:latin typeface="Montserrat" pitchFamily="2" charset="77"/>
              </a:rPr>
              <a:t>Y_test_encoded.shape</a:t>
            </a:r>
            <a:r>
              <a:rPr lang="en-US" sz="1200" b="0" i="0" u="none" strike="noStrike" dirty="0">
                <a:solidFill>
                  <a:srgbClr val="000000"/>
                </a:solidFill>
                <a:effectLst/>
                <a:latin typeface="Montserrat" pitchFamily="2" charset="77"/>
              </a:rPr>
              <a:t>: (475, 12)</a:t>
            </a:r>
          </a:p>
          <a:p>
            <a:pPr marL="742950" lvl="1" indent="-285750" algn="l">
              <a:buFont typeface="+mj-lt"/>
              <a:buAutoNum type="arabicPeriod"/>
            </a:pPr>
            <a:r>
              <a:rPr lang="en-US" sz="1200" b="0" i="0" u="none" strike="noStrike" dirty="0">
                <a:solidFill>
                  <a:srgbClr val="000000"/>
                </a:solidFill>
                <a:effectLst/>
                <a:latin typeface="Montserrat" pitchFamily="2" charset="77"/>
              </a:rPr>
              <a:t>Test set</a:t>
            </a:r>
          </a:p>
          <a:p>
            <a:pPr marL="742950" lvl="1" indent="-285750" algn="l">
              <a:buFont typeface="+mj-lt"/>
              <a:buAutoNum type="arabicPeriod"/>
            </a:pPr>
            <a:r>
              <a:rPr lang="en-US" sz="1200" b="0" i="0" u="none" strike="noStrike" dirty="0">
                <a:solidFill>
                  <a:srgbClr val="000000"/>
                </a:solidFill>
                <a:effectLst/>
                <a:latin typeface="Montserrat" pitchFamily="2" charset="77"/>
              </a:rPr>
              <a:t>475 samples</a:t>
            </a:r>
          </a:p>
          <a:p>
            <a:pPr marL="742950" lvl="1" indent="-285750" algn="l">
              <a:buFont typeface="+mj-lt"/>
              <a:buAutoNum type="arabicPeriod"/>
            </a:pPr>
            <a:r>
              <a:rPr lang="en-US" sz="1200" b="0" i="0" u="none" strike="noStrike" dirty="0">
                <a:solidFill>
                  <a:srgbClr val="000000"/>
                </a:solidFill>
                <a:effectLst/>
                <a:latin typeface="Montserrat" pitchFamily="2" charset="77"/>
              </a:rPr>
              <a:t>Each sample has 12 features or dimensions</a:t>
            </a:r>
          </a:p>
        </p:txBody>
      </p:sp>
    </p:spTree>
    <p:extLst>
      <p:ext uri="{BB962C8B-B14F-4D97-AF65-F5344CB8AC3E}">
        <p14:creationId xmlns:p14="http://schemas.microsoft.com/office/powerpoint/2010/main" val="13154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4" name="TextBox 3">
            <a:extLst>
              <a:ext uri="{FF2B5EF4-FFF2-40B4-BE49-F238E27FC236}">
                <a16:creationId xmlns:a16="http://schemas.microsoft.com/office/drawing/2014/main" id="{4A4E29F2-3BDC-4FC8-F0C3-B5CAC93184C4}"/>
              </a:ext>
            </a:extLst>
          </p:cNvPr>
          <p:cNvSpPr txBox="1"/>
          <p:nvPr/>
        </p:nvSpPr>
        <p:spPr>
          <a:xfrm>
            <a:off x="202550" y="792480"/>
            <a:ext cx="1984839" cy="307777"/>
          </a:xfrm>
          <a:prstGeom prst="rect">
            <a:avLst/>
          </a:prstGeom>
          <a:noFill/>
        </p:spPr>
        <p:txBody>
          <a:bodyPr wrap="none" rtlCol="0">
            <a:spAutoFit/>
          </a:bodyPr>
          <a:lstStyle/>
          <a:p>
            <a:r>
              <a:rPr lang="en-US" sz="1400" dirty="0">
                <a:solidFill>
                  <a:srgbClr val="2D3B45"/>
                </a:solidFill>
                <a:highlight>
                  <a:srgbClr val="FFFFFF"/>
                </a:highlight>
                <a:latin typeface="Montserrat" pitchFamily="2" charset="77"/>
              </a:rPr>
              <a:t>Data Normalization </a:t>
            </a:r>
            <a:endParaRPr lang="en-US" sz="1400" dirty="0">
              <a:latin typeface="Montserrat" pitchFamily="2" charset="77"/>
            </a:endParaRPr>
          </a:p>
        </p:txBody>
      </p:sp>
      <p:pic>
        <p:nvPicPr>
          <p:cNvPr id="6" name="Picture 5" descr="Normalizing the data.">
            <a:extLst>
              <a:ext uri="{FF2B5EF4-FFF2-40B4-BE49-F238E27FC236}">
                <a16:creationId xmlns:a16="http://schemas.microsoft.com/office/drawing/2014/main" id="{03BFAE1E-7999-8A2D-4164-5B1E4924A43B}"/>
              </a:ext>
            </a:extLst>
          </p:cNvPr>
          <p:cNvPicPr>
            <a:picLocks noChangeAspect="1"/>
          </p:cNvPicPr>
          <p:nvPr/>
        </p:nvPicPr>
        <p:blipFill>
          <a:blip r:embed="rId3"/>
          <a:stretch>
            <a:fillRect/>
          </a:stretch>
        </p:blipFill>
        <p:spPr>
          <a:xfrm>
            <a:off x="202550" y="1154430"/>
            <a:ext cx="3170570" cy="648861"/>
          </a:xfrm>
          <a:prstGeom prst="rect">
            <a:avLst/>
          </a:prstGeom>
        </p:spPr>
      </p:pic>
      <p:sp>
        <p:nvSpPr>
          <p:cNvPr id="9" name="TextBox 8">
            <a:extLst>
              <a:ext uri="{FF2B5EF4-FFF2-40B4-BE49-F238E27FC236}">
                <a16:creationId xmlns:a16="http://schemas.microsoft.com/office/drawing/2014/main" id="{DD261CF1-646B-7AA7-542C-79D01CFAF737}"/>
              </a:ext>
            </a:extLst>
          </p:cNvPr>
          <p:cNvSpPr txBox="1"/>
          <p:nvPr/>
        </p:nvSpPr>
        <p:spPr>
          <a:xfrm>
            <a:off x="3373120" y="1217250"/>
            <a:ext cx="5279009" cy="523220"/>
          </a:xfrm>
          <a:prstGeom prst="rect">
            <a:avLst/>
          </a:prstGeom>
          <a:noFill/>
        </p:spPr>
        <p:txBody>
          <a:bodyPr wrap="none" rtlCol="0">
            <a:spAutoFit/>
          </a:bodyPr>
          <a:lstStyle/>
          <a:p>
            <a:r>
              <a:rPr lang="en-US" dirty="0">
                <a:latin typeface="Montserrat" pitchFamily="2" charset="77"/>
              </a:rPr>
              <a:t>Normalizing the data by dividing by 255 to get images to</a:t>
            </a:r>
          </a:p>
          <a:p>
            <a:r>
              <a:rPr lang="en-US" dirty="0">
                <a:latin typeface="Montserrat" pitchFamily="2" charset="77"/>
              </a:rPr>
              <a:t>Be between 0 and 1.  Speeds processing time.</a:t>
            </a:r>
          </a:p>
        </p:txBody>
      </p:sp>
    </p:spTree>
    <p:extLst>
      <p:ext uri="{BB962C8B-B14F-4D97-AF65-F5344CB8AC3E}">
        <p14:creationId xmlns:p14="http://schemas.microsoft.com/office/powerpoint/2010/main" val="22978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3" name="Google Shape;143;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chemeClr val="dk1"/>
                </a:solidFill>
              </a:rPr>
              <a:t>Overview of model and its parameters</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chemeClr val="dk1"/>
                </a:solidFill>
              </a:rPr>
              <a:t>Summary of the final model for prediction</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Summary of key performance metrics for training and test data in tabular format for comparison</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300" i="1"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143" name="Google Shape;143;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chemeClr val="dk1"/>
                </a:solidFill>
              </a:rPr>
              <a:t>Overview of model and its parameters</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chemeClr val="dk1"/>
                </a:solidFill>
              </a:rPr>
              <a:t>Summary of the final model for prediction</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Summary of key performance metrics for training and test data in tabular format for comparison</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300" i="1"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Tree>
    <p:extLst>
      <p:ext uri="{BB962C8B-B14F-4D97-AF65-F5344CB8AC3E}">
        <p14:creationId xmlns:p14="http://schemas.microsoft.com/office/powerpoint/2010/main" val="161629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3" name="Google Shape;143;p6"/>
          <p:cNvSpPr txBox="1">
            <a:spLocks noGrp="1"/>
          </p:cNvSpPr>
          <p:nvPr>
            <p:ph type="body" idx="1"/>
          </p:nvPr>
        </p:nvSpPr>
        <p:spPr>
          <a:xfrm>
            <a:off x="202550" y="861975"/>
            <a:ext cx="2601610" cy="572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400" dirty="0">
                <a:solidFill>
                  <a:schemeClr val="dk1"/>
                </a:solidFill>
                <a:latin typeface="Montserrat" pitchFamily="2" charset="77"/>
              </a:rPr>
              <a:t>Model 1 </a:t>
            </a:r>
            <a:r>
              <a:rPr lang="en-US" sz="1400" dirty="0">
                <a:solidFill>
                  <a:schemeClr val="dk1"/>
                </a:solidFill>
                <a:latin typeface="Montserrat" pitchFamily="2" charset="77"/>
                <a:sym typeface="Wingdings" pitchFamily="2" charset="2"/>
              </a:rPr>
              <a:t> Sequential</a:t>
            </a:r>
            <a:endParaRPr sz="1300" i="1" dirty="0">
              <a:solidFill>
                <a:srgbClr val="000000"/>
              </a:solidFill>
              <a:latin typeface="Montserrat" pitchFamily="2" charset="77"/>
            </a:endParaRPr>
          </a:p>
          <a:p>
            <a:pPr marL="0" lvl="0" indent="0" algn="l" rtl="0">
              <a:lnSpc>
                <a:spcPct val="115000"/>
              </a:lnSpc>
              <a:spcBef>
                <a:spcPts val="1000"/>
              </a:spcBef>
              <a:spcAft>
                <a:spcPts val="1000"/>
              </a:spcAft>
              <a:buSzPts val="1500"/>
              <a:buNone/>
            </a:pPr>
            <a:endParaRPr sz="1400" dirty="0">
              <a:solidFill>
                <a:srgbClr val="000000"/>
              </a:solidFill>
            </a:endParaRPr>
          </a:p>
        </p:txBody>
      </p:sp>
      <p:pic>
        <p:nvPicPr>
          <p:cNvPr id="3" name="Picture 2" descr="Model 1: Sequential shows a graph showing the value of a train and validation&#10;">
            <a:extLst>
              <a:ext uri="{FF2B5EF4-FFF2-40B4-BE49-F238E27FC236}">
                <a16:creationId xmlns:a16="http://schemas.microsoft.com/office/drawing/2014/main" id="{E1669292-D815-9774-E90E-0156BA2C5E91}"/>
              </a:ext>
            </a:extLst>
          </p:cNvPr>
          <p:cNvPicPr>
            <a:picLocks noChangeAspect="1"/>
          </p:cNvPicPr>
          <p:nvPr/>
        </p:nvPicPr>
        <p:blipFill>
          <a:blip r:embed="rId3"/>
          <a:stretch>
            <a:fillRect/>
          </a:stretch>
        </p:blipFill>
        <p:spPr>
          <a:xfrm>
            <a:off x="5668660" y="495543"/>
            <a:ext cx="3272790" cy="2616632"/>
          </a:xfrm>
          <a:prstGeom prst="rect">
            <a:avLst/>
          </a:prstGeom>
        </p:spPr>
      </p:pic>
      <p:sp>
        <p:nvSpPr>
          <p:cNvPr id="4" name="TextBox 3">
            <a:extLst>
              <a:ext uri="{FF2B5EF4-FFF2-40B4-BE49-F238E27FC236}">
                <a16:creationId xmlns:a16="http://schemas.microsoft.com/office/drawing/2014/main" id="{C9F1373F-9747-AFFD-7ACF-F05FE9661111}"/>
              </a:ext>
            </a:extLst>
          </p:cNvPr>
          <p:cNvSpPr txBox="1"/>
          <p:nvPr/>
        </p:nvSpPr>
        <p:spPr>
          <a:xfrm>
            <a:off x="2573079" y="3112175"/>
            <a:ext cx="6500037" cy="1569660"/>
          </a:xfrm>
          <a:prstGeom prst="rect">
            <a:avLst/>
          </a:prstGeom>
          <a:noFill/>
        </p:spPr>
        <p:txBody>
          <a:bodyPr wrap="square" rtlCol="0">
            <a:spAutoFit/>
          </a:bodyPr>
          <a:lstStyle/>
          <a:p>
            <a:r>
              <a:rPr lang="en-US" sz="1200" dirty="0"/>
              <a:t>- Final Accuracy: By the end of training (epoch 30), the model achieves: Training accuracy of about 55%</a:t>
            </a:r>
          </a:p>
          <a:p>
            <a:r>
              <a:rPr lang="en-US" sz="1200" dirty="0"/>
              <a:t>- Validation accuracy of about 67%</a:t>
            </a:r>
          </a:p>
          <a:p>
            <a:r>
              <a:rPr lang="en-US" sz="1200" dirty="0"/>
              <a:t>- Overfitting: There's no clear sign of overfitting, as the validation accuracy remains higher than the training accuracy throughout the training process.</a:t>
            </a:r>
          </a:p>
          <a:p>
            <a:r>
              <a:rPr lang="en-US" sz="1200" dirty="0"/>
              <a:t>- Potential Issues: The fact that validation accuracy is consistently higher than training accuracy might indicate some peculiarities in the data split or potential data leakage. This pattern is atypical and might warrant further investigation.</a:t>
            </a:r>
            <a:endParaRPr lang="en-US" sz="1200" dirty="0">
              <a:latin typeface="Montserrat" pitchFamily="2" charset="77"/>
            </a:endParaRPr>
          </a:p>
        </p:txBody>
      </p:sp>
      <p:pic>
        <p:nvPicPr>
          <p:cNvPr id="6" name="Picture 5">
            <a:extLst>
              <a:ext uri="{FF2B5EF4-FFF2-40B4-BE49-F238E27FC236}">
                <a16:creationId xmlns:a16="http://schemas.microsoft.com/office/drawing/2014/main" id="{1CC1A6BC-F8FC-1ADE-6811-7409C73A53C1}"/>
              </a:ext>
            </a:extLst>
          </p:cNvPr>
          <p:cNvPicPr>
            <a:picLocks noChangeAspect="1"/>
          </p:cNvPicPr>
          <p:nvPr/>
        </p:nvPicPr>
        <p:blipFill>
          <a:blip r:embed="rId4"/>
          <a:stretch>
            <a:fillRect/>
          </a:stretch>
        </p:blipFill>
        <p:spPr>
          <a:xfrm>
            <a:off x="1388184" y="1586823"/>
            <a:ext cx="4174313" cy="434071"/>
          </a:xfrm>
          <a:prstGeom prst="rect">
            <a:avLst/>
          </a:prstGeom>
        </p:spPr>
      </p:pic>
    </p:spTree>
    <p:extLst>
      <p:ext uri="{BB962C8B-B14F-4D97-AF65-F5344CB8AC3E}">
        <p14:creationId xmlns:p14="http://schemas.microsoft.com/office/powerpoint/2010/main" val="1743777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6">
            <a:extLst>
              <a:ext uri="{FF2B5EF4-FFF2-40B4-BE49-F238E27FC236}">
                <a16:creationId xmlns:a16="http://schemas.microsoft.com/office/drawing/2014/main" id="{C5CB83D8-84D0-4BAC-66FE-711C3B570EF7}"/>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pic>
        <p:nvPicPr>
          <p:cNvPr id="6" name="Picture 5" descr="Confusion Matrix of Model 1 : Sequential">
            <a:extLst>
              <a:ext uri="{FF2B5EF4-FFF2-40B4-BE49-F238E27FC236}">
                <a16:creationId xmlns:a16="http://schemas.microsoft.com/office/drawing/2014/main" id="{4DCF6D76-86B9-49ED-CAEC-F4F944A5FD44}"/>
              </a:ext>
            </a:extLst>
          </p:cNvPr>
          <p:cNvPicPr>
            <a:picLocks noChangeAspect="1"/>
          </p:cNvPicPr>
          <p:nvPr/>
        </p:nvPicPr>
        <p:blipFill>
          <a:blip r:embed="rId2"/>
          <a:stretch>
            <a:fillRect/>
          </a:stretch>
        </p:blipFill>
        <p:spPr>
          <a:xfrm>
            <a:off x="202550" y="709671"/>
            <a:ext cx="4564282" cy="4242442"/>
          </a:xfrm>
          <a:prstGeom prst="rect">
            <a:avLst/>
          </a:prstGeom>
        </p:spPr>
      </p:pic>
      <p:sp>
        <p:nvSpPr>
          <p:cNvPr id="8" name="TextBox 7">
            <a:extLst>
              <a:ext uri="{FF2B5EF4-FFF2-40B4-BE49-F238E27FC236}">
                <a16:creationId xmlns:a16="http://schemas.microsoft.com/office/drawing/2014/main" id="{89DC22C2-57DF-3040-6EF2-8E66E31DF531}"/>
              </a:ext>
            </a:extLst>
          </p:cNvPr>
          <p:cNvSpPr txBox="1"/>
          <p:nvPr/>
        </p:nvSpPr>
        <p:spPr>
          <a:xfrm>
            <a:off x="4667693" y="494258"/>
            <a:ext cx="4476307" cy="4154984"/>
          </a:xfrm>
          <a:prstGeom prst="rect">
            <a:avLst/>
          </a:prstGeom>
          <a:noFill/>
        </p:spPr>
        <p:txBody>
          <a:bodyPr wrap="square">
            <a:spAutoFit/>
          </a:bodyPr>
          <a:lstStyle/>
          <a:p>
            <a:pPr>
              <a:buFont typeface="Arial" panose="020B0604020202020204" pitchFamily="34" charset="0"/>
              <a:buChar char="•"/>
            </a:pPr>
            <a:r>
              <a:rPr lang="en-US" sz="1100" dirty="0">
                <a:latin typeface="Montserrat" pitchFamily="2" charset="77"/>
              </a:rPr>
              <a:t>Off-diagonal elements represent misclassifications.</a:t>
            </a:r>
          </a:p>
          <a:p>
            <a:pPr>
              <a:buFont typeface="Arial" panose="020B0604020202020204" pitchFamily="34" charset="0"/>
              <a:buChar char="•"/>
            </a:pPr>
            <a:r>
              <a:rPr lang="en-US" sz="1100" dirty="0">
                <a:latin typeface="Montserrat" pitchFamily="2" charset="77"/>
              </a:rPr>
              <a:t>Class-specific </a:t>
            </a:r>
            <a:r>
              <a:rPr lang="en-US" sz="1100" dirty="0" err="1">
                <a:latin typeface="Montserrat" pitchFamily="2" charset="77"/>
              </a:rPr>
              <a:t>observations:Loose</a:t>
            </a:r>
            <a:r>
              <a:rPr lang="en-US" sz="1100" dirty="0">
                <a:latin typeface="Montserrat" pitchFamily="2" charset="77"/>
              </a:rPr>
              <a:t> Silky-bent is most accurately classified (64 correct predictions).</a:t>
            </a:r>
          </a:p>
          <a:p>
            <a:pPr>
              <a:buFont typeface="Arial" panose="020B0604020202020204" pitchFamily="34" charset="0"/>
              <a:buChar char="•"/>
            </a:pPr>
            <a:r>
              <a:rPr lang="en-US" sz="1100" dirty="0">
                <a:latin typeface="Montserrat" pitchFamily="2" charset="77"/>
              </a:rPr>
              <a:t>Common Chickweed also performs well (51 correct predictions).</a:t>
            </a:r>
          </a:p>
          <a:p>
            <a:pPr>
              <a:buFont typeface="Arial" panose="020B0604020202020204" pitchFamily="34" charset="0"/>
              <a:buChar char="•"/>
            </a:pPr>
            <a:r>
              <a:rPr lang="en-US" sz="1100" dirty="0">
                <a:latin typeface="Montserrat" pitchFamily="2" charset="77"/>
              </a:rPr>
              <a:t>Black-grass performs poorly (0 correct predictions, often misclassified as Loose Silky-bent).</a:t>
            </a:r>
          </a:p>
          <a:p>
            <a:pPr>
              <a:buFont typeface="Arial" panose="020B0604020202020204" pitchFamily="34" charset="0"/>
              <a:buChar char="•"/>
            </a:pPr>
            <a:r>
              <a:rPr lang="en-US" sz="1100" dirty="0">
                <a:latin typeface="Montserrat" pitchFamily="2" charset="77"/>
              </a:rPr>
              <a:t>Common wheat also performs poorly (0 correct predictions).</a:t>
            </a:r>
          </a:p>
          <a:p>
            <a:pPr>
              <a:buFont typeface="Arial" panose="020B0604020202020204" pitchFamily="34" charset="0"/>
              <a:buChar char="•"/>
            </a:pPr>
            <a:r>
              <a:rPr lang="en-US" sz="1100" dirty="0">
                <a:latin typeface="Montserrat" pitchFamily="2" charset="77"/>
              </a:rPr>
              <a:t>Common </a:t>
            </a:r>
            <a:r>
              <a:rPr lang="en-US" sz="1100" dirty="0" err="1">
                <a:latin typeface="Montserrat" pitchFamily="2" charset="77"/>
              </a:rPr>
              <a:t>misclassifications:Loose</a:t>
            </a:r>
            <a:r>
              <a:rPr lang="en-US" sz="1100" dirty="0">
                <a:latin typeface="Montserrat" pitchFamily="2" charset="77"/>
              </a:rPr>
              <a:t> Silky-bent is often misclassified as Black-grass (25 instances).</a:t>
            </a:r>
          </a:p>
          <a:p>
            <a:pPr>
              <a:buFont typeface="Arial" panose="020B0604020202020204" pitchFamily="34" charset="0"/>
              <a:buChar char="•"/>
            </a:pPr>
            <a:r>
              <a:rPr lang="en-US" sz="1100" dirty="0">
                <a:latin typeface="Montserrat" pitchFamily="2" charset="77"/>
              </a:rPr>
              <a:t>Fat Hen is sometimes misclassified as Sugar beet (8 instances).</a:t>
            </a:r>
          </a:p>
          <a:p>
            <a:pPr>
              <a:buFont typeface="Arial" panose="020B0604020202020204" pitchFamily="34" charset="0"/>
              <a:buChar char="•"/>
            </a:pPr>
            <a:r>
              <a:rPr lang="en-US" sz="1100" dirty="0">
                <a:latin typeface="Montserrat" pitchFamily="2" charset="77"/>
              </a:rPr>
              <a:t>Cleavers is sometimes confused with Charlock (6 instances) and Scentless Mayweed (5 instances).</a:t>
            </a:r>
          </a:p>
          <a:p>
            <a:pPr>
              <a:buFont typeface="Arial" panose="020B0604020202020204" pitchFamily="34" charset="0"/>
              <a:buChar char="•"/>
            </a:pPr>
            <a:r>
              <a:rPr lang="en-US" sz="1100" dirty="0">
                <a:latin typeface="Montserrat" pitchFamily="2" charset="77"/>
              </a:rPr>
              <a:t>Overall </a:t>
            </a:r>
            <a:r>
              <a:rPr lang="en-US" sz="1100" dirty="0" err="1">
                <a:latin typeface="Montserrat" pitchFamily="2" charset="77"/>
              </a:rPr>
              <a:t>accuracy:While</a:t>
            </a:r>
            <a:r>
              <a:rPr lang="en-US" sz="1100" dirty="0">
                <a:latin typeface="Montserrat" pitchFamily="2" charset="77"/>
              </a:rPr>
              <a:t> not perfect, the model seems to perform reasonably well for most classes, with some notable exceptions.</a:t>
            </a:r>
          </a:p>
          <a:p>
            <a:pPr>
              <a:buFont typeface="Arial" panose="020B0604020202020204" pitchFamily="34" charset="0"/>
              <a:buChar char="•"/>
            </a:pPr>
            <a:r>
              <a:rPr lang="en-US" sz="1100" dirty="0">
                <a:latin typeface="Montserrat" pitchFamily="2" charset="77"/>
              </a:rPr>
              <a:t>Imbalanced </a:t>
            </a:r>
            <a:r>
              <a:rPr lang="en-US" sz="1100" dirty="0" err="1">
                <a:latin typeface="Montserrat" pitchFamily="2" charset="77"/>
              </a:rPr>
              <a:t>classes:Some</a:t>
            </a:r>
            <a:r>
              <a:rPr lang="en-US" sz="1100" dirty="0">
                <a:latin typeface="Montserrat" pitchFamily="2" charset="77"/>
              </a:rPr>
              <a:t> classes have many more samples than others (e.g., Loose Silky-bent vs. Common wheat), which might affect the model's performance.</a:t>
            </a:r>
          </a:p>
          <a:p>
            <a:pPr>
              <a:buFont typeface="Arial" panose="020B0604020202020204" pitchFamily="34" charset="0"/>
              <a:buChar char="•"/>
            </a:pPr>
            <a:r>
              <a:rPr lang="en-US" sz="1100" dirty="0">
                <a:latin typeface="Montserrat" pitchFamily="2" charset="77"/>
              </a:rPr>
              <a:t>Potential </a:t>
            </a:r>
            <a:r>
              <a:rPr lang="en-US" sz="1100" dirty="0" err="1">
                <a:latin typeface="Montserrat" pitchFamily="2" charset="77"/>
              </a:rPr>
              <a:t>improvements:The</a:t>
            </a:r>
            <a:r>
              <a:rPr lang="en-US" sz="1100" dirty="0">
                <a:latin typeface="Montserrat" pitchFamily="2" charset="77"/>
              </a:rPr>
              <a:t> model could benefit from focusing on improving its ability to distinguish between commonly confused classes, especially for poorly performing classes like Black-grass and Common wheat.</a:t>
            </a:r>
          </a:p>
        </p:txBody>
      </p:sp>
    </p:spTree>
    <p:extLst>
      <p:ext uri="{BB962C8B-B14F-4D97-AF65-F5344CB8AC3E}">
        <p14:creationId xmlns:p14="http://schemas.microsoft.com/office/powerpoint/2010/main" val="112669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6">
            <a:extLst>
              <a:ext uri="{FF2B5EF4-FFF2-40B4-BE49-F238E27FC236}">
                <a16:creationId xmlns:a16="http://schemas.microsoft.com/office/drawing/2014/main" id="{61A35B13-3029-3BBE-CC3A-F31C132B2AD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pic>
        <p:nvPicPr>
          <p:cNvPr id="6" name="Picture 5" descr="Model 1: Precision, Recall, and f1 scores&#10;">
            <a:extLst>
              <a:ext uri="{FF2B5EF4-FFF2-40B4-BE49-F238E27FC236}">
                <a16:creationId xmlns:a16="http://schemas.microsoft.com/office/drawing/2014/main" id="{E393EECE-218C-C293-22B5-CD92E0BB6A80}"/>
              </a:ext>
            </a:extLst>
          </p:cNvPr>
          <p:cNvPicPr>
            <a:picLocks noChangeAspect="1"/>
          </p:cNvPicPr>
          <p:nvPr/>
        </p:nvPicPr>
        <p:blipFill>
          <a:blip r:embed="rId2"/>
          <a:stretch>
            <a:fillRect/>
          </a:stretch>
        </p:blipFill>
        <p:spPr>
          <a:xfrm>
            <a:off x="357337" y="964019"/>
            <a:ext cx="4214663" cy="2840517"/>
          </a:xfrm>
          <a:prstGeom prst="rect">
            <a:avLst/>
          </a:prstGeom>
        </p:spPr>
      </p:pic>
      <p:sp>
        <p:nvSpPr>
          <p:cNvPr id="7" name="TextBox 6">
            <a:extLst>
              <a:ext uri="{FF2B5EF4-FFF2-40B4-BE49-F238E27FC236}">
                <a16:creationId xmlns:a16="http://schemas.microsoft.com/office/drawing/2014/main" id="{F50D3BA6-7D87-110B-46EA-6B3011923B8C}"/>
              </a:ext>
            </a:extLst>
          </p:cNvPr>
          <p:cNvSpPr txBox="1"/>
          <p:nvPr/>
        </p:nvSpPr>
        <p:spPr>
          <a:xfrm>
            <a:off x="4462850" y="582718"/>
            <a:ext cx="4596090" cy="4154984"/>
          </a:xfrm>
          <a:prstGeom prst="rect">
            <a:avLst/>
          </a:prstGeom>
          <a:noFill/>
        </p:spPr>
        <p:txBody>
          <a:bodyPr wrap="square" rtlCol="0">
            <a:spAutoFit/>
          </a:bodyPr>
          <a:lstStyle/>
          <a:p>
            <a:r>
              <a:rPr lang="en-US" sz="1100" dirty="0">
                <a:latin typeface="Montserrat" pitchFamily="2" charset="77"/>
              </a:rPr>
              <a:t>Overall Performance: </a:t>
            </a:r>
          </a:p>
          <a:p>
            <a:r>
              <a:rPr lang="en-US" sz="1100" dirty="0">
                <a:latin typeface="Montserrat" pitchFamily="2" charset="77"/>
              </a:rPr>
              <a:t>Accuracy: 0.66 (66% of all predictions were correct)</a:t>
            </a:r>
          </a:p>
          <a:p>
            <a:pPr>
              <a:buFont typeface="Arial" panose="020B0604020202020204" pitchFamily="34" charset="0"/>
              <a:buChar char="•"/>
            </a:pPr>
            <a:endParaRPr lang="en-US" sz="1100" dirty="0">
              <a:latin typeface="Montserrat" pitchFamily="2" charset="77"/>
            </a:endParaRPr>
          </a:p>
          <a:p>
            <a:r>
              <a:rPr lang="en-US" sz="1100" dirty="0">
                <a:latin typeface="Montserrat" pitchFamily="2" charset="77"/>
              </a:rPr>
              <a:t>Class-specific Observations:</a:t>
            </a:r>
          </a:p>
          <a:p>
            <a:pPr marL="228600" lvl="2" indent="-228600">
              <a:buFont typeface="+mj-lt"/>
              <a:buAutoNum type="arabicParenR"/>
            </a:pPr>
            <a:r>
              <a:rPr lang="en-US" sz="1100" dirty="0">
                <a:latin typeface="Montserrat" pitchFamily="2" charset="77"/>
              </a:rPr>
              <a:t>Class 0: Performs poorly with 0.00 for all metrics</a:t>
            </a:r>
          </a:p>
          <a:p>
            <a:pPr marL="228600" lvl="2" indent="-228600">
              <a:buFont typeface="+mj-lt"/>
              <a:buAutoNum type="arabicParenR"/>
            </a:pPr>
            <a:r>
              <a:rPr lang="en-US" sz="1100" dirty="0">
                <a:latin typeface="Montserrat" pitchFamily="2" charset="77"/>
              </a:rPr>
              <a:t>Class 6: Highest precision (0.98) but lower recall (0.54)</a:t>
            </a:r>
          </a:p>
          <a:p>
            <a:pPr marL="228600" lvl="2" indent="-228600">
              <a:buFont typeface="+mj-lt"/>
              <a:buAutoNum type="arabicParenR"/>
            </a:pPr>
            <a:r>
              <a:rPr lang="en-US" sz="1100" dirty="0">
                <a:latin typeface="Montserrat" pitchFamily="2" charset="77"/>
              </a:rPr>
              <a:t>Class 7: Highest recall (0.92) but lower precision (0.50)</a:t>
            </a:r>
          </a:p>
          <a:p>
            <a:pPr marL="228600" lvl="2" indent="-228600">
              <a:buFont typeface="+mj-lt"/>
              <a:buAutoNum type="arabicParenR"/>
            </a:pPr>
            <a:r>
              <a:rPr lang="en-US" sz="1100" dirty="0">
                <a:latin typeface="Montserrat" pitchFamily="2" charset="77"/>
              </a:rPr>
              <a:t>Class 10: Best balanced performance with 0.82 for all metrics</a:t>
            </a:r>
          </a:p>
          <a:p>
            <a:pPr>
              <a:buFont typeface="Arial" panose="020B0604020202020204" pitchFamily="34" charset="0"/>
              <a:buChar char="•"/>
            </a:pPr>
            <a:endParaRPr lang="en-US" sz="1100" dirty="0">
              <a:latin typeface="Montserrat" pitchFamily="2" charset="77"/>
            </a:endParaRPr>
          </a:p>
          <a:p>
            <a:r>
              <a:rPr lang="en-US" sz="1100" dirty="0">
                <a:latin typeface="Montserrat" pitchFamily="2" charset="77"/>
              </a:rPr>
              <a:t>Imbalanced Classes:</a:t>
            </a:r>
          </a:p>
          <a:p>
            <a:r>
              <a:rPr lang="en-US" sz="1100" dirty="0">
                <a:latin typeface="Montserrat" pitchFamily="2" charset="77"/>
              </a:rPr>
              <a:t>Support column shows varying sample sizes (e.g., 118 for class 6, only 2 for class 4). This imbalance likely affects the model's performance across classes.</a:t>
            </a:r>
          </a:p>
          <a:p>
            <a:endParaRPr lang="en-US" sz="1100" dirty="0">
              <a:latin typeface="Montserrat" pitchFamily="2" charset="77"/>
            </a:endParaRPr>
          </a:p>
          <a:p>
            <a:r>
              <a:rPr lang="en-US" sz="1100" dirty="0">
                <a:latin typeface="Montserrat" pitchFamily="2" charset="77"/>
              </a:rPr>
              <a:t>Overall Model Performance:</a:t>
            </a:r>
          </a:p>
          <a:p>
            <a:r>
              <a:rPr lang="en-US" sz="1100" dirty="0">
                <a:latin typeface="Montserrat" pitchFamily="2" charset="77"/>
              </a:rPr>
              <a:t>Weighted avg F1-score of 0.70 suggests moderate performance.  There's room for improvement, especially for poorly performing classes.</a:t>
            </a:r>
          </a:p>
          <a:p>
            <a:endParaRPr lang="en-US" sz="1100" dirty="0">
              <a:latin typeface="Montserrat" pitchFamily="2" charset="77"/>
            </a:endParaRPr>
          </a:p>
          <a:p>
            <a:r>
              <a:rPr lang="en-US" sz="1100" dirty="0">
                <a:latin typeface="Montserrat" pitchFamily="2" charset="77"/>
              </a:rPr>
              <a:t>Potential Issues:</a:t>
            </a:r>
          </a:p>
          <a:p>
            <a:r>
              <a:rPr lang="en-US" sz="1100" dirty="0">
                <a:latin typeface="Montserrat" pitchFamily="2" charset="77"/>
              </a:rPr>
              <a:t>Class 0 and 4 have extremely poor performance, requiring investigation. Some classes show high precision but low recall (e.g., class 6) or vice versa (e.g., class 7)</a:t>
            </a:r>
          </a:p>
        </p:txBody>
      </p:sp>
    </p:spTree>
    <p:extLst>
      <p:ext uri="{BB962C8B-B14F-4D97-AF65-F5344CB8AC3E}">
        <p14:creationId xmlns:p14="http://schemas.microsoft.com/office/powerpoint/2010/main" val="197996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3" name="Google Shape;143;p6"/>
          <p:cNvSpPr txBox="1">
            <a:spLocks noGrp="1"/>
          </p:cNvSpPr>
          <p:nvPr>
            <p:ph type="body" idx="1"/>
          </p:nvPr>
        </p:nvSpPr>
        <p:spPr>
          <a:xfrm>
            <a:off x="202550" y="861975"/>
            <a:ext cx="2601610" cy="572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400" dirty="0">
                <a:solidFill>
                  <a:schemeClr val="dk1"/>
                </a:solidFill>
                <a:latin typeface="Montserrat" pitchFamily="2" charset="77"/>
              </a:rPr>
              <a:t>Model 1 </a:t>
            </a:r>
            <a:r>
              <a:rPr lang="en-US" sz="1400" dirty="0">
                <a:solidFill>
                  <a:schemeClr val="dk1"/>
                </a:solidFill>
                <a:latin typeface="Montserrat" pitchFamily="2" charset="77"/>
                <a:sym typeface="Wingdings" pitchFamily="2" charset="2"/>
              </a:rPr>
              <a:t> Sequential</a:t>
            </a:r>
            <a:endParaRPr sz="1300" i="1" dirty="0">
              <a:solidFill>
                <a:srgbClr val="000000"/>
              </a:solidFill>
              <a:latin typeface="Montserrat" pitchFamily="2" charset="77"/>
            </a:endParaRPr>
          </a:p>
          <a:p>
            <a:pPr marL="0" lvl="0" indent="0" algn="l" rtl="0">
              <a:lnSpc>
                <a:spcPct val="115000"/>
              </a:lnSpc>
              <a:spcBef>
                <a:spcPts val="1000"/>
              </a:spcBef>
              <a:spcAft>
                <a:spcPts val="1000"/>
              </a:spcAft>
              <a:buSzPts val="1500"/>
              <a:buNone/>
            </a:pPr>
            <a:endParaRPr sz="1400" dirty="0">
              <a:solidFill>
                <a:srgbClr val="000000"/>
              </a:solidFill>
            </a:endParaRPr>
          </a:p>
        </p:txBody>
      </p:sp>
      <p:pic>
        <p:nvPicPr>
          <p:cNvPr id="3" name="Picture 2">
            <a:extLst>
              <a:ext uri="{FF2B5EF4-FFF2-40B4-BE49-F238E27FC236}">
                <a16:creationId xmlns:a16="http://schemas.microsoft.com/office/drawing/2014/main" id="{E1669292-D815-9774-E90E-0156BA2C5E91}"/>
              </a:ext>
            </a:extLst>
          </p:cNvPr>
          <p:cNvPicPr>
            <a:picLocks noChangeAspect="1"/>
          </p:cNvPicPr>
          <p:nvPr/>
        </p:nvPicPr>
        <p:blipFill>
          <a:blip r:embed="rId3"/>
          <a:srcRect/>
          <a:stretch/>
        </p:blipFill>
        <p:spPr>
          <a:xfrm>
            <a:off x="5668660" y="495543"/>
            <a:ext cx="3272790" cy="2616631"/>
          </a:xfrm>
          <a:prstGeom prst="rect">
            <a:avLst/>
          </a:prstGeom>
        </p:spPr>
      </p:pic>
      <p:sp>
        <p:nvSpPr>
          <p:cNvPr id="4" name="TextBox 3">
            <a:extLst>
              <a:ext uri="{FF2B5EF4-FFF2-40B4-BE49-F238E27FC236}">
                <a16:creationId xmlns:a16="http://schemas.microsoft.com/office/drawing/2014/main" id="{C9F1373F-9747-AFFD-7ACF-F05FE9661111}"/>
              </a:ext>
            </a:extLst>
          </p:cNvPr>
          <p:cNvSpPr txBox="1"/>
          <p:nvPr/>
        </p:nvSpPr>
        <p:spPr>
          <a:xfrm>
            <a:off x="63796" y="2071943"/>
            <a:ext cx="5755758" cy="2862322"/>
          </a:xfrm>
          <a:prstGeom prst="rect">
            <a:avLst/>
          </a:prstGeom>
          <a:noFill/>
        </p:spPr>
        <p:txBody>
          <a:bodyPr wrap="square" rtlCol="0">
            <a:spAutoFit/>
          </a:bodyPr>
          <a:lstStyle/>
          <a:p>
            <a:pPr marL="171450" indent="-171450">
              <a:buFontTx/>
              <a:buChar char="-"/>
            </a:pPr>
            <a:r>
              <a:rPr lang="en-US" sz="1200" dirty="0">
                <a:latin typeface="Montserrat" pitchFamily="2" charset="77"/>
              </a:rPr>
              <a:t>Learning Progress: Both lines show an overall upward trend, indicating that the model's accuracy improves as training progresses.</a:t>
            </a:r>
          </a:p>
          <a:p>
            <a:pPr marL="171450" indent="-171450">
              <a:buFontTx/>
              <a:buChar char="-"/>
            </a:pPr>
            <a:r>
              <a:rPr lang="en-US" sz="1200" dirty="0">
                <a:latin typeface="Montserrat" pitchFamily="2" charset="77"/>
              </a:rPr>
              <a:t>Fluctuations: The validation accuracy (orange line) shows more fluctuations compared to the training accuracy, which is common due to the smaller size of validation sets.</a:t>
            </a:r>
          </a:p>
          <a:p>
            <a:pPr marL="171450" indent="-171450">
              <a:buFontTx/>
              <a:buChar char="-"/>
            </a:pPr>
            <a:r>
              <a:rPr lang="en-US" sz="1200" dirty="0">
                <a:latin typeface="Montserrat" pitchFamily="2" charset="77"/>
              </a:rPr>
              <a:t>Convergence: The curves start to level off towards the later epochs, suggesting the model may be approaching convergence.</a:t>
            </a:r>
          </a:p>
          <a:p>
            <a:pPr marL="171450" indent="-171450">
              <a:buFontTx/>
              <a:buChar char="-"/>
            </a:pPr>
            <a:r>
              <a:rPr lang="en-US" sz="1200" dirty="0">
                <a:latin typeface="Montserrat" pitchFamily="2" charset="77"/>
              </a:rPr>
              <a:t>Final Accuracy: By the end of training (epoch 30), both the training and validation accuracies are around 75-80%.</a:t>
            </a:r>
          </a:p>
          <a:p>
            <a:pPr marL="171450" indent="-171450">
              <a:buFontTx/>
              <a:buChar char="-"/>
            </a:pPr>
            <a:r>
              <a:rPr lang="en-US" sz="1200" dirty="0">
                <a:latin typeface="Montserrat" pitchFamily="2" charset="77"/>
              </a:rPr>
              <a:t>Overfitting: There's no clear sign of overfitting, as the validation accuracy generally keeps pace with or slightly exceeds the training accuracy.</a:t>
            </a:r>
          </a:p>
          <a:p>
            <a:pPr marL="171450" indent="-171450">
              <a:buFontTx/>
              <a:buChar char="-"/>
            </a:pPr>
            <a:r>
              <a:rPr lang="en-US" sz="1200" dirty="0">
                <a:latin typeface="Montserrat" pitchFamily="2" charset="77"/>
              </a:rPr>
              <a:t>Model Behavior: The model shows healthy learning behavior, with validation accuracy closely tracking or slightly exceeding training accuracy, indicating good generalization.</a:t>
            </a:r>
          </a:p>
        </p:txBody>
      </p:sp>
      <p:pic>
        <p:nvPicPr>
          <p:cNvPr id="6" name="Picture 5">
            <a:extLst>
              <a:ext uri="{FF2B5EF4-FFF2-40B4-BE49-F238E27FC236}">
                <a16:creationId xmlns:a16="http://schemas.microsoft.com/office/drawing/2014/main" id="{1CC1A6BC-F8FC-1ADE-6811-7409C73A53C1}"/>
              </a:ext>
            </a:extLst>
          </p:cNvPr>
          <p:cNvPicPr>
            <a:picLocks noChangeAspect="1"/>
          </p:cNvPicPr>
          <p:nvPr/>
        </p:nvPicPr>
        <p:blipFill>
          <a:blip r:embed="rId4"/>
          <a:srcRect/>
          <a:stretch/>
        </p:blipFill>
        <p:spPr>
          <a:xfrm>
            <a:off x="1561482" y="1586823"/>
            <a:ext cx="3827717" cy="434071"/>
          </a:xfrm>
          <a:prstGeom prst="rect">
            <a:avLst/>
          </a:prstGeom>
        </p:spPr>
      </p:pic>
    </p:spTree>
    <p:extLst>
      <p:ext uri="{BB962C8B-B14F-4D97-AF65-F5344CB8AC3E}">
        <p14:creationId xmlns:p14="http://schemas.microsoft.com/office/powerpoint/2010/main" val="358295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6">
            <a:extLst>
              <a:ext uri="{FF2B5EF4-FFF2-40B4-BE49-F238E27FC236}">
                <a16:creationId xmlns:a16="http://schemas.microsoft.com/office/drawing/2014/main" id="{C5CB83D8-84D0-4BAC-66FE-711C3B570EF7}"/>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pic>
        <p:nvPicPr>
          <p:cNvPr id="6" name="Picture 5">
            <a:extLst>
              <a:ext uri="{FF2B5EF4-FFF2-40B4-BE49-F238E27FC236}">
                <a16:creationId xmlns:a16="http://schemas.microsoft.com/office/drawing/2014/main" id="{4DCF6D76-86B9-49ED-CAEC-F4F944A5FD44}"/>
              </a:ext>
            </a:extLst>
          </p:cNvPr>
          <p:cNvPicPr>
            <a:picLocks noChangeAspect="1"/>
          </p:cNvPicPr>
          <p:nvPr/>
        </p:nvPicPr>
        <p:blipFill>
          <a:blip r:embed="rId2"/>
          <a:srcRect/>
          <a:stretch/>
        </p:blipFill>
        <p:spPr>
          <a:xfrm>
            <a:off x="202550" y="709671"/>
            <a:ext cx="4564282" cy="4242441"/>
          </a:xfrm>
          <a:prstGeom prst="rect">
            <a:avLst/>
          </a:prstGeom>
        </p:spPr>
      </p:pic>
      <p:sp>
        <p:nvSpPr>
          <p:cNvPr id="8" name="TextBox 7">
            <a:extLst>
              <a:ext uri="{FF2B5EF4-FFF2-40B4-BE49-F238E27FC236}">
                <a16:creationId xmlns:a16="http://schemas.microsoft.com/office/drawing/2014/main" id="{89DC22C2-57DF-3040-6EF2-8E66E31DF531}"/>
              </a:ext>
            </a:extLst>
          </p:cNvPr>
          <p:cNvSpPr txBox="1"/>
          <p:nvPr/>
        </p:nvSpPr>
        <p:spPr>
          <a:xfrm>
            <a:off x="4667693" y="311408"/>
            <a:ext cx="4476307" cy="4832092"/>
          </a:xfrm>
          <a:prstGeom prst="rect">
            <a:avLst/>
          </a:prstGeom>
          <a:noFill/>
        </p:spPr>
        <p:txBody>
          <a:bodyPr wrap="square">
            <a:spAutoFit/>
          </a:bodyPr>
          <a:lstStyle/>
          <a:p>
            <a:r>
              <a:rPr lang="en-US" sz="1100" dirty="0">
                <a:latin typeface="Montserrat" pitchFamily="2" charset="77"/>
              </a:rPr>
              <a:t>Class-specific observations: </a:t>
            </a:r>
          </a:p>
          <a:p>
            <a:pPr marL="171450" lvl="4" indent="-171450">
              <a:buFontTx/>
              <a:buChar char="-"/>
            </a:pPr>
            <a:r>
              <a:rPr lang="en-US" sz="1100" dirty="0">
                <a:latin typeface="Montserrat" pitchFamily="2" charset="77"/>
              </a:rPr>
              <a:t>Loose Silky-bent has the highest number of correct predictions (58).</a:t>
            </a:r>
          </a:p>
          <a:p>
            <a:pPr marL="171450" indent="-171450">
              <a:buFontTx/>
              <a:buChar char="-"/>
            </a:pPr>
            <a:r>
              <a:rPr lang="en-US" sz="1100" dirty="0">
                <a:latin typeface="Montserrat" pitchFamily="2" charset="77"/>
              </a:rPr>
              <a:t>Common Chickweed also performs well (56 correct predictions).</a:t>
            </a:r>
          </a:p>
          <a:p>
            <a:pPr marL="171450" indent="-171450">
              <a:buFontTx/>
              <a:buChar char="-"/>
            </a:pPr>
            <a:r>
              <a:rPr lang="en-US" sz="1100" dirty="0">
                <a:latin typeface="Montserrat" pitchFamily="2" charset="77"/>
              </a:rPr>
              <a:t>Black-grass performs poorly (only 5 correct predictions, often misclassified as Loose Silky-bent).</a:t>
            </a:r>
          </a:p>
          <a:p>
            <a:pPr marL="171450" indent="-171450">
              <a:buFontTx/>
              <a:buChar char="-"/>
            </a:pPr>
            <a:r>
              <a:rPr lang="en-US" sz="1100" dirty="0">
                <a:latin typeface="Montserrat" pitchFamily="2" charset="77"/>
              </a:rPr>
              <a:t>Common wheat has relatively low accuracy (12 correct out of 22 total).</a:t>
            </a:r>
          </a:p>
          <a:p>
            <a:r>
              <a:rPr lang="en-US" sz="1100" dirty="0">
                <a:latin typeface="Montserrat" pitchFamily="2" charset="77"/>
              </a:rPr>
              <a:t>Common misclassifications:</a:t>
            </a:r>
          </a:p>
          <a:p>
            <a:pPr marL="171450" indent="-171450">
              <a:buFontTx/>
              <a:buChar char="-"/>
            </a:pPr>
            <a:r>
              <a:rPr lang="en-US" sz="1100" dirty="0">
                <a:latin typeface="Montserrat" pitchFamily="2" charset="77"/>
              </a:rPr>
              <a:t>Black-grass is often misclassified as Loose Silky-bent (17 instances).</a:t>
            </a:r>
          </a:p>
          <a:p>
            <a:pPr marL="171450" indent="-171450">
              <a:buFontTx/>
              <a:buChar char="-"/>
            </a:pPr>
            <a:r>
              <a:rPr lang="en-US" sz="1100" dirty="0">
                <a:latin typeface="Montserrat" pitchFamily="2" charset="77"/>
              </a:rPr>
              <a:t>Some confusion between Scentless Mayweed and Shepherds Purse.</a:t>
            </a:r>
          </a:p>
          <a:p>
            <a:pPr marL="171450" indent="-171450">
              <a:buFontTx/>
              <a:buChar char="-"/>
            </a:pPr>
            <a:r>
              <a:rPr lang="en-US" sz="1100" dirty="0">
                <a:latin typeface="Montserrat" pitchFamily="2" charset="77"/>
              </a:rPr>
              <a:t>Fat Hen is occasionally misclassified as other classes.</a:t>
            </a:r>
          </a:p>
          <a:p>
            <a:r>
              <a:rPr lang="en-US" sz="1100" dirty="0">
                <a:latin typeface="Montserrat" pitchFamily="2" charset="77"/>
              </a:rPr>
              <a:t>Well-performing classes:</a:t>
            </a:r>
          </a:p>
          <a:p>
            <a:r>
              <a:rPr lang="en-US" sz="1100" dirty="0">
                <a:latin typeface="Montserrat" pitchFamily="2" charset="77"/>
              </a:rPr>
              <a:t>- Charlock, Fat Hen, Loose Silky-bent, Scentless Mayweed, and Small-flowered Cranesbill all show good performance with high numbers on the diagonal.</a:t>
            </a:r>
          </a:p>
          <a:p>
            <a:r>
              <a:rPr lang="en-US" sz="1100" dirty="0">
                <a:latin typeface="Montserrat" pitchFamily="2" charset="77"/>
              </a:rPr>
              <a:t>Poorly-performing classes:</a:t>
            </a:r>
          </a:p>
          <a:p>
            <a:r>
              <a:rPr lang="en-US" sz="1100" dirty="0">
                <a:latin typeface="Montserrat" pitchFamily="2" charset="77"/>
              </a:rPr>
              <a:t>- Black-grass and Common wheat show the most room for improvement.</a:t>
            </a:r>
          </a:p>
          <a:p>
            <a:r>
              <a:rPr lang="en-US" sz="1100" dirty="0">
                <a:latin typeface="Montserrat" pitchFamily="2" charset="77"/>
              </a:rPr>
              <a:t>Class balance:  Some classes have more samples than others (e.g., Loose Silky-bent vs. Shepherds Purse), which might affect the model's performance.</a:t>
            </a:r>
          </a:p>
          <a:p>
            <a:r>
              <a:rPr lang="en-US" sz="1100" dirty="0">
                <a:latin typeface="Montserrat" pitchFamily="2" charset="77"/>
              </a:rPr>
              <a:t>Overall accuracy:  While not perfect, the model seems to perform reasonably well for most classes, with a few exceptions.</a:t>
            </a:r>
          </a:p>
        </p:txBody>
      </p:sp>
    </p:spTree>
    <p:extLst>
      <p:ext uri="{BB962C8B-B14F-4D97-AF65-F5344CB8AC3E}">
        <p14:creationId xmlns:p14="http://schemas.microsoft.com/office/powerpoint/2010/main" val="1176559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Conclusion</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p6">
            <a:extLst>
              <a:ext uri="{FF2B5EF4-FFF2-40B4-BE49-F238E27FC236}">
                <a16:creationId xmlns:a16="http://schemas.microsoft.com/office/drawing/2014/main" id="{61A35B13-3029-3BBE-CC3A-F31C132B2AD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pic>
        <p:nvPicPr>
          <p:cNvPr id="6" name="Picture 5">
            <a:extLst>
              <a:ext uri="{FF2B5EF4-FFF2-40B4-BE49-F238E27FC236}">
                <a16:creationId xmlns:a16="http://schemas.microsoft.com/office/drawing/2014/main" id="{E393EECE-218C-C293-22B5-CD92E0BB6A80}"/>
              </a:ext>
            </a:extLst>
          </p:cNvPr>
          <p:cNvPicPr>
            <a:picLocks noChangeAspect="1"/>
          </p:cNvPicPr>
          <p:nvPr/>
        </p:nvPicPr>
        <p:blipFill>
          <a:blip r:embed="rId2"/>
          <a:srcRect/>
          <a:stretch/>
        </p:blipFill>
        <p:spPr>
          <a:xfrm>
            <a:off x="357337" y="968487"/>
            <a:ext cx="4214663" cy="2831580"/>
          </a:xfrm>
          <a:prstGeom prst="rect">
            <a:avLst/>
          </a:prstGeom>
        </p:spPr>
      </p:pic>
      <p:sp>
        <p:nvSpPr>
          <p:cNvPr id="7" name="TextBox 6">
            <a:extLst>
              <a:ext uri="{FF2B5EF4-FFF2-40B4-BE49-F238E27FC236}">
                <a16:creationId xmlns:a16="http://schemas.microsoft.com/office/drawing/2014/main" id="{F50D3BA6-7D87-110B-46EA-6B3011923B8C}"/>
              </a:ext>
            </a:extLst>
          </p:cNvPr>
          <p:cNvSpPr txBox="1"/>
          <p:nvPr/>
        </p:nvSpPr>
        <p:spPr>
          <a:xfrm>
            <a:off x="4462850" y="814616"/>
            <a:ext cx="4596090" cy="3139321"/>
          </a:xfrm>
          <a:prstGeom prst="rect">
            <a:avLst/>
          </a:prstGeom>
          <a:noFill/>
        </p:spPr>
        <p:txBody>
          <a:bodyPr wrap="square" rtlCol="0">
            <a:spAutoFit/>
          </a:bodyPr>
          <a:lstStyle/>
          <a:p>
            <a:pPr marL="171450" indent="-171450">
              <a:buFontTx/>
              <a:buChar char="-"/>
            </a:pPr>
            <a:r>
              <a:rPr lang="en-US" sz="1100" dirty="0">
                <a:latin typeface="Montserrat" pitchFamily="2" charset="77"/>
              </a:rPr>
              <a:t>Overall Performance: At the bottom, there are summary statistics: Accuracy: 0.80</a:t>
            </a:r>
          </a:p>
          <a:p>
            <a:pPr marL="171450" indent="-171450">
              <a:buFontTx/>
              <a:buChar char="-"/>
            </a:pPr>
            <a:r>
              <a:rPr lang="en-US" sz="1100" dirty="0">
                <a:latin typeface="Montserrat" pitchFamily="2" charset="77"/>
              </a:rPr>
              <a:t>Macro avg: Precision (0.79), Recall (0.75), F1-score (0.76)</a:t>
            </a:r>
          </a:p>
          <a:p>
            <a:pPr marL="171450" indent="-171450">
              <a:buFontTx/>
              <a:buChar char="-"/>
            </a:pPr>
            <a:r>
              <a:rPr lang="en-US" sz="1100" dirty="0">
                <a:latin typeface="Montserrat" pitchFamily="2" charset="77"/>
              </a:rPr>
              <a:t>Weighted avg: Precision (0.80), Recall (0.80), F1-score (0.79)</a:t>
            </a:r>
          </a:p>
          <a:p>
            <a:pPr marL="171450" indent="-171450">
              <a:buFontTx/>
              <a:buChar char="-"/>
            </a:pPr>
            <a:r>
              <a:rPr lang="en-US" sz="1100" dirty="0">
                <a:latin typeface="Montserrat" pitchFamily="2" charset="77"/>
              </a:rPr>
              <a:t>Class-wise </a:t>
            </a:r>
            <a:r>
              <a:rPr lang="en-US" sz="1100" dirty="0" err="1">
                <a:latin typeface="Montserrat" pitchFamily="2" charset="77"/>
              </a:rPr>
              <a:t>Performance:Best</a:t>
            </a:r>
            <a:r>
              <a:rPr lang="en-US" sz="1100" dirty="0">
                <a:latin typeface="Montserrat" pitchFamily="2" charset="77"/>
              </a:rPr>
              <a:t> performing classes: 1 and 3 (F1-score: 0.88)</a:t>
            </a:r>
          </a:p>
          <a:p>
            <a:pPr marL="171450" indent="-171450">
              <a:buFontTx/>
              <a:buChar char="-"/>
            </a:pPr>
            <a:r>
              <a:rPr lang="en-US" sz="1100" dirty="0">
                <a:latin typeface="Montserrat" pitchFamily="2" charset="77"/>
              </a:rPr>
              <a:t>Worst performing class: 7 (F1-score: 0.59)</a:t>
            </a:r>
          </a:p>
          <a:p>
            <a:pPr marL="171450" indent="-171450">
              <a:buFontTx/>
              <a:buChar char="-"/>
            </a:pPr>
            <a:r>
              <a:rPr lang="en-US" sz="1100" dirty="0">
                <a:latin typeface="Montserrat" pitchFamily="2" charset="77"/>
              </a:rPr>
              <a:t>Highest precision: Class 10 (0.91)</a:t>
            </a:r>
          </a:p>
          <a:p>
            <a:pPr marL="171450" indent="-171450">
              <a:buFontTx/>
              <a:buChar char="-"/>
            </a:pPr>
            <a:r>
              <a:rPr lang="en-US" sz="1100" dirty="0">
                <a:latin typeface="Montserrat" pitchFamily="2" charset="77"/>
              </a:rPr>
              <a:t>Highest recall: Classes 1 and 3 (0.92)</a:t>
            </a:r>
          </a:p>
          <a:p>
            <a:pPr marL="171450" indent="-171450">
              <a:buFontTx/>
              <a:buChar char="-"/>
            </a:pPr>
            <a:r>
              <a:rPr lang="en-US" sz="1100" dirty="0" err="1">
                <a:latin typeface="Montserrat" pitchFamily="2" charset="77"/>
              </a:rPr>
              <a:t>Support:Total</a:t>
            </a:r>
            <a:r>
              <a:rPr lang="en-US" sz="1100" dirty="0">
                <a:latin typeface="Montserrat" pitchFamily="2" charset="77"/>
              </a:rPr>
              <a:t> instances: 475</a:t>
            </a:r>
          </a:p>
          <a:p>
            <a:pPr marL="171450" indent="-171450">
              <a:buFontTx/>
              <a:buChar char="-"/>
            </a:pPr>
            <a:r>
              <a:rPr lang="en-US" sz="1100" dirty="0">
                <a:latin typeface="Montserrat" pitchFamily="2" charset="77"/>
              </a:rPr>
              <a:t>Largest class: Class 6 (65 instances)</a:t>
            </a:r>
          </a:p>
          <a:p>
            <a:pPr marL="171450" indent="-171450">
              <a:buFontTx/>
              <a:buChar char="-"/>
            </a:pPr>
            <a:r>
              <a:rPr lang="en-US" sz="1100" dirty="0">
                <a:latin typeface="Montserrat" pitchFamily="2" charset="77"/>
              </a:rPr>
              <a:t>Smallest class: Class 4 (22 instances)</a:t>
            </a:r>
          </a:p>
          <a:p>
            <a:pPr marL="171450" indent="-171450">
              <a:buFontTx/>
              <a:buChar char="-"/>
            </a:pPr>
            <a:r>
              <a:rPr lang="en-US" sz="1100" dirty="0" err="1">
                <a:latin typeface="Montserrat" pitchFamily="2" charset="77"/>
              </a:rPr>
              <a:t>Observations:The</a:t>
            </a:r>
            <a:r>
              <a:rPr lang="en-US" sz="1100" dirty="0">
                <a:latin typeface="Montserrat" pitchFamily="2" charset="77"/>
              </a:rPr>
              <a:t> model performs well on most classes, with F1-scores above 0.80 for many.</a:t>
            </a:r>
          </a:p>
          <a:p>
            <a:pPr marL="171450" indent="-171450">
              <a:buFontTx/>
              <a:buChar char="-"/>
            </a:pPr>
            <a:r>
              <a:rPr lang="en-US" sz="1100" dirty="0">
                <a:latin typeface="Montserrat" pitchFamily="2" charset="77"/>
              </a:rPr>
              <a:t>There's some class imbalance, as evidenced by the varying support numbers.</a:t>
            </a:r>
          </a:p>
          <a:p>
            <a:pPr marL="171450" indent="-171450">
              <a:buFontTx/>
              <a:buChar char="-"/>
            </a:pPr>
            <a:r>
              <a:rPr lang="en-US" sz="1100" dirty="0">
                <a:latin typeface="Montserrat" pitchFamily="2" charset="77"/>
              </a:rPr>
              <a:t>The overall accuracy of 0.80 suggests good general performance.</a:t>
            </a:r>
          </a:p>
        </p:txBody>
      </p:sp>
    </p:spTree>
    <p:extLst>
      <p:ext uri="{BB962C8B-B14F-4D97-AF65-F5344CB8AC3E}">
        <p14:creationId xmlns:p14="http://schemas.microsoft.com/office/powerpoint/2010/main" val="3699711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4a450a78e6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Conclusion</a:t>
            </a:r>
            <a:endParaRPr>
              <a:solidFill>
                <a:srgbClr val="1974D2"/>
              </a:solidFill>
            </a:endParaRPr>
          </a:p>
        </p:txBody>
      </p:sp>
      <p:sp>
        <p:nvSpPr>
          <p:cNvPr id="3" name="TextBox 2">
            <a:extLst>
              <a:ext uri="{FF2B5EF4-FFF2-40B4-BE49-F238E27FC236}">
                <a16:creationId xmlns:a16="http://schemas.microsoft.com/office/drawing/2014/main" id="{41EDEB8C-CEF8-1E63-E305-E850B5CAC5D0}"/>
              </a:ext>
            </a:extLst>
          </p:cNvPr>
          <p:cNvSpPr txBox="1"/>
          <p:nvPr/>
        </p:nvSpPr>
        <p:spPr>
          <a:xfrm>
            <a:off x="420850" y="808074"/>
            <a:ext cx="6383987" cy="523220"/>
          </a:xfrm>
          <a:prstGeom prst="rect">
            <a:avLst/>
          </a:prstGeom>
          <a:noFill/>
        </p:spPr>
        <p:txBody>
          <a:bodyPr wrap="square" rtlCol="0">
            <a:spAutoFit/>
          </a:bodyPr>
          <a:lstStyle/>
          <a:p>
            <a:r>
              <a:rPr lang="en-US" dirty="0">
                <a:latin typeface="Montserrat" pitchFamily="2" charset="77"/>
              </a:rPr>
              <a:t>CNN Model with augmentation (Model 2) performs quite a bit better than the base sequential model (Model 1) across all dimensions.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Background and Contents</a:t>
            </a:r>
            <a:endParaRPr>
              <a:solidFill>
                <a:srgbClr val="1974D2"/>
              </a:solidFill>
            </a:endParaRPr>
          </a:p>
        </p:txBody>
      </p:sp>
      <p:sp>
        <p:nvSpPr>
          <p:cNvPr id="159" name="Google Shape;159;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200" dirty="0">
                <a:solidFill>
                  <a:schemeClr val="dk1"/>
                </a:solidFill>
                <a:latin typeface="Montserrat" pitchFamily="2" charset="77"/>
              </a:rPr>
              <a:t>Additional Notes:</a:t>
            </a:r>
          </a:p>
          <a:p>
            <a:pPr marL="139700" lvl="0" indent="0" algn="l" rtl="0">
              <a:lnSpc>
                <a:spcPct val="115000"/>
              </a:lnSpc>
              <a:spcBef>
                <a:spcPts val="1000"/>
              </a:spcBef>
              <a:spcAft>
                <a:spcPts val="1000"/>
              </a:spcAft>
              <a:buClr>
                <a:srgbClr val="000000"/>
              </a:buClr>
              <a:buSzPts val="1400"/>
              <a:buNone/>
            </a:pPr>
            <a:r>
              <a:rPr lang="en-US" sz="1200" dirty="0">
                <a:solidFill>
                  <a:schemeClr val="dk1"/>
                </a:solidFill>
                <a:latin typeface="Montserrat" pitchFamily="2" charset="77"/>
              </a:rPr>
              <a:t>I first attempted this project by setting up a PyCharm project utilizing a virtual environment (.</a:t>
            </a:r>
            <a:r>
              <a:rPr lang="en-US" sz="1200" dirty="0" err="1">
                <a:solidFill>
                  <a:schemeClr val="dk1"/>
                </a:solidFill>
                <a:latin typeface="Montserrat" pitchFamily="2" charset="77"/>
              </a:rPr>
              <a:t>venv</a:t>
            </a:r>
            <a:r>
              <a:rPr lang="en-US" sz="1200" dirty="0">
                <a:solidFill>
                  <a:schemeClr val="dk1"/>
                </a:solidFill>
                <a:latin typeface="Montserrat" pitchFamily="2" charset="77"/>
              </a:rPr>
              <a:t>) to keep all my installations via ‘pip’ separate from the rest of my local system.  I wanted to attempt this in a local environment.  While it did indeed work configuring the IDE, and making use of a GitHub repository posed some challenges.</a:t>
            </a:r>
          </a:p>
          <a:p>
            <a:pPr marL="368300" lvl="0" indent="-228600" algn="l" rtl="0">
              <a:lnSpc>
                <a:spcPct val="115000"/>
              </a:lnSpc>
              <a:spcBef>
                <a:spcPts val="1000"/>
              </a:spcBef>
              <a:spcAft>
                <a:spcPts val="1000"/>
              </a:spcAft>
              <a:buClr>
                <a:srgbClr val="000000"/>
              </a:buClr>
              <a:buSzPts val="1400"/>
              <a:buFont typeface="+mj-lt"/>
              <a:buAutoNum type="arabicParenR"/>
            </a:pPr>
            <a:r>
              <a:rPr lang="en-US" sz="1200" dirty="0">
                <a:solidFill>
                  <a:schemeClr val="dk1"/>
                </a:solidFill>
                <a:latin typeface="Montserrat" pitchFamily="2" charset="77"/>
              </a:rPr>
              <a:t>Learning to use the IDE (PyCharm) and setting it up with both </a:t>
            </a:r>
            <a:r>
              <a:rPr lang="en-US" sz="1200" dirty="0" err="1">
                <a:solidFill>
                  <a:schemeClr val="dk1"/>
                </a:solidFill>
                <a:latin typeface="Montserrat" pitchFamily="2" charset="77"/>
              </a:rPr>
              <a:t>Jupyter</a:t>
            </a:r>
            <a:r>
              <a:rPr lang="en-US" sz="1200" dirty="0">
                <a:solidFill>
                  <a:schemeClr val="dk1"/>
                </a:solidFill>
                <a:latin typeface="Montserrat" pitchFamily="2" charset="77"/>
              </a:rPr>
              <a:t> AND a *.</a:t>
            </a:r>
            <a:r>
              <a:rPr lang="en-US" sz="1200" dirty="0" err="1">
                <a:solidFill>
                  <a:schemeClr val="dk1"/>
                </a:solidFill>
                <a:latin typeface="Montserrat" pitchFamily="2" charset="77"/>
              </a:rPr>
              <a:t>venv</a:t>
            </a:r>
            <a:r>
              <a:rPr lang="en-US" sz="1200" dirty="0">
                <a:solidFill>
                  <a:schemeClr val="dk1"/>
                </a:solidFill>
                <a:latin typeface="Montserrat" pitchFamily="2" charset="77"/>
              </a:rPr>
              <a:t> was problematic using the IDE’s internal capabilities.  It required starting a new project and utilizing onboard Python as the interpreter, and THEN adding the </a:t>
            </a:r>
            <a:r>
              <a:rPr lang="en-US" sz="1200" dirty="0" err="1">
                <a:solidFill>
                  <a:schemeClr val="dk1"/>
                </a:solidFill>
                <a:latin typeface="Montserrat" pitchFamily="2" charset="77"/>
              </a:rPr>
              <a:t>Jupyter</a:t>
            </a:r>
            <a:r>
              <a:rPr lang="en-US" sz="1200" dirty="0">
                <a:solidFill>
                  <a:schemeClr val="dk1"/>
                </a:solidFill>
                <a:latin typeface="Montserrat" pitchFamily="2" charset="77"/>
              </a:rPr>
              <a:t> capabilities for the .</a:t>
            </a:r>
            <a:r>
              <a:rPr lang="en-US" sz="1200" dirty="0" err="1">
                <a:solidFill>
                  <a:schemeClr val="dk1"/>
                </a:solidFill>
                <a:latin typeface="Montserrat" pitchFamily="2" charset="77"/>
              </a:rPr>
              <a:t>venv</a:t>
            </a:r>
            <a:r>
              <a:rPr lang="en-US" sz="1200" dirty="0">
                <a:solidFill>
                  <a:schemeClr val="dk1"/>
                </a:solidFill>
                <a:latin typeface="Montserrat" pitchFamily="2" charset="77"/>
              </a:rPr>
              <a:t> to work.</a:t>
            </a:r>
          </a:p>
          <a:p>
            <a:pPr marL="368300" lvl="0" indent="-228600" algn="l" rtl="0">
              <a:lnSpc>
                <a:spcPct val="115000"/>
              </a:lnSpc>
              <a:spcBef>
                <a:spcPts val="1000"/>
              </a:spcBef>
              <a:spcAft>
                <a:spcPts val="1000"/>
              </a:spcAft>
              <a:buClr>
                <a:srgbClr val="000000"/>
              </a:buClr>
              <a:buSzPts val="1400"/>
              <a:buFont typeface="+mj-lt"/>
              <a:buAutoNum type="arabicParenR"/>
            </a:pPr>
            <a:r>
              <a:rPr lang="en-US" sz="1200" dirty="0">
                <a:solidFill>
                  <a:schemeClr val="dk1"/>
                </a:solidFill>
                <a:latin typeface="Montserrat" pitchFamily="2" charset="77"/>
              </a:rPr>
              <a:t>Setting up to GitHub was an issue and I could not ‘pull’ the project, but instead had to initialize the project from the local environment to push to a new GitHub project.  These two steps required about four days of trying different things before I could Find a set-up that could work.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Background and Contents</a:t>
            </a:r>
            <a:endParaRPr>
              <a:solidFill>
                <a:srgbClr val="1974D2"/>
              </a:solidFill>
            </a:endParaRPr>
          </a:p>
        </p:txBody>
      </p:sp>
      <p:sp>
        <p:nvSpPr>
          <p:cNvPr id="159" name="Google Shape;159;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200" dirty="0">
                <a:solidFill>
                  <a:schemeClr val="dk1"/>
                </a:solidFill>
                <a:latin typeface="Montserrat" pitchFamily="2" charset="77"/>
              </a:rPr>
              <a:t>Additional Notes:</a:t>
            </a:r>
          </a:p>
          <a:p>
            <a:pPr marL="139700" lvl="0" indent="0" algn="l" rtl="0">
              <a:lnSpc>
                <a:spcPct val="115000"/>
              </a:lnSpc>
              <a:spcBef>
                <a:spcPts val="1000"/>
              </a:spcBef>
              <a:spcAft>
                <a:spcPts val="1000"/>
              </a:spcAft>
              <a:buClr>
                <a:srgbClr val="000000"/>
              </a:buClr>
              <a:buSzPts val="1400"/>
              <a:buNone/>
            </a:pPr>
            <a:r>
              <a:rPr lang="en-US" sz="1200" dirty="0">
                <a:solidFill>
                  <a:schemeClr val="dk1"/>
                </a:solidFill>
                <a:latin typeface="Montserrat" pitchFamily="2" charset="77"/>
              </a:rPr>
              <a:t>Due to time-constraints I eventually had to abandoned the ‘local attempt’ part of the project, however, I was able to connect my Google </a:t>
            </a:r>
            <a:r>
              <a:rPr lang="en-US" sz="1200" dirty="0" err="1">
                <a:solidFill>
                  <a:schemeClr val="dk1"/>
                </a:solidFill>
                <a:latin typeface="Montserrat" pitchFamily="2" charset="77"/>
              </a:rPr>
              <a:t>Colab</a:t>
            </a:r>
            <a:r>
              <a:rPr lang="en-US" sz="1200" dirty="0">
                <a:solidFill>
                  <a:schemeClr val="dk1"/>
                </a:solidFill>
                <a:latin typeface="Montserrat" pitchFamily="2" charset="77"/>
              </a:rPr>
              <a:t> to GitHub and pull everything I had from the repository.</a:t>
            </a:r>
          </a:p>
          <a:p>
            <a:pPr marL="139700" lvl="0" indent="0" algn="l" rtl="0">
              <a:lnSpc>
                <a:spcPct val="115000"/>
              </a:lnSpc>
              <a:spcBef>
                <a:spcPts val="1000"/>
              </a:spcBef>
              <a:spcAft>
                <a:spcPts val="1000"/>
              </a:spcAft>
              <a:buClr>
                <a:srgbClr val="000000"/>
              </a:buClr>
              <a:buSzPts val="1400"/>
              <a:buNone/>
            </a:pPr>
            <a:r>
              <a:rPr lang="en-US" sz="1200" dirty="0">
                <a:solidFill>
                  <a:schemeClr val="dk1"/>
                </a:solidFill>
                <a:latin typeface="Montserrat" pitchFamily="2" charset="77"/>
              </a:rPr>
              <a:t>Additionally there is a semi-complete ‘</a:t>
            </a:r>
            <a:r>
              <a:rPr lang="en-US" sz="1200" dirty="0" err="1">
                <a:solidFill>
                  <a:schemeClr val="dk1"/>
                </a:solidFill>
                <a:latin typeface="Montserrat" pitchFamily="2" charset="77"/>
              </a:rPr>
              <a:t>readmy.md</a:t>
            </a:r>
            <a:r>
              <a:rPr lang="en-US" sz="1200" dirty="0">
                <a:solidFill>
                  <a:schemeClr val="dk1"/>
                </a:solidFill>
                <a:latin typeface="Montserrat" pitchFamily="2" charset="77"/>
              </a:rPr>
              <a:t>’ in the repository as well, that outlines the basics of the project.</a:t>
            </a:r>
          </a:p>
          <a:p>
            <a:pPr marL="139700" lvl="0" indent="0" algn="l" rtl="0">
              <a:lnSpc>
                <a:spcPct val="115000"/>
              </a:lnSpc>
              <a:spcBef>
                <a:spcPts val="1000"/>
              </a:spcBef>
              <a:spcAft>
                <a:spcPts val="1000"/>
              </a:spcAft>
              <a:buClr>
                <a:srgbClr val="000000"/>
              </a:buClr>
              <a:buSzPts val="1400"/>
              <a:buNone/>
            </a:pPr>
            <a:r>
              <a:rPr lang="en-US" sz="1200" dirty="0">
                <a:solidFill>
                  <a:schemeClr val="dk1"/>
                </a:solidFill>
                <a:latin typeface="Montserrat" pitchFamily="2" charset="77"/>
              </a:rPr>
              <a:t>I have the GitHub project still working and made for public use, so if anyone needs access be sure to let me know.</a:t>
            </a:r>
          </a:p>
          <a:p>
            <a:pPr marL="139700" lvl="0" indent="0" algn="l" rtl="0">
              <a:lnSpc>
                <a:spcPct val="115000"/>
              </a:lnSpc>
              <a:spcBef>
                <a:spcPts val="1000"/>
              </a:spcBef>
              <a:spcAft>
                <a:spcPts val="1000"/>
              </a:spcAft>
              <a:buClr>
                <a:srgbClr val="000000"/>
              </a:buClr>
              <a:buSzPts val="1400"/>
              <a:buNone/>
            </a:pPr>
            <a:r>
              <a:rPr lang="en-US" sz="1200" dirty="0">
                <a:solidFill>
                  <a:schemeClr val="dk1"/>
                </a:solidFill>
                <a:latin typeface="Montserrat" pitchFamily="2" charset="77"/>
              </a:rPr>
              <a:t>Final note, I took additional time and made this PowerPoint compliant with ’Accessibility’ standards, particularly with the images added.</a:t>
            </a:r>
          </a:p>
          <a:p>
            <a:pPr marL="139700" lvl="0" indent="0" algn="l" rtl="0">
              <a:lnSpc>
                <a:spcPct val="115000"/>
              </a:lnSpc>
              <a:spcBef>
                <a:spcPts val="1000"/>
              </a:spcBef>
              <a:spcAft>
                <a:spcPts val="1000"/>
              </a:spcAft>
              <a:buClr>
                <a:srgbClr val="000000"/>
              </a:buClr>
              <a:buSzPts val="1400"/>
              <a:buNone/>
            </a:pPr>
            <a:endParaRPr lang="en-US" sz="1200" dirty="0">
              <a:solidFill>
                <a:schemeClr val="dk1"/>
              </a:solidFill>
              <a:latin typeface="Montserrat" pitchFamily="2" charset="77"/>
            </a:endParaRPr>
          </a:p>
        </p:txBody>
      </p:sp>
    </p:spTree>
    <p:extLst>
      <p:ext uri="{BB962C8B-B14F-4D97-AF65-F5344CB8AC3E}">
        <p14:creationId xmlns:p14="http://schemas.microsoft.com/office/powerpoint/2010/main" val="2156677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67" name="Google Shape;167;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Executive Summary </a:t>
            </a:r>
            <a:endParaRPr>
              <a:solidFill>
                <a:srgbClr val="1974D2"/>
              </a:solidFill>
            </a:endParaRPr>
          </a:p>
        </p:txBody>
      </p:sp>
      <p:sp>
        <p:nvSpPr>
          <p:cNvPr id="119" name="Google Shape;119;g10e9006cb6c_1_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r>
              <a:rPr lang="en" sz="1200" dirty="0">
                <a:solidFill>
                  <a:srgbClr val="000000"/>
                </a:solidFill>
                <a:latin typeface="Montserrat" pitchFamily="2" charset="77"/>
              </a:rPr>
              <a:t>Final Model had the following results:</a:t>
            </a:r>
          </a:p>
          <a:p>
            <a:pPr marL="171450" indent="-171450">
              <a:buFontTx/>
              <a:buChar char="-"/>
            </a:pPr>
            <a:r>
              <a:rPr lang="en-US" sz="1200" dirty="0">
                <a:latin typeface="Montserrat" pitchFamily="2" charset="77"/>
              </a:rPr>
              <a:t>Accuracy: 0.80</a:t>
            </a:r>
          </a:p>
          <a:p>
            <a:pPr marL="171450" indent="-171450">
              <a:buFontTx/>
              <a:buChar char="-"/>
            </a:pPr>
            <a:r>
              <a:rPr lang="en-US" sz="1200" dirty="0">
                <a:latin typeface="Montserrat" pitchFamily="2" charset="77"/>
              </a:rPr>
              <a:t>Macro avg: Precision (0.79), Recall (0.75), F1-score (0.76)</a:t>
            </a:r>
          </a:p>
          <a:p>
            <a:pPr marL="171450" indent="-171450">
              <a:buFontTx/>
              <a:buChar char="-"/>
            </a:pPr>
            <a:r>
              <a:rPr lang="en-US" sz="1200" dirty="0">
                <a:latin typeface="Montserrat" pitchFamily="2" charset="77"/>
              </a:rPr>
              <a:t>Weighted avg: Precision (0.80), Recall (0.80), F1-score (0.79)</a:t>
            </a:r>
          </a:p>
          <a:p>
            <a:pPr marL="171450" indent="-171450">
              <a:buFontTx/>
              <a:buChar char="-"/>
            </a:pPr>
            <a:endParaRPr lang="en-US" sz="1200" dirty="0">
              <a:latin typeface="Montserrat" pitchFamily="2" charset="77"/>
            </a:endParaRPr>
          </a:p>
          <a:p>
            <a:pPr marL="133350" indent="0">
              <a:buNone/>
            </a:pPr>
            <a:r>
              <a:rPr lang="en-US" sz="1200" dirty="0">
                <a:latin typeface="Montserrat" pitchFamily="2" charset="77"/>
              </a:rPr>
              <a:t>Well-performing classes:</a:t>
            </a:r>
          </a:p>
          <a:p>
            <a:pPr>
              <a:buFontTx/>
              <a:buChar char="-"/>
            </a:pPr>
            <a:r>
              <a:rPr lang="en-US" sz="1200" dirty="0">
                <a:latin typeface="Montserrat" pitchFamily="2" charset="77"/>
              </a:rPr>
              <a:t>Charlock</a:t>
            </a:r>
          </a:p>
          <a:p>
            <a:pPr>
              <a:buFontTx/>
              <a:buChar char="-"/>
            </a:pPr>
            <a:r>
              <a:rPr lang="en-US" sz="1200" dirty="0">
                <a:latin typeface="Montserrat" pitchFamily="2" charset="77"/>
              </a:rPr>
              <a:t>Fat Hen</a:t>
            </a:r>
          </a:p>
          <a:p>
            <a:pPr>
              <a:buFontTx/>
              <a:buChar char="-"/>
            </a:pPr>
            <a:r>
              <a:rPr lang="en-US" sz="1200" dirty="0">
                <a:latin typeface="Montserrat" pitchFamily="2" charset="77"/>
              </a:rPr>
              <a:t>Loose Silky-bent</a:t>
            </a:r>
          </a:p>
          <a:p>
            <a:pPr>
              <a:buFontTx/>
              <a:buChar char="-"/>
            </a:pPr>
            <a:r>
              <a:rPr lang="en-US" sz="1200" dirty="0">
                <a:latin typeface="Montserrat" pitchFamily="2" charset="77"/>
              </a:rPr>
              <a:t>Scentless Mayweed</a:t>
            </a:r>
          </a:p>
          <a:p>
            <a:pPr>
              <a:buFontTx/>
              <a:buChar char="-"/>
            </a:pPr>
            <a:r>
              <a:rPr lang="en-US" sz="1200" dirty="0">
                <a:latin typeface="Montserrat" pitchFamily="2" charset="77"/>
              </a:rPr>
              <a:t>Small-flowered Cranesbill</a:t>
            </a:r>
          </a:p>
          <a:p>
            <a:pPr marL="171450" indent="-171450">
              <a:buFontTx/>
              <a:buChar char="-"/>
            </a:pPr>
            <a:endParaRPr lang="en-US" sz="1200" dirty="0">
              <a:latin typeface="Montserrat" pitchFamily="2" charset="77"/>
            </a:endParaRPr>
          </a:p>
          <a:p>
            <a:pPr marL="139700" lvl="0" indent="0" algn="l" rtl="0">
              <a:lnSpc>
                <a:spcPct val="115000"/>
              </a:lnSpc>
              <a:spcBef>
                <a:spcPts val="1000"/>
              </a:spcBef>
              <a:spcAft>
                <a:spcPts val="1000"/>
              </a:spcAft>
              <a:buClr>
                <a:srgbClr val="000000"/>
              </a:buClr>
              <a:buSzPts val="1400"/>
              <a:buNone/>
            </a:pPr>
            <a:endParaRPr sz="1200" dirty="0">
              <a:solidFill>
                <a:srgbClr val="000000"/>
              </a:solidFill>
              <a:latin typeface="Montserrat" pitchFamily="2" charset="7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Please define the problem:</a:t>
            </a:r>
          </a:p>
          <a:p>
            <a:pPr lvl="1" indent="-317500">
              <a:spcBef>
                <a:spcPts val="1000"/>
              </a:spcBef>
              <a:buClr>
                <a:srgbClr val="000000"/>
              </a:buClr>
              <a:buSzPts val="1400"/>
              <a:buChar char="●"/>
            </a:pPr>
            <a:r>
              <a:rPr lang="en" sz="1200" dirty="0">
                <a:solidFill>
                  <a:srgbClr val="000000"/>
                </a:solidFill>
              </a:rPr>
              <a:t>We are looking for a way that Data Science can help the field of agriculture as they are still reliant predominately on manual labor.  The idea of modernizing here is to find a way that a convolutional neural network may help in identifying/classifying plant seedlings.</a:t>
            </a:r>
          </a:p>
          <a:p>
            <a:pPr lvl="1" indent="-317500">
              <a:spcBef>
                <a:spcPts val="1000"/>
              </a:spcBef>
              <a:buClr>
                <a:srgbClr val="000000"/>
              </a:buClr>
              <a:buSzPts val="1400"/>
              <a:buChar char="●"/>
            </a:pPr>
            <a:r>
              <a:rPr lang="en" sz="1200" dirty="0">
                <a:solidFill>
                  <a:srgbClr val="000000"/>
                </a:solidFill>
              </a:rPr>
              <a:t>This work could aid in identifying or sorting between seedlings we would like to have, over seedlings we would like to get rid of.</a:t>
            </a:r>
          </a:p>
          <a:p>
            <a:pPr indent="-317500">
              <a:spcBef>
                <a:spcPts val="1000"/>
              </a:spcBef>
              <a:buClr>
                <a:srgbClr val="000000"/>
              </a:buClr>
              <a:buSzPts val="1400"/>
            </a:pPr>
            <a:r>
              <a:rPr lang="en" sz="1400" dirty="0">
                <a:solidFill>
                  <a:srgbClr val="000000"/>
                </a:solidFill>
              </a:rPr>
              <a:t>Use Cases:</a:t>
            </a:r>
          </a:p>
          <a:p>
            <a:pPr lvl="1" indent="-317500">
              <a:spcBef>
                <a:spcPts val="1000"/>
              </a:spcBef>
              <a:buClr>
                <a:srgbClr val="000000"/>
              </a:buClr>
              <a:buSzPts val="1400"/>
            </a:pPr>
            <a:r>
              <a:rPr lang="en" sz="1200" dirty="0">
                <a:solidFill>
                  <a:srgbClr val="000000"/>
                </a:solidFill>
              </a:rPr>
              <a:t>1. Crawler Application: We could make use of a ‘crawler’ outfitted with GPS, and input parameters of a field.  Armed with several cameras pointing down, the crawler could slowly move over hundreds of acres planted with soybean in the space of a weekend, and continuously take in images of the ground.  Adding specialized CNN models could make quicker work of a field and advise agricultural caretakers when to spray (if necessary) certain herb</a:t>
            </a:r>
            <a:r>
              <a:rPr lang="en-US" sz="1200" dirty="0" err="1">
                <a:solidFill>
                  <a:srgbClr val="000000"/>
                </a:solidFill>
              </a:rPr>
              <a:t>i</a:t>
            </a:r>
            <a:r>
              <a:rPr lang="en" sz="1200" dirty="0" err="1">
                <a:solidFill>
                  <a:srgbClr val="000000"/>
                </a:solidFill>
              </a:rPr>
              <a:t>cides</a:t>
            </a:r>
            <a:r>
              <a:rPr lang="en" sz="1200" dirty="0">
                <a:solidFill>
                  <a:srgbClr val="000000"/>
                </a:solidFill>
              </a:rPr>
              <a:t> to deal with weed invasions.</a:t>
            </a:r>
          </a:p>
        </p:txBody>
      </p:sp>
    </p:spTree>
    <p:extLst>
      <p:ext uri="{BB962C8B-B14F-4D97-AF65-F5344CB8AC3E}">
        <p14:creationId xmlns:p14="http://schemas.microsoft.com/office/powerpoint/2010/main" val="168186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Use Cases Continued:</a:t>
            </a:r>
          </a:p>
          <a:p>
            <a:pPr lvl="1" indent="-317500">
              <a:spcBef>
                <a:spcPts val="1000"/>
              </a:spcBef>
              <a:buClr>
                <a:srgbClr val="000000"/>
              </a:buClr>
              <a:buSzPts val="1400"/>
              <a:buChar char="●"/>
            </a:pPr>
            <a:r>
              <a:rPr lang="en" sz="1200" dirty="0">
                <a:solidFill>
                  <a:srgbClr val="000000"/>
                </a:solidFill>
              </a:rPr>
              <a:t>2. Drone Application: The world of Drones has exploded offering hundreds of job opportunities.  </a:t>
            </a:r>
            <a:r>
              <a:rPr lang="en" sz="1200" dirty="0" err="1">
                <a:solidFill>
                  <a:srgbClr val="000000"/>
                </a:solidFill>
              </a:rPr>
              <a:t>Unmaned</a:t>
            </a:r>
            <a:r>
              <a:rPr lang="en" sz="1200" dirty="0">
                <a:solidFill>
                  <a:srgbClr val="000000"/>
                </a:solidFill>
              </a:rPr>
              <a:t> drones can be outfitted with downward-facing cameras to film</a:t>
            </a:r>
          </a:p>
          <a:p>
            <a:pPr lvl="1" indent="-317500">
              <a:spcBef>
                <a:spcPts val="1000"/>
              </a:spcBef>
              <a:buClr>
                <a:srgbClr val="000000"/>
              </a:buClr>
              <a:buSzPts val="1400"/>
              <a:buFont typeface="Nunito"/>
              <a:buChar char="●"/>
            </a:pPr>
            <a:r>
              <a:rPr lang="en-US" sz="1200" dirty="0">
                <a:solidFill>
                  <a:srgbClr val="000000"/>
                </a:solidFill>
              </a:rPr>
              <a:t>3. Other Use Cases: Additionally other use cases could be used for the identification of insect pests, water utilization, and plant development studies to identify optimum harvesting times. </a:t>
            </a:r>
            <a:endParaRPr sz="1400" dirty="0">
              <a:solidFill>
                <a:srgbClr val="000000"/>
              </a:solidFill>
            </a:endParaRPr>
          </a:p>
        </p:txBody>
      </p:sp>
    </p:spTree>
    <p:extLst>
      <p:ext uri="{BB962C8B-B14F-4D97-AF65-F5344CB8AC3E}">
        <p14:creationId xmlns:p14="http://schemas.microsoft.com/office/powerpoint/2010/main" val="313412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US" sz="1400" dirty="0">
                <a:solidFill>
                  <a:srgbClr val="000000"/>
                </a:solidFill>
              </a:rPr>
              <a:t>The c</a:t>
            </a:r>
            <a:r>
              <a:rPr lang="en" sz="1400" dirty="0" err="1">
                <a:solidFill>
                  <a:srgbClr val="000000"/>
                </a:solidFill>
              </a:rPr>
              <a:t>urrent</a:t>
            </a:r>
            <a:r>
              <a:rPr lang="en" sz="1400" dirty="0">
                <a:solidFill>
                  <a:srgbClr val="000000"/>
                </a:solidFill>
              </a:rPr>
              <a:t> List of seedlings we would like to identify </a:t>
            </a:r>
            <a:r>
              <a:rPr lang="en-US" sz="1400" dirty="0">
                <a:solidFill>
                  <a:srgbClr val="000000"/>
                </a:solidFill>
              </a:rPr>
              <a:t>is</a:t>
            </a:r>
            <a:r>
              <a:rPr lang="en" sz="1400" dirty="0">
                <a:solidFill>
                  <a:srgbClr val="000000"/>
                </a:solidFill>
              </a:rPr>
              <a:t> as follows;</a:t>
            </a:r>
          </a:p>
          <a:p>
            <a:pPr marL="596900" lvl="1" indent="0">
              <a:spcBef>
                <a:spcPts val="1000"/>
              </a:spcBef>
              <a:spcAft>
                <a:spcPts val="1000"/>
              </a:spcAft>
              <a:buClr>
                <a:srgbClr val="000000"/>
              </a:buClr>
              <a:buSzPts val="1400"/>
              <a:buNone/>
            </a:pPr>
            <a:r>
              <a:rPr lang="en-US" sz="1400" dirty="0">
                <a:solidFill>
                  <a:srgbClr val="282828"/>
                </a:solidFill>
                <a:effectLst/>
              </a:rPr>
              <a:t>Black-grass</a:t>
            </a:r>
            <a:br>
              <a:rPr lang="en-US" sz="1400" dirty="0">
                <a:solidFill>
                  <a:srgbClr val="282828"/>
                </a:solidFill>
                <a:effectLst/>
              </a:rPr>
            </a:br>
            <a:r>
              <a:rPr lang="en-US" sz="1400" dirty="0">
                <a:solidFill>
                  <a:srgbClr val="282828"/>
                </a:solidFill>
                <a:effectLst/>
              </a:rPr>
              <a:t>Charlock</a:t>
            </a:r>
            <a:br>
              <a:rPr lang="en-US" sz="1400" dirty="0">
                <a:solidFill>
                  <a:srgbClr val="282828"/>
                </a:solidFill>
                <a:effectLst/>
              </a:rPr>
            </a:br>
            <a:r>
              <a:rPr lang="en-US" sz="1400" dirty="0">
                <a:solidFill>
                  <a:srgbClr val="282828"/>
                </a:solidFill>
                <a:effectLst/>
              </a:rPr>
              <a:t>Cleavers</a:t>
            </a:r>
            <a:br>
              <a:rPr lang="en-US" sz="1400" dirty="0">
                <a:solidFill>
                  <a:srgbClr val="282828"/>
                </a:solidFill>
                <a:effectLst/>
              </a:rPr>
            </a:br>
            <a:r>
              <a:rPr lang="en-US" sz="1400" dirty="0">
                <a:solidFill>
                  <a:srgbClr val="282828"/>
                </a:solidFill>
                <a:effectLst/>
              </a:rPr>
              <a:t>Common Chickweed</a:t>
            </a:r>
            <a:br>
              <a:rPr lang="en-US" sz="1400" dirty="0">
                <a:solidFill>
                  <a:srgbClr val="282828"/>
                </a:solidFill>
                <a:effectLst/>
              </a:rPr>
            </a:br>
            <a:r>
              <a:rPr lang="en-US" sz="1400" dirty="0">
                <a:solidFill>
                  <a:srgbClr val="282828"/>
                </a:solidFill>
                <a:effectLst/>
              </a:rPr>
              <a:t>Common Wheat</a:t>
            </a:r>
            <a:br>
              <a:rPr lang="en-US" sz="1400" dirty="0">
                <a:solidFill>
                  <a:srgbClr val="282828"/>
                </a:solidFill>
                <a:effectLst/>
              </a:rPr>
            </a:br>
            <a:r>
              <a:rPr lang="en-US" sz="1400" dirty="0">
                <a:solidFill>
                  <a:srgbClr val="282828"/>
                </a:solidFill>
                <a:effectLst/>
              </a:rPr>
              <a:t>Fat Hen</a:t>
            </a:r>
            <a:br>
              <a:rPr lang="en-US" sz="1400" dirty="0">
                <a:solidFill>
                  <a:srgbClr val="282828"/>
                </a:solidFill>
                <a:effectLst/>
              </a:rPr>
            </a:br>
            <a:r>
              <a:rPr lang="en-US" sz="1400" dirty="0">
                <a:solidFill>
                  <a:srgbClr val="282828"/>
                </a:solidFill>
                <a:effectLst/>
              </a:rPr>
              <a:t>Loose Silky-bent</a:t>
            </a:r>
            <a:br>
              <a:rPr lang="en-US" sz="1400" dirty="0">
                <a:solidFill>
                  <a:srgbClr val="282828"/>
                </a:solidFill>
                <a:effectLst/>
              </a:rPr>
            </a:br>
            <a:r>
              <a:rPr lang="en-US" sz="1400" dirty="0">
                <a:solidFill>
                  <a:srgbClr val="282828"/>
                </a:solidFill>
                <a:effectLst/>
              </a:rPr>
              <a:t>Maize</a:t>
            </a:r>
            <a:br>
              <a:rPr lang="en-US" sz="1400" dirty="0">
                <a:solidFill>
                  <a:srgbClr val="282828"/>
                </a:solidFill>
                <a:effectLst/>
              </a:rPr>
            </a:br>
            <a:r>
              <a:rPr lang="en-US" sz="1400" dirty="0">
                <a:solidFill>
                  <a:srgbClr val="282828"/>
                </a:solidFill>
                <a:effectLst/>
              </a:rPr>
              <a:t>Scentless Mayweed</a:t>
            </a:r>
            <a:br>
              <a:rPr lang="en-US" sz="1400" dirty="0">
                <a:solidFill>
                  <a:srgbClr val="282828"/>
                </a:solidFill>
                <a:effectLst/>
              </a:rPr>
            </a:br>
            <a:r>
              <a:rPr lang="en-US" sz="1400" dirty="0">
                <a:solidFill>
                  <a:srgbClr val="282828"/>
                </a:solidFill>
                <a:effectLst/>
              </a:rPr>
              <a:t>Shepherds Purse</a:t>
            </a:r>
            <a:br>
              <a:rPr lang="en-US" sz="1400" dirty="0">
                <a:solidFill>
                  <a:srgbClr val="282828"/>
                </a:solidFill>
                <a:effectLst/>
              </a:rPr>
            </a:br>
            <a:r>
              <a:rPr lang="en-US" sz="1400" dirty="0">
                <a:solidFill>
                  <a:srgbClr val="282828"/>
                </a:solidFill>
                <a:effectLst/>
              </a:rPr>
              <a:t>Small-flowered Cranesbill</a:t>
            </a:r>
            <a:br>
              <a:rPr lang="en-US" sz="1400" dirty="0">
                <a:solidFill>
                  <a:srgbClr val="282828"/>
                </a:solidFill>
                <a:effectLst/>
              </a:rPr>
            </a:br>
            <a:r>
              <a:rPr lang="en-US" sz="1400" dirty="0">
                <a:solidFill>
                  <a:srgbClr val="282828"/>
                </a:solidFill>
                <a:effectLst/>
              </a:rPr>
              <a:t>Sugar beet</a:t>
            </a:r>
            <a:endParaRPr sz="1400" dirty="0">
              <a:solidFill>
                <a:srgbClr val="000000"/>
              </a:solidFill>
            </a:endParaRPr>
          </a:p>
        </p:txBody>
      </p:sp>
    </p:spTree>
    <p:extLst>
      <p:ext uri="{BB962C8B-B14F-4D97-AF65-F5344CB8AC3E}">
        <p14:creationId xmlns:p14="http://schemas.microsoft.com/office/powerpoint/2010/main" val="95105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Please mention the solution approach/methodology</a:t>
            </a:r>
          </a:p>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The approach to this problem is to use a base model with sequential.</a:t>
            </a:r>
          </a:p>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The secondary model is to utilize </a:t>
            </a:r>
            <a:r>
              <a:rPr lang="en" sz="1400" dirty="0" err="1">
                <a:solidFill>
                  <a:srgbClr val="000000"/>
                </a:solidFill>
              </a:rPr>
              <a:t>convelutional</a:t>
            </a:r>
            <a:r>
              <a:rPr lang="en" sz="1400" dirty="0">
                <a:solidFill>
                  <a:srgbClr val="000000"/>
                </a:solidFill>
              </a:rPr>
              <a:t> neural networks with augmentation to get better reliability. Which the graphs presented clearly show.</a:t>
            </a:r>
          </a:p>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We also want to identify what seedlings are readily trainable.</a:t>
            </a:r>
            <a:endParaRPr sz="1400"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65500" y="151798"/>
            <a:ext cx="4045200" cy="1482300"/>
          </a:xfrm>
        </p:spPr>
        <p:txBody>
          <a:bodyPr spcFirstLastPara="1" wrap="square" lIns="91425" tIns="91425" rIns="91425" bIns="91425" anchor="b" anchorCtr="0">
            <a:normAutofit/>
          </a:bodyPr>
          <a:lstStyle/>
          <a:p>
            <a:pPr marL="0" lvl="0" indent="0" rtl="0">
              <a:spcBef>
                <a:spcPts val="0"/>
              </a:spcBef>
              <a:spcAft>
                <a:spcPts val="0"/>
              </a:spcAft>
              <a:buSzPts val="2200"/>
              <a:buNone/>
            </a:pPr>
            <a:r>
              <a:rPr lang="en-US" dirty="0"/>
              <a:t>EDA Results</a:t>
            </a:r>
          </a:p>
        </p:txBody>
      </p:sp>
      <p:sp>
        <p:nvSpPr>
          <p:cNvPr id="131" name="Google Shape;131;g10e9006cb6c_1_7"/>
          <p:cNvSpPr txBox="1">
            <a:spLocks noGrp="1"/>
          </p:cNvSpPr>
          <p:nvPr>
            <p:ph type="body" idx="2"/>
          </p:nvPr>
        </p:nvSpPr>
        <p:spPr>
          <a:xfrm>
            <a:off x="369600" y="1634099"/>
            <a:ext cx="3837000" cy="3131220"/>
          </a:xfrm>
        </p:spPr>
        <p:txBody>
          <a:bodyPr spcFirstLastPara="1" wrap="square" lIns="91425" tIns="91425" rIns="91425" bIns="91425" anchor="ctr" anchorCtr="0">
            <a:normAutofit fontScale="92500" lnSpcReduction="10000"/>
          </a:bodyPr>
          <a:lstStyle/>
          <a:p>
            <a:pPr marL="285750" indent="-285750">
              <a:spcBef>
                <a:spcPts val="1000"/>
              </a:spcBef>
            </a:pPr>
            <a:r>
              <a:rPr lang="en-US" dirty="0">
                <a:solidFill>
                  <a:schemeClr val="tx1"/>
                </a:solidFill>
              </a:rPr>
              <a:t>Our data comes in the form of images pulled from the </a:t>
            </a:r>
            <a:r>
              <a:rPr lang="en-US" dirty="0" err="1">
                <a:solidFill>
                  <a:schemeClr val="tx1"/>
                </a:solidFill>
              </a:rPr>
              <a:t>images.npy</a:t>
            </a:r>
            <a:r>
              <a:rPr lang="en-US" dirty="0">
                <a:solidFill>
                  <a:schemeClr val="tx1"/>
                </a:solidFill>
              </a:rPr>
              <a:t> file.</a:t>
            </a:r>
          </a:p>
          <a:p>
            <a:pPr marL="285750" indent="-285750">
              <a:spcBef>
                <a:spcPts val="1000"/>
              </a:spcBef>
            </a:pPr>
            <a:r>
              <a:rPr lang="en-US" dirty="0">
                <a:solidFill>
                  <a:schemeClr val="tx1"/>
                </a:solidFill>
              </a:rPr>
              <a:t>There are a number of different plants for classification.</a:t>
            </a:r>
          </a:p>
          <a:p>
            <a:pPr marL="285750" indent="-285750">
              <a:spcBef>
                <a:spcPts val="1000"/>
              </a:spcBef>
            </a:pPr>
            <a:r>
              <a:rPr lang="en-US" dirty="0">
                <a:solidFill>
                  <a:schemeClr val="tx1"/>
                </a:solidFill>
              </a:rPr>
              <a:t>While Loose Silky-bent seems to comprise the most it could be safe to assume that we would want a more equal distribution across plant species.  Especially where data is quite a bit smaller, Shepherds Purse and Common Wheat.</a:t>
            </a:r>
          </a:p>
        </p:txBody>
      </p:sp>
      <p:pic>
        <p:nvPicPr>
          <p:cNvPr id="5" name="Picture 4" descr="A graph of a bar chart&#10;&#10;Description automatically generated with medium confidence">
            <a:extLst>
              <a:ext uri="{FF2B5EF4-FFF2-40B4-BE49-F238E27FC236}">
                <a16:creationId xmlns:a16="http://schemas.microsoft.com/office/drawing/2014/main" id="{3416DED6-A54E-7D02-68C0-847D3A2E7831}"/>
              </a:ext>
            </a:extLst>
          </p:cNvPr>
          <p:cNvPicPr>
            <a:picLocks noChangeAspect="1"/>
          </p:cNvPicPr>
          <p:nvPr/>
        </p:nvPicPr>
        <p:blipFill>
          <a:blip r:embed="rId3"/>
          <a:stretch>
            <a:fillRect/>
          </a:stretch>
        </p:blipFill>
        <p:spPr>
          <a:xfrm>
            <a:off x="4833302" y="465760"/>
            <a:ext cx="4101162" cy="4161472"/>
          </a:xfrm>
          <a:prstGeom prst="rect">
            <a:avLst/>
          </a:prstGeom>
        </p:spPr>
      </p:pic>
    </p:spTree>
    <p:extLst>
      <p:ext uri="{BB962C8B-B14F-4D97-AF65-F5344CB8AC3E}">
        <p14:creationId xmlns:p14="http://schemas.microsoft.com/office/powerpoint/2010/main" val="95797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g10e9006cb6c_1_7"/>
          <p:cNvSpPr txBox="1">
            <a:spLocks noGrp="1"/>
          </p:cNvSpPr>
          <p:nvPr>
            <p:ph type="body" idx="1"/>
          </p:nvPr>
        </p:nvSpPr>
        <p:spPr>
          <a:xfrm>
            <a:off x="202550" y="861975"/>
            <a:ext cx="8629800" cy="49041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400" dirty="0">
                <a:solidFill>
                  <a:srgbClr val="000000"/>
                </a:solidFill>
              </a:rPr>
              <a:t>Current Image of Seedlings:</a:t>
            </a:r>
          </a:p>
        </p:txBody>
      </p:sp>
      <p:pic>
        <p:nvPicPr>
          <p:cNvPr id="3" name="Picture 2" descr="A collage of images of plants&#10;&#10;Description automatically generated">
            <a:extLst>
              <a:ext uri="{FF2B5EF4-FFF2-40B4-BE49-F238E27FC236}">
                <a16:creationId xmlns:a16="http://schemas.microsoft.com/office/drawing/2014/main" id="{E1966746-3372-A049-6EA6-43F3FEAC9F5B}"/>
              </a:ext>
            </a:extLst>
          </p:cNvPr>
          <p:cNvPicPr>
            <a:picLocks noChangeAspect="1"/>
          </p:cNvPicPr>
          <p:nvPr/>
        </p:nvPicPr>
        <p:blipFill>
          <a:blip r:embed="rId3"/>
          <a:stretch>
            <a:fillRect/>
          </a:stretch>
        </p:blipFill>
        <p:spPr>
          <a:xfrm>
            <a:off x="202550" y="1284451"/>
            <a:ext cx="4515447" cy="3642714"/>
          </a:xfrm>
          <a:prstGeom prst="rect">
            <a:avLst/>
          </a:prstGeom>
        </p:spPr>
      </p:pic>
      <p:sp>
        <p:nvSpPr>
          <p:cNvPr id="2" name="TextBox 1">
            <a:extLst>
              <a:ext uri="{FF2B5EF4-FFF2-40B4-BE49-F238E27FC236}">
                <a16:creationId xmlns:a16="http://schemas.microsoft.com/office/drawing/2014/main" id="{894B8167-7515-DCF0-2BD7-2DEFC4872999}"/>
              </a:ext>
            </a:extLst>
          </p:cNvPr>
          <p:cNvSpPr txBox="1"/>
          <p:nvPr/>
        </p:nvSpPr>
        <p:spPr>
          <a:xfrm>
            <a:off x="5262880" y="1584960"/>
            <a:ext cx="3291840" cy="1384995"/>
          </a:xfrm>
          <a:prstGeom prst="rect">
            <a:avLst/>
          </a:prstGeom>
          <a:noFill/>
        </p:spPr>
        <p:txBody>
          <a:bodyPr wrap="square" rtlCol="0">
            <a:spAutoFit/>
          </a:bodyPr>
          <a:lstStyle/>
          <a:p>
            <a:r>
              <a:rPr lang="en-US" dirty="0">
                <a:latin typeface="Montserrat" pitchFamily="2" charset="77"/>
              </a:rPr>
              <a:t>There are a number of different seedling types with a variety of leaf structures.</a:t>
            </a:r>
          </a:p>
          <a:p>
            <a:r>
              <a:rPr lang="en-US" dirty="0">
                <a:latin typeface="Montserrat" pitchFamily="2" charset="77"/>
              </a:rPr>
              <a:t>Some exhibit grassy characteristics where as others seem to be more ‘broadleaf’. </a:t>
            </a:r>
          </a:p>
        </p:txBody>
      </p:sp>
    </p:spTree>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2105</Words>
  <Application>Microsoft Macintosh PowerPoint</Application>
  <PresentationFormat>On-screen Show (16:9)</PresentationFormat>
  <Paragraphs>189</Paragraphs>
  <Slides>25</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Montserrat</vt:lpstr>
      <vt:lpstr>Nunito ExtraBold</vt:lpstr>
      <vt:lpstr>Nunito</vt:lpstr>
      <vt:lpstr>Calibri</vt:lpstr>
      <vt:lpstr>Nunito SemiBold</vt:lpstr>
      <vt:lpstr>Arial</vt:lpstr>
      <vt:lpstr>Just Logo</vt:lpstr>
      <vt:lpstr>Just Logo</vt:lpstr>
      <vt:lpstr>Presentation Title</vt:lpstr>
      <vt:lpstr>Contents / Agenda</vt:lpstr>
      <vt:lpstr>Executive Summary </vt:lpstr>
      <vt:lpstr>Business Problem Overview and Solution Approach</vt:lpstr>
      <vt:lpstr>Business Problem Overview and Solution Approach</vt:lpstr>
      <vt:lpstr>Business Problem Overview and Solution Approach</vt:lpstr>
      <vt:lpstr>Business Problem Overview and Solution Approach</vt:lpstr>
      <vt:lpstr>EDA Results</vt:lpstr>
      <vt:lpstr>EDA Results</vt:lpstr>
      <vt:lpstr>Data Preprocessing </vt:lpstr>
      <vt:lpstr>Data Preprocessing </vt:lpstr>
      <vt:lpstr>Data Preprocessing </vt:lpstr>
      <vt:lpstr>Model Performance Summary</vt:lpstr>
      <vt:lpstr>Model Performance Summary</vt:lpstr>
      <vt:lpstr>Model Performance Summary</vt:lpstr>
      <vt:lpstr>Model Performance Summary</vt:lpstr>
      <vt:lpstr>Model Performance Summary</vt:lpstr>
      <vt:lpstr>Model Performance Summary</vt:lpstr>
      <vt:lpstr>Model Performance Summary</vt:lpstr>
      <vt:lpstr>Model Performance Summary</vt:lpstr>
      <vt:lpstr>Conclusion</vt:lpstr>
      <vt:lpstr>APPENDIX</vt:lpstr>
      <vt:lpstr>Data Background and Contents</vt:lpstr>
      <vt:lpstr>Data Background and Contents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Robert Mullins</cp:lastModifiedBy>
  <cp:revision>3</cp:revision>
  <dcterms:modified xsi:type="dcterms:W3CDTF">2024-06-22T22:40:38Z</dcterms:modified>
</cp:coreProperties>
</file>