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</p:sldMasterIdLst>
  <p:notesMasterIdLst>
    <p:notesMasterId r:id="rId55"/>
  </p:notesMasterIdLst>
  <p:sldIdLst>
    <p:sldId id="256" r:id="rId2"/>
    <p:sldId id="273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5" r:id="rId41"/>
    <p:sldId id="346" r:id="rId42"/>
    <p:sldId id="347" r:id="rId43"/>
    <p:sldId id="348" r:id="rId44"/>
    <p:sldId id="349" r:id="rId45"/>
    <p:sldId id="350" r:id="rId46"/>
    <p:sldId id="351" r:id="rId47"/>
    <p:sldId id="352" r:id="rId48"/>
    <p:sldId id="353" r:id="rId49"/>
    <p:sldId id="354" r:id="rId50"/>
    <p:sldId id="355" r:id="rId51"/>
    <p:sldId id="356" r:id="rId52"/>
    <p:sldId id="367" r:id="rId53"/>
    <p:sldId id="368" r:id="rId54"/>
  </p:sldIdLst>
  <p:sldSz cx="9144000" cy="6858000" type="screen4x3"/>
  <p:notesSz cx="7099300" cy="1023461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MS Gothic"/>
        <a:cs typeface="MS Gothic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MS Gothic"/>
        <a:cs typeface="MS Gothic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MS Gothic"/>
        <a:cs typeface="MS Gothic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MS Gothic"/>
        <a:cs typeface="MS Gothic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MS Gothic"/>
        <a:cs typeface="MS Gothic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MS Gothic"/>
        <a:cs typeface="MS Gothic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MS Gothic"/>
        <a:cs typeface="MS Gothic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MS Gothic"/>
        <a:cs typeface="MS Gothic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MS Gothic"/>
        <a:cs typeface="MS Gothic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>
      <p:cViewPr>
        <p:scale>
          <a:sx n="76" d="100"/>
          <a:sy n="76" d="100"/>
        </p:scale>
        <p:origin x="68" y="1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69638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4925" cy="3835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4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2513"/>
            <a:ext cx="5676900" cy="4600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3400" cy="50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300">
                <a:solidFill>
                  <a:srgbClr val="000000"/>
                </a:solidFill>
                <a:latin typeface="Arial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802243C3-44D0-450D-8EEF-B2F8BECBD0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717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6C90C203-68EF-4461-A6E7-0D2540927182}" type="slidenum">
              <a:rPr lang="en-US" smtClean="0">
                <a:latin typeface="Arial" pitchFamily="34" charset="0"/>
                <a:ea typeface="MS Gothic"/>
                <a:cs typeface="Lucida Sans Unicode" pitchFamily="34" charset="0"/>
              </a:rPr>
              <a:pPr>
                <a:buFont typeface="Times New Roman" pitchFamily="18" charset="0"/>
                <a:buNone/>
              </a:pPr>
              <a:t>1</a:t>
            </a:fld>
            <a:endParaRPr lang="en-US" smtClean="0">
              <a:latin typeface="Arial" pitchFamily="34" charset="0"/>
              <a:ea typeface="MS Gothic"/>
              <a:cs typeface="Lucida Sans Unicode" pitchFamily="34" charset="0"/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body"/>
          </p:nvPr>
        </p:nvSpPr>
        <p:spPr>
          <a:xfrm>
            <a:off x="709613" y="4862513"/>
            <a:ext cx="5678487" cy="46990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D16122-F527-46EF-A45B-4806E1A74401}" type="slidenum">
              <a:rPr lang="en-US"/>
              <a:pPr/>
              <a:t>12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8E3B11-EAB9-430C-B50C-A030D20BA464}" type="slidenum">
              <a:rPr lang="en-US"/>
              <a:pPr/>
              <a:t>13</a:t>
            </a:fld>
            <a:endParaRPr lang="en-US"/>
          </a:p>
        </p:txBody>
      </p:sp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059A10-29D9-43E4-A972-06B4218747D6}" type="slidenum">
              <a:rPr lang="en-US"/>
              <a:pPr/>
              <a:t>14</a:t>
            </a:fld>
            <a:endParaRPr lang="en-US"/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D0C607-6D9F-489F-B4B9-60D23540A495}" type="slidenum">
              <a:rPr lang="en-US"/>
              <a:pPr/>
              <a:t>15</a:t>
            </a:fld>
            <a:endParaRPr lang="en-US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567283-6C10-4F4B-8137-5873AC09845F}" type="slidenum">
              <a:rPr lang="en-US"/>
              <a:pPr/>
              <a:t>16</a:t>
            </a:fld>
            <a:endParaRPr lang="en-US"/>
          </a:p>
        </p:txBody>
      </p:sp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FF110D-D6B7-414B-8623-D1F8FAEE8B2A}" type="slidenum">
              <a:rPr lang="en-US"/>
              <a:pPr/>
              <a:t>17</a:t>
            </a:fld>
            <a:endParaRPr lang="en-US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093C5F-3E7A-4EB4-908E-A9FA83F99338}" type="slidenum">
              <a:rPr lang="en-US"/>
              <a:pPr/>
              <a:t>18</a:t>
            </a:fld>
            <a:endParaRPr lang="en-US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26BE61-C0B5-4547-8BF1-DD2154905D6A}" type="slidenum">
              <a:rPr lang="en-US"/>
              <a:pPr/>
              <a:t>19</a:t>
            </a:fld>
            <a:endParaRPr 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EEE1E-DEFB-4456-867B-BFC7305C86D9}" type="slidenum">
              <a:rPr lang="en-US"/>
              <a:pPr/>
              <a:t>20</a:t>
            </a:fld>
            <a:endParaRPr lang="en-US"/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C143D5-9F7C-466D-AAAF-C2E830C37161}" type="slidenum">
              <a:rPr lang="en-US"/>
              <a:pPr/>
              <a:t>21</a:t>
            </a:fld>
            <a:endParaRPr lang="en-US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40382114" indent="-39895379"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8673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7347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46020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94694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D30E8A9A-FF0E-4B96-BA3D-0561EEE70307}" type="slidenum">
              <a:rPr lang="en-US" sz="1300">
                <a:latin typeface="Times New Roman" pitchFamily="18" charset="0"/>
              </a:rPr>
              <a:pPr/>
              <a:t>4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D76EA1-51D1-491A-8BA9-E9D6E9256AAF}" type="slidenum">
              <a:rPr lang="en-US"/>
              <a:pPr/>
              <a:t>22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7104BD-92F1-4F27-B4E3-7F0D6EA7879D}" type="slidenum">
              <a:rPr lang="en-US"/>
              <a:pPr/>
              <a:t>23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3AF710-9FE0-42E6-A6A6-9898BF2CDC0D}" type="slidenum">
              <a:rPr lang="en-US"/>
              <a:pPr/>
              <a:t>24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7F42D-58B2-4AE1-816E-5ACAF4D2C16A}" type="slidenum">
              <a:rPr lang="en-US"/>
              <a:pPr/>
              <a:t>25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3BE236-17ED-4F3A-BEAB-64980BC050CB}" type="slidenum">
              <a:rPr lang="en-US"/>
              <a:pPr/>
              <a:t>26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FE35C6-018D-4607-B1E3-68A3CE8AD6C7}" type="slidenum">
              <a:rPr lang="en-US"/>
              <a:pPr/>
              <a:t>27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3D5A25-EDCF-4AAF-A010-C8BEAB6CDB8E}" type="slidenum">
              <a:rPr lang="en-US"/>
              <a:pPr/>
              <a:t>28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FD2D01-14F4-416E-A3FE-7AC421E3BC81}" type="slidenum">
              <a:rPr lang="en-US"/>
              <a:pPr/>
              <a:t>29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7784C0-BFD9-48B3-8C6A-F1D33C5B39D7}" type="slidenum">
              <a:rPr lang="en-US"/>
              <a:pPr/>
              <a:t>30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6488FC-8A82-49B7-B8B9-B866014F749C}" type="slidenum">
              <a:rPr lang="en-US"/>
              <a:pPr/>
              <a:t>31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7C28F0-65DB-47F4-A483-5DB259D7F192}" type="slidenum">
              <a:rPr lang="en-US"/>
              <a:pPr/>
              <a:t>5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EA4E01-E4EB-40D5-B991-BBA447169061}" type="slidenum">
              <a:rPr lang="en-US"/>
              <a:pPr/>
              <a:t>32</a:t>
            </a:fld>
            <a:endParaRPr lang="en-US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14F632-1B3A-4305-B542-770747D732DD}" type="slidenum">
              <a:rPr lang="en-US"/>
              <a:pPr/>
              <a:t>33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5088AC-56A4-47EC-B935-1700F888109B}" type="slidenum">
              <a:rPr lang="en-US"/>
              <a:pPr/>
              <a:t>34</a:t>
            </a:fld>
            <a:endParaRPr lang="en-US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017D58-D86C-4D2B-8523-D35AF508E7D6}" type="slidenum">
              <a:rPr lang="en-US"/>
              <a:pPr/>
              <a:t>35</a:t>
            </a:fld>
            <a:endParaRPr 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79CEC4-3B29-4E4D-BADF-D49E7D9CD7B9}" type="slidenum">
              <a:rPr lang="en-US"/>
              <a:pPr/>
              <a:t>36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C47DC6-6DE1-455C-AE91-67AC7E023E8A}" type="slidenum">
              <a:rPr lang="en-US"/>
              <a:pPr/>
              <a:t>37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9FBB82-7DA6-4E12-9E3E-8757C42E8333}" type="slidenum">
              <a:rPr lang="en-US"/>
              <a:pPr/>
              <a:t>38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452A3-81F7-4AED-9A45-0EC1CE90AEAF}" type="slidenum">
              <a:rPr lang="en-US"/>
              <a:pPr/>
              <a:t>39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C416E9-9C00-431E-AB7F-523121A21337}" type="slidenum">
              <a:rPr lang="en-US"/>
              <a:pPr/>
              <a:t>40</a:t>
            </a:fld>
            <a:endParaRPr lang="en-US"/>
          </a:p>
        </p:txBody>
      </p:sp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70CD12-9C85-4BF6-8C73-D3E663A386CA}" type="slidenum">
              <a:rPr lang="en-US"/>
              <a:pPr/>
              <a:t>41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7A887F-B0A3-4815-BE59-9120E326A533}" type="slidenum">
              <a:rPr lang="en-US"/>
              <a:pPr/>
              <a:t>6</a:t>
            </a:fld>
            <a:endParaRPr lang="en-US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EF3C8A-F704-4AA2-9A4F-3BB386D36048}" type="slidenum">
              <a:rPr lang="en-US"/>
              <a:pPr/>
              <a:t>42</a:t>
            </a:fld>
            <a:endParaRPr lang="en-US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DBF39-5DF6-4022-994C-884073A53DC6}" type="slidenum">
              <a:rPr lang="en-US"/>
              <a:pPr/>
              <a:t>43</a:t>
            </a:fld>
            <a:endParaRPr lang="en-US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A3E9A-E0D1-4D5E-85FC-971D402C8147}" type="slidenum">
              <a:rPr lang="en-US"/>
              <a:pPr/>
              <a:t>44</a:t>
            </a:fld>
            <a:endParaRPr lang="en-US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D20F37-3588-41F4-8CA2-97447BD96DE2}" type="slidenum">
              <a:rPr lang="en-US"/>
              <a:pPr/>
              <a:t>45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013A59-10C7-49CD-8810-AB94A07B049A}" type="slidenum">
              <a:rPr lang="en-US"/>
              <a:pPr/>
              <a:t>46</a:t>
            </a:fld>
            <a:endParaRPr lang="en-US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9F9185-7669-4E10-8AA8-5917D9D7E97F}" type="slidenum">
              <a:rPr lang="en-US"/>
              <a:pPr/>
              <a:t>47</a:t>
            </a:fld>
            <a:endParaRPr 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51487-7B90-4697-B769-83238DD8CA81}" type="slidenum">
              <a:rPr lang="en-US"/>
              <a:pPr/>
              <a:t>48</a:t>
            </a:fld>
            <a:endParaRPr lang="en-US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D62C72-932F-4B2F-909E-5ECB41B6169D}" type="slidenum">
              <a:rPr lang="en-US"/>
              <a:pPr/>
              <a:t>49</a:t>
            </a:fld>
            <a:endParaRPr lang="en-US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77039C-6790-4E2B-B91C-C9FA2CA82CA9}" type="slidenum">
              <a:rPr lang="en-US"/>
              <a:pPr/>
              <a:t>50</a:t>
            </a:fld>
            <a:endParaRPr lang="en-US"/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98E809-8808-4820-A87F-1556E072E752}" type="slidenum">
              <a:rPr lang="en-US"/>
              <a:pPr/>
              <a:t>51</a:t>
            </a:fld>
            <a:endParaRPr lang="en-US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3F2745-FB74-4821-972D-DBA7C20D6992}" type="slidenum">
              <a:rPr lang="en-US"/>
              <a:pPr/>
              <a:t>7</a:t>
            </a:fld>
            <a:endParaRPr lang="en-US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1E7F2C-F7E4-4672-A327-2C924B135DDD}" type="slidenum">
              <a:rPr lang="en-US"/>
              <a:pPr/>
              <a:t>52</a:t>
            </a:fld>
            <a:endParaRPr lang="en-US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1E7F2C-F7E4-4672-A327-2C924B135DDD}" type="slidenum">
              <a:rPr lang="en-US"/>
              <a:pPr/>
              <a:t>53</a:t>
            </a:fld>
            <a:endParaRPr lang="en-US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0ECF3E-0F12-4CD4-B186-6839F35F7473}" type="slidenum">
              <a:rPr lang="en-US"/>
              <a:pPr/>
              <a:t>8</a:t>
            </a:fld>
            <a:endParaRPr lang="en-US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1F7397-DF10-4C5B-AC24-D353DF63FFCF}" type="slidenum">
              <a:rPr lang="en-US"/>
              <a:pPr/>
              <a:t>9</a:t>
            </a:fld>
            <a:endParaRPr lang="en-US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F52898-78EC-4B71-A582-CC523CCD5DC0}" type="slidenum">
              <a:rPr lang="en-US"/>
              <a:pPr/>
              <a:t>10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067732-F054-4DC4-A05E-2867A2755934}" type="slidenum">
              <a:rPr lang="en-US"/>
              <a:pPr/>
              <a:t>11</a:t>
            </a:fld>
            <a:endParaRPr lang="en-US"/>
          </a:p>
        </p:txBody>
      </p:sp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604F6-951F-4FA0-BB27-B5A636495ACF}" type="datetime1">
              <a:rPr lang="en-US" smtClean="0"/>
              <a:pPr>
                <a:defRPr/>
              </a:pPr>
              <a:t>11/18/2014</a:t>
            </a:fld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SA/IF5153/</a:t>
            </a:r>
            <a:r>
              <a:rPr lang="en-US" dirty="0" err="1" smtClean="0">
                <a:latin typeface="Arial" pitchFamily="34" charset="0"/>
                <a:cs typeface="Lucida Sans Unicode" pitchFamily="34" charset="0"/>
              </a:rPr>
              <a:t>Representasi</a:t>
            </a:r>
            <a:r>
              <a:rPr lang="en-US" dirty="0" smtClean="0">
                <a:latin typeface="Arial" pitchFamily="34" charset="0"/>
                <a:cs typeface="Lucida Sans Unicode" pitchFamily="34" charset="0"/>
              </a:rPr>
              <a:t> Data Multimedia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B1A187-E9BF-4C31-B5C1-84A0C23EF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5BFE3-EA31-46CF-AE50-C0AAFBF76E16}" type="datetime1">
              <a:rPr lang="en-US" smtClean="0"/>
              <a:pPr>
                <a:defRPr/>
              </a:pPr>
              <a:t>11/18/2014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SA/IF5153/</a:t>
            </a:r>
            <a:r>
              <a:rPr lang="en-US" dirty="0" err="1" smtClean="0"/>
              <a:t>Representasi</a:t>
            </a:r>
            <a:r>
              <a:rPr lang="en-US" dirty="0" smtClean="0"/>
              <a:t> Data Multimedia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9B917-2D70-4C1F-9846-100B3C0441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3009C-3E32-4A6A-B808-9EB23826CAE5}" type="datetime1">
              <a:rPr lang="en-US" smtClean="0"/>
              <a:pPr>
                <a:defRPr/>
              </a:pPr>
              <a:t>11/18/2014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SA/IF5153/</a:t>
            </a:r>
            <a:r>
              <a:rPr lang="en-US" dirty="0" err="1" smtClean="0"/>
              <a:t>Representasi</a:t>
            </a:r>
            <a:r>
              <a:rPr lang="en-US" dirty="0" smtClean="0"/>
              <a:t> Data Multimedia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50E07-ABDC-4C52-AB62-D417D51567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6425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556C2-F005-4E18-8E46-658F9D00ADAB}" type="datetime1">
              <a:rPr lang="en-US" smtClean="0"/>
              <a:pPr>
                <a:defRPr/>
              </a:pPr>
              <a:t>11/18/2014</a:t>
            </a:fld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SA/IF5153/</a:t>
            </a:r>
            <a:r>
              <a:rPr lang="en-US" dirty="0" err="1" smtClean="0"/>
              <a:t>Representasi</a:t>
            </a:r>
            <a:r>
              <a:rPr lang="en-US" dirty="0" smtClean="0"/>
              <a:t> Data Multimedia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163AB-41F3-4749-B2F4-06BF60035A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6425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32DB2-F804-4F83-AEFE-8A0D53120736}" type="datetime1">
              <a:rPr lang="en-US" smtClean="0"/>
              <a:pPr>
                <a:defRPr/>
              </a:pPr>
              <a:t>11/18/2014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SA/IF5153/</a:t>
            </a:r>
            <a:r>
              <a:rPr lang="en-US" dirty="0" err="1" smtClean="0"/>
              <a:t>Representasi</a:t>
            </a:r>
            <a:r>
              <a:rPr lang="en-US" dirty="0" smtClean="0"/>
              <a:t> Data Multimedia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CC710-1A22-44FE-BE2A-489B7F84D7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35A8D-ED61-4C8F-891B-201A7CCC1358}" type="datetime1">
              <a:rPr lang="en-US" smtClean="0"/>
              <a:pPr>
                <a:defRPr/>
              </a:pPr>
              <a:t>11/18/2014</a:t>
            </a:fld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SA/IF5153/</a:t>
            </a:r>
            <a:r>
              <a:rPr lang="en-US" dirty="0" err="1" smtClean="0">
                <a:latin typeface="Arial" pitchFamily="34" charset="0"/>
                <a:cs typeface="Lucida Sans Unicode" pitchFamily="34" charset="0"/>
              </a:rPr>
              <a:t>Representasi</a:t>
            </a:r>
            <a:r>
              <a:rPr lang="en-US" dirty="0" smtClean="0">
                <a:latin typeface="Arial" pitchFamily="34" charset="0"/>
                <a:cs typeface="Lucida Sans Unicode" pitchFamily="34" charset="0"/>
              </a:rPr>
              <a:t> Data Multimedia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50266-4B65-471C-9FFC-6F5E2DE32E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B4501-3D71-4020-A425-8722511A8D50}" type="datetime1">
              <a:rPr lang="en-US" smtClean="0"/>
              <a:pPr>
                <a:defRPr/>
              </a:pPr>
              <a:t>11/18/2014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SA/IF5153/</a:t>
            </a:r>
            <a:r>
              <a:rPr lang="en-US" dirty="0" err="1" smtClean="0"/>
              <a:t>Representasi</a:t>
            </a:r>
            <a:r>
              <a:rPr lang="en-US" dirty="0" smtClean="0"/>
              <a:t> Data Multimedia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DDDDB-8BDA-4FF9-BE19-6AD4219AF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D39C3-64F2-40B5-8BD3-BE1084BED4C0}" type="datetime1">
              <a:rPr lang="en-US" smtClean="0"/>
              <a:pPr>
                <a:defRPr/>
              </a:pPr>
              <a:t>11/18/2014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SA/IF5153/</a:t>
            </a:r>
            <a:r>
              <a:rPr lang="en-US" dirty="0" err="1" smtClean="0"/>
              <a:t>Representasi</a:t>
            </a:r>
            <a:r>
              <a:rPr lang="en-US" dirty="0" smtClean="0"/>
              <a:t> Data Multimedia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6EDE0-E3AA-477B-BE23-A6DD9CEAC1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60D29-BAE2-47D8-B6DD-4BFAA624B7E5}" type="datetime1">
              <a:rPr lang="en-US" smtClean="0"/>
              <a:pPr>
                <a:defRPr/>
              </a:pPr>
              <a:t>11/18/2014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SA/IF5153/</a:t>
            </a:r>
            <a:r>
              <a:rPr lang="en-US" dirty="0" err="1" smtClean="0"/>
              <a:t>Representasi</a:t>
            </a:r>
            <a:r>
              <a:rPr lang="en-US" dirty="0" smtClean="0"/>
              <a:t> Data Multimedia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7E9BF-2202-45B8-AC0B-606E832F2C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73986-0450-408E-9021-239858E191CA}" type="datetime1">
              <a:rPr lang="en-US" smtClean="0"/>
              <a:pPr>
                <a:defRPr/>
              </a:pPr>
              <a:t>11/18/2014</a:t>
            </a:fld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SA/IF5153/</a:t>
            </a:r>
            <a:r>
              <a:rPr lang="en-US" dirty="0" err="1" smtClean="0"/>
              <a:t>Representasi</a:t>
            </a:r>
            <a:r>
              <a:rPr lang="en-US" dirty="0" smtClean="0"/>
              <a:t> Data Multimedia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4EBE3-BA11-4701-9832-40DDD5EC91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19EDE-A2BC-4490-A865-884FABFB4A01}" type="datetime1">
              <a:rPr lang="en-US" smtClean="0"/>
              <a:pPr>
                <a:defRPr/>
              </a:pPr>
              <a:t>11/18/2014</a:t>
            </a:fld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SA/IF5153/</a:t>
            </a:r>
            <a:r>
              <a:rPr lang="en-US" dirty="0" err="1" smtClean="0"/>
              <a:t>Representasi</a:t>
            </a:r>
            <a:r>
              <a:rPr lang="en-US" dirty="0" smtClean="0"/>
              <a:t> Data Multimedia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BBB36-34EC-43AE-8002-7D947C9F81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58C30-1720-40B8-B099-7C25DBC7C4A9}" type="datetime1">
              <a:rPr lang="en-US" smtClean="0"/>
              <a:pPr>
                <a:defRPr/>
              </a:pPr>
              <a:t>11/18/2014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SA/IF5153/</a:t>
            </a:r>
            <a:r>
              <a:rPr lang="en-US" dirty="0" err="1" smtClean="0"/>
              <a:t>Representasi</a:t>
            </a:r>
            <a:r>
              <a:rPr lang="en-US" dirty="0" smtClean="0"/>
              <a:t> Data Multimedia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BB3AF-AEEF-4792-950D-883E2D9225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E918F-AE28-4F1F-9F3F-B0C2FFCFD78D}" type="datetime1">
              <a:rPr lang="en-US" smtClean="0"/>
              <a:pPr>
                <a:defRPr/>
              </a:pPr>
              <a:t>11/18/2014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SA/IF5153/</a:t>
            </a:r>
            <a:r>
              <a:rPr lang="en-US" dirty="0" err="1" smtClean="0"/>
              <a:t>Representasi</a:t>
            </a:r>
            <a:r>
              <a:rPr lang="en-US" dirty="0" smtClean="0"/>
              <a:t> Data Multimedia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458E2-5351-4AFD-90C3-6907AFF023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86ED2547-B4F2-48E0-9455-22300338DF18}" type="datetime1">
              <a:rPr lang="en-US" smtClean="0"/>
              <a:pPr>
                <a:defRPr/>
              </a:pPr>
              <a:t>11/18/2014</a:t>
            </a:fld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SA/IF5153/</a:t>
            </a:r>
            <a:r>
              <a:rPr lang="en-US" dirty="0" err="1" smtClean="0">
                <a:latin typeface="Arial" pitchFamily="34" charset="0"/>
                <a:cs typeface="Lucida Sans Unicode" pitchFamily="34" charset="0"/>
              </a:rPr>
              <a:t>Representasi</a:t>
            </a:r>
            <a:r>
              <a:rPr lang="en-US" dirty="0" smtClean="0">
                <a:latin typeface="Arial" pitchFamily="34" charset="0"/>
                <a:cs typeface="Lucida Sans Unicode" pitchFamily="34" charset="0"/>
              </a:rPr>
              <a:t> Data Multimedia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F38BDDA5-BDE1-4810-AD00-952D3949E3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8" descr="itb-seal-1920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7924800" y="152400"/>
            <a:ext cx="1016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205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8077200" cy="1470025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kern="1200" dirty="0" smtClean="0"/>
              <a:t>Distributed Database System</a:t>
            </a:r>
            <a:endParaRPr lang="en-US" sz="2400" dirty="0" smtClean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 smtClean="0"/>
              <a:t>IF5030 </a:t>
            </a:r>
            <a:r>
              <a:rPr lang="en-US" sz="2400" dirty="0" err="1" smtClean="0"/>
              <a:t>Manajemen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endParaRPr lang="id-ID" sz="2400" dirty="0" smtClean="0"/>
          </a:p>
          <a:p>
            <a:pPr marL="0" indent="0" algn="ctr">
              <a:buFont typeface="Times New Roman" pitchFamily="18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400" dirty="0" smtClean="0"/>
          </a:p>
          <a:p>
            <a:pPr marL="0" indent="0" algn="ctr">
              <a:buFont typeface="Times New Roman" pitchFamily="18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 smtClean="0"/>
              <a:t>Sem. 1 2014/2015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3303490" y="1800225"/>
            <a:ext cx="21336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3200400" y="4191000"/>
            <a:ext cx="2133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3200400" y="3505200"/>
            <a:ext cx="2133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303490" y="1114425"/>
            <a:ext cx="2133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7794" y="228600"/>
            <a:ext cx="8915400" cy="53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Horizontal Fragmentation of </a:t>
            </a:r>
            <a:r>
              <a:rPr lang="en-US" sz="2400" b="0" i="1"/>
              <a:t>account</a:t>
            </a:r>
            <a:r>
              <a:rPr lang="en-US" sz="2400"/>
              <a:t> Relation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169890" y="1114425"/>
            <a:ext cx="2133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489228" y="1200150"/>
            <a:ext cx="173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/>
              <a:t>branch_name</a:t>
            </a:r>
            <a:endParaRPr lang="en-US" sz="2000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196878" y="1203325"/>
            <a:ext cx="207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dirty="0" err="1"/>
              <a:t>account_number</a:t>
            </a:r>
            <a:endParaRPr lang="en-US" sz="2000" dirty="0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5437090" y="1114425"/>
            <a:ext cx="2133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5899053" y="1258888"/>
            <a:ext cx="107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dirty="0"/>
              <a:t>balance</a:t>
            </a:r>
            <a:endParaRPr lang="en-US" sz="2000" dirty="0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1169890" y="1800225"/>
            <a:ext cx="21336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3825778" y="1849438"/>
            <a:ext cx="10064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Hillside</a:t>
            </a:r>
          </a:p>
          <a:p>
            <a:r>
              <a:rPr lang="en-US" sz="2000"/>
              <a:t>Hillside</a:t>
            </a:r>
          </a:p>
          <a:p>
            <a:r>
              <a:rPr lang="en-US" sz="2000"/>
              <a:t>Hillside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1792190" y="1841500"/>
            <a:ext cx="8620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A-305</a:t>
            </a:r>
          </a:p>
          <a:p>
            <a:r>
              <a:rPr lang="en-US" sz="2000"/>
              <a:t>A-226</a:t>
            </a:r>
          </a:p>
          <a:p>
            <a:r>
              <a:rPr lang="en-US" sz="2000"/>
              <a:t>A-155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5437090" y="1800225"/>
            <a:ext cx="21336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6167340" y="1846263"/>
            <a:ext cx="6080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500</a:t>
            </a:r>
          </a:p>
          <a:p>
            <a:r>
              <a:rPr lang="en-US" sz="2000"/>
              <a:t>336</a:t>
            </a:r>
          </a:p>
          <a:p>
            <a:r>
              <a:rPr lang="en-US" sz="2000"/>
              <a:t>62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2292350" y="2955925"/>
            <a:ext cx="4672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account</a:t>
            </a:r>
            <a:r>
              <a:rPr lang="en-US" sz="2000" i="1" baseline="-25000" dirty="0">
                <a:solidFill>
                  <a:schemeClr val="tx1"/>
                </a:solidFill>
              </a:rPr>
              <a:t>1 </a:t>
            </a:r>
            <a:r>
              <a:rPr lang="en-US" sz="2000" dirty="0">
                <a:solidFill>
                  <a:schemeClr val="tx1"/>
                </a:solidFill>
              </a:rPr>
              <a:t>=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  <a:sym typeface="Symbol" charset="2"/>
              </a:rPr>
              <a:t></a:t>
            </a:r>
            <a:r>
              <a:rPr lang="en-US" sz="2000" i="1" baseline="-25000" dirty="0" err="1">
                <a:solidFill>
                  <a:schemeClr val="tx1"/>
                </a:solidFill>
                <a:sym typeface="Symbol" charset="2"/>
              </a:rPr>
              <a:t>branch_name</a:t>
            </a:r>
            <a:r>
              <a:rPr lang="en-US" sz="2000" i="1" baseline="-25000" dirty="0">
                <a:solidFill>
                  <a:schemeClr val="tx1"/>
                </a:solidFill>
                <a:sym typeface="Symbol" charset="2"/>
              </a:rPr>
              <a:t>=“Hillside” </a:t>
            </a:r>
            <a:r>
              <a:rPr lang="en-US" sz="2000" dirty="0">
                <a:solidFill>
                  <a:schemeClr val="tx1"/>
                </a:solidFill>
                <a:sym typeface="Symbol" charset="2"/>
              </a:rPr>
              <a:t>(</a:t>
            </a:r>
            <a:r>
              <a:rPr lang="en-US" sz="2000" i="1" dirty="0">
                <a:solidFill>
                  <a:schemeClr val="tx1"/>
                </a:solidFill>
                <a:sym typeface="Symbol" charset="2"/>
              </a:rPr>
              <a:t>account </a:t>
            </a:r>
            <a:r>
              <a:rPr lang="en-US" sz="2000" dirty="0">
                <a:solidFill>
                  <a:schemeClr val="tx1"/>
                </a:solidFill>
                <a:sym typeface="Symbol" charset="2"/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1066800" y="3505200"/>
            <a:ext cx="2133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3403503" y="3619500"/>
            <a:ext cx="173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/>
              <a:t>branch_name</a:t>
            </a:r>
            <a:endParaRPr lang="en-US" sz="2000"/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1228628" y="3587750"/>
            <a:ext cx="207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/>
              <a:t>account_number</a:t>
            </a:r>
            <a:endParaRPr lang="en-US" sz="2000"/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5334000" y="3505200"/>
            <a:ext cx="2133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5860953" y="3649663"/>
            <a:ext cx="107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/>
              <a:t>balance</a:t>
            </a:r>
            <a:endParaRPr lang="en-US" sz="2000"/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1066800" y="4191000"/>
            <a:ext cx="2133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3651153" y="4268788"/>
            <a:ext cx="13874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Valleyview</a:t>
            </a:r>
          </a:p>
          <a:p>
            <a:r>
              <a:rPr lang="en-US" sz="2000"/>
              <a:t>Valleyview</a:t>
            </a:r>
          </a:p>
          <a:p>
            <a:r>
              <a:rPr lang="en-US" sz="2000"/>
              <a:t>Valleyview</a:t>
            </a:r>
          </a:p>
          <a:p>
            <a:r>
              <a:rPr lang="en-US" sz="2000"/>
              <a:t>Valleyview</a:t>
            </a:r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1682653" y="4289425"/>
            <a:ext cx="86201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A-177</a:t>
            </a:r>
          </a:p>
          <a:p>
            <a:r>
              <a:rPr lang="en-US" sz="2000"/>
              <a:t>A-402</a:t>
            </a:r>
          </a:p>
          <a:p>
            <a:r>
              <a:rPr lang="en-US" sz="2000"/>
              <a:t>A-408</a:t>
            </a:r>
          </a:p>
          <a:p>
            <a:r>
              <a:rPr lang="en-US" sz="2000"/>
              <a:t>A-639</a:t>
            </a:r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5334000" y="4191000"/>
            <a:ext cx="2133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6092825" y="4237038"/>
            <a:ext cx="8905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205</a:t>
            </a:r>
          </a:p>
          <a:p>
            <a:pPr algn="ctr"/>
            <a:r>
              <a:rPr lang="en-US" sz="2000"/>
              <a:t>10000</a:t>
            </a:r>
          </a:p>
          <a:p>
            <a:pPr algn="ctr"/>
            <a:r>
              <a:rPr lang="en-US" sz="2000"/>
              <a:t>1123</a:t>
            </a:r>
          </a:p>
          <a:p>
            <a:pPr algn="ctr"/>
            <a:r>
              <a:rPr lang="en-US" sz="2000"/>
              <a:t>750</a:t>
            </a:r>
          </a:p>
        </p:txBody>
      </p:sp>
      <p:sp>
        <p:nvSpPr>
          <p:cNvPr id="15388" name="Text Box 28"/>
          <p:cNvSpPr txBox="1">
            <a:spLocks noChangeArrowheads="1"/>
          </p:cNvSpPr>
          <p:nvPr/>
        </p:nvSpPr>
        <p:spPr bwMode="auto">
          <a:xfrm>
            <a:off x="2143125" y="5756275"/>
            <a:ext cx="48847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account</a:t>
            </a:r>
            <a:r>
              <a:rPr lang="en-US" sz="2000" i="1" baseline="-25000" dirty="0">
                <a:solidFill>
                  <a:schemeClr val="tx1"/>
                </a:solidFill>
              </a:rPr>
              <a:t>2 </a:t>
            </a:r>
            <a:r>
              <a:rPr lang="en-US" sz="2000" dirty="0">
                <a:solidFill>
                  <a:schemeClr val="tx1"/>
                </a:solidFill>
              </a:rPr>
              <a:t>=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  <a:sym typeface="Symbol" charset="2"/>
              </a:rPr>
              <a:t></a:t>
            </a:r>
            <a:r>
              <a:rPr lang="en-US" sz="2000" i="1" baseline="-25000" dirty="0" err="1">
                <a:solidFill>
                  <a:schemeClr val="tx1"/>
                </a:solidFill>
                <a:sym typeface="Symbol" charset="2"/>
              </a:rPr>
              <a:t>branch_name</a:t>
            </a:r>
            <a:r>
              <a:rPr lang="en-US" sz="2000" i="1" baseline="-25000" dirty="0">
                <a:solidFill>
                  <a:schemeClr val="tx1"/>
                </a:solidFill>
                <a:sym typeface="Symbol" charset="2"/>
              </a:rPr>
              <a:t>=“</a:t>
            </a:r>
            <a:r>
              <a:rPr lang="en-US" sz="2000" i="1" baseline="-25000" dirty="0" err="1">
                <a:solidFill>
                  <a:schemeClr val="tx1"/>
                </a:solidFill>
                <a:sym typeface="Symbol" charset="2"/>
              </a:rPr>
              <a:t>Valleyview</a:t>
            </a:r>
            <a:r>
              <a:rPr lang="en-US" sz="2000" i="1" baseline="-25000" dirty="0">
                <a:solidFill>
                  <a:schemeClr val="tx1"/>
                </a:solidFill>
                <a:sym typeface="Symbol" charset="2"/>
              </a:rPr>
              <a:t>” </a:t>
            </a:r>
            <a:r>
              <a:rPr lang="en-US" sz="2000" dirty="0">
                <a:solidFill>
                  <a:schemeClr val="tx1"/>
                </a:solidFill>
                <a:sym typeface="Symbol" charset="2"/>
              </a:rPr>
              <a:t>(</a:t>
            </a:r>
            <a:r>
              <a:rPr lang="en-US" sz="2000" i="1" dirty="0">
                <a:solidFill>
                  <a:schemeClr val="tx1"/>
                </a:solidFill>
                <a:sym typeface="Symbol" charset="2"/>
              </a:rPr>
              <a:t>account </a:t>
            </a:r>
            <a:r>
              <a:rPr lang="en-US" sz="2000" dirty="0">
                <a:solidFill>
                  <a:schemeClr val="tx1"/>
                </a:solidFill>
                <a:sym typeface="Symbol" charset="2"/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9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10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3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70363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3324225" y="3276600"/>
            <a:ext cx="211455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3390900" y="627063"/>
            <a:ext cx="2133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23" y="76200"/>
            <a:ext cx="8201025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Vertical Fragmentation of </a:t>
            </a:r>
            <a:r>
              <a:rPr lang="en-US" sz="2400" i="1" dirty="0" err="1"/>
              <a:t>employee_info</a:t>
            </a:r>
            <a:r>
              <a:rPr lang="en-US" sz="2400" i="1" dirty="0"/>
              <a:t> </a:t>
            </a:r>
            <a:r>
              <a:rPr lang="en-US" sz="2400" dirty="0"/>
              <a:t>Relation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247775" y="627063"/>
            <a:ext cx="2133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419225" y="614363"/>
            <a:ext cx="14382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 dirty="0" err="1"/>
              <a:t>branch_name</a:t>
            </a:r>
            <a:endParaRPr lang="en-US" sz="1600" dirty="0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413125" y="638175"/>
            <a:ext cx="16562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/>
              <a:t>customer_name</a:t>
            </a:r>
            <a:endParaRPr lang="en-US" sz="1600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5514975" y="627063"/>
            <a:ext cx="2133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976938" y="609600"/>
            <a:ext cx="90120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/>
              <a:t>tuple_id</a:t>
            </a:r>
            <a:endParaRPr lang="en-US" sz="1600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1247775" y="1106488"/>
            <a:ext cx="2133600" cy="16887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1276350" y="1127125"/>
            <a:ext cx="1134413" cy="166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Hillside</a:t>
            </a:r>
          </a:p>
          <a:p>
            <a:pPr>
              <a:lnSpc>
                <a:spcPct val="90000"/>
              </a:lnSpc>
            </a:pPr>
            <a:r>
              <a:rPr lang="en-US" sz="1600"/>
              <a:t>Hillside</a:t>
            </a:r>
          </a:p>
          <a:p>
            <a:pPr>
              <a:lnSpc>
                <a:spcPct val="90000"/>
              </a:lnSpc>
            </a:pPr>
            <a:r>
              <a:rPr lang="en-US" sz="1600"/>
              <a:t>Valleyview</a:t>
            </a:r>
          </a:p>
          <a:p>
            <a:pPr>
              <a:lnSpc>
                <a:spcPct val="90000"/>
              </a:lnSpc>
            </a:pPr>
            <a:r>
              <a:rPr lang="en-US" sz="1600"/>
              <a:t>Valleyview</a:t>
            </a:r>
          </a:p>
          <a:p>
            <a:pPr>
              <a:lnSpc>
                <a:spcPct val="90000"/>
              </a:lnSpc>
            </a:pPr>
            <a:r>
              <a:rPr lang="en-US" sz="1600"/>
              <a:t>Hillside</a:t>
            </a:r>
          </a:p>
          <a:p>
            <a:pPr>
              <a:lnSpc>
                <a:spcPct val="90000"/>
              </a:lnSpc>
            </a:pPr>
            <a:r>
              <a:rPr lang="en-US" sz="1600"/>
              <a:t>Valleyview</a:t>
            </a:r>
          </a:p>
          <a:p>
            <a:pPr>
              <a:lnSpc>
                <a:spcPct val="90000"/>
              </a:lnSpc>
            </a:pPr>
            <a:r>
              <a:rPr lang="en-US" sz="1600"/>
              <a:t>Valleyview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381375" y="1109663"/>
            <a:ext cx="2133600" cy="16856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800475" y="1103313"/>
            <a:ext cx="958917" cy="166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Lowman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Camp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Camp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Kahn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Kahn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Kahn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Green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5514975" y="1106489"/>
            <a:ext cx="2133600" cy="168878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6245225" y="17653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1225747" y="2819400"/>
            <a:ext cx="72818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deposit</a:t>
            </a:r>
            <a:r>
              <a:rPr lang="en-US" i="1" baseline="-25000" dirty="0">
                <a:solidFill>
                  <a:schemeClr val="tx1"/>
                </a:solidFill>
              </a:rPr>
              <a:t>1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  <a:sym typeface="Symbol" charset="2"/>
              </a:rPr>
              <a:t></a:t>
            </a:r>
            <a:r>
              <a:rPr lang="en-US" i="1" baseline="-25000" dirty="0" err="1">
                <a:solidFill>
                  <a:schemeClr val="tx1"/>
                </a:solidFill>
                <a:sym typeface="Symbol" charset="2"/>
              </a:rPr>
              <a:t>branch_name</a:t>
            </a:r>
            <a:r>
              <a:rPr lang="en-US" i="1" baseline="-25000" dirty="0">
                <a:solidFill>
                  <a:schemeClr val="tx1"/>
                </a:solidFill>
                <a:sym typeface="Symbol" charset="2"/>
              </a:rPr>
              <a:t>, </a:t>
            </a:r>
            <a:r>
              <a:rPr lang="en-US" i="1" baseline="-25000" dirty="0" err="1">
                <a:solidFill>
                  <a:schemeClr val="tx1"/>
                </a:solidFill>
                <a:sym typeface="Symbol" charset="2"/>
              </a:rPr>
              <a:t>customer_name</a:t>
            </a:r>
            <a:r>
              <a:rPr lang="en-US" i="1" baseline="-25000" dirty="0">
                <a:solidFill>
                  <a:schemeClr val="tx1"/>
                </a:solidFill>
                <a:sym typeface="Symbol" charset="2"/>
              </a:rPr>
              <a:t>, </a:t>
            </a:r>
            <a:r>
              <a:rPr lang="en-US" i="1" baseline="-25000" dirty="0" err="1">
                <a:solidFill>
                  <a:schemeClr val="tx1"/>
                </a:solidFill>
                <a:sym typeface="Symbol" charset="2"/>
              </a:rPr>
              <a:t>tuple_id</a:t>
            </a:r>
            <a:r>
              <a:rPr lang="en-US" i="1" baseline="-25000" dirty="0">
                <a:solidFill>
                  <a:schemeClr val="tx1"/>
                </a:solidFill>
                <a:sym typeface="Symbol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charset="2"/>
              </a:rPr>
              <a:t>(</a:t>
            </a:r>
            <a:r>
              <a:rPr lang="en-US" i="1" dirty="0" err="1">
                <a:solidFill>
                  <a:schemeClr val="tx1"/>
                </a:solidFill>
                <a:sym typeface="Symbol" charset="2"/>
              </a:rPr>
              <a:t>employee_info</a:t>
            </a:r>
            <a:r>
              <a:rPr lang="en-US" i="1" dirty="0">
                <a:solidFill>
                  <a:schemeClr val="tx1"/>
                </a:solidFill>
                <a:sym typeface="Symbol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charset="2"/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6527800" y="1109663"/>
            <a:ext cx="298480" cy="166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</a:p>
          <a:p>
            <a:pPr>
              <a:lnSpc>
                <a:spcPct val="90000"/>
              </a:lnSpc>
            </a:pPr>
            <a:r>
              <a:rPr lang="en-US" sz="1600"/>
              <a:t>2</a:t>
            </a:r>
          </a:p>
          <a:p>
            <a:pPr>
              <a:lnSpc>
                <a:spcPct val="90000"/>
              </a:lnSpc>
            </a:pPr>
            <a:r>
              <a:rPr lang="en-US" sz="1600"/>
              <a:t>3</a:t>
            </a:r>
          </a:p>
          <a:p>
            <a:pPr>
              <a:lnSpc>
                <a:spcPct val="90000"/>
              </a:lnSpc>
            </a:pPr>
            <a:r>
              <a:rPr lang="en-US" sz="1600"/>
              <a:t>4</a:t>
            </a:r>
          </a:p>
          <a:p>
            <a:pPr>
              <a:lnSpc>
                <a:spcPct val="90000"/>
              </a:lnSpc>
            </a:pPr>
            <a:r>
              <a:rPr lang="en-US" sz="1600"/>
              <a:t>5</a:t>
            </a:r>
          </a:p>
          <a:p>
            <a:pPr>
              <a:lnSpc>
                <a:spcPct val="90000"/>
              </a:lnSpc>
            </a:pPr>
            <a:r>
              <a:rPr lang="en-US" sz="1600"/>
              <a:t>6</a:t>
            </a:r>
          </a:p>
          <a:p>
            <a:pPr>
              <a:lnSpc>
                <a:spcPct val="90000"/>
              </a:lnSpc>
            </a:pPr>
            <a:r>
              <a:rPr lang="en-US" sz="1600"/>
              <a:t>7</a:t>
            </a: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1190625" y="3276600"/>
            <a:ext cx="2133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1231900" y="3287713"/>
            <a:ext cx="19030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 err="1"/>
              <a:t>account_number</a:t>
            </a:r>
            <a:endParaRPr lang="en-US" dirty="0"/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3850285" y="3316288"/>
            <a:ext cx="9925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/>
              <a:t>balance</a:t>
            </a:r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5457825" y="3276600"/>
            <a:ext cx="2133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5919788" y="3287713"/>
            <a:ext cx="9925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 err="1"/>
              <a:t>tuple_id</a:t>
            </a:r>
            <a:endParaRPr lang="en-US" dirty="0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1190625" y="3778250"/>
            <a:ext cx="2133600" cy="2049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3324225" y="3771900"/>
            <a:ext cx="2133600" cy="2049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3743325" y="3778250"/>
            <a:ext cx="825867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/>
              <a:t>500</a:t>
            </a:r>
          </a:p>
          <a:p>
            <a:pPr>
              <a:lnSpc>
                <a:spcPct val="80000"/>
              </a:lnSpc>
            </a:pPr>
            <a:r>
              <a:rPr lang="en-US"/>
              <a:t>336</a:t>
            </a:r>
          </a:p>
          <a:p>
            <a:pPr>
              <a:lnSpc>
                <a:spcPct val="90000"/>
              </a:lnSpc>
            </a:pPr>
            <a:r>
              <a:rPr lang="en-US"/>
              <a:t>205</a:t>
            </a:r>
          </a:p>
          <a:p>
            <a:pPr>
              <a:lnSpc>
                <a:spcPct val="90000"/>
              </a:lnSpc>
            </a:pPr>
            <a:r>
              <a:rPr lang="en-US"/>
              <a:t>10000</a:t>
            </a:r>
          </a:p>
          <a:p>
            <a:pPr>
              <a:lnSpc>
                <a:spcPct val="90000"/>
              </a:lnSpc>
            </a:pPr>
            <a:r>
              <a:rPr lang="en-US"/>
              <a:t>62</a:t>
            </a:r>
          </a:p>
          <a:p>
            <a:r>
              <a:rPr lang="en-US"/>
              <a:t>1123</a:t>
            </a:r>
          </a:p>
          <a:p>
            <a:pPr>
              <a:lnSpc>
                <a:spcPct val="90000"/>
              </a:lnSpc>
            </a:pPr>
            <a:r>
              <a:rPr lang="en-US"/>
              <a:t>750</a:t>
            </a:r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5457825" y="3781425"/>
            <a:ext cx="2133600" cy="2046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6470650" y="3824288"/>
            <a:ext cx="312906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  <a:p>
            <a:pPr>
              <a:lnSpc>
                <a:spcPct val="90000"/>
              </a:lnSpc>
            </a:pPr>
            <a:r>
              <a:rPr lang="en-US"/>
              <a:t>2</a:t>
            </a:r>
          </a:p>
          <a:p>
            <a:pPr>
              <a:lnSpc>
                <a:spcPct val="90000"/>
              </a:lnSpc>
            </a:pPr>
            <a:r>
              <a:rPr lang="en-US"/>
              <a:t>3</a:t>
            </a:r>
          </a:p>
          <a:p>
            <a:pPr>
              <a:lnSpc>
                <a:spcPct val="90000"/>
              </a:lnSpc>
            </a:pPr>
            <a:r>
              <a:rPr lang="en-US"/>
              <a:t>4</a:t>
            </a:r>
          </a:p>
          <a:p>
            <a:pPr>
              <a:lnSpc>
                <a:spcPct val="90000"/>
              </a:lnSpc>
            </a:pPr>
            <a:r>
              <a:rPr lang="en-US"/>
              <a:t>5</a:t>
            </a:r>
          </a:p>
          <a:p>
            <a:pPr>
              <a:lnSpc>
                <a:spcPct val="90000"/>
              </a:lnSpc>
            </a:pPr>
            <a:r>
              <a:rPr lang="en-US"/>
              <a:t>6</a:t>
            </a:r>
          </a:p>
          <a:p>
            <a:pPr>
              <a:lnSpc>
                <a:spcPct val="90000"/>
              </a:lnSpc>
            </a:pPr>
            <a:r>
              <a:rPr lang="en-US"/>
              <a:t>7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1738313" y="3814763"/>
            <a:ext cx="800219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A-305</a:t>
            </a:r>
          </a:p>
          <a:p>
            <a:pPr>
              <a:lnSpc>
                <a:spcPct val="90000"/>
              </a:lnSpc>
            </a:pPr>
            <a:r>
              <a:rPr lang="en-US"/>
              <a:t>A-226</a:t>
            </a:r>
          </a:p>
          <a:p>
            <a:pPr>
              <a:lnSpc>
                <a:spcPct val="90000"/>
              </a:lnSpc>
            </a:pPr>
            <a:r>
              <a:rPr lang="en-US"/>
              <a:t>A-177</a:t>
            </a:r>
          </a:p>
          <a:p>
            <a:pPr>
              <a:lnSpc>
                <a:spcPct val="90000"/>
              </a:lnSpc>
            </a:pPr>
            <a:r>
              <a:rPr lang="en-US"/>
              <a:t>A-402</a:t>
            </a:r>
          </a:p>
          <a:p>
            <a:pPr>
              <a:lnSpc>
                <a:spcPct val="90000"/>
              </a:lnSpc>
            </a:pPr>
            <a:r>
              <a:rPr lang="en-US"/>
              <a:t>A-155</a:t>
            </a:r>
          </a:p>
          <a:p>
            <a:pPr>
              <a:lnSpc>
                <a:spcPct val="90000"/>
              </a:lnSpc>
            </a:pPr>
            <a:r>
              <a:rPr lang="en-US"/>
              <a:t>A-408</a:t>
            </a:r>
          </a:p>
          <a:p>
            <a:pPr>
              <a:lnSpc>
                <a:spcPct val="90000"/>
              </a:lnSpc>
            </a:pPr>
            <a:r>
              <a:rPr lang="en-US"/>
              <a:t>A-639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1225747" y="5791200"/>
            <a:ext cx="67198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deposit</a:t>
            </a:r>
            <a:r>
              <a:rPr lang="en-US" i="1" baseline="-25000" dirty="0">
                <a:solidFill>
                  <a:schemeClr val="tx1"/>
                </a:solidFill>
              </a:rPr>
              <a:t>2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  <a:sym typeface="Symbol" charset="2"/>
              </a:rPr>
              <a:t></a:t>
            </a:r>
            <a:r>
              <a:rPr lang="en-US" i="1" baseline="-25000" dirty="0" err="1">
                <a:solidFill>
                  <a:schemeClr val="tx1"/>
                </a:solidFill>
                <a:sym typeface="Symbol" charset="2"/>
              </a:rPr>
              <a:t>account_number</a:t>
            </a:r>
            <a:r>
              <a:rPr lang="en-US" i="1" baseline="-25000" dirty="0">
                <a:solidFill>
                  <a:schemeClr val="tx1"/>
                </a:solidFill>
                <a:sym typeface="Symbol" charset="2"/>
              </a:rPr>
              <a:t>, balance, </a:t>
            </a:r>
            <a:r>
              <a:rPr lang="en-US" i="1" baseline="-25000" dirty="0" err="1">
                <a:solidFill>
                  <a:schemeClr val="tx1"/>
                </a:solidFill>
                <a:sym typeface="Symbol" charset="2"/>
              </a:rPr>
              <a:t>tuple_id</a:t>
            </a:r>
            <a:r>
              <a:rPr lang="en-US" i="1" baseline="-25000" dirty="0">
                <a:solidFill>
                  <a:schemeClr val="tx1"/>
                </a:solidFill>
                <a:sym typeface="Symbol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charset="2"/>
              </a:rPr>
              <a:t>(</a:t>
            </a:r>
            <a:r>
              <a:rPr lang="en-US" i="1" dirty="0" err="1">
                <a:solidFill>
                  <a:schemeClr val="tx1"/>
                </a:solidFill>
                <a:sym typeface="Symbol" charset="2"/>
              </a:rPr>
              <a:t>employee_info</a:t>
            </a:r>
            <a:r>
              <a:rPr lang="en-US" i="1" dirty="0">
                <a:solidFill>
                  <a:schemeClr val="tx1"/>
                </a:solidFill>
                <a:sym typeface="Symbol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charset="2"/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3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315561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6425" cy="11398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Advantages of Fragmentation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92200"/>
            <a:ext cx="7994650" cy="4867275"/>
          </a:xfrm>
        </p:spPr>
        <p:txBody>
          <a:bodyPr/>
          <a:lstStyle/>
          <a:p>
            <a:r>
              <a:rPr lang="en-US" sz="1800" dirty="0"/>
              <a:t>Horizontal:</a:t>
            </a:r>
          </a:p>
          <a:p>
            <a:pPr lvl="1"/>
            <a:r>
              <a:rPr lang="en-US" sz="1800" dirty="0"/>
              <a:t>allows parallel processing on fragments of a relation</a:t>
            </a:r>
          </a:p>
          <a:p>
            <a:pPr lvl="1"/>
            <a:r>
              <a:rPr lang="en-US" sz="1800" dirty="0"/>
              <a:t>allows a relation to be split so that tuples are located where they are most frequently accessed</a:t>
            </a:r>
          </a:p>
          <a:p>
            <a:r>
              <a:rPr lang="en-US" sz="1800" dirty="0"/>
              <a:t>Vertical: 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allows tuples to be split so that each part of the tuple is stored where it is most frequently accessed</a:t>
            </a:r>
          </a:p>
          <a:p>
            <a:pPr lvl="1"/>
            <a:r>
              <a:rPr lang="en-US" sz="1800" dirty="0"/>
              <a:t>tuple-id attribute allows efficient joining of vertical fragments</a:t>
            </a:r>
          </a:p>
          <a:p>
            <a:r>
              <a:rPr lang="en-US" sz="1800" dirty="0"/>
              <a:t>Vertical and horizontal fragmentation can be mixed.</a:t>
            </a:r>
          </a:p>
          <a:p>
            <a:pPr lvl="1"/>
            <a:r>
              <a:rPr lang="en-US" sz="1800" dirty="0"/>
              <a:t>Fragments may be successively fragmented to an arbitrary depth.</a:t>
            </a:r>
          </a:p>
          <a:p>
            <a:r>
              <a:rPr lang="en-US" sz="1800" dirty="0"/>
              <a:t>Replication and fragmentation can be combined</a:t>
            </a:r>
          </a:p>
          <a:p>
            <a:pPr lvl="1"/>
            <a:r>
              <a:rPr lang="en-US" sz="1800" dirty="0"/>
              <a:t>Relation is partitioned into several fragments: system maintains several identical replicas of each such fragment.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12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173863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6425" cy="1139825"/>
          </a:xfrm>
        </p:spPr>
        <p:txBody>
          <a:bodyPr/>
          <a:lstStyle/>
          <a:p>
            <a:r>
              <a:rPr lang="en-US" dirty="0"/>
              <a:t>Data Transparency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47775"/>
            <a:ext cx="7980362" cy="5457825"/>
          </a:xfrm>
        </p:spPr>
        <p:txBody>
          <a:bodyPr/>
          <a:lstStyle/>
          <a:p>
            <a:r>
              <a:rPr lang="en-US" sz="1800" b="1" dirty="0">
                <a:solidFill>
                  <a:schemeClr val="tx2"/>
                </a:solidFill>
              </a:rPr>
              <a:t>Data transparency</a:t>
            </a:r>
            <a:r>
              <a:rPr lang="en-US" sz="1800" dirty="0"/>
              <a:t>: Degree to which system user may remain unaware of the details of how and where the data items are stored in a distributed system</a:t>
            </a:r>
          </a:p>
          <a:p>
            <a:r>
              <a:rPr lang="en-US" sz="1800" dirty="0"/>
              <a:t>Consider transparency issues in relation to:</a:t>
            </a:r>
          </a:p>
          <a:p>
            <a:pPr marL="800100" lvl="1" indent="-342900"/>
            <a:r>
              <a:rPr lang="en-US" sz="1800" dirty="0">
                <a:solidFill>
                  <a:schemeClr val="tx2"/>
                </a:solidFill>
              </a:rPr>
              <a:t>Fragmentation transparency</a:t>
            </a:r>
            <a:endParaRPr lang="en-US" sz="1800" dirty="0"/>
          </a:p>
          <a:p>
            <a:pPr marL="800100" lvl="1" indent="-342900"/>
            <a:r>
              <a:rPr lang="en-US" sz="1800" dirty="0">
                <a:solidFill>
                  <a:schemeClr val="tx2"/>
                </a:solidFill>
              </a:rPr>
              <a:t>Replication transparency</a:t>
            </a:r>
            <a:endParaRPr lang="en-US" sz="1800" dirty="0"/>
          </a:p>
          <a:p>
            <a:pPr marL="800100" lvl="1" indent="-342900"/>
            <a:r>
              <a:rPr lang="en-US" sz="1800" dirty="0">
                <a:solidFill>
                  <a:schemeClr val="tx2"/>
                </a:solidFill>
              </a:rPr>
              <a:t>Location transparency</a:t>
            </a:r>
          </a:p>
          <a:p>
            <a:r>
              <a:rPr lang="en-US" sz="1800" dirty="0"/>
              <a:t>Naming of data items: criteria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sz="1800" dirty="0"/>
              <a:t>Every data item must have a system-wide unique name.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sz="1800" dirty="0"/>
              <a:t>It should be possible to find the location of data items efficiently.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sz="1800" dirty="0"/>
              <a:t>It should be possible to change the location of data items transparently.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sz="1800" dirty="0"/>
              <a:t>Each site should be able to create new data items autonomously.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13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624352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175"/>
            <a:ext cx="8226425" cy="1139825"/>
          </a:xfrm>
        </p:spPr>
        <p:txBody>
          <a:bodyPr/>
          <a:lstStyle/>
          <a:p>
            <a:r>
              <a:rPr lang="en-US" sz="3200" dirty="0"/>
              <a:t>Centralized Scheme - Name Server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226425" cy="4522788"/>
          </a:xfrm>
        </p:spPr>
        <p:txBody>
          <a:bodyPr/>
          <a:lstStyle/>
          <a:p>
            <a:r>
              <a:rPr lang="en-US" sz="2000" dirty="0"/>
              <a:t>Structure:</a:t>
            </a:r>
          </a:p>
          <a:p>
            <a:pPr lvl="1"/>
            <a:r>
              <a:rPr lang="en-US" sz="2000" dirty="0"/>
              <a:t>name server assigns all names</a:t>
            </a:r>
          </a:p>
          <a:p>
            <a:pPr lvl="1"/>
            <a:r>
              <a:rPr lang="en-US" sz="2000" dirty="0"/>
              <a:t>each site maintains a record of local data items</a:t>
            </a:r>
          </a:p>
          <a:p>
            <a:pPr lvl="1"/>
            <a:r>
              <a:rPr lang="en-US" sz="2000" dirty="0"/>
              <a:t>sites ask name server to locate non-local data items</a:t>
            </a:r>
          </a:p>
          <a:p>
            <a:r>
              <a:rPr lang="en-US" sz="2000" dirty="0"/>
              <a:t>Advantages:</a:t>
            </a:r>
          </a:p>
          <a:p>
            <a:pPr lvl="1"/>
            <a:r>
              <a:rPr lang="en-US" sz="2000" dirty="0"/>
              <a:t>satisfies naming criteria 1-3</a:t>
            </a:r>
          </a:p>
          <a:p>
            <a:r>
              <a:rPr lang="en-US" sz="2000" dirty="0"/>
              <a:t>Disadvantages:</a:t>
            </a:r>
          </a:p>
          <a:p>
            <a:pPr lvl="1"/>
            <a:r>
              <a:rPr lang="en-US" sz="2000" dirty="0"/>
              <a:t>does not satisfy naming criterion 4</a:t>
            </a:r>
          </a:p>
          <a:p>
            <a:pPr lvl="1"/>
            <a:r>
              <a:rPr lang="en-US" sz="2000" dirty="0"/>
              <a:t>name server is a potential performance bottleneck</a:t>
            </a:r>
          </a:p>
          <a:p>
            <a:pPr lvl="1"/>
            <a:r>
              <a:rPr lang="en-US" sz="2000" dirty="0"/>
              <a:t>name server is a single point of failure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85216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6425" cy="1139825"/>
          </a:xfrm>
        </p:spPr>
        <p:txBody>
          <a:bodyPr/>
          <a:lstStyle/>
          <a:p>
            <a:r>
              <a:rPr lang="en-US" dirty="0"/>
              <a:t>Use of Aliases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524000"/>
            <a:ext cx="7661275" cy="3630612"/>
          </a:xfrm>
        </p:spPr>
        <p:txBody>
          <a:bodyPr/>
          <a:lstStyle/>
          <a:p>
            <a:r>
              <a:rPr lang="en-US" sz="2100" dirty="0"/>
              <a:t>Alternative to centralized scheme: each site prefixes its own site identifier to any name that it generates i.e., </a:t>
            </a:r>
            <a:r>
              <a:rPr lang="en-US" sz="2100" i="1" dirty="0"/>
              <a:t>site </a:t>
            </a:r>
            <a:r>
              <a:rPr lang="en-US" sz="2100" dirty="0"/>
              <a:t>17.a</a:t>
            </a:r>
            <a:r>
              <a:rPr lang="en-US" sz="2100" i="1" dirty="0"/>
              <a:t>ccount.</a:t>
            </a:r>
          </a:p>
          <a:p>
            <a:pPr lvl="1"/>
            <a:r>
              <a:rPr lang="en-US" sz="2100" dirty="0"/>
              <a:t>Fulfills having a unique identifier, and avoids problems associated with central control.</a:t>
            </a:r>
          </a:p>
          <a:p>
            <a:pPr lvl="1"/>
            <a:r>
              <a:rPr lang="en-US" sz="2100" dirty="0"/>
              <a:t>However, fails to achieve network transparency.</a:t>
            </a:r>
          </a:p>
          <a:p>
            <a:r>
              <a:rPr lang="en-US" sz="2100" dirty="0"/>
              <a:t>Solution: Create  a set of </a:t>
            </a:r>
            <a:r>
              <a:rPr lang="en-US" sz="2100" b="1" dirty="0">
                <a:solidFill>
                  <a:schemeClr val="tx2"/>
                </a:solidFill>
              </a:rPr>
              <a:t>aliases </a:t>
            </a:r>
            <a:r>
              <a:rPr lang="en-US" sz="2100" dirty="0"/>
              <a:t>for data items; Store the mapping of aliases to the real names at each site.</a:t>
            </a:r>
          </a:p>
          <a:p>
            <a:r>
              <a:rPr lang="en-US" sz="2100" dirty="0"/>
              <a:t>The user can be unaware of the physical location of a data item, and is unaffected if the data item is moved from one site to another.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15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637272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6425" cy="1139825"/>
          </a:xfrm>
        </p:spPr>
        <p:txBody>
          <a:bodyPr/>
          <a:lstStyle/>
          <a:p>
            <a:r>
              <a:rPr lang="en-US" sz="3600" dirty="0"/>
              <a:t>Distributed Transactions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112838"/>
            <a:ext cx="7661275" cy="4013200"/>
          </a:xfrm>
        </p:spPr>
        <p:txBody>
          <a:bodyPr/>
          <a:lstStyle/>
          <a:p>
            <a:r>
              <a:rPr lang="en-US" sz="2000" dirty="0"/>
              <a:t>Transaction may access data at several sites.</a:t>
            </a:r>
          </a:p>
          <a:p>
            <a:r>
              <a:rPr lang="en-US" sz="2000" dirty="0"/>
              <a:t>Each site has a local </a:t>
            </a:r>
            <a:r>
              <a:rPr lang="en-US" sz="2000" dirty="0">
                <a:solidFill>
                  <a:schemeClr val="tx2"/>
                </a:solidFill>
              </a:rPr>
              <a:t>transaction manager</a:t>
            </a:r>
            <a:r>
              <a:rPr lang="en-US" sz="2000" dirty="0"/>
              <a:t> responsible for:</a:t>
            </a:r>
          </a:p>
          <a:p>
            <a:pPr lvl="1"/>
            <a:r>
              <a:rPr lang="en-US" sz="2000" dirty="0"/>
              <a:t>Maintaining a log for recovery purposes</a:t>
            </a:r>
          </a:p>
          <a:p>
            <a:pPr lvl="1"/>
            <a:r>
              <a:rPr lang="en-US" sz="2000" dirty="0"/>
              <a:t>Participating in coordinating the concurrent execution of the transactions executing at that site.</a:t>
            </a:r>
          </a:p>
          <a:p>
            <a:r>
              <a:rPr lang="en-US" sz="2000" dirty="0"/>
              <a:t>Each site has a </a:t>
            </a:r>
            <a:r>
              <a:rPr lang="en-US" sz="2000" dirty="0">
                <a:solidFill>
                  <a:schemeClr val="tx2"/>
                </a:solidFill>
              </a:rPr>
              <a:t>transaction coordinator,</a:t>
            </a:r>
            <a:r>
              <a:rPr lang="en-US" sz="2000" dirty="0"/>
              <a:t> which is responsible for:</a:t>
            </a:r>
          </a:p>
          <a:p>
            <a:pPr lvl="1"/>
            <a:r>
              <a:rPr lang="en-US" sz="2000" dirty="0"/>
              <a:t>Starting the execution of transactions that originate at the site.</a:t>
            </a:r>
          </a:p>
          <a:p>
            <a:pPr lvl="1"/>
            <a:r>
              <a:rPr lang="en-US" sz="2000" dirty="0"/>
              <a:t>Distributing </a:t>
            </a:r>
            <a:r>
              <a:rPr lang="en-US" sz="2000" dirty="0" err="1"/>
              <a:t>subtransactions</a:t>
            </a:r>
            <a:r>
              <a:rPr lang="en-US" sz="2000" dirty="0"/>
              <a:t> at appropriate sites for execution.</a:t>
            </a:r>
          </a:p>
          <a:p>
            <a:pPr lvl="1"/>
            <a:r>
              <a:rPr lang="en-US" sz="2000" dirty="0"/>
              <a:t>Coordinating the termination of each transaction that originates at the site, which may result in the transaction being committed at all sites or aborted at all sites.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16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994184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Transaction System Architecture</a:t>
            </a:r>
          </a:p>
        </p:txBody>
      </p:sp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" t="14520" r="616" b="15068"/>
          <a:stretch>
            <a:fillRect/>
          </a:stretch>
        </p:blipFill>
        <p:spPr bwMode="auto">
          <a:xfrm>
            <a:off x="1143000" y="1981200"/>
            <a:ext cx="6881813" cy="367188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17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329865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6701"/>
            <a:ext cx="8226425" cy="1139825"/>
          </a:xfrm>
        </p:spPr>
        <p:txBody>
          <a:bodyPr/>
          <a:lstStyle/>
          <a:p>
            <a:r>
              <a:rPr lang="en-US" dirty="0"/>
              <a:t>System Failure Modes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226425" cy="4522788"/>
          </a:xfrm>
        </p:spPr>
        <p:txBody>
          <a:bodyPr/>
          <a:lstStyle/>
          <a:p>
            <a:r>
              <a:rPr lang="en-US" sz="1800" dirty="0"/>
              <a:t>Failures unique to distributed systems:</a:t>
            </a:r>
          </a:p>
          <a:p>
            <a:pPr lvl="1"/>
            <a:r>
              <a:rPr lang="en-US" sz="1800" dirty="0"/>
              <a:t>Failure of a site.</a:t>
            </a:r>
          </a:p>
          <a:p>
            <a:pPr lvl="1"/>
            <a:r>
              <a:rPr lang="en-US" sz="1800" dirty="0"/>
              <a:t>Loss of </a:t>
            </a:r>
            <a:r>
              <a:rPr lang="en-US" sz="1800" dirty="0" smtClean="0"/>
              <a:t>messages</a:t>
            </a:r>
            <a:endParaRPr lang="en-US" sz="1800" dirty="0"/>
          </a:p>
          <a:p>
            <a:pPr lvl="2"/>
            <a:r>
              <a:rPr lang="en-US" sz="1800" dirty="0"/>
              <a:t>Handled by network transmission control protocols such as TCP-IP</a:t>
            </a:r>
          </a:p>
          <a:p>
            <a:pPr lvl="1"/>
            <a:r>
              <a:rPr lang="en-US" sz="1800" dirty="0"/>
              <a:t>Failure of a communication link</a:t>
            </a:r>
          </a:p>
          <a:p>
            <a:pPr lvl="2"/>
            <a:r>
              <a:rPr lang="en-US" sz="1800" dirty="0"/>
              <a:t>Handled by network protocols, by routing messages via alternative links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Network partition</a:t>
            </a:r>
          </a:p>
          <a:p>
            <a:pPr lvl="2"/>
            <a:r>
              <a:rPr lang="en-US" sz="1800" dirty="0"/>
              <a:t>A network is said to be </a:t>
            </a:r>
            <a:r>
              <a:rPr lang="en-US" sz="1800" b="1" dirty="0">
                <a:solidFill>
                  <a:schemeClr val="tx2"/>
                </a:solidFill>
              </a:rPr>
              <a:t>partitioned</a:t>
            </a:r>
            <a:r>
              <a:rPr lang="en-US" sz="1800" b="1" dirty="0"/>
              <a:t> </a:t>
            </a:r>
            <a:r>
              <a:rPr lang="en-US" sz="1800" dirty="0"/>
              <a:t>when it has been split into two or more subsystems that lack any connection between them</a:t>
            </a:r>
          </a:p>
          <a:p>
            <a:pPr lvl="3"/>
            <a:r>
              <a:rPr lang="en-US" sz="1800" dirty="0"/>
              <a:t>Note: a subsystem may consist of a single node </a:t>
            </a:r>
          </a:p>
          <a:p>
            <a:r>
              <a:rPr lang="en-US" sz="1800" dirty="0"/>
              <a:t>Network partitioning and site failures are generally indistinguishable.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18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934280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"/>
            <a:ext cx="8226425" cy="1139825"/>
          </a:xfrm>
        </p:spPr>
        <p:txBody>
          <a:bodyPr/>
          <a:lstStyle/>
          <a:p>
            <a:r>
              <a:rPr lang="en-US" dirty="0"/>
              <a:t>Commit Protocols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100" dirty="0"/>
              <a:t>Commit protocols are used to ensure atomicity across sites</a:t>
            </a:r>
          </a:p>
          <a:p>
            <a:pPr lvl="1"/>
            <a:r>
              <a:rPr lang="en-US" sz="2100" dirty="0"/>
              <a:t>a transaction which executes at multiple sites must either be committed at all the sites, or aborted at all the sites.</a:t>
            </a:r>
          </a:p>
          <a:p>
            <a:pPr lvl="1"/>
            <a:r>
              <a:rPr lang="en-US" sz="2100" dirty="0"/>
              <a:t>not acceptable to have a transaction committed at one site and aborted at another</a:t>
            </a:r>
          </a:p>
          <a:p>
            <a:r>
              <a:rPr lang="en-US" sz="2100" dirty="0"/>
              <a:t>The </a:t>
            </a:r>
            <a:r>
              <a:rPr lang="en-US" sz="2100" i="1" dirty="0"/>
              <a:t>two-phase commit </a:t>
            </a:r>
            <a:r>
              <a:rPr lang="en-US" sz="2100" dirty="0"/>
              <a:t>(2PC) protocol is widely used </a:t>
            </a:r>
          </a:p>
          <a:p>
            <a:r>
              <a:rPr lang="en-US" sz="2100" dirty="0"/>
              <a:t>The </a:t>
            </a:r>
            <a:r>
              <a:rPr lang="en-US" sz="2100" i="1" dirty="0"/>
              <a:t>three-phase commit </a:t>
            </a:r>
            <a:r>
              <a:rPr lang="en-US" sz="2100" dirty="0"/>
              <a:t>(3PC) protocol is more complicated and more expensive, but avoids some drawbacks of two-phase commit protocol.  This protocol is not used in practice.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19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83074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r>
              <a:rPr lang="id-ID" dirty="0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447800"/>
            <a:ext cx="8226425" cy="4598988"/>
          </a:xfrm>
        </p:spPr>
        <p:txBody>
          <a:bodyPr/>
          <a:lstStyle/>
          <a:p>
            <a:pPr marL="339725" indent="-339725">
              <a:buFont typeface="Arial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id-ID" sz="2400" dirty="0" smtClean="0"/>
              <a:t>Mahasiswa mengerti dan m</a:t>
            </a:r>
            <a:r>
              <a:rPr lang="en-US" sz="2400" dirty="0" err="1" smtClean="0"/>
              <a:t>emahami</a:t>
            </a:r>
            <a:r>
              <a:rPr lang="en-US" sz="2400" dirty="0" smtClean="0"/>
              <a:t> </a:t>
            </a:r>
            <a:r>
              <a:rPr lang="en-US" sz="2400" dirty="0" err="1" smtClean="0"/>
              <a:t>tentang</a:t>
            </a:r>
            <a:r>
              <a:rPr lang="en-US" sz="2400" dirty="0" smtClean="0"/>
              <a:t> </a:t>
            </a:r>
            <a:r>
              <a:rPr lang="en-US" sz="2400" dirty="0" err="1" smtClean="0"/>
              <a:t>konsep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Basis Data </a:t>
            </a:r>
            <a:r>
              <a:rPr lang="en-US" sz="2400" dirty="0" err="1" smtClean="0"/>
              <a:t>Terdistribusi</a:t>
            </a:r>
            <a:endParaRPr lang="en-US" sz="2400" i="1" dirty="0" smtClean="0"/>
          </a:p>
          <a:p>
            <a:pPr marL="339725" indent="-339725">
              <a:buFont typeface="Arial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 dirty="0" err="1" smtClean="0"/>
              <a:t>Mahasiswa</a:t>
            </a:r>
            <a:r>
              <a:rPr lang="en-US" sz="2400" dirty="0" smtClean="0"/>
              <a:t> </a:t>
            </a:r>
            <a:r>
              <a:rPr lang="en-US" sz="2400" dirty="0" err="1" smtClean="0"/>
              <a:t>mengerti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memahami</a:t>
            </a:r>
            <a:r>
              <a:rPr lang="en-US" sz="2400" dirty="0" smtClean="0"/>
              <a:t> </a:t>
            </a:r>
            <a:r>
              <a:rPr lang="en-US" sz="2400" dirty="0" err="1" smtClean="0"/>
              <a:t>kelebihan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kelemahan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Basis Data </a:t>
            </a:r>
            <a:r>
              <a:rPr lang="en-US" sz="2400" dirty="0" err="1" smtClean="0"/>
              <a:t>Terdistribusi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ada</a:t>
            </a:r>
            <a:endParaRPr lang="en-US" sz="2400" dirty="0" smtClean="0"/>
          </a:p>
          <a:p>
            <a:pPr marL="339725" indent="-339725">
              <a:buFont typeface="Arial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 dirty="0" err="1" smtClean="0"/>
              <a:t>Mahasiswa</a:t>
            </a:r>
            <a:r>
              <a:rPr lang="en-US" sz="2400" dirty="0" smtClean="0"/>
              <a:t> </a:t>
            </a:r>
            <a:r>
              <a:rPr lang="en-US" sz="2400" dirty="0" err="1" smtClean="0"/>
              <a:t>mampu</a:t>
            </a:r>
            <a:r>
              <a:rPr lang="en-US" sz="2400" dirty="0" smtClean="0"/>
              <a:t> </a:t>
            </a:r>
            <a:r>
              <a:rPr lang="en-US" sz="2400" dirty="0" err="1" smtClean="0"/>
              <a:t>mengetahui</a:t>
            </a:r>
            <a:r>
              <a:rPr lang="en-US" sz="2400" dirty="0" smtClean="0"/>
              <a:t> </a:t>
            </a:r>
            <a:r>
              <a:rPr lang="en-US" sz="2400" dirty="0" err="1" smtClean="0"/>
              <a:t>isu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berkembang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domain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Basis Data </a:t>
            </a:r>
            <a:r>
              <a:rPr lang="en-US" sz="2400" dirty="0" err="1" smtClean="0"/>
              <a:t>Terdistribusi</a:t>
            </a:r>
            <a:endParaRPr lang="en-US" sz="2400" dirty="0" smtClean="0"/>
          </a:p>
          <a:p>
            <a:pPr marL="339725" indent="-339725">
              <a:buFont typeface="Arial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sz="2400" dirty="0"/>
          </a:p>
          <a:p>
            <a:pPr marL="339725" indent="-339725">
              <a:buFont typeface="Arial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id-ID" sz="2400" dirty="0" smtClean="0"/>
          </a:p>
          <a:p>
            <a:pPr marL="339725" indent="-339725">
              <a:buFont typeface="Arial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sz="2400" dirty="0" smtClean="0"/>
          </a:p>
          <a:p>
            <a:pPr marL="739775" lvl="1" indent="-339725">
              <a:buFont typeface="Arial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sz="2400" dirty="0" smtClean="0"/>
          </a:p>
          <a:p>
            <a:pPr marL="339725" indent="-339725">
              <a:buFont typeface="Arial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sz="2400" dirty="0" smtClean="0"/>
          </a:p>
          <a:p>
            <a:endParaRPr lang="en-US" sz="3600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2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140"/>
            <a:ext cx="8226425" cy="1139825"/>
          </a:xfrm>
        </p:spPr>
        <p:txBody>
          <a:bodyPr/>
          <a:lstStyle/>
          <a:p>
            <a:r>
              <a:rPr lang="en-US" sz="3200" dirty="0"/>
              <a:t>Two Phase Commit Protocol (2PC)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400" dirty="0"/>
              <a:t>Assumes </a:t>
            </a:r>
            <a:r>
              <a:rPr lang="en-US" sz="2400" b="1" dirty="0">
                <a:solidFill>
                  <a:schemeClr val="tx2"/>
                </a:solidFill>
              </a:rPr>
              <a:t>fail-stop</a:t>
            </a:r>
            <a:r>
              <a:rPr lang="en-US" sz="2400" i="1" dirty="0"/>
              <a:t> </a:t>
            </a:r>
            <a:r>
              <a:rPr lang="en-US" sz="2400" dirty="0"/>
              <a:t>model – failed sites simply stop working, and do not cause any other harm, such as sending incorrect messages to other sites.</a:t>
            </a:r>
          </a:p>
          <a:p>
            <a:r>
              <a:rPr lang="en-US" sz="2400" dirty="0"/>
              <a:t>Execution of the protocol is initiated by the coordinator after the last step of the transaction has been reached.</a:t>
            </a:r>
          </a:p>
          <a:p>
            <a:r>
              <a:rPr lang="en-US" sz="2400" dirty="0"/>
              <a:t>The protocol involves all the local sites at which the transaction executed</a:t>
            </a:r>
          </a:p>
          <a:p>
            <a:r>
              <a:rPr lang="en-US" sz="2400" dirty="0"/>
              <a:t>Let </a:t>
            </a:r>
            <a:r>
              <a:rPr lang="en-US" sz="2400" i="1" dirty="0"/>
              <a:t>T</a:t>
            </a:r>
            <a:r>
              <a:rPr lang="en-US" sz="2400" dirty="0"/>
              <a:t> be a transaction initiated at site </a:t>
            </a:r>
            <a:r>
              <a:rPr lang="en-US" sz="2400" i="1" dirty="0"/>
              <a:t>S</a:t>
            </a:r>
            <a:r>
              <a:rPr lang="en-US" sz="2400" i="1" baseline="-25000" dirty="0"/>
              <a:t>i</a:t>
            </a:r>
            <a:r>
              <a:rPr lang="en-US" sz="2400" i="1" dirty="0"/>
              <a:t>,</a:t>
            </a:r>
            <a:r>
              <a:rPr lang="en-US" sz="2400" dirty="0"/>
              <a:t> and let the transaction coordinator at </a:t>
            </a:r>
            <a:r>
              <a:rPr lang="en-US" sz="2400" i="1" dirty="0"/>
              <a:t>S</a:t>
            </a:r>
            <a:r>
              <a:rPr lang="en-US" sz="2400" i="1" baseline="-25000" dirty="0"/>
              <a:t>i</a:t>
            </a:r>
            <a:r>
              <a:rPr lang="en-US" sz="2400" i="1" dirty="0"/>
              <a:t> </a:t>
            </a:r>
            <a:r>
              <a:rPr lang="en-US" sz="2400" dirty="0"/>
              <a:t>be </a:t>
            </a:r>
            <a:r>
              <a:rPr lang="en-US" sz="2400" i="1" dirty="0" err="1"/>
              <a:t>C</a:t>
            </a:r>
            <a:r>
              <a:rPr lang="en-US" sz="2400" i="1" baseline="-25000" dirty="0" err="1"/>
              <a:t>i</a:t>
            </a:r>
            <a:endParaRPr lang="en-US" sz="2400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20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4293565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6425" cy="1139825"/>
          </a:xfrm>
        </p:spPr>
        <p:txBody>
          <a:bodyPr/>
          <a:lstStyle/>
          <a:p>
            <a:r>
              <a:rPr lang="en-US" sz="3600" dirty="0"/>
              <a:t>Phase 1: Obtaining a Decision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226425" cy="4522788"/>
          </a:xfrm>
        </p:spPr>
        <p:txBody>
          <a:bodyPr/>
          <a:lstStyle/>
          <a:p>
            <a:r>
              <a:rPr lang="en-US" sz="2000" dirty="0"/>
              <a:t>Coordinator asks all participants to </a:t>
            </a:r>
            <a:r>
              <a:rPr lang="en-US" sz="2000" i="1" dirty="0">
                <a:solidFill>
                  <a:schemeClr val="tx2"/>
                </a:solidFill>
              </a:rPr>
              <a:t>prepare</a:t>
            </a:r>
            <a:r>
              <a:rPr lang="en-US" sz="2000" i="1" dirty="0"/>
              <a:t> </a:t>
            </a:r>
            <a:r>
              <a:rPr lang="en-US" sz="2000" dirty="0"/>
              <a:t>to commit transaction </a:t>
            </a:r>
            <a:r>
              <a:rPr lang="en-US" sz="2000" i="1" dirty="0"/>
              <a:t>T</a:t>
            </a:r>
            <a:r>
              <a:rPr lang="en-US" sz="2000" i="1" baseline="-25000" dirty="0"/>
              <a:t>i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C</a:t>
            </a:r>
            <a:r>
              <a:rPr lang="en-US" sz="2000" baseline="-25000" dirty="0" err="1"/>
              <a:t>i</a:t>
            </a:r>
            <a:r>
              <a:rPr lang="en-US" sz="2000" dirty="0"/>
              <a:t> adds the records &lt;</a:t>
            </a:r>
            <a:r>
              <a:rPr lang="en-US" sz="2000" b="1" dirty="0"/>
              <a:t>prepare </a:t>
            </a:r>
            <a:r>
              <a:rPr lang="en-US" sz="2000" i="1" dirty="0"/>
              <a:t>T</a:t>
            </a:r>
            <a:r>
              <a:rPr lang="en-US" sz="2000" dirty="0"/>
              <a:t>&gt; to the log and forces log to stable storage</a:t>
            </a:r>
          </a:p>
          <a:p>
            <a:pPr lvl="1"/>
            <a:r>
              <a:rPr lang="en-US" sz="2000" dirty="0"/>
              <a:t>sends </a:t>
            </a:r>
            <a:r>
              <a:rPr lang="en-US" sz="2000" b="1" dirty="0"/>
              <a:t>prepare </a:t>
            </a:r>
            <a:r>
              <a:rPr lang="en-US" sz="2000" i="1" dirty="0"/>
              <a:t>T</a:t>
            </a:r>
            <a:r>
              <a:rPr lang="en-US" sz="2000" dirty="0"/>
              <a:t> messages to all sites at which </a:t>
            </a:r>
            <a:r>
              <a:rPr lang="en-US" sz="2000" i="1" dirty="0"/>
              <a:t>T</a:t>
            </a:r>
            <a:r>
              <a:rPr lang="en-US" sz="2000" dirty="0"/>
              <a:t> executed</a:t>
            </a:r>
          </a:p>
          <a:p>
            <a:r>
              <a:rPr lang="en-US" sz="2000" dirty="0"/>
              <a:t>Upon receiving message, transaction manager at site determines if it can commit the transaction</a:t>
            </a:r>
          </a:p>
          <a:p>
            <a:pPr lvl="1"/>
            <a:r>
              <a:rPr lang="en-US" sz="2000" dirty="0"/>
              <a:t>if not, add a record &lt;</a:t>
            </a:r>
            <a:r>
              <a:rPr lang="en-US" sz="2000" b="1" dirty="0"/>
              <a:t>no </a:t>
            </a:r>
            <a:r>
              <a:rPr lang="en-US" sz="2000" i="1" dirty="0"/>
              <a:t>T</a:t>
            </a:r>
            <a:r>
              <a:rPr lang="en-US" sz="2000" dirty="0"/>
              <a:t>&gt; to the log and send </a:t>
            </a:r>
            <a:r>
              <a:rPr lang="en-US" sz="2000" b="1" dirty="0"/>
              <a:t>abort </a:t>
            </a:r>
            <a:r>
              <a:rPr lang="en-US" sz="2000" i="1" dirty="0"/>
              <a:t>T </a:t>
            </a:r>
            <a:r>
              <a:rPr lang="en-US" sz="2000" dirty="0"/>
              <a:t>message to </a:t>
            </a:r>
            <a:r>
              <a:rPr lang="en-US" sz="2000" i="1" dirty="0" err="1"/>
              <a:t>C</a:t>
            </a:r>
            <a:r>
              <a:rPr lang="en-US" sz="2000" i="1" baseline="-25000" dirty="0" err="1"/>
              <a:t>i</a:t>
            </a:r>
            <a:endParaRPr lang="en-US" sz="2000" i="1" dirty="0"/>
          </a:p>
          <a:p>
            <a:pPr lvl="1">
              <a:buSzPct val="85000"/>
            </a:pPr>
            <a:r>
              <a:rPr lang="en-US" sz="2000" dirty="0"/>
              <a:t>if the transaction can be committed, then:</a:t>
            </a:r>
          </a:p>
          <a:p>
            <a:pPr lvl="1">
              <a:buSzPct val="85000"/>
            </a:pPr>
            <a:r>
              <a:rPr lang="en-US" sz="2000" dirty="0"/>
              <a:t>add the record &lt;</a:t>
            </a:r>
            <a:r>
              <a:rPr lang="en-US" sz="2000" b="1" dirty="0"/>
              <a:t>ready </a:t>
            </a:r>
            <a:r>
              <a:rPr lang="en-US" sz="2000" i="1" dirty="0"/>
              <a:t>T</a:t>
            </a:r>
            <a:r>
              <a:rPr lang="en-US" sz="2000" dirty="0"/>
              <a:t>&gt; to the log</a:t>
            </a:r>
          </a:p>
          <a:p>
            <a:pPr lvl="1">
              <a:buSzPct val="85000"/>
            </a:pPr>
            <a:r>
              <a:rPr lang="en-US" sz="2000" dirty="0"/>
              <a:t>force </a:t>
            </a:r>
            <a:r>
              <a:rPr lang="en-US" sz="2000" i="1" dirty="0"/>
              <a:t>all records </a:t>
            </a:r>
            <a:r>
              <a:rPr lang="en-US" sz="2000" dirty="0"/>
              <a:t>for </a:t>
            </a:r>
            <a:r>
              <a:rPr lang="en-US" sz="2000" i="1" dirty="0"/>
              <a:t>T</a:t>
            </a:r>
            <a:r>
              <a:rPr lang="en-US" sz="2000" dirty="0"/>
              <a:t> to stable storage</a:t>
            </a:r>
          </a:p>
          <a:p>
            <a:pPr lvl="1">
              <a:buSzPct val="85000"/>
            </a:pPr>
            <a:r>
              <a:rPr lang="en-US" sz="2000" dirty="0"/>
              <a:t>send </a:t>
            </a:r>
            <a:r>
              <a:rPr lang="en-US" sz="2000" b="1" dirty="0"/>
              <a:t>ready</a:t>
            </a:r>
            <a:r>
              <a:rPr lang="en-US" sz="2000" b="1" i="1" dirty="0"/>
              <a:t> </a:t>
            </a:r>
            <a:r>
              <a:rPr lang="en-US" sz="2000" i="1" dirty="0"/>
              <a:t>T</a:t>
            </a:r>
            <a:r>
              <a:rPr lang="en-US" sz="2000" dirty="0"/>
              <a:t> message to </a:t>
            </a:r>
            <a:r>
              <a:rPr lang="en-US" sz="2000" dirty="0" err="1"/>
              <a:t>C</a:t>
            </a:r>
            <a:r>
              <a:rPr lang="en-US" sz="2000" i="1" baseline="-25000" dirty="0" err="1"/>
              <a:t>i</a:t>
            </a:r>
            <a:endParaRPr lang="en-US" sz="2000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21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945810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175"/>
            <a:ext cx="8226425" cy="1139825"/>
          </a:xfrm>
        </p:spPr>
        <p:txBody>
          <a:bodyPr/>
          <a:lstStyle/>
          <a:p>
            <a:r>
              <a:rPr lang="en-US" sz="3600" dirty="0"/>
              <a:t>Phase 2: Recording the Decision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26425" cy="4522788"/>
          </a:xfrm>
        </p:spPr>
        <p:txBody>
          <a:bodyPr/>
          <a:lstStyle/>
          <a:p>
            <a:r>
              <a:rPr lang="en-US" sz="2400" i="1" dirty="0"/>
              <a:t>T </a:t>
            </a:r>
            <a:r>
              <a:rPr lang="en-US" sz="2400" dirty="0"/>
              <a:t>can be committed of </a:t>
            </a:r>
            <a:r>
              <a:rPr lang="en-US" sz="2400" i="1" dirty="0" err="1"/>
              <a:t>C</a:t>
            </a:r>
            <a:r>
              <a:rPr lang="en-US" sz="2400" i="1" baseline="-25000" dirty="0" err="1"/>
              <a:t>i</a:t>
            </a:r>
            <a:r>
              <a:rPr lang="en-US" sz="2400" i="1" dirty="0"/>
              <a:t> </a:t>
            </a:r>
            <a:r>
              <a:rPr lang="en-US" sz="2400" dirty="0"/>
              <a:t>received a </a:t>
            </a:r>
            <a:r>
              <a:rPr lang="en-US" sz="2400" b="1" dirty="0"/>
              <a:t>ready </a:t>
            </a:r>
            <a:r>
              <a:rPr lang="en-US" sz="2400" i="1" dirty="0"/>
              <a:t>T</a:t>
            </a:r>
            <a:r>
              <a:rPr lang="en-US" sz="2400" dirty="0"/>
              <a:t> message from all the participating sites: otherwise </a:t>
            </a:r>
            <a:r>
              <a:rPr lang="en-US" sz="2400" i="1" dirty="0"/>
              <a:t>T </a:t>
            </a:r>
            <a:r>
              <a:rPr lang="en-US" sz="2400" dirty="0"/>
              <a:t>must be aborted.</a:t>
            </a:r>
          </a:p>
          <a:p>
            <a:r>
              <a:rPr lang="en-US" sz="2400" dirty="0"/>
              <a:t>Coordinator adds a decision record, &lt;</a:t>
            </a:r>
            <a:r>
              <a:rPr lang="en-US" sz="2400" b="1" dirty="0"/>
              <a:t>commit </a:t>
            </a:r>
            <a:r>
              <a:rPr lang="en-US" sz="2400" i="1" dirty="0"/>
              <a:t>T</a:t>
            </a:r>
            <a:r>
              <a:rPr lang="en-US" sz="2400" dirty="0"/>
              <a:t>&gt; or &lt;a</a:t>
            </a:r>
            <a:r>
              <a:rPr lang="en-US" sz="2400" b="1" dirty="0"/>
              <a:t>bort </a:t>
            </a:r>
            <a:r>
              <a:rPr lang="en-US" sz="2400" i="1" dirty="0"/>
              <a:t>T</a:t>
            </a:r>
            <a:r>
              <a:rPr lang="en-US" sz="2400" dirty="0"/>
              <a:t>&gt;, to the log and forces record onto stable storage. Once the record stable storage it is irrevocable (even if failures occur)</a:t>
            </a:r>
          </a:p>
          <a:p>
            <a:r>
              <a:rPr lang="en-US" sz="2400" dirty="0"/>
              <a:t>Coordinator sends a message to each participant informing it of the decision (commit or abort)</a:t>
            </a:r>
          </a:p>
          <a:p>
            <a:r>
              <a:rPr lang="en-US" sz="2400" dirty="0"/>
              <a:t>Participants take appropriate action locally.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22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903328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6701"/>
            <a:ext cx="8226425" cy="1139825"/>
          </a:xfrm>
        </p:spPr>
        <p:txBody>
          <a:bodyPr/>
          <a:lstStyle/>
          <a:p>
            <a:r>
              <a:rPr lang="en-US" sz="3200" dirty="0"/>
              <a:t>Handling of Failures - Site Failure</a:t>
            </a:r>
          </a:p>
        </p:txBody>
      </p:sp>
      <p:sp>
        <p:nvSpPr>
          <p:cNvPr id="94211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219200"/>
            <a:ext cx="7848600" cy="48768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z="2000" dirty="0"/>
              <a:t>When site </a:t>
            </a:r>
            <a:r>
              <a:rPr lang="en-US" sz="2000" i="1" dirty="0"/>
              <a:t>S</a:t>
            </a:r>
            <a:r>
              <a:rPr lang="en-US" sz="2000" i="1" baseline="-25000" dirty="0"/>
              <a:t>i</a:t>
            </a:r>
            <a:r>
              <a:rPr lang="en-US" sz="2000" i="1" dirty="0"/>
              <a:t> </a:t>
            </a:r>
            <a:r>
              <a:rPr lang="en-US" sz="2000" dirty="0"/>
              <a:t>recovers, it examines its log to determine the fate of</a:t>
            </a:r>
          </a:p>
          <a:p>
            <a:pPr>
              <a:buFont typeface="Monotype Sorts" charset="2"/>
              <a:buNone/>
            </a:pPr>
            <a:r>
              <a:rPr lang="en-US" sz="2000" dirty="0"/>
              <a:t>transactions active at the time of the failure.</a:t>
            </a:r>
          </a:p>
          <a:p>
            <a:r>
              <a:rPr lang="en-US" sz="2000" dirty="0"/>
              <a:t>Log contain &lt;</a:t>
            </a:r>
            <a:r>
              <a:rPr lang="en-US" sz="2000" b="1" dirty="0"/>
              <a:t>commit </a:t>
            </a:r>
            <a:r>
              <a:rPr lang="en-US" sz="2000" i="1" dirty="0"/>
              <a:t>T</a:t>
            </a:r>
            <a:r>
              <a:rPr lang="en-US" sz="2000" dirty="0"/>
              <a:t>&gt; record: site executes </a:t>
            </a:r>
            <a:r>
              <a:rPr lang="en-US" sz="2000" b="1" dirty="0"/>
              <a:t>redo </a:t>
            </a:r>
            <a:r>
              <a:rPr lang="en-US" sz="2000" dirty="0"/>
              <a:t>(</a:t>
            </a:r>
            <a:r>
              <a:rPr lang="en-US" sz="2000" i="1" dirty="0"/>
              <a:t>T</a:t>
            </a:r>
            <a:r>
              <a:rPr lang="en-US" sz="2000" dirty="0"/>
              <a:t>)</a:t>
            </a:r>
          </a:p>
          <a:p>
            <a:r>
              <a:rPr lang="en-US" sz="2000" dirty="0"/>
              <a:t>Log contains &lt;</a:t>
            </a:r>
            <a:r>
              <a:rPr lang="en-US" sz="2000" b="1" dirty="0"/>
              <a:t>abort </a:t>
            </a:r>
            <a:r>
              <a:rPr lang="en-US" sz="2000" i="1" dirty="0"/>
              <a:t>T</a:t>
            </a:r>
            <a:r>
              <a:rPr lang="en-US" sz="2000" dirty="0"/>
              <a:t>&gt; record: site executes </a:t>
            </a:r>
            <a:r>
              <a:rPr lang="en-US" sz="2000" b="1" dirty="0"/>
              <a:t>undo </a:t>
            </a:r>
            <a:r>
              <a:rPr lang="en-US" sz="2000" dirty="0"/>
              <a:t>(</a:t>
            </a:r>
            <a:r>
              <a:rPr lang="en-US" sz="2000" i="1" dirty="0"/>
              <a:t>T</a:t>
            </a:r>
            <a:r>
              <a:rPr lang="en-US" sz="2000" dirty="0"/>
              <a:t>)</a:t>
            </a:r>
          </a:p>
          <a:p>
            <a:r>
              <a:rPr lang="en-US" sz="2000" dirty="0"/>
              <a:t>Log contains &lt;</a:t>
            </a:r>
            <a:r>
              <a:rPr lang="en-US" sz="2000" b="1" dirty="0"/>
              <a:t>ready </a:t>
            </a:r>
            <a:r>
              <a:rPr lang="en-US" sz="2000" i="1" dirty="0"/>
              <a:t>T</a:t>
            </a:r>
            <a:r>
              <a:rPr lang="en-US" sz="2000" dirty="0"/>
              <a:t>&gt; record: site must consult </a:t>
            </a:r>
            <a:r>
              <a:rPr lang="en-US" sz="2000" dirty="0" err="1"/>
              <a:t>C</a:t>
            </a:r>
            <a:r>
              <a:rPr lang="en-US" sz="2000" i="1" baseline="-25000" dirty="0" err="1"/>
              <a:t>i</a:t>
            </a:r>
            <a:r>
              <a:rPr lang="en-US" sz="2000" dirty="0"/>
              <a:t> to determine the fate of </a:t>
            </a:r>
            <a:r>
              <a:rPr lang="en-US" sz="2000" i="1" dirty="0"/>
              <a:t>T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If </a:t>
            </a:r>
            <a:r>
              <a:rPr lang="en-US" sz="2000" i="1" dirty="0"/>
              <a:t>T</a:t>
            </a:r>
            <a:r>
              <a:rPr lang="en-US" sz="2000" dirty="0"/>
              <a:t> committed, </a:t>
            </a:r>
            <a:r>
              <a:rPr lang="en-US" sz="2000" b="1" dirty="0"/>
              <a:t>redo </a:t>
            </a:r>
            <a:r>
              <a:rPr lang="en-US" sz="2000" dirty="0"/>
              <a:t>(</a:t>
            </a:r>
            <a:r>
              <a:rPr lang="en-US" sz="2000" i="1" dirty="0"/>
              <a:t>T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If </a:t>
            </a:r>
            <a:r>
              <a:rPr lang="en-US" sz="2000" i="1" dirty="0"/>
              <a:t>T </a:t>
            </a:r>
            <a:r>
              <a:rPr lang="en-US" sz="2000" dirty="0"/>
              <a:t>aborted, </a:t>
            </a:r>
            <a:r>
              <a:rPr lang="en-US" sz="2000" b="1" dirty="0"/>
              <a:t>undo </a:t>
            </a:r>
            <a:r>
              <a:rPr lang="en-US" sz="2000" dirty="0"/>
              <a:t>(</a:t>
            </a:r>
            <a:r>
              <a:rPr lang="en-US" sz="2000" i="1" dirty="0"/>
              <a:t>T</a:t>
            </a:r>
            <a:r>
              <a:rPr lang="en-US" sz="2000" dirty="0"/>
              <a:t>)</a:t>
            </a:r>
          </a:p>
          <a:p>
            <a:r>
              <a:rPr lang="en-US" sz="2000" dirty="0"/>
              <a:t>The log contains no control records concerning </a:t>
            </a:r>
            <a:r>
              <a:rPr lang="en-US" sz="2000" i="1" dirty="0"/>
              <a:t>T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implies that </a:t>
            </a:r>
            <a:r>
              <a:rPr lang="en-US" sz="2000" dirty="0" err="1"/>
              <a:t>S</a:t>
            </a:r>
            <a:r>
              <a:rPr lang="en-US" sz="2000" baseline="-25000" dirty="0" err="1"/>
              <a:t>k</a:t>
            </a:r>
            <a:r>
              <a:rPr lang="en-US" sz="2000" dirty="0"/>
              <a:t> failed before responding to the  </a:t>
            </a:r>
            <a:r>
              <a:rPr lang="en-US" sz="2000" b="1" dirty="0"/>
              <a:t>prepare </a:t>
            </a:r>
            <a:r>
              <a:rPr lang="en-US" sz="2000" i="1" dirty="0"/>
              <a:t>T </a:t>
            </a:r>
            <a:r>
              <a:rPr lang="en-US" sz="2000" dirty="0"/>
              <a:t>message from </a:t>
            </a:r>
            <a:r>
              <a:rPr lang="en-US" sz="2000" dirty="0" err="1"/>
              <a:t>C</a:t>
            </a:r>
            <a:r>
              <a:rPr lang="en-US" sz="2000" baseline="-25000" dirty="0" err="1"/>
              <a:t>i</a:t>
            </a:r>
            <a:r>
              <a:rPr lang="en-US" sz="2000" baseline="-25000" dirty="0"/>
              <a:t> </a:t>
            </a:r>
            <a:endParaRPr lang="en-US" sz="2000" dirty="0"/>
          </a:p>
          <a:p>
            <a:pPr lvl="1"/>
            <a:r>
              <a:rPr lang="en-US" sz="2000" i="1" dirty="0" err="1"/>
              <a:t>S</a:t>
            </a:r>
            <a:r>
              <a:rPr lang="en-US" sz="2000" i="1" baseline="-25000" dirty="0" err="1"/>
              <a:t>k</a:t>
            </a:r>
            <a:r>
              <a:rPr lang="en-US" sz="2000" i="1" baseline="-25000" dirty="0"/>
              <a:t> </a:t>
            </a:r>
            <a:r>
              <a:rPr lang="en-US" sz="2000" dirty="0"/>
              <a:t>must execute </a:t>
            </a:r>
            <a:r>
              <a:rPr lang="en-US" sz="2000" b="1" dirty="0"/>
              <a:t>undo </a:t>
            </a:r>
            <a:r>
              <a:rPr lang="en-US" sz="2000" dirty="0"/>
              <a:t>(</a:t>
            </a:r>
            <a:r>
              <a:rPr lang="en-US" sz="2000" i="1" dirty="0"/>
              <a:t>T</a:t>
            </a:r>
            <a:r>
              <a:rPr lang="en-US" sz="2000" dirty="0"/>
              <a:t>)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23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83410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226425" cy="1139825"/>
          </a:xfrm>
        </p:spPr>
        <p:txBody>
          <a:bodyPr/>
          <a:lstStyle/>
          <a:p>
            <a:r>
              <a:rPr lang="en-US" sz="3200" dirty="0"/>
              <a:t>Handling of Failures- Coordinator Failure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35050"/>
            <a:ext cx="8023225" cy="5137150"/>
          </a:xfrm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en-US" sz="1800" dirty="0"/>
              <a:t>If coordinator fails while the commit protocol for </a:t>
            </a:r>
            <a:r>
              <a:rPr lang="en-US" sz="1800" i="1" dirty="0"/>
              <a:t>T</a:t>
            </a:r>
            <a:r>
              <a:rPr lang="en-US" sz="1800" dirty="0"/>
              <a:t> is executing then participating sites must decide on </a:t>
            </a:r>
            <a:r>
              <a:rPr lang="en-US" sz="1800" i="1" dirty="0"/>
              <a:t>T</a:t>
            </a:r>
            <a:r>
              <a:rPr lang="en-US" sz="1800" dirty="0"/>
              <a:t>’s fate: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sz="1800" dirty="0"/>
              <a:t>If an active site contains a &lt;</a:t>
            </a:r>
            <a:r>
              <a:rPr lang="en-US" sz="1800" b="1" dirty="0"/>
              <a:t>commit </a:t>
            </a:r>
            <a:r>
              <a:rPr lang="en-US" sz="1800" i="1" dirty="0"/>
              <a:t>T</a:t>
            </a:r>
            <a:r>
              <a:rPr lang="en-US" sz="1800" dirty="0"/>
              <a:t>&gt; record in its log, then </a:t>
            </a:r>
            <a:r>
              <a:rPr lang="en-US" sz="1800" i="1" dirty="0"/>
              <a:t>T</a:t>
            </a:r>
            <a:r>
              <a:rPr lang="en-US" sz="1800" dirty="0"/>
              <a:t> must be committed.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sz="1800" dirty="0"/>
              <a:t>If an active site contains an &lt;</a:t>
            </a:r>
            <a:r>
              <a:rPr lang="en-US" sz="1800" b="1" dirty="0"/>
              <a:t>abort </a:t>
            </a:r>
            <a:r>
              <a:rPr lang="en-US" sz="1800" i="1" dirty="0"/>
              <a:t>T</a:t>
            </a:r>
            <a:r>
              <a:rPr lang="en-US" sz="1800" dirty="0"/>
              <a:t>&gt; record in its log, then </a:t>
            </a:r>
            <a:r>
              <a:rPr lang="en-US" sz="1800" i="1" dirty="0"/>
              <a:t>T</a:t>
            </a:r>
            <a:r>
              <a:rPr lang="en-US" sz="1800" dirty="0"/>
              <a:t> must be aborted.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sz="1800" dirty="0"/>
              <a:t>If some active participating site does not contain a &lt;</a:t>
            </a:r>
            <a:r>
              <a:rPr lang="en-US" sz="1800" b="1" dirty="0"/>
              <a:t>ready </a:t>
            </a:r>
            <a:r>
              <a:rPr lang="en-US" sz="1800" i="1" dirty="0"/>
              <a:t>T</a:t>
            </a:r>
            <a:r>
              <a:rPr lang="en-US" sz="1800" dirty="0"/>
              <a:t>&gt; record in its log, then the failed coordinator </a:t>
            </a:r>
            <a:r>
              <a:rPr lang="en-US" sz="1800" i="1" dirty="0" err="1"/>
              <a:t>C</a:t>
            </a:r>
            <a:r>
              <a:rPr lang="en-US" sz="1800" i="1" baseline="-25000" dirty="0" err="1"/>
              <a:t>i</a:t>
            </a:r>
            <a:r>
              <a:rPr lang="en-US" sz="1800" dirty="0"/>
              <a:t> cannot have decided to commit </a:t>
            </a:r>
            <a:r>
              <a:rPr lang="en-US" sz="1800" i="1" dirty="0"/>
              <a:t>T</a:t>
            </a:r>
            <a:r>
              <a:rPr lang="en-US" sz="1800" dirty="0"/>
              <a:t>. </a:t>
            </a:r>
          </a:p>
          <a:p>
            <a:pPr marL="1200150" lvl="2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sz="1800" dirty="0"/>
              <a:t>Can therefore abort </a:t>
            </a:r>
            <a:r>
              <a:rPr lang="en-US" sz="1800" i="1" dirty="0"/>
              <a:t>T</a:t>
            </a:r>
            <a:r>
              <a:rPr lang="en-US" sz="1800" dirty="0"/>
              <a:t>.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sz="1800" dirty="0"/>
              <a:t>If none of the above cases holds, then all active sites must have a &lt;</a:t>
            </a:r>
            <a:r>
              <a:rPr lang="en-US" sz="1800" b="1" dirty="0"/>
              <a:t>ready </a:t>
            </a:r>
            <a:r>
              <a:rPr lang="en-US" sz="1800" i="1" dirty="0"/>
              <a:t>T</a:t>
            </a:r>
            <a:r>
              <a:rPr lang="en-US" sz="1800" dirty="0"/>
              <a:t>&gt; record in their logs, but no additional control records (such as &lt;</a:t>
            </a:r>
            <a:r>
              <a:rPr lang="en-US" sz="1800" b="1" dirty="0"/>
              <a:t>abort </a:t>
            </a:r>
            <a:r>
              <a:rPr lang="en-US" sz="1800" i="1" dirty="0"/>
              <a:t>T</a:t>
            </a:r>
            <a:r>
              <a:rPr lang="en-US" sz="1800" dirty="0"/>
              <a:t>&gt; of &lt;</a:t>
            </a:r>
            <a:r>
              <a:rPr lang="en-US" sz="1800" b="1" dirty="0"/>
              <a:t>commit </a:t>
            </a:r>
            <a:r>
              <a:rPr lang="en-US" sz="1800" i="1" dirty="0"/>
              <a:t>T</a:t>
            </a:r>
            <a:r>
              <a:rPr lang="en-US" sz="1800" dirty="0"/>
              <a:t>&gt;). </a:t>
            </a:r>
          </a:p>
          <a:p>
            <a:pPr marL="1200150" lvl="2" indent="-342900">
              <a:lnSpc>
                <a:spcPct val="90000"/>
              </a:lnSpc>
              <a:buFont typeface="Monotype Sorts" charset="2"/>
              <a:buChar char="H"/>
            </a:pPr>
            <a:r>
              <a:rPr lang="en-US" sz="1800" dirty="0"/>
              <a:t>In this case active sites must wait for </a:t>
            </a:r>
            <a:r>
              <a:rPr lang="en-US" sz="1800" i="1" dirty="0" err="1"/>
              <a:t>C</a:t>
            </a:r>
            <a:r>
              <a:rPr lang="en-US" sz="1800" i="1" baseline="-25000" dirty="0" err="1"/>
              <a:t>i</a:t>
            </a:r>
            <a:r>
              <a:rPr lang="en-US" sz="1800" baseline="-25000" dirty="0"/>
              <a:t> </a:t>
            </a:r>
            <a:r>
              <a:rPr lang="en-US" sz="1800" dirty="0"/>
              <a:t>to recover, to find decision.</a:t>
            </a:r>
          </a:p>
          <a:p>
            <a:pPr marL="381000" indent="-381000">
              <a:lnSpc>
                <a:spcPct val="90000"/>
              </a:lnSpc>
            </a:pPr>
            <a:r>
              <a:rPr lang="en-US" sz="1800" b="1" dirty="0">
                <a:solidFill>
                  <a:schemeClr val="tx2"/>
                </a:solidFill>
              </a:rPr>
              <a:t>Blocking problem</a:t>
            </a:r>
            <a:r>
              <a:rPr lang="en-US" sz="1800" dirty="0"/>
              <a:t>: active sites may have to wait for failed coordinator to recover.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24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400896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077200" cy="609600"/>
          </a:xfrm>
        </p:spPr>
        <p:txBody>
          <a:bodyPr/>
          <a:lstStyle/>
          <a:p>
            <a:r>
              <a:rPr lang="en-US" sz="3200" dirty="0"/>
              <a:t>Handling of Failures - Network Partition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20812"/>
            <a:ext cx="8226425" cy="4522788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If the coordinator and all its participants remain in one partition, the failure has no effect on the commit protocol.</a:t>
            </a:r>
          </a:p>
          <a:p>
            <a:r>
              <a:rPr lang="en-US" sz="2000" dirty="0"/>
              <a:t>If the coordinator and its participants belong to several partitions:</a:t>
            </a:r>
          </a:p>
          <a:p>
            <a:pPr lvl="1"/>
            <a:r>
              <a:rPr lang="en-US" sz="2000" dirty="0"/>
              <a:t>Sites that are not in the partition containing the coordinator think the coordinator has failed, and execute the protocol to deal with failure of the coordinator.</a:t>
            </a:r>
          </a:p>
          <a:p>
            <a:pPr lvl="2"/>
            <a:r>
              <a:rPr lang="en-US" sz="2000" dirty="0"/>
              <a:t>No harm results, but sites may still have to wait for decision from coordinator.</a:t>
            </a:r>
          </a:p>
          <a:p>
            <a:r>
              <a:rPr lang="en-US" sz="2000" dirty="0"/>
              <a:t>The coordinator and the sites are in the same partition as the coordinator think that the sites in the other partition have failed, and follow the usual commit protocol.</a:t>
            </a:r>
          </a:p>
          <a:p>
            <a:pPr lvl="2"/>
            <a:r>
              <a:rPr lang="en-US" sz="2000" dirty="0"/>
              <a:t>Again, no harm results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25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656045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175"/>
            <a:ext cx="8226425" cy="1139825"/>
          </a:xfrm>
        </p:spPr>
        <p:txBody>
          <a:bodyPr/>
          <a:lstStyle/>
          <a:p>
            <a:r>
              <a:rPr lang="en-US" sz="3200" dirty="0"/>
              <a:t>Recovery and Concurrency Control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4175" y="1268412"/>
            <a:ext cx="8226425" cy="4522788"/>
          </a:xfrm>
        </p:spPr>
        <p:txBody>
          <a:bodyPr/>
          <a:lstStyle/>
          <a:p>
            <a:r>
              <a:rPr lang="en-US" sz="2000" b="1" dirty="0">
                <a:solidFill>
                  <a:schemeClr val="tx2"/>
                </a:solidFill>
              </a:rPr>
              <a:t>In-doubt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tx2"/>
                </a:solidFill>
              </a:rPr>
              <a:t>transactions </a:t>
            </a:r>
            <a:r>
              <a:rPr lang="en-US" sz="2000" dirty="0"/>
              <a:t>have a &lt;</a:t>
            </a:r>
            <a:r>
              <a:rPr lang="en-US" sz="2000" b="1" dirty="0"/>
              <a:t>ready </a:t>
            </a:r>
            <a:r>
              <a:rPr lang="en-US" sz="2000" i="1" dirty="0"/>
              <a:t>T</a:t>
            </a:r>
            <a:r>
              <a:rPr lang="en-US" sz="2000" dirty="0"/>
              <a:t>&gt;, but neither a </a:t>
            </a:r>
            <a:br>
              <a:rPr lang="en-US" sz="2000" dirty="0"/>
            </a:br>
            <a:r>
              <a:rPr lang="en-US" sz="2000" dirty="0"/>
              <a:t>&lt;</a:t>
            </a:r>
            <a:r>
              <a:rPr lang="en-US" sz="2000" b="1" dirty="0"/>
              <a:t>commit</a:t>
            </a:r>
            <a:r>
              <a:rPr lang="en-US" sz="2000" dirty="0"/>
              <a:t> </a:t>
            </a:r>
            <a:r>
              <a:rPr lang="en-US" sz="2000" i="1" dirty="0"/>
              <a:t>T</a:t>
            </a:r>
            <a:r>
              <a:rPr lang="en-US" sz="2000" dirty="0"/>
              <a:t>&gt;, nor an &lt;</a:t>
            </a:r>
            <a:r>
              <a:rPr lang="en-US" sz="2000" b="1" dirty="0"/>
              <a:t>abort</a:t>
            </a:r>
            <a:r>
              <a:rPr lang="en-US" sz="2000" dirty="0"/>
              <a:t> </a:t>
            </a:r>
            <a:r>
              <a:rPr lang="en-US" sz="2000" i="1" dirty="0"/>
              <a:t>T</a:t>
            </a:r>
            <a:r>
              <a:rPr lang="en-US" sz="2000" dirty="0"/>
              <a:t>&gt; log record.</a:t>
            </a:r>
          </a:p>
          <a:p>
            <a:r>
              <a:rPr lang="en-US" sz="2000" dirty="0"/>
              <a:t>The recovering site must determine the commit-abort status of such transactions by contacting other sites; this can slow and potentially block recovery.</a:t>
            </a:r>
          </a:p>
          <a:p>
            <a:r>
              <a:rPr lang="en-US" sz="2000" dirty="0"/>
              <a:t>Recovery algorithms can note lock information in the log.</a:t>
            </a:r>
          </a:p>
          <a:p>
            <a:pPr lvl="1"/>
            <a:r>
              <a:rPr lang="en-US" sz="2000" dirty="0"/>
              <a:t>Instead of &lt;</a:t>
            </a:r>
            <a:r>
              <a:rPr lang="en-US" sz="2000" b="1" dirty="0"/>
              <a:t>ready </a:t>
            </a:r>
            <a:r>
              <a:rPr lang="en-US" sz="2000" i="1" dirty="0"/>
              <a:t>T</a:t>
            </a:r>
            <a:r>
              <a:rPr lang="en-US" sz="2000" dirty="0"/>
              <a:t>&gt;, write out &lt;</a:t>
            </a:r>
            <a:r>
              <a:rPr lang="en-US" sz="2000" b="1" dirty="0"/>
              <a:t>ready</a:t>
            </a:r>
            <a:r>
              <a:rPr lang="en-US" sz="2000" dirty="0"/>
              <a:t> </a:t>
            </a:r>
            <a:r>
              <a:rPr lang="en-US" sz="2000" i="1" dirty="0"/>
              <a:t>T</a:t>
            </a:r>
            <a:r>
              <a:rPr lang="en-US" sz="2000" dirty="0"/>
              <a:t>,</a:t>
            </a:r>
            <a:r>
              <a:rPr lang="en-US" sz="2000" i="1" dirty="0"/>
              <a:t> L</a:t>
            </a:r>
            <a:r>
              <a:rPr lang="en-US" sz="2000" dirty="0"/>
              <a:t>&gt; </a:t>
            </a:r>
            <a:r>
              <a:rPr lang="en-US" sz="2000" i="1" dirty="0"/>
              <a:t>L</a:t>
            </a:r>
            <a:r>
              <a:rPr lang="en-US" sz="2000" dirty="0"/>
              <a:t> = list of locks held by </a:t>
            </a:r>
            <a:r>
              <a:rPr lang="en-US" sz="2000" i="1" dirty="0"/>
              <a:t>T</a:t>
            </a:r>
            <a:r>
              <a:rPr lang="en-US" sz="2000" dirty="0"/>
              <a:t> when the log is written (read locks can be omitted).</a:t>
            </a:r>
          </a:p>
          <a:p>
            <a:pPr lvl="1"/>
            <a:r>
              <a:rPr lang="en-US" sz="2000" dirty="0"/>
              <a:t>For every in-doubt transaction </a:t>
            </a:r>
            <a:r>
              <a:rPr lang="en-US" sz="2000" i="1" dirty="0"/>
              <a:t>T</a:t>
            </a:r>
            <a:r>
              <a:rPr lang="en-US" sz="2000" dirty="0"/>
              <a:t>, all the locks noted in the </a:t>
            </a:r>
            <a:br>
              <a:rPr lang="en-US" sz="2000" dirty="0"/>
            </a:br>
            <a:r>
              <a:rPr lang="en-US" sz="2000" dirty="0"/>
              <a:t>&lt;</a:t>
            </a:r>
            <a:r>
              <a:rPr lang="en-US" sz="2000" b="1" dirty="0"/>
              <a:t>ready</a:t>
            </a:r>
            <a:r>
              <a:rPr lang="en-US" sz="2000" dirty="0"/>
              <a:t> </a:t>
            </a:r>
            <a:r>
              <a:rPr lang="en-US" sz="2000" i="1" dirty="0"/>
              <a:t>T</a:t>
            </a:r>
            <a:r>
              <a:rPr lang="en-US" sz="2000" dirty="0"/>
              <a:t>, </a:t>
            </a:r>
            <a:r>
              <a:rPr lang="en-US" sz="2000" i="1" dirty="0"/>
              <a:t>L</a:t>
            </a:r>
            <a:r>
              <a:rPr lang="en-US" sz="2000" dirty="0"/>
              <a:t>&gt; log record are reacquired.</a:t>
            </a:r>
          </a:p>
          <a:p>
            <a:r>
              <a:rPr lang="en-US" sz="2000" dirty="0"/>
              <a:t>After lock reacquisition, transaction processing can resume; the commit or rollback of in-doubt transactions is performed concurrently with the execution of new transactions.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26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4236836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077200" cy="609600"/>
          </a:xfrm>
        </p:spPr>
        <p:txBody>
          <a:bodyPr/>
          <a:lstStyle/>
          <a:p>
            <a:r>
              <a:rPr lang="en-US" sz="3200" dirty="0"/>
              <a:t>Alternative Models of Transaction Processing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268412"/>
            <a:ext cx="8226425" cy="4522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Notion of a single transaction spanning multiple sites is inappropriate for many applications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E.g. transaction crossing an organizational boundary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No organization would like to permit an externally initiated transaction  to block local transactions for an indeterminate period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Alternative models carry out transactions by sending </a:t>
            </a:r>
            <a:r>
              <a:rPr lang="en-US" sz="1800" i="1" dirty="0"/>
              <a:t>messages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Code to handle messages must be carefully designed to ensure atomicity and durability properties for updates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Isolation cannot be guaranteed</a:t>
            </a:r>
          </a:p>
          <a:p>
            <a:pPr lvl="3">
              <a:lnSpc>
                <a:spcPct val="90000"/>
              </a:lnSpc>
            </a:pPr>
            <a:r>
              <a:rPr lang="en-US" sz="1800" dirty="0"/>
              <a:t>  but code must ensure no inconsistent states result due to concurrency 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chemeClr val="tx2"/>
                </a:solidFill>
              </a:rPr>
              <a:t>Persistent messaging systems</a:t>
            </a:r>
            <a:r>
              <a:rPr lang="en-US" sz="1800" dirty="0"/>
              <a:t> are systems that provide transactional properties to messages 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Messages are guaranteed to be delivered exactly once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Will discuss implementation techniques later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27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961333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60350"/>
            <a:ext cx="8077200" cy="609600"/>
          </a:xfrm>
        </p:spPr>
        <p:txBody>
          <a:bodyPr/>
          <a:lstStyle/>
          <a:p>
            <a:r>
              <a:rPr lang="en-US" sz="3600" dirty="0"/>
              <a:t>Alternative Models (Cont.)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92200"/>
            <a:ext cx="8081962" cy="5356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Motivating example:  funds transfer between two banks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Two phase commit would have the potential to block updates on the accounts involved in funds transfer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Alternative solution: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Debit money from source account and send a message to other site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Site receives message and credits destination account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Messaging has long been used for distributed transactions (even before computers were invented!)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Atomicity issue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 once transaction sending a message is committed, message must guaranteed to be delivered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Guarantee as long as destination site is up and reachable, code to handle undeliverable messages must also be available </a:t>
            </a:r>
          </a:p>
          <a:p>
            <a:pPr lvl="3">
              <a:lnSpc>
                <a:spcPct val="90000"/>
              </a:lnSpc>
            </a:pPr>
            <a:r>
              <a:rPr lang="en-US" sz="1800" dirty="0"/>
              <a:t>e.g. credit money back to source account.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If sending transaction aborts, message must not be sent 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28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434649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077200" cy="609600"/>
          </a:xfrm>
        </p:spPr>
        <p:txBody>
          <a:bodyPr/>
          <a:lstStyle/>
          <a:p>
            <a:r>
              <a:rPr lang="en-US" sz="2800" dirty="0"/>
              <a:t>Error Conditions with Persistent Messaging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848600" cy="4876800"/>
          </a:xfrm>
        </p:spPr>
        <p:txBody>
          <a:bodyPr/>
          <a:lstStyle/>
          <a:p>
            <a:r>
              <a:rPr lang="en-US" sz="1800" dirty="0"/>
              <a:t>Code to handle messages has to take care of variety of failure situations (even assuming guaranteed message delivery)</a:t>
            </a:r>
          </a:p>
          <a:p>
            <a:pPr lvl="1"/>
            <a:r>
              <a:rPr lang="en-US" sz="1800" dirty="0"/>
              <a:t>E.g. if destination account does not exist, failure message must be sent back to source site</a:t>
            </a:r>
          </a:p>
          <a:p>
            <a:pPr lvl="1"/>
            <a:r>
              <a:rPr lang="en-US" sz="1800" dirty="0"/>
              <a:t>When failure message is received from destination site, or destination site itself does not exist, money must be deposited back in source account</a:t>
            </a:r>
          </a:p>
          <a:p>
            <a:pPr lvl="2"/>
            <a:r>
              <a:rPr lang="en-US" sz="1800" dirty="0"/>
              <a:t>Problem if source account has been closed</a:t>
            </a:r>
          </a:p>
          <a:p>
            <a:pPr lvl="3"/>
            <a:r>
              <a:rPr lang="en-US" sz="1800" dirty="0"/>
              <a:t> get humans to take care of problem</a:t>
            </a:r>
          </a:p>
          <a:p>
            <a:r>
              <a:rPr lang="en-US" sz="1800" dirty="0"/>
              <a:t>User code executing transaction processing using 2PC does not have to deal with such failures</a:t>
            </a:r>
          </a:p>
          <a:p>
            <a:r>
              <a:rPr lang="en-US" sz="1800" dirty="0"/>
              <a:t>There are many situations where extra effort of error handling is worth the benefit of absence of blocking</a:t>
            </a:r>
          </a:p>
          <a:p>
            <a:pPr lvl="1"/>
            <a:r>
              <a:rPr lang="en-US" sz="1800" dirty="0"/>
              <a:t>E.g. pretty much all transactions across organizations</a:t>
            </a:r>
          </a:p>
          <a:p>
            <a:pPr lvl="1"/>
            <a:endParaRPr lang="en-US" sz="1800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29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16263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447800"/>
            <a:ext cx="8226425" cy="4598988"/>
          </a:xfrm>
        </p:spPr>
        <p:txBody>
          <a:bodyPr/>
          <a:lstStyle/>
          <a:p>
            <a:pPr marL="339725" indent="-339725">
              <a:buFont typeface="Arial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000" dirty="0" smtClean="0"/>
              <a:t>Abraham </a:t>
            </a:r>
            <a:r>
              <a:rPr lang="en-US" sz="2000" dirty="0" err="1" smtClean="0"/>
              <a:t>Silberschatz</a:t>
            </a:r>
            <a:r>
              <a:rPr lang="en-US" sz="2000" dirty="0"/>
              <a:t>, </a:t>
            </a:r>
            <a:r>
              <a:rPr lang="en-US" sz="2000" dirty="0" smtClean="0"/>
              <a:t>Henry F. </a:t>
            </a:r>
            <a:r>
              <a:rPr lang="en-US" sz="2000" dirty="0" err="1" smtClean="0"/>
              <a:t>Korth</a:t>
            </a:r>
            <a:r>
              <a:rPr lang="en-US" sz="2000" dirty="0" smtClean="0"/>
              <a:t>, S. </a:t>
            </a:r>
            <a:r>
              <a:rPr lang="en-US" sz="2000" dirty="0" err="1" smtClean="0"/>
              <a:t>Sudarshan</a:t>
            </a:r>
            <a:r>
              <a:rPr lang="en-US" sz="2000" dirty="0" smtClean="0"/>
              <a:t>. </a:t>
            </a:r>
            <a:r>
              <a:rPr lang="en-US" sz="2000" i="1" dirty="0" smtClean="0"/>
              <a:t>Database System Concepts: 5</a:t>
            </a:r>
            <a:r>
              <a:rPr lang="en-US" sz="2000" i="1" baseline="30000" dirty="0" smtClean="0"/>
              <a:t>th</a:t>
            </a:r>
            <a:r>
              <a:rPr lang="en-US" sz="2000" i="1" dirty="0" smtClean="0"/>
              <a:t> Edition</a:t>
            </a:r>
            <a:r>
              <a:rPr lang="en-US" sz="2000" b="1" dirty="0" smtClean="0"/>
              <a:t>.  </a:t>
            </a:r>
            <a:r>
              <a:rPr lang="en-US" sz="2000" dirty="0" smtClean="0"/>
              <a:t> McGraw-Hill. 2005</a:t>
            </a:r>
          </a:p>
          <a:p>
            <a:pPr marL="339725" indent="-339725">
              <a:buFont typeface="Arial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000" dirty="0" smtClean="0"/>
              <a:t>M. Tamer </a:t>
            </a:r>
            <a:r>
              <a:rPr lang="en-US" sz="2000" dirty="0" err="1" smtClean="0"/>
              <a:t>Ozsu</a:t>
            </a:r>
            <a:r>
              <a:rPr lang="en-US" sz="2000" dirty="0" smtClean="0"/>
              <a:t>, </a:t>
            </a:r>
            <a:r>
              <a:rPr lang="en-US" sz="2000" i="1" dirty="0" smtClean="0"/>
              <a:t>Distributed Database Management System</a:t>
            </a:r>
            <a:r>
              <a:rPr lang="en-US" sz="2000" dirty="0" smtClean="0"/>
              <a:t>. </a:t>
            </a:r>
            <a:r>
              <a:rPr lang="en-US" sz="2000" dirty="0"/>
              <a:t>School of Computer Science at the University of </a:t>
            </a:r>
            <a:r>
              <a:rPr lang="en-US" sz="2000" dirty="0" smtClean="0"/>
              <a:t>Waterloo. 2001</a:t>
            </a:r>
          </a:p>
          <a:p>
            <a:pPr marL="339725" indent="-339725">
              <a:buFont typeface="Arial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sz="2000" dirty="0" smtClean="0"/>
          </a:p>
          <a:p>
            <a:pPr marL="339725" indent="-339725">
              <a:buFont typeface="Arial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sz="2400" dirty="0" smtClean="0"/>
          </a:p>
          <a:p>
            <a:pPr marL="339725" indent="-339725">
              <a:buFont typeface="Arial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sz="2400" dirty="0" smtClean="0"/>
          </a:p>
          <a:p>
            <a:pPr marL="739775" lvl="1" indent="-339725">
              <a:buFont typeface="Arial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sz="2400" dirty="0" smtClean="0"/>
          </a:p>
          <a:p>
            <a:pPr marL="339725" indent="-339725">
              <a:buFont typeface="Arial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sz="2400" dirty="0" smtClean="0"/>
          </a:p>
          <a:p>
            <a:endParaRPr lang="en-US" sz="3600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3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76515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077200" cy="609600"/>
          </a:xfrm>
        </p:spPr>
        <p:txBody>
          <a:bodyPr/>
          <a:lstStyle/>
          <a:p>
            <a:r>
              <a:rPr lang="en-US" sz="3200" dirty="0"/>
              <a:t>Persistent Messaging and Workflows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226425" cy="4522788"/>
          </a:xfrm>
        </p:spPr>
        <p:txBody>
          <a:bodyPr/>
          <a:lstStyle/>
          <a:p>
            <a:r>
              <a:rPr lang="en-US" sz="2000" b="1" dirty="0">
                <a:solidFill>
                  <a:schemeClr val="tx2"/>
                </a:solidFill>
              </a:rPr>
              <a:t>Workflows </a:t>
            </a:r>
            <a:r>
              <a:rPr lang="en-US" sz="2000" dirty="0"/>
              <a:t>provide a general model of transactional processing involving multiple sites and possibly human processing of certain steps</a:t>
            </a:r>
          </a:p>
          <a:p>
            <a:pPr lvl="1"/>
            <a:r>
              <a:rPr lang="en-US" sz="2000" dirty="0"/>
              <a:t>E.g. when a bank receives a loan application, it may need to</a:t>
            </a:r>
          </a:p>
          <a:p>
            <a:pPr lvl="2"/>
            <a:r>
              <a:rPr lang="en-US" sz="2000" dirty="0"/>
              <a:t>Contact external credit-checking agencies</a:t>
            </a:r>
          </a:p>
          <a:p>
            <a:pPr lvl="2"/>
            <a:r>
              <a:rPr lang="en-US" sz="2000" dirty="0"/>
              <a:t>Get approvals of one or more managers</a:t>
            </a:r>
          </a:p>
          <a:p>
            <a:pPr lvl="1">
              <a:buFont typeface="Monotype Sorts" charset="2"/>
              <a:buNone/>
            </a:pPr>
            <a:r>
              <a:rPr lang="en-US" sz="2000" dirty="0"/>
              <a:t>    and then respond to the loan application</a:t>
            </a:r>
          </a:p>
          <a:p>
            <a:pPr lvl="1"/>
            <a:r>
              <a:rPr lang="en-US" sz="2000" dirty="0"/>
              <a:t>We study workflows in Chapter 25</a:t>
            </a:r>
          </a:p>
          <a:p>
            <a:pPr lvl="1"/>
            <a:r>
              <a:rPr lang="en-US" sz="2000" dirty="0"/>
              <a:t>Persistent messaging forms the underlying infrastructure for workflows in a distributed environment</a:t>
            </a:r>
          </a:p>
          <a:p>
            <a:pPr lvl="1">
              <a:buFont typeface="Monotype Sorts" charset="2"/>
              <a:buNone/>
            </a:pPr>
            <a:endParaRPr lang="en-US" sz="2000" dirty="0"/>
          </a:p>
          <a:p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30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283645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701"/>
            <a:ext cx="8226425" cy="1139825"/>
          </a:xfrm>
        </p:spPr>
        <p:txBody>
          <a:bodyPr/>
          <a:lstStyle/>
          <a:p>
            <a:r>
              <a:rPr lang="en-US" sz="3600" dirty="0"/>
              <a:t>Concurrency Control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76400"/>
            <a:ext cx="7848600" cy="2695575"/>
          </a:xfrm>
        </p:spPr>
        <p:txBody>
          <a:bodyPr/>
          <a:lstStyle/>
          <a:p>
            <a:r>
              <a:rPr lang="en-US" sz="2400" dirty="0"/>
              <a:t>Modify concurrency control schemes for use in distributed environment.</a:t>
            </a:r>
          </a:p>
          <a:p>
            <a:r>
              <a:rPr lang="en-US" sz="2400" dirty="0"/>
              <a:t>We assume that each site participates in the execution of a commit protocol to ensure global transaction </a:t>
            </a:r>
            <a:r>
              <a:rPr lang="en-US" sz="2400" dirty="0" err="1"/>
              <a:t>automicity</a:t>
            </a:r>
            <a:r>
              <a:rPr lang="en-US" sz="2400" dirty="0"/>
              <a:t>.</a:t>
            </a:r>
          </a:p>
          <a:p>
            <a:r>
              <a:rPr lang="en-US" sz="2400" dirty="0"/>
              <a:t>We assume all replicas of any item are updated </a:t>
            </a:r>
          </a:p>
          <a:p>
            <a:pPr lvl="1"/>
            <a:r>
              <a:rPr lang="en-US" sz="2400" dirty="0"/>
              <a:t>Will see how to relax this in case of site failures later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31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404377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9227"/>
            <a:ext cx="8226425" cy="1139825"/>
          </a:xfrm>
        </p:spPr>
        <p:txBody>
          <a:bodyPr/>
          <a:lstStyle/>
          <a:p>
            <a:r>
              <a:rPr lang="en-US" sz="3200" dirty="0"/>
              <a:t>Single-Lock-Manager Approach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7661275" cy="3629025"/>
          </a:xfrm>
        </p:spPr>
        <p:txBody>
          <a:bodyPr/>
          <a:lstStyle/>
          <a:p>
            <a:r>
              <a:rPr lang="en-US" sz="2400" dirty="0"/>
              <a:t>System maintains a </a:t>
            </a:r>
            <a:r>
              <a:rPr lang="en-US" sz="2400" i="1" dirty="0"/>
              <a:t>single</a:t>
            </a:r>
            <a:r>
              <a:rPr lang="en-US" sz="2400" dirty="0"/>
              <a:t> lock manager that resides in a </a:t>
            </a:r>
            <a:r>
              <a:rPr lang="en-US" sz="2400" i="1" dirty="0"/>
              <a:t>single</a:t>
            </a:r>
            <a:r>
              <a:rPr lang="en-US" sz="2400" dirty="0"/>
              <a:t> chosen site, say S</a:t>
            </a:r>
            <a:r>
              <a:rPr lang="en-US" sz="2400" i="1" baseline="-25000" dirty="0"/>
              <a:t>i</a:t>
            </a:r>
            <a:r>
              <a:rPr lang="en-US" sz="2400" dirty="0"/>
              <a:t> </a:t>
            </a:r>
          </a:p>
          <a:p>
            <a:r>
              <a:rPr lang="en-US" sz="2400" dirty="0"/>
              <a:t>When a transaction needs to lock a data item, it sends a lock request to S</a:t>
            </a:r>
            <a:r>
              <a:rPr lang="en-US" sz="2400" i="1" baseline="-25000" dirty="0"/>
              <a:t>i</a:t>
            </a:r>
            <a:r>
              <a:rPr lang="en-US" sz="2400" dirty="0"/>
              <a:t> and lock manager determines whether the lock can be granted immediately</a:t>
            </a:r>
          </a:p>
          <a:p>
            <a:pPr lvl="1"/>
            <a:r>
              <a:rPr lang="en-US" sz="2400" dirty="0"/>
              <a:t>If yes, lock manager sends a message to the site which initiated the request</a:t>
            </a:r>
          </a:p>
          <a:p>
            <a:pPr lvl="1"/>
            <a:r>
              <a:rPr lang="en-US" sz="2400" dirty="0"/>
              <a:t>If no, request is delayed until it can be granted, at which time a message is sent to the initiating site</a:t>
            </a:r>
          </a:p>
          <a:p>
            <a:endParaRPr lang="en-US" sz="2400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32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644011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4614"/>
            <a:ext cx="8226425" cy="1139825"/>
          </a:xfrm>
        </p:spPr>
        <p:txBody>
          <a:bodyPr/>
          <a:lstStyle/>
          <a:p>
            <a:r>
              <a:rPr lang="en-US" sz="2800" dirty="0"/>
              <a:t>Single-Lock-Manager Approach (Cont.)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95400"/>
            <a:ext cx="8226425" cy="4522788"/>
          </a:xfrm>
        </p:spPr>
        <p:txBody>
          <a:bodyPr/>
          <a:lstStyle/>
          <a:p>
            <a:r>
              <a:rPr lang="en-US" sz="2400" dirty="0"/>
              <a:t>The transaction can read the data item from </a:t>
            </a:r>
            <a:r>
              <a:rPr lang="en-US" sz="2400" i="1" dirty="0"/>
              <a:t>any</a:t>
            </a:r>
            <a:r>
              <a:rPr lang="en-US" sz="2400" dirty="0"/>
              <a:t> one of the sites at which a replica of the data item resides.</a:t>
            </a:r>
          </a:p>
          <a:p>
            <a:r>
              <a:rPr lang="en-US" sz="2400" dirty="0"/>
              <a:t>Writes must be performed on all replicas of a data item</a:t>
            </a:r>
          </a:p>
          <a:p>
            <a:r>
              <a:rPr lang="en-US" sz="2400" dirty="0"/>
              <a:t>Advantages of scheme:</a:t>
            </a:r>
          </a:p>
          <a:p>
            <a:pPr lvl="1"/>
            <a:r>
              <a:rPr lang="en-US" sz="2400" dirty="0"/>
              <a:t>Simple implementation</a:t>
            </a:r>
          </a:p>
          <a:p>
            <a:pPr lvl="1"/>
            <a:r>
              <a:rPr lang="en-US" sz="2400" dirty="0"/>
              <a:t>Simple deadlock handling</a:t>
            </a:r>
          </a:p>
          <a:p>
            <a:r>
              <a:rPr lang="en-US" sz="2400" dirty="0"/>
              <a:t>Disadvantages of scheme are:</a:t>
            </a:r>
          </a:p>
          <a:p>
            <a:pPr lvl="1"/>
            <a:r>
              <a:rPr lang="en-US" sz="2400" dirty="0"/>
              <a:t>Bottleneck: lock manager site becomes a bottleneck</a:t>
            </a:r>
          </a:p>
          <a:p>
            <a:pPr lvl="1"/>
            <a:r>
              <a:rPr lang="en-US" sz="2400" dirty="0"/>
              <a:t>Vulnerability: system is vulnerable to lock manager site failure.</a:t>
            </a:r>
          </a:p>
          <a:p>
            <a:endParaRPr lang="en-US" sz="2400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33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036817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6425" cy="1139825"/>
          </a:xfrm>
        </p:spPr>
        <p:txBody>
          <a:bodyPr/>
          <a:lstStyle/>
          <a:p>
            <a:r>
              <a:rPr lang="en-US" sz="3600" dirty="0"/>
              <a:t>Distributed Lock Manager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92212"/>
            <a:ext cx="8226425" cy="4522788"/>
          </a:xfrm>
        </p:spPr>
        <p:txBody>
          <a:bodyPr/>
          <a:lstStyle/>
          <a:p>
            <a:r>
              <a:rPr lang="en-US" sz="1800" dirty="0"/>
              <a:t>In this approach, functionality of locking is implemented by lock managers at each site</a:t>
            </a:r>
          </a:p>
          <a:p>
            <a:pPr lvl="1"/>
            <a:r>
              <a:rPr lang="en-US" sz="1800" dirty="0"/>
              <a:t>Lock managers control access to local data items</a:t>
            </a:r>
          </a:p>
          <a:p>
            <a:pPr lvl="2"/>
            <a:r>
              <a:rPr lang="en-US" sz="1800" dirty="0"/>
              <a:t>But special protocols may be used for replicas</a:t>
            </a:r>
          </a:p>
          <a:p>
            <a:r>
              <a:rPr lang="en-US" sz="1800" dirty="0"/>
              <a:t>Advantage: work is distributed and can be made robust to failures</a:t>
            </a:r>
          </a:p>
          <a:p>
            <a:r>
              <a:rPr lang="en-US" sz="1800" dirty="0"/>
              <a:t>Disadvantage:  deadlock detection is more complicated</a:t>
            </a:r>
          </a:p>
          <a:p>
            <a:pPr lvl="1"/>
            <a:r>
              <a:rPr lang="en-US" sz="1800" dirty="0"/>
              <a:t>Lock managers cooperate for deadlock detection</a:t>
            </a:r>
          </a:p>
          <a:p>
            <a:pPr lvl="2"/>
            <a:r>
              <a:rPr lang="en-US" sz="1800" dirty="0"/>
              <a:t>More on this later</a:t>
            </a:r>
          </a:p>
          <a:p>
            <a:r>
              <a:rPr lang="en-US" sz="1800" dirty="0"/>
              <a:t>Several variants of this approach</a:t>
            </a:r>
          </a:p>
          <a:p>
            <a:pPr lvl="1"/>
            <a:r>
              <a:rPr lang="en-US" sz="1800" dirty="0"/>
              <a:t>Primary copy</a:t>
            </a:r>
          </a:p>
          <a:p>
            <a:pPr lvl="1"/>
            <a:r>
              <a:rPr lang="en-US" sz="1800" dirty="0"/>
              <a:t>Majority protocol</a:t>
            </a:r>
          </a:p>
          <a:p>
            <a:pPr lvl="1"/>
            <a:r>
              <a:rPr lang="en-US" sz="1800" dirty="0"/>
              <a:t>Biased protocol</a:t>
            </a:r>
          </a:p>
          <a:p>
            <a:pPr lvl="1"/>
            <a:r>
              <a:rPr lang="en-US" sz="1800" dirty="0"/>
              <a:t>Quorum consensus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34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3292336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227"/>
            <a:ext cx="8226425" cy="1139825"/>
          </a:xfrm>
        </p:spPr>
        <p:txBody>
          <a:bodyPr/>
          <a:lstStyle/>
          <a:p>
            <a:r>
              <a:rPr lang="en-US" sz="3600" dirty="0"/>
              <a:t>Primary Copy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226425" cy="4522788"/>
          </a:xfrm>
        </p:spPr>
        <p:txBody>
          <a:bodyPr/>
          <a:lstStyle/>
          <a:p>
            <a:r>
              <a:rPr lang="en-US" sz="1800" dirty="0"/>
              <a:t>Choose one replica of data item to be the </a:t>
            </a:r>
            <a:r>
              <a:rPr lang="en-US" sz="1800" b="1" dirty="0">
                <a:solidFill>
                  <a:schemeClr val="tx2"/>
                </a:solidFill>
              </a:rPr>
              <a:t>primary copy</a:t>
            </a:r>
            <a:r>
              <a:rPr lang="en-US" sz="1800" dirty="0"/>
              <a:t>. </a:t>
            </a:r>
          </a:p>
          <a:p>
            <a:pPr lvl="1"/>
            <a:r>
              <a:rPr lang="en-US" sz="1800" dirty="0"/>
              <a:t>Site containing the replica is called  the </a:t>
            </a:r>
            <a:r>
              <a:rPr lang="en-US" sz="1800" b="1" dirty="0">
                <a:solidFill>
                  <a:schemeClr val="tx2"/>
                </a:solidFill>
              </a:rPr>
              <a:t>primary site </a:t>
            </a:r>
            <a:r>
              <a:rPr lang="en-US" sz="1800" dirty="0"/>
              <a:t>for that data item</a:t>
            </a:r>
          </a:p>
          <a:p>
            <a:pPr lvl="1"/>
            <a:r>
              <a:rPr lang="en-US" sz="1800" dirty="0"/>
              <a:t>Different data items can have different primary sites</a:t>
            </a:r>
            <a:endParaRPr lang="en-US" sz="1800" b="1" dirty="0">
              <a:solidFill>
                <a:schemeClr val="tx2"/>
              </a:solidFill>
            </a:endParaRPr>
          </a:p>
          <a:p>
            <a:r>
              <a:rPr lang="en-US" sz="1800" dirty="0"/>
              <a:t>When a transaction needs to lock a data item </a:t>
            </a:r>
            <a:r>
              <a:rPr lang="en-US" sz="1800" i="1" dirty="0"/>
              <a:t>Q</a:t>
            </a:r>
            <a:r>
              <a:rPr lang="en-US" sz="1800" dirty="0"/>
              <a:t>, it requests a lock at the primary site of </a:t>
            </a:r>
            <a:r>
              <a:rPr lang="en-US" sz="1800" i="1" dirty="0"/>
              <a:t>Q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Implicitly gets lock on all replicas of the data item</a:t>
            </a:r>
          </a:p>
          <a:p>
            <a:r>
              <a:rPr lang="en-US" sz="1800" dirty="0"/>
              <a:t>Benefit</a:t>
            </a:r>
          </a:p>
          <a:p>
            <a:pPr lvl="1"/>
            <a:r>
              <a:rPr lang="en-US" sz="1800" dirty="0"/>
              <a:t>Concurrency control for replicated data handled similarly to </a:t>
            </a:r>
            <a:r>
              <a:rPr lang="en-US" sz="1800" dirty="0" err="1"/>
              <a:t>unreplicated</a:t>
            </a:r>
            <a:r>
              <a:rPr lang="en-US" sz="1800" dirty="0"/>
              <a:t> data - simple implementation.</a:t>
            </a:r>
          </a:p>
          <a:p>
            <a:r>
              <a:rPr lang="en-US" sz="1800" dirty="0"/>
              <a:t>Drawback</a:t>
            </a:r>
          </a:p>
          <a:p>
            <a:pPr lvl="1"/>
            <a:r>
              <a:rPr lang="en-US" sz="1800" dirty="0"/>
              <a:t>If the primary site of  </a:t>
            </a:r>
            <a:r>
              <a:rPr lang="en-US" sz="1800" i="1" dirty="0"/>
              <a:t>Q</a:t>
            </a:r>
            <a:r>
              <a:rPr lang="en-US" sz="1800" dirty="0"/>
              <a:t> fails, </a:t>
            </a:r>
            <a:r>
              <a:rPr lang="en-US" sz="1800" i="1" dirty="0"/>
              <a:t>Q</a:t>
            </a:r>
            <a:r>
              <a:rPr lang="en-US" sz="1800" dirty="0"/>
              <a:t> is inaccessible even though other  sites containing a replica may be accessible.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35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4286876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227"/>
            <a:ext cx="8226425" cy="1139825"/>
          </a:xfrm>
        </p:spPr>
        <p:txBody>
          <a:bodyPr/>
          <a:lstStyle/>
          <a:p>
            <a:r>
              <a:rPr lang="en-US" sz="3600" dirty="0"/>
              <a:t>Majority Protocol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26425" cy="4522788"/>
          </a:xfrm>
        </p:spPr>
        <p:txBody>
          <a:bodyPr/>
          <a:lstStyle/>
          <a:p>
            <a:r>
              <a:rPr lang="en-US" sz="2400" dirty="0"/>
              <a:t>Local lock manager at each site administers lock and unlock requests for data items stored at that site.</a:t>
            </a:r>
          </a:p>
          <a:p>
            <a:r>
              <a:rPr lang="en-US" sz="2400" dirty="0"/>
              <a:t>When a transaction wishes to lock an </a:t>
            </a:r>
            <a:r>
              <a:rPr lang="en-US" sz="2400" dirty="0" err="1"/>
              <a:t>unreplicated</a:t>
            </a:r>
            <a:r>
              <a:rPr lang="en-US" sz="2400" dirty="0"/>
              <a:t> data item </a:t>
            </a:r>
            <a:r>
              <a:rPr lang="en-US" sz="2400" i="1" dirty="0"/>
              <a:t>Q</a:t>
            </a:r>
            <a:r>
              <a:rPr lang="en-US" sz="2400" dirty="0"/>
              <a:t> residing at site S</a:t>
            </a:r>
            <a:r>
              <a:rPr lang="en-US" sz="2400" i="1" baseline="-25000" dirty="0"/>
              <a:t>i</a:t>
            </a:r>
            <a:r>
              <a:rPr lang="en-US" sz="2400" dirty="0"/>
              <a:t>, a message is sent to S</a:t>
            </a:r>
            <a:r>
              <a:rPr lang="en-US" sz="2400" i="1" baseline="-25000" dirty="0"/>
              <a:t>i</a:t>
            </a:r>
            <a:r>
              <a:rPr lang="en-US" sz="2400" dirty="0"/>
              <a:t> ‘s lock manager.</a:t>
            </a:r>
          </a:p>
          <a:p>
            <a:pPr lvl="1"/>
            <a:r>
              <a:rPr lang="en-US" sz="2400" dirty="0"/>
              <a:t>If </a:t>
            </a:r>
            <a:r>
              <a:rPr lang="en-US" sz="2400" i="1" dirty="0"/>
              <a:t>Q</a:t>
            </a:r>
            <a:r>
              <a:rPr lang="en-US" sz="2400" dirty="0"/>
              <a:t> is locked in an incompatible mode, then the request is delayed until it can be granted.</a:t>
            </a:r>
          </a:p>
          <a:p>
            <a:pPr lvl="1"/>
            <a:r>
              <a:rPr lang="en-US" sz="2400" dirty="0"/>
              <a:t>When the lock request can be granted, the lock manager sends a message back to the initiator indicating that the lock request has been granted.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36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534546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701"/>
            <a:ext cx="8226425" cy="1139825"/>
          </a:xfrm>
        </p:spPr>
        <p:txBody>
          <a:bodyPr/>
          <a:lstStyle/>
          <a:p>
            <a:r>
              <a:rPr lang="en-US" sz="3600" dirty="0"/>
              <a:t>Majority Protocol (Cont.)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68412"/>
            <a:ext cx="8226425" cy="4522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In case of replicated data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If </a:t>
            </a:r>
            <a:r>
              <a:rPr lang="en-US" sz="1800" i="1" dirty="0"/>
              <a:t>Q </a:t>
            </a:r>
            <a:r>
              <a:rPr lang="en-US" sz="1800" dirty="0"/>
              <a:t>is replicated at n sites, then a lock request message must be sent to more than half of the n sites in which </a:t>
            </a:r>
            <a:r>
              <a:rPr lang="en-US" sz="1800" i="1" dirty="0"/>
              <a:t>Q</a:t>
            </a:r>
            <a:r>
              <a:rPr lang="en-US" sz="1800" dirty="0"/>
              <a:t> is stored.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 transaction does not operate on </a:t>
            </a:r>
            <a:r>
              <a:rPr lang="en-US" sz="1800" i="1" dirty="0"/>
              <a:t>Q</a:t>
            </a:r>
            <a:r>
              <a:rPr lang="en-US" sz="1800" dirty="0"/>
              <a:t> until it has obtained a lock on a majority of the replicas of </a:t>
            </a:r>
            <a:r>
              <a:rPr lang="en-US" sz="1800" i="1" dirty="0"/>
              <a:t>Q</a:t>
            </a:r>
            <a:r>
              <a:rPr lang="en-US" sz="18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When writing the data item, transaction performs writes on </a:t>
            </a:r>
            <a:r>
              <a:rPr lang="en-US" sz="1800" i="1" dirty="0"/>
              <a:t>all</a:t>
            </a:r>
            <a:r>
              <a:rPr lang="en-US" sz="1800" dirty="0"/>
              <a:t> replicas.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Benefit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Can be used even when some sites are unavailable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details on how handle writes in the presence of site failure later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Drawback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Requires 2(</a:t>
            </a:r>
            <a:r>
              <a:rPr lang="en-US" sz="1800" i="1" dirty="0"/>
              <a:t>n</a:t>
            </a:r>
            <a:r>
              <a:rPr lang="en-US" sz="1800" dirty="0"/>
              <a:t>/2 + 1) messages for handling lock requests, and (</a:t>
            </a:r>
            <a:r>
              <a:rPr lang="en-US" sz="1800" i="1" dirty="0"/>
              <a:t>n</a:t>
            </a:r>
            <a:r>
              <a:rPr lang="en-US" sz="1800" dirty="0"/>
              <a:t>/2 + 1) messages for handling unlock requests.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Potential for deadlock even with single item - e.g., each of 3 transactions may have locks on 1/3rd of the replicas of a data.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37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6501851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"/>
            <a:ext cx="8226425" cy="1139825"/>
          </a:xfrm>
        </p:spPr>
        <p:txBody>
          <a:bodyPr/>
          <a:lstStyle/>
          <a:p>
            <a:r>
              <a:rPr lang="en-US" sz="3600" dirty="0"/>
              <a:t>Biased Protocol</a:t>
            </a:r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20812"/>
            <a:ext cx="8226425" cy="4522788"/>
          </a:xfrm>
        </p:spPr>
        <p:txBody>
          <a:bodyPr/>
          <a:lstStyle/>
          <a:p>
            <a:r>
              <a:rPr lang="en-US" sz="2000" dirty="0"/>
              <a:t>Local lock manager at each site as in majority protocol, however, requests for shared locks are handled differently than requests for exclusive locks.</a:t>
            </a:r>
          </a:p>
          <a:p>
            <a:r>
              <a:rPr lang="en-US" sz="2000" b="1" dirty="0"/>
              <a:t>Shared locks</a:t>
            </a:r>
            <a:r>
              <a:rPr lang="en-US" sz="2000" dirty="0"/>
              <a:t>. When a transaction needs to lock data item </a:t>
            </a:r>
            <a:r>
              <a:rPr lang="en-US" sz="2000" i="1" dirty="0"/>
              <a:t>Q</a:t>
            </a:r>
            <a:r>
              <a:rPr lang="en-US" sz="2000" dirty="0"/>
              <a:t>, it simply requests a lock on </a:t>
            </a:r>
            <a:r>
              <a:rPr lang="en-US" sz="2000" i="1" dirty="0"/>
              <a:t>Q</a:t>
            </a:r>
            <a:r>
              <a:rPr lang="en-US" sz="2000" dirty="0"/>
              <a:t> from the lock manager at one site containing a replica of </a:t>
            </a:r>
            <a:r>
              <a:rPr lang="en-US" sz="2000" i="1" dirty="0"/>
              <a:t>Q</a:t>
            </a:r>
            <a:r>
              <a:rPr lang="en-US" sz="2000" dirty="0"/>
              <a:t>.</a:t>
            </a:r>
          </a:p>
          <a:p>
            <a:r>
              <a:rPr lang="en-US" sz="2000" b="1" dirty="0"/>
              <a:t>Exclusive locks</a:t>
            </a:r>
            <a:r>
              <a:rPr lang="en-US" sz="2000" dirty="0"/>
              <a:t>. When transaction needs to lock data item </a:t>
            </a:r>
            <a:r>
              <a:rPr lang="en-US" sz="2000" i="1" dirty="0"/>
              <a:t>Q</a:t>
            </a:r>
            <a:r>
              <a:rPr lang="en-US" sz="2000" dirty="0"/>
              <a:t>, it requests a lock on </a:t>
            </a:r>
            <a:r>
              <a:rPr lang="en-US" sz="2000" i="1" dirty="0"/>
              <a:t>Q</a:t>
            </a:r>
            <a:r>
              <a:rPr lang="en-US" sz="2000" dirty="0"/>
              <a:t> from the lock manager at all sites containing a replica of </a:t>
            </a:r>
            <a:r>
              <a:rPr lang="en-US" sz="2000" i="1" dirty="0"/>
              <a:t>Q</a:t>
            </a:r>
            <a:r>
              <a:rPr lang="en-US" sz="2000" dirty="0"/>
              <a:t>.</a:t>
            </a:r>
          </a:p>
          <a:p>
            <a:r>
              <a:rPr lang="en-US" sz="2000" dirty="0"/>
              <a:t>Advantage - imposes less overhead on </a:t>
            </a:r>
            <a:r>
              <a:rPr lang="en-US" sz="2000" b="1" dirty="0"/>
              <a:t>read </a:t>
            </a:r>
            <a:r>
              <a:rPr lang="en-US" sz="2000" dirty="0"/>
              <a:t>operations.</a:t>
            </a:r>
          </a:p>
          <a:p>
            <a:r>
              <a:rPr lang="en-US" sz="2000" dirty="0"/>
              <a:t>Disadvantage - additional overhead on writes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38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8548355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088"/>
            <a:ext cx="8226425" cy="1139825"/>
          </a:xfrm>
        </p:spPr>
        <p:txBody>
          <a:bodyPr/>
          <a:lstStyle/>
          <a:p>
            <a:r>
              <a:rPr lang="en-US" sz="3200" dirty="0"/>
              <a:t>Quorum Consensus Protocol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6425" cy="4522788"/>
          </a:xfrm>
        </p:spPr>
        <p:txBody>
          <a:bodyPr/>
          <a:lstStyle/>
          <a:p>
            <a:r>
              <a:rPr lang="en-US" sz="1800" dirty="0"/>
              <a:t>A generalization of both majority and biased protocols</a:t>
            </a:r>
          </a:p>
          <a:p>
            <a:r>
              <a:rPr lang="en-US" sz="1800" dirty="0"/>
              <a:t>Each site is assigned a weight.</a:t>
            </a:r>
          </a:p>
          <a:p>
            <a:pPr lvl="1"/>
            <a:r>
              <a:rPr lang="en-US" sz="1800" dirty="0"/>
              <a:t>Let S be the total of all site weights</a:t>
            </a:r>
          </a:p>
          <a:p>
            <a:r>
              <a:rPr lang="en-US" sz="1800" dirty="0"/>
              <a:t>Choose two values  </a:t>
            </a:r>
            <a:r>
              <a:rPr lang="en-US" sz="1800" dirty="0">
                <a:solidFill>
                  <a:schemeClr val="tx2"/>
                </a:solidFill>
              </a:rPr>
              <a:t>read quorum</a:t>
            </a:r>
            <a:r>
              <a:rPr lang="en-US" sz="1800" dirty="0"/>
              <a:t> </a:t>
            </a:r>
            <a:r>
              <a:rPr lang="en-US" sz="1800" dirty="0" err="1"/>
              <a:t>Q</a:t>
            </a:r>
            <a:r>
              <a:rPr lang="en-US" sz="1800" baseline="-25000" dirty="0" err="1"/>
              <a:t>r</a:t>
            </a:r>
            <a:r>
              <a:rPr lang="en-US" sz="1800" dirty="0"/>
              <a:t> and </a:t>
            </a:r>
            <a:r>
              <a:rPr lang="en-US" sz="1800" dirty="0">
                <a:solidFill>
                  <a:schemeClr val="tx2"/>
                </a:solidFill>
              </a:rPr>
              <a:t>write quorum</a:t>
            </a:r>
            <a:r>
              <a:rPr lang="en-US" sz="1800" dirty="0"/>
              <a:t> </a:t>
            </a:r>
            <a:r>
              <a:rPr lang="en-US" sz="1800" dirty="0" err="1"/>
              <a:t>Q</a:t>
            </a:r>
            <a:r>
              <a:rPr lang="en-US" sz="1800" baseline="-25000" dirty="0" err="1"/>
              <a:t>w</a:t>
            </a:r>
            <a:endParaRPr lang="en-US" sz="1800" baseline="-25000" dirty="0"/>
          </a:p>
          <a:p>
            <a:pPr lvl="1"/>
            <a:r>
              <a:rPr lang="en-US" sz="1800" dirty="0"/>
              <a:t>Such that    </a:t>
            </a:r>
            <a:r>
              <a:rPr lang="en-US" sz="1800" dirty="0" err="1"/>
              <a:t>Q</a:t>
            </a:r>
            <a:r>
              <a:rPr lang="en-US" sz="1800" baseline="-25000" dirty="0" err="1"/>
              <a:t>r</a:t>
            </a:r>
            <a:r>
              <a:rPr lang="en-US" sz="1800" baseline="-25000" dirty="0"/>
              <a:t> </a:t>
            </a:r>
            <a:r>
              <a:rPr lang="en-US" sz="1800" dirty="0"/>
              <a:t>+</a:t>
            </a:r>
            <a:r>
              <a:rPr lang="en-US" sz="1800" baseline="-25000" dirty="0"/>
              <a:t> </a:t>
            </a:r>
            <a:r>
              <a:rPr lang="en-US" sz="1800" dirty="0" err="1"/>
              <a:t>Q</a:t>
            </a:r>
            <a:r>
              <a:rPr lang="en-US" sz="1800" baseline="-25000" dirty="0" err="1"/>
              <a:t>w</a:t>
            </a:r>
            <a:r>
              <a:rPr lang="en-US" sz="1800" baseline="-25000" dirty="0"/>
              <a:t> </a:t>
            </a:r>
            <a:r>
              <a:rPr lang="en-US" sz="1800" dirty="0"/>
              <a:t>&gt; S     and    2 *</a:t>
            </a:r>
            <a:r>
              <a:rPr lang="en-US" sz="1800" baseline="-25000" dirty="0"/>
              <a:t>  </a:t>
            </a:r>
            <a:r>
              <a:rPr lang="en-US" sz="1800" dirty="0" err="1"/>
              <a:t>Q</a:t>
            </a:r>
            <a:r>
              <a:rPr lang="en-US" sz="1800" baseline="-25000" dirty="0" err="1"/>
              <a:t>w</a:t>
            </a:r>
            <a:r>
              <a:rPr lang="en-US" sz="1800" dirty="0"/>
              <a:t> &gt;  S</a:t>
            </a:r>
          </a:p>
          <a:p>
            <a:pPr lvl="1"/>
            <a:r>
              <a:rPr lang="en-US" sz="1800" dirty="0"/>
              <a:t>Quorums can be chosen (and S computed) separately for each item </a:t>
            </a:r>
          </a:p>
          <a:p>
            <a:r>
              <a:rPr lang="en-US" sz="1800" dirty="0"/>
              <a:t>Each read must lock enough replicas that the sum of the site weights is &gt;= </a:t>
            </a:r>
            <a:r>
              <a:rPr lang="en-US" sz="1800" dirty="0" err="1"/>
              <a:t>Q</a:t>
            </a:r>
            <a:r>
              <a:rPr lang="en-US" sz="1800" baseline="-25000" dirty="0" err="1"/>
              <a:t>r</a:t>
            </a:r>
            <a:endParaRPr lang="en-US" sz="1800" baseline="-25000" dirty="0"/>
          </a:p>
          <a:p>
            <a:r>
              <a:rPr lang="en-US" sz="1800" dirty="0"/>
              <a:t>Each write must lock enough replicas that the sum of the site weights is &gt;= </a:t>
            </a:r>
            <a:r>
              <a:rPr lang="en-US" sz="1800" dirty="0" err="1"/>
              <a:t>Q</a:t>
            </a:r>
            <a:r>
              <a:rPr lang="en-US" sz="1800" baseline="-25000" dirty="0" err="1"/>
              <a:t>w</a:t>
            </a:r>
            <a:endParaRPr lang="en-US" sz="1800" baseline="-25000" dirty="0"/>
          </a:p>
          <a:p>
            <a:r>
              <a:rPr lang="en-US" sz="1800" dirty="0"/>
              <a:t>For now we assume all replicas are written</a:t>
            </a:r>
          </a:p>
          <a:p>
            <a:pPr lvl="1"/>
            <a:r>
              <a:rPr lang="en-US" sz="1800" dirty="0"/>
              <a:t>Extensions to allow some sites to be unavailable described later</a:t>
            </a:r>
            <a:endParaRPr lang="en-US" sz="1800" baseline="-25000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39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51622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49313" y="263525"/>
            <a:ext cx="7042084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Outline</a:t>
            </a:r>
            <a:endParaRPr lang="en-US" dirty="0">
              <a:ea typeface="+mj-ea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3438" y="1108075"/>
            <a:ext cx="7848600" cy="4876800"/>
          </a:xfrm>
        </p:spPr>
        <p:txBody>
          <a:bodyPr/>
          <a:lstStyle/>
          <a:p>
            <a:r>
              <a:rPr lang="en-US" dirty="0"/>
              <a:t>Heterogeneous and Homogeneous Databases</a:t>
            </a:r>
          </a:p>
          <a:p>
            <a:r>
              <a:rPr lang="en-US" dirty="0"/>
              <a:t>Distributed Data Storage</a:t>
            </a:r>
          </a:p>
          <a:p>
            <a:pPr>
              <a:lnSpc>
                <a:spcPct val="80000"/>
              </a:lnSpc>
            </a:pPr>
            <a:r>
              <a:rPr lang="en-US" dirty="0"/>
              <a:t>Distributed Transactions</a:t>
            </a:r>
          </a:p>
          <a:p>
            <a:pPr>
              <a:lnSpc>
                <a:spcPct val="80000"/>
              </a:lnSpc>
            </a:pPr>
            <a:r>
              <a:rPr lang="en-US" dirty="0"/>
              <a:t>Commit Protocols</a:t>
            </a:r>
          </a:p>
          <a:p>
            <a:pPr>
              <a:lnSpc>
                <a:spcPct val="90000"/>
              </a:lnSpc>
            </a:pPr>
            <a:r>
              <a:rPr lang="en-US" dirty="0"/>
              <a:t>Concurrency Control in Distributed Databases</a:t>
            </a:r>
          </a:p>
          <a:p>
            <a:pPr>
              <a:lnSpc>
                <a:spcPct val="90000"/>
              </a:lnSpc>
            </a:pPr>
            <a:r>
              <a:rPr lang="en-US" dirty="0"/>
              <a:t>Availability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Open Issue</a:t>
            </a:r>
            <a:endParaRPr lang="en-US" dirty="0"/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1538288" y="6461125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49769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1643" y="29227"/>
            <a:ext cx="8226425" cy="1139825"/>
          </a:xfrm>
        </p:spPr>
        <p:txBody>
          <a:bodyPr/>
          <a:lstStyle/>
          <a:p>
            <a:r>
              <a:rPr lang="en-US" sz="3600" dirty="0" err="1"/>
              <a:t>Timestamping</a:t>
            </a:r>
            <a:endParaRPr lang="en-US" sz="3600" dirty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95400"/>
            <a:ext cx="7848600" cy="4876800"/>
          </a:xfrm>
        </p:spPr>
        <p:txBody>
          <a:bodyPr/>
          <a:lstStyle/>
          <a:p>
            <a:r>
              <a:rPr lang="en-US" sz="1800" dirty="0"/>
              <a:t>Timestamp based concurrency-control protocols can be used in distributed systems</a:t>
            </a:r>
          </a:p>
          <a:p>
            <a:r>
              <a:rPr lang="en-US" sz="1800" dirty="0"/>
              <a:t>Each transaction must be given a unique timestamp</a:t>
            </a:r>
          </a:p>
          <a:p>
            <a:r>
              <a:rPr lang="en-US" sz="1800" dirty="0"/>
              <a:t>Main problem:  how to generate a timestamp in a distributed fashion</a:t>
            </a:r>
          </a:p>
          <a:p>
            <a:pPr lvl="1"/>
            <a:r>
              <a:rPr lang="en-US" sz="1800" dirty="0"/>
              <a:t>Each site generates a unique local timestamp using either a logical counter or the local clock.</a:t>
            </a:r>
          </a:p>
          <a:p>
            <a:pPr lvl="1"/>
            <a:r>
              <a:rPr lang="en-US" sz="1800" dirty="0"/>
              <a:t>Global unique timestamp is obtained by concatenating the unique local timestamp with the unique identifier.</a:t>
            </a:r>
          </a:p>
        </p:txBody>
      </p:sp>
      <p:pic>
        <p:nvPicPr>
          <p:cNvPr id="13620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" t="35446" r="432" b="35159"/>
          <a:stretch>
            <a:fillRect/>
          </a:stretch>
        </p:blipFill>
        <p:spPr bwMode="auto">
          <a:xfrm>
            <a:off x="827088" y="4310063"/>
            <a:ext cx="7475537" cy="1662112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40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5368172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6701"/>
            <a:ext cx="8226425" cy="1139825"/>
          </a:xfrm>
        </p:spPr>
        <p:txBody>
          <a:bodyPr/>
          <a:lstStyle/>
          <a:p>
            <a:r>
              <a:rPr lang="en-US" sz="3600" dirty="0" err="1"/>
              <a:t>Timestamping</a:t>
            </a:r>
            <a:r>
              <a:rPr lang="en-US" sz="3600" dirty="0"/>
              <a:t> (Cont.)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26425" cy="4522788"/>
          </a:xfrm>
        </p:spPr>
        <p:txBody>
          <a:bodyPr/>
          <a:lstStyle/>
          <a:p>
            <a:r>
              <a:rPr lang="en-US" sz="2000" dirty="0"/>
              <a:t>A site with a slow clock will assign smaller timestamps</a:t>
            </a:r>
          </a:p>
          <a:p>
            <a:pPr lvl="1"/>
            <a:r>
              <a:rPr lang="en-US" sz="2000" dirty="0">
                <a:sym typeface="Symbol" charset="2"/>
              </a:rPr>
              <a:t>Still logically correct: </a:t>
            </a:r>
            <a:r>
              <a:rPr lang="en-US" sz="2000" dirty="0" err="1">
                <a:sym typeface="Symbol" charset="2"/>
              </a:rPr>
              <a:t>serializability</a:t>
            </a:r>
            <a:r>
              <a:rPr lang="en-US" sz="2000" dirty="0">
                <a:sym typeface="Symbol" charset="2"/>
              </a:rPr>
              <a:t> not affected</a:t>
            </a:r>
          </a:p>
          <a:p>
            <a:pPr lvl="1"/>
            <a:r>
              <a:rPr lang="en-US" sz="2000" dirty="0">
                <a:sym typeface="Symbol" charset="2"/>
              </a:rPr>
              <a:t>But: “disadvantages” transactions</a:t>
            </a:r>
          </a:p>
          <a:p>
            <a:r>
              <a:rPr lang="en-US" sz="2000" dirty="0">
                <a:sym typeface="Symbol" charset="2"/>
              </a:rPr>
              <a:t>To fix this problem</a:t>
            </a:r>
          </a:p>
          <a:p>
            <a:pPr lvl="1"/>
            <a:r>
              <a:rPr lang="en-US" sz="2000" dirty="0">
                <a:sym typeface="Symbol" charset="2"/>
              </a:rPr>
              <a:t>Define within each site </a:t>
            </a:r>
            <a:r>
              <a:rPr lang="en-US" sz="2000" dirty="0"/>
              <a:t>S</a:t>
            </a:r>
            <a:r>
              <a:rPr lang="en-US" sz="2000" i="1" baseline="-25000" dirty="0"/>
              <a:t>i  </a:t>
            </a:r>
            <a:r>
              <a:rPr lang="en-US" sz="2000" dirty="0"/>
              <a:t>a </a:t>
            </a:r>
            <a:r>
              <a:rPr lang="en-US" sz="2000" b="1" dirty="0">
                <a:solidFill>
                  <a:schemeClr val="tx2"/>
                </a:solidFill>
              </a:rPr>
              <a:t>logical clock</a:t>
            </a:r>
            <a:r>
              <a:rPr lang="en-US" sz="2000" i="1" dirty="0"/>
              <a:t>  </a:t>
            </a:r>
            <a:r>
              <a:rPr lang="en-US" sz="2000" dirty="0"/>
              <a:t>(</a:t>
            </a:r>
            <a:r>
              <a:rPr lang="en-US" sz="2000" i="1" dirty="0" err="1"/>
              <a:t>LC</a:t>
            </a:r>
            <a:r>
              <a:rPr lang="en-US" sz="2000" i="1" baseline="-25000" dirty="0" err="1"/>
              <a:t>i</a:t>
            </a:r>
            <a:r>
              <a:rPr lang="en-US" sz="2000" dirty="0"/>
              <a:t>), which generates the unique local timestamp</a:t>
            </a:r>
          </a:p>
          <a:p>
            <a:pPr lvl="1"/>
            <a:r>
              <a:rPr lang="en-US" sz="2000" dirty="0"/>
              <a:t>Require that S</a:t>
            </a:r>
            <a:r>
              <a:rPr lang="en-US" sz="2000" i="1" baseline="-25000" dirty="0"/>
              <a:t>i </a:t>
            </a:r>
            <a:r>
              <a:rPr lang="en-US" sz="2000" dirty="0"/>
              <a:t>advance its logical clock whenever a request is received from a transaction Ti with timestamp &lt; </a:t>
            </a:r>
            <a:r>
              <a:rPr lang="en-US" sz="2000" i="1" dirty="0" err="1"/>
              <a:t>x,y</a:t>
            </a:r>
            <a:r>
              <a:rPr lang="en-US" sz="2000" dirty="0"/>
              <a:t>&gt; and x is greater that the current value of </a:t>
            </a:r>
            <a:r>
              <a:rPr lang="en-US" sz="2000" i="1" dirty="0" err="1"/>
              <a:t>LC</a:t>
            </a:r>
            <a:r>
              <a:rPr lang="en-US" sz="2000" i="1" baseline="-25000" dirty="0" err="1"/>
              <a:t>i</a:t>
            </a:r>
            <a:r>
              <a:rPr lang="en-US" sz="2000" i="1" dirty="0"/>
              <a:t>.</a:t>
            </a:r>
            <a:endParaRPr lang="en-US" sz="2000" dirty="0"/>
          </a:p>
          <a:p>
            <a:pPr lvl="1"/>
            <a:r>
              <a:rPr lang="en-US" sz="2000" dirty="0"/>
              <a:t>In this case, site S</a:t>
            </a:r>
            <a:r>
              <a:rPr lang="en-US" sz="2000" i="1" baseline="-25000" dirty="0"/>
              <a:t>i  </a:t>
            </a:r>
            <a:r>
              <a:rPr lang="en-US" sz="2000" dirty="0"/>
              <a:t>advances its logical clock to the value </a:t>
            </a:r>
            <a:r>
              <a:rPr lang="en-US" sz="2000" i="1" dirty="0"/>
              <a:t>x</a:t>
            </a:r>
            <a:r>
              <a:rPr lang="en-US" sz="2000" dirty="0"/>
              <a:t> + 1.</a:t>
            </a:r>
            <a:endParaRPr lang="en-US" sz="2000" i="1" baseline="-25000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41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42132630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6425" cy="1139825"/>
          </a:xfrm>
        </p:spPr>
        <p:txBody>
          <a:bodyPr/>
          <a:lstStyle/>
          <a:p>
            <a:r>
              <a:rPr lang="en-US" sz="3200" dirty="0"/>
              <a:t>Replication with Weak Consistency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226425" cy="4522788"/>
          </a:xfrm>
        </p:spPr>
        <p:txBody>
          <a:bodyPr/>
          <a:lstStyle/>
          <a:p>
            <a:r>
              <a:rPr lang="en-US" sz="1800" dirty="0"/>
              <a:t>Many commercial databases support replication of data with weak degrees of consistency (I.e., without a guarantee of </a:t>
            </a:r>
            <a:r>
              <a:rPr lang="en-US" sz="1800" dirty="0" err="1"/>
              <a:t>serializabiliy</a:t>
            </a:r>
            <a:r>
              <a:rPr lang="en-US" sz="1800" dirty="0"/>
              <a:t>)</a:t>
            </a:r>
          </a:p>
          <a:p>
            <a:r>
              <a:rPr lang="en-US" sz="1800" dirty="0"/>
              <a:t>E.g.:  </a:t>
            </a:r>
            <a:r>
              <a:rPr lang="en-US" sz="1800" b="1" dirty="0">
                <a:solidFill>
                  <a:schemeClr val="tx2"/>
                </a:solidFill>
              </a:rPr>
              <a:t>master-slave replication</a:t>
            </a:r>
            <a:r>
              <a:rPr lang="en-US" sz="1800" dirty="0"/>
              <a:t>: updates are performed at a single “master” site, and propagated to “slave” sites.  </a:t>
            </a:r>
          </a:p>
          <a:p>
            <a:pPr lvl="1"/>
            <a:r>
              <a:rPr lang="en-US" sz="1800" dirty="0"/>
              <a:t>Propagation is not part of the update transaction: its is decoupled</a:t>
            </a:r>
          </a:p>
          <a:p>
            <a:pPr lvl="2"/>
            <a:r>
              <a:rPr lang="en-US" sz="1800" dirty="0"/>
              <a:t>May be immediately after transaction commits</a:t>
            </a:r>
          </a:p>
          <a:p>
            <a:pPr lvl="2"/>
            <a:r>
              <a:rPr lang="en-US" sz="1800" dirty="0"/>
              <a:t>May be periodic</a:t>
            </a:r>
          </a:p>
          <a:p>
            <a:pPr lvl="1"/>
            <a:r>
              <a:rPr lang="en-US" sz="1800" dirty="0"/>
              <a:t>Data may only be read at slave sites, not updated</a:t>
            </a:r>
          </a:p>
          <a:p>
            <a:pPr lvl="2"/>
            <a:r>
              <a:rPr lang="en-US" sz="1800" dirty="0"/>
              <a:t>No need to obtain locks at any remote site</a:t>
            </a:r>
          </a:p>
          <a:p>
            <a:pPr lvl="1"/>
            <a:r>
              <a:rPr lang="en-US" sz="1800" dirty="0"/>
              <a:t>Particularly useful for distributing information</a:t>
            </a:r>
          </a:p>
          <a:p>
            <a:pPr lvl="2"/>
            <a:r>
              <a:rPr lang="en-US" sz="1800" dirty="0"/>
              <a:t>E.g. from central office to branch-office </a:t>
            </a:r>
          </a:p>
          <a:p>
            <a:pPr lvl="1"/>
            <a:r>
              <a:rPr lang="en-US" sz="1800" dirty="0"/>
              <a:t>Also useful for running read-only queries offline from the main database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42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059281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077200" cy="609600"/>
          </a:xfrm>
        </p:spPr>
        <p:txBody>
          <a:bodyPr/>
          <a:lstStyle/>
          <a:p>
            <a:r>
              <a:rPr lang="en-US" sz="2800" dirty="0"/>
              <a:t>Replication with Weak Consistency (Cont.)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Replicas should see a </a:t>
            </a:r>
            <a:r>
              <a:rPr lang="en-US" sz="2000" b="1" dirty="0">
                <a:solidFill>
                  <a:schemeClr val="tx2"/>
                </a:solidFill>
              </a:rPr>
              <a:t>transaction-consistent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tx2"/>
                </a:solidFill>
              </a:rPr>
              <a:t>snapshot </a:t>
            </a:r>
            <a:r>
              <a:rPr lang="en-US" sz="2000" dirty="0"/>
              <a:t>of the database</a:t>
            </a:r>
          </a:p>
          <a:p>
            <a:pPr lvl="1"/>
            <a:r>
              <a:rPr lang="en-US" sz="2000" dirty="0"/>
              <a:t>That is, a state of the database reflecting all effects of all transactions up to some point in the serialization order, and no effects of any later transactions. </a:t>
            </a:r>
          </a:p>
          <a:p>
            <a:r>
              <a:rPr lang="en-US" sz="2000" dirty="0"/>
              <a:t>E.g. Oracle provides a </a:t>
            </a:r>
            <a:r>
              <a:rPr lang="en-US" sz="2000" b="1" dirty="0">
                <a:latin typeface="Microsoft Sans Serif" pitchFamily="34" charset="0"/>
              </a:rPr>
              <a:t>create snapshot</a:t>
            </a:r>
            <a:r>
              <a:rPr lang="en-US" sz="2000" dirty="0"/>
              <a:t> statement to create a snapshot of a relation or a set of relations at a remote site</a:t>
            </a:r>
          </a:p>
          <a:p>
            <a:pPr lvl="1"/>
            <a:r>
              <a:rPr lang="en-US" sz="2000" dirty="0"/>
              <a:t>snapshot refresh either by </a:t>
            </a:r>
            <a:r>
              <a:rPr lang="en-US" sz="2000" dirty="0" err="1"/>
              <a:t>recomputation</a:t>
            </a:r>
            <a:r>
              <a:rPr lang="en-US" sz="2000" dirty="0"/>
              <a:t> or by incremental update</a:t>
            </a:r>
          </a:p>
          <a:p>
            <a:pPr lvl="1"/>
            <a:r>
              <a:rPr lang="en-US" sz="2000" dirty="0"/>
              <a:t>Automatic refresh (continuous or periodic) or  manual refresh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43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6745788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226425" cy="1139825"/>
          </a:xfrm>
        </p:spPr>
        <p:txBody>
          <a:bodyPr/>
          <a:lstStyle/>
          <a:p>
            <a:r>
              <a:rPr lang="en-US" sz="3200" dirty="0" err="1"/>
              <a:t>Multimaster</a:t>
            </a:r>
            <a:r>
              <a:rPr lang="en-US" sz="3200" dirty="0"/>
              <a:t> and Lazy Replication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With </a:t>
            </a:r>
            <a:r>
              <a:rPr lang="en-US" sz="2000" dirty="0" err="1"/>
              <a:t>multimaster</a:t>
            </a:r>
            <a:r>
              <a:rPr lang="en-US" sz="2000" dirty="0"/>
              <a:t> replication (also called update-anywhere replication) updates are permitted at any replica, and are automatically propagated to all replicas</a:t>
            </a:r>
          </a:p>
          <a:p>
            <a:pPr lvl="1"/>
            <a:r>
              <a:rPr lang="en-US" sz="2000" dirty="0"/>
              <a:t>Basic model in distributed databases, where transactions are unaware of the details of replication, and database system propagates updates as part of the same transaction</a:t>
            </a:r>
          </a:p>
          <a:p>
            <a:pPr lvl="2"/>
            <a:r>
              <a:rPr lang="en-US" sz="2000" dirty="0"/>
              <a:t>Coupled with 2 phase commit</a:t>
            </a:r>
          </a:p>
          <a:p>
            <a:r>
              <a:rPr lang="en-US" sz="2000" dirty="0"/>
              <a:t>Many systems support </a:t>
            </a:r>
            <a:r>
              <a:rPr lang="en-US" sz="2000" b="1" dirty="0">
                <a:solidFill>
                  <a:schemeClr val="tx2"/>
                </a:solidFill>
              </a:rPr>
              <a:t>lazy propagation</a:t>
            </a:r>
            <a:r>
              <a:rPr lang="en-US" sz="2000" dirty="0"/>
              <a:t> where  updates are transmitted after transaction commits</a:t>
            </a:r>
          </a:p>
          <a:p>
            <a:pPr lvl="1"/>
            <a:r>
              <a:rPr lang="en-US" sz="2000" dirty="0"/>
              <a:t>Allows updates to occur even if some sites are disconnected from the network, but at the cost of consistency</a:t>
            </a:r>
          </a:p>
          <a:p>
            <a:pPr lvl="2"/>
            <a:endParaRPr lang="en-US" sz="2000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44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8951909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1131" y="0"/>
            <a:ext cx="8226425" cy="1139825"/>
          </a:xfrm>
        </p:spPr>
        <p:txBody>
          <a:bodyPr/>
          <a:lstStyle/>
          <a:p>
            <a:r>
              <a:rPr lang="en-US" sz="3600" dirty="0"/>
              <a:t>Deadlock Handling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92200"/>
            <a:ext cx="7920037" cy="769938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z="2000" dirty="0"/>
              <a:t>Consider the following two transactions and history, with item X and transaction T</a:t>
            </a:r>
            <a:r>
              <a:rPr lang="en-US" sz="2000" baseline="-25000" dirty="0"/>
              <a:t>1</a:t>
            </a:r>
            <a:r>
              <a:rPr lang="en-US" sz="2000" dirty="0"/>
              <a:t> at site 1, and item Y and transaction T</a:t>
            </a:r>
            <a:r>
              <a:rPr lang="en-US" sz="2000" baseline="-25000" dirty="0"/>
              <a:t>2</a:t>
            </a:r>
            <a:r>
              <a:rPr lang="en-US" sz="2000" dirty="0"/>
              <a:t> at site 2:</a:t>
            </a: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1398588" y="1841500"/>
            <a:ext cx="20447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T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:     	write (X)</a:t>
            </a:r>
          </a:p>
          <a:p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	write </a:t>
            </a:r>
            <a:r>
              <a:rPr lang="en-US" sz="2000" dirty="0">
                <a:solidFill>
                  <a:schemeClr val="tx1"/>
                </a:solidFill>
              </a:rPr>
              <a:t>(Y)</a:t>
            </a: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5665788" y="1841500"/>
            <a:ext cx="20447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T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:     	write (Y)</a:t>
            </a:r>
          </a:p>
          <a:p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	write </a:t>
            </a:r>
            <a:r>
              <a:rPr lang="en-US" sz="2000" dirty="0">
                <a:solidFill>
                  <a:schemeClr val="tx1"/>
                </a:solidFill>
              </a:rPr>
              <a:t>(X)</a:t>
            </a:r>
          </a:p>
        </p:txBody>
      </p:sp>
      <p:sp>
        <p:nvSpPr>
          <p:cNvPr id="181254" name="Line 6"/>
          <p:cNvSpPr>
            <a:spLocks noChangeShapeType="1"/>
          </p:cNvSpPr>
          <p:nvPr/>
        </p:nvSpPr>
        <p:spPr bwMode="auto">
          <a:xfrm>
            <a:off x="1323975" y="2667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1255" name="Line 7"/>
          <p:cNvSpPr>
            <a:spLocks noChangeShapeType="1"/>
          </p:cNvSpPr>
          <p:nvPr/>
        </p:nvSpPr>
        <p:spPr bwMode="auto">
          <a:xfrm>
            <a:off x="7800975" y="2667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1256" name="Line 8"/>
          <p:cNvSpPr>
            <a:spLocks noChangeShapeType="1"/>
          </p:cNvSpPr>
          <p:nvPr/>
        </p:nvSpPr>
        <p:spPr bwMode="auto">
          <a:xfrm>
            <a:off x="1049338" y="28956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1257" name="Line 9"/>
          <p:cNvSpPr>
            <a:spLocks noChangeShapeType="1"/>
          </p:cNvSpPr>
          <p:nvPr/>
        </p:nvSpPr>
        <p:spPr bwMode="auto">
          <a:xfrm>
            <a:off x="4676775" y="2667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1258" name="Text Box 10"/>
          <p:cNvSpPr txBox="1">
            <a:spLocks noChangeArrowheads="1"/>
          </p:cNvSpPr>
          <p:nvPr/>
        </p:nvSpPr>
        <p:spPr bwMode="auto">
          <a:xfrm>
            <a:off x="1460500" y="3059113"/>
            <a:ext cx="1482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X-lock on X</a:t>
            </a:r>
          </a:p>
          <a:p>
            <a:r>
              <a:rPr lang="en-US" sz="2000" dirty="0">
                <a:solidFill>
                  <a:schemeClr val="tx1"/>
                </a:solidFill>
              </a:rPr>
              <a:t>write (X)</a:t>
            </a:r>
          </a:p>
        </p:txBody>
      </p:sp>
      <p:sp>
        <p:nvSpPr>
          <p:cNvPr id="181259" name="Text Box 11"/>
          <p:cNvSpPr txBox="1">
            <a:spLocks noChangeArrowheads="1"/>
          </p:cNvSpPr>
          <p:nvPr/>
        </p:nvSpPr>
        <p:spPr bwMode="auto">
          <a:xfrm>
            <a:off x="4873625" y="3376613"/>
            <a:ext cx="2371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X-lock on Y</a:t>
            </a:r>
          </a:p>
          <a:p>
            <a:r>
              <a:rPr lang="en-US" sz="2000" dirty="0">
                <a:solidFill>
                  <a:schemeClr val="tx1"/>
                </a:solidFill>
              </a:rPr>
              <a:t>write (Y)</a:t>
            </a:r>
          </a:p>
          <a:p>
            <a:r>
              <a:rPr lang="en-US" sz="2000" dirty="0">
                <a:solidFill>
                  <a:schemeClr val="tx1"/>
                </a:solidFill>
              </a:rPr>
              <a:t>wait for X-lock on X</a:t>
            </a:r>
          </a:p>
        </p:txBody>
      </p:sp>
      <p:sp>
        <p:nvSpPr>
          <p:cNvPr id="181260" name="Text Box 12"/>
          <p:cNvSpPr txBox="1">
            <a:spLocks noChangeArrowheads="1"/>
          </p:cNvSpPr>
          <p:nvPr/>
        </p:nvSpPr>
        <p:spPr bwMode="auto">
          <a:xfrm>
            <a:off x="1460500" y="4740275"/>
            <a:ext cx="2428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Wait for X-lock on Y</a:t>
            </a:r>
          </a:p>
        </p:txBody>
      </p:sp>
      <p:sp>
        <p:nvSpPr>
          <p:cNvPr id="181261" name="Text Box 13"/>
          <p:cNvSpPr txBox="1">
            <a:spLocks noChangeArrowheads="1"/>
          </p:cNvSpPr>
          <p:nvPr/>
        </p:nvSpPr>
        <p:spPr bwMode="auto">
          <a:xfrm>
            <a:off x="1062038" y="5364163"/>
            <a:ext cx="7243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Result: deadlock which cannot be detected locally at either site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45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40241332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227"/>
            <a:ext cx="8226425" cy="1139825"/>
          </a:xfrm>
        </p:spPr>
        <p:txBody>
          <a:bodyPr/>
          <a:lstStyle/>
          <a:p>
            <a:r>
              <a:rPr lang="en-US" sz="3600" dirty="0"/>
              <a:t>Centralized Approach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226425" cy="4522788"/>
          </a:xfrm>
        </p:spPr>
        <p:txBody>
          <a:bodyPr/>
          <a:lstStyle/>
          <a:p>
            <a:r>
              <a:rPr lang="en-US" sz="2000" dirty="0"/>
              <a:t>A global  wait-for graph is constructed and maintained in a </a:t>
            </a:r>
            <a:r>
              <a:rPr lang="en-US" sz="2000" i="1" dirty="0"/>
              <a:t>single </a:t>
            </a:r>
            <a:r>
              <a:rPr lang="en-US" sz="2000" dirty="0"/>
              <a:t>site; the deadlock-detection coordinator</a:t>
            </a:r>
          </a:p>
          <a:p>
            <a:pPr lvl="1"/>
            <a:r>
              <a:rPr lang="en-US" sz="2000" i="1" dirty="0"/>
              <a:t>Real graph</a:t>
            </a:r>
            <a:r>
              <a:rPr lang="en-US" sz="2000" dirty="0"/>
              <a:t>: Real, but unknown, state of the system.</a:t>
            </a:r>
          </a:p>
          <a:p>
            <a:pPr lvl="1"/>
            <a:r>
              <a:rPr lang="en-US" sz="2000" i="1" dirty="0"/>
              <a:t>Constructed </a:t>
            </a:r>
            <a:r>
              <a:rPr lang="en-US" sz="2000" i="1" dirty="0" err="1"/>
              <a:t>graph</a:t>
            </a:r>
            <a:r>
              <a:rPr lang="en-US" sz="2000" dirty="0" err="1"/>
              <a:t>:Approximation</a:t>
            </a:r>
            <a:r>
              <a:rPr lang="en-US" sz="2000" dirty="0"/>
              <a:t> generated by the controller during the execution of its algorithm .</a:t>
            </a:r>
          </a:p>
          <a:p>
            <a:r>
              <a:rPr lang="en-US" sz="2000" dirty="0"/>
              <a:t>the global wait-for graph can be constructed when:</a:t>
            </a:r>
          </a:p>
          <a:p>
            <a:pPr lvl="1"/>
            <a:r>
              <a:rPr lang="en-US" sz="2000" dirty="0"/>
              <a:t>a new edge is inserted in or removed from one of the local  wait-for graphs.</a:t>
            </a:r>
          </a:p>
          <a:p>
            <a:pPr lvl="1"/>
            <a:r>
              <a:rPr lang="en-US" sz="2000" dirty="0"/>
              <a:t>a number of changes  have occurred in a local wait-for graph.</a:t>
            </a:r>
          </a:p>
          <a:p>
            <a:pPr lvl="1"/>
            <a:r>
              <a:rPr lang="en-US" sz="2000" dirty="0"/>
              <a:t>the coordinator needs to invoke cycle-detection.</a:t>
            </a:r>
          </a:p>
          <a:p>
            <a:r>
              <a:rPr lang="en-US" sz="2000" dirty="0"/>
              <a:t>If the coordinator finds a cycle, it selects a victim and notifies all sites. The sites roll back the victim transaction.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46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6606382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7382" y="0"/>
            <a:ext cx="8226425" cy="1139825"/>
          </a:xfrm>
        </p:spPr>
        <p:txBody>
          <a:bodyPr/>
          <a:lstStyle/>
          <a:p>
            <a:r>
              <a:rPr lang="en-US" sz="3600" dirty="0"/>
              <a:t>Local and Global Wait-For Graphs</a:t>
            </a:r>
          </a:p>
        </p:txBody>
      </p:sp>
      <p:pic>
        <p:nvPicPr>
          <p:cNvPr id="279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" t="22917" r="977" b="23177"/>
          <a:stretch>
            <a:fillRect/>
          </a:stretch>
        </p:blipFill>
        <p:spPr bwMode="auto">
          <a:xfrm>
            <a:off x="1695450" y="1147491"/>
            <a:ext cx="5391150" cy="2223044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955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" t="2597" r="1462" b="2597"/>
          <a:stretch>
            <a:fillRect/>
          </a:stretch>
        </p:blipFill>
        <p:spPr bwMode="auto">
          <a:xfrm>
            <a:off x="2860556" y="3736975"/>
            <a:ext cx="2870437" cy="21018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9557" name="Text Box 5"/>
          <p:cNvSpPr txBox="1">
            <a:spLocks noChangeArrowheads="1"/>
          </p:cNvSpPr>
          <p:nvPr/>
        </p:nvSpPr>
        <p:spPr bwMode="auto">
          <a:xfrm>
            <a:off x="7848600" y="1801813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Local</a:t>
            </a:r>
          </a:p>
        </p:txBody>
      </p:sp>
      <p:sp>
        <p:nvSpPr>
          <p:cNvPr id="279558" name="Text Box 6"/>
          <p:cNvSpPr txBox="1">
            <a:spLocks noChangeArrowheads="1"/>
          </p:cNvSpPr>
          <p:nvPr/>
        </p:nvSpPr>
        <p:spPr bwMode="auto">
          <a:xfrm>
            <a:off x="6343650" y="4495800"/>
            <a:ext cx="101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Global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47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9222847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226425" cy="1139825"/>
          </a:xfrm>
        </p:spPr>
        <p:txBody>
          <a:bodyPr/>
          <a:lstStyle/>
          <a:p>
            <a:r>
              <a:rPr lang="en-US" sz="2800" dirty="0"/>
              <a:t>Example Wait-For Graph for False Cycles</a:t>
            </a:r>
          </a:p>
        </p:txBody>
      </p:sp>
      <p:pic>
        <p:nvPicPr>
          <p:cNvPr id="281603" name="Picture 10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4" t="1164" r="16376" b="1747"/>
          <a:stretch>
            <a:fillRect/>
          </a:stretch>
        </p:blipFill>
        <p:spPr bwMode="auto">
          <a:xfrm>
            <a:off x="2603500" y="1643063"/>
            <a:ext cx="3898900" cy="42354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1604" name="Text Box 1028"/>
          <p:cNvSpPr txBox="1">
            <a:spLocks noChangeArrowheads="1"/>
          </p:cNvSpPr>
          <p:nvPr/>
        </p:nvSpPr>
        <p:spPr bwMode="auto">
          <a:xfrm>
            <a:off x="1054100" y="1068388"/>
            <a:ext cx="1339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Initial state: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48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4260904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6425" cy="1139825"/>
          </a:xfrm>
        </p:spPr>
        <p:txBody>
          <a:bodyPr/>
          <a:lstStyle/>
          <a:p>
            <a:r>
              <a:rPr lang="en-US" sz="3600" dirty="0"/>
              <a:t>False Cycles (Cont.)</a:t>
            </a:r>
          </a:p>
        </p:txBody>
      </p:sp>
      <p:sp>
        <p:nvSpPr>
          <p:cNvPr id="146435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143000"/>
            <a:ext cx="7848600" cy="4876800"/>
          </a:xfrm>
        </p:spPr>
        <p:txBody>
          <a:bodyPr/>
          <a:lstStyle/>
          <a:p>
            <a:r>
              <a:rPr lang="en-US" sz="1800" dirty="0"/>
              <a:t>Suppose that starting from the state shown in figure,</a:t>
            </a:r>
          </a:p>
          <a:p>
            <a:pPr>
              <a:buFont typeface="Monotype Sorts" charset="2"/>
              <a:buNone/>
            </a:pPr>
            <a:r>
              <a:rPr lang="en-US" sz="1800" dirty="0"/>
              <a:t>	1.  </a:t>
            </a:r>
            <a:r>
              <a:rPr lang="en-US" sz="1800" i="1" dirty="0"/>
              <a:t>T</a:t>
            </a:r>
            <a:r>
              <a:rPr lang="en-US" sz="1800" baseline="-25000" dirty="0"/>
              <a:t>2</a:t>
            </a:r>
            <a:r>
              <a:rPr lang="en-US" sz="1800" dirty="0"/>
              <a:t> releases resources at </a:t>
            </a:r>
            <a:r>
              <a:rPr lang="en-US" sz="1800" i="1" dirty="0"/>
              <a:t>S</a:t>
            </a:r>
            <a:r>
              <a:rPr lang="en-US" sz="1800" baseline="-25000" dirty="0"/>
              <a:t>1</a:t>
            </a:r>
            <a:r>
              <a:rPr lang="en-US" sz="1800" dirty="0"/>
              <a:t> </a:t>
            </a:r>
          </a:p>
          <a:p>
            <a:pPr lvl="2"/>
            <a:r>
              <a:rPr lang="en-US" sz="1800" dirty="0"/>
              <a:t>resulting in a message remove </a:t>
            </a:r>
            <a:r>
              <a:rPr lang="en-US" sz="1800" i="1" dirty="0"/>
              <a:t>T</a:t>
            </a:r>
            <a:r>
              <a:rPr lang="en-US" sz="1800" baseline="-25000" dirty="0"/>
              <a:t>1</a:t>
            </a:r>
            <a:r>
              <a:rPr lang="en-US" sz="1800" dirty="0"/>
              <a:t> </a:t>
            </a:r>
            <a:r>
              <a:rPr lang="en-US" sz="1800" dirty="0">
                <a:sym typeface="Symbol" charset="2"/>
              </a:rPr>
              <a:t> </a:t>
            </a:r>
            <a:r>
              <a:rPr lang="en-US" sz="1800" i="1" dirty="0">
                <a:sym typeface="Symbol" charset="2"/>
              </a:rPr>
              <a:t>T</a:t>
            </a:r>
            <a:r>
              <a:rPr lang="en-US" sz="1800" baseline="-25000" dirty="0">
                <a:sym typeface="Symbol" charset="2"/>
              </a:rPr>
              <a:t>2</a:t>
            </a:r>
            <a:r>
              <a:rPr lang="en-US" sz="1800" dirty="0">
                <a:sym typeface="Symbol" charset="2"/>
              </a:rPr>
              <a:t> message from  the Transaction</a:t>
            </a:r>
            <a:r>
              <a:rPr lang="en-US" sz="1800" dirty="0"/>
              <a:t>  Manager at site </a:t>
            </a:r>
            <a:r>
              <a:rPr lang="en-US" sz="1800" i="1" dirty="0"/>
              <a:t>S</a:t>
            </a:r>
            <a:r>
              <a:rPr lang="en-US" sz="1800" baseline="-25000" dirty="0"/>
              <a:t>1</a:t>
            </a:r>
            <a:r>
              <a:rPr lang="en-US" sz="1800" dirty="0"/>
              <a:t> to the coordinator)</a:t>
            </a:r>
          </a:p>
          <a:p>
            <a:pPr>
              <a:buFont typeface="Monotype Sorts" charset="2"/>
              <a:buNone/>
            </a:pPr>
            <a:r>
              <a:rPr lang="en-US" sz="1800" dirty="0"/>
              <a:t>	2.  And then </a:t>
            </a:r>
            <a:r>
              <a:rPr lang="en-US" sz="1800" i="1" dirty="0"/>
              <a:t>T</a:t>
            </a:r>
            <a:r>
              <a:rPr lang="en-US" sz="1800" baseline="-25000" dirty="0"/>
              <a:t>2</a:t>
            </a:r>
            <a:r>
              <a:rPr lang="en-US" sz="1800" dirty="0"/>
              <a:t> requests a resource held by </a:t>
            </a:r>
            <a:r>
              <a:rPr lang="en-US" sz="1800" i="1" dirty="0"/>
              <a:t>T</a:t>
            </a:r>
            <a:r>
              <a:rPr lang="en-US" sz="1800" baseline="-25000" dirty="0"/>
              <a:t>3</a:t>
            </a:r>
            <a:r>
              <a:rPr lang="en-US" sz="1800" dirty="0"/>
              <a:t> at site </a:t>
            </a:r>
            <a:r>
              <a:rPr lang="en-US" sz="1800" i="1" dirty="0"/>
              <a:t>S</a:t>
            </a:r>
            <a:r>
              <a:rPr lang="en-US" sz="1800" baseline="-25000" dirty="0"/>
              <a:t>2</a:t>
            </a:r>
            <a:r>
              <a:rPr lang="en-US" sz="1800" dirty="0"/>
              <a:t> </a:t>
            </a:r>
          </a:p>
          <a:p>
            <a:pPr lvl="2"/>
            <a:r>
              <a:rPr lang="en-US" sz="1800" dirty="0"/>
              <a:t>resulting in a message insert </a:t>
            </a:r>
            <a:r>
              <a:rPr lang="en-US" sz="1800" i="1" dirty="0"/>
              <a:t>T</a:t>
            </a:r>
            <a:r>
              <a:rPr lang="en-US" sz="1800" baseline="-25000" dirty="0">
                <a:sym typeface="Symbol" charset="2"/>
              </a:rPr>
              <a:t>2</a:t>
            </a:r>
            <a:r>
              <a:rPr lang="en-US" sz="1800" dirty="0"/>
              <a:t> </a:t>
            </a:r>
            <a:r>
              <a:rPr lang="en-US" sz="1800" dirty="0">
                <a:sym typeface="Symbol" charset="2"/>
              </a:rPr>
              <a:t> </a:t>
            </a:r>
            <a:r>
              <a:rPr lang="en-US" sz="1800" i="1" dirty="0">
                <a:sym typeface="Symbol" charset="2"/>
              </a:rPr>
              <a:t>T</a:t>
            </a:r>
            <a:r>
              <a:rPr lang="en-US" sz="1800" baseline="-25000" dirty="0">
                <a:sym typeface="Symbol" charset="2"/>
              </a:rPr>
              <a:t>3</a:t>
            </a:r>
            <a:r>
              <a:rPr lang="en-US" sz="1800" dirty="0">
                <a:sym typeface="Symbol" charset="2"/>
              </a:rPr>
              <a:t> from </a:t>
            </a:r>
            <a:r>
              <a:rPr lang="en-US" sz="1800" i="1" dirty="0">
                <a:sym typeface="Symbol" charset="2"/>
              </a:rPr>
              <a:t>S</a:t>
            </a:r>
            <a:r>
              <a:rPr lang="en-US" sz="1800" baseline="-25000" dirty="0">
                <a:sym typeface="Symbol" charset="2"/>
              </a:rPr>
              <a:t>2</a:t>
            </a:r>
            <a:r>
              <a:rPr lang="en-US" sz="1800" dirty="0">
                <a:sym typeface="Symbol" charset="2"/>
              </a:rPr>
              <a:t> to the coordinator</a:t>
            </a:r>
          </a:p>
          <a:p>
            <a:r>
              <a:rPr lang="en-US" sz="1800" dirty="0">
                <a:sym typeface="Symbol" charset="2"/>
              </a:rPr>
              <a:t>Suppose further that the insert message reaches before the </a:t>
            </a:r>
            <a:r>
              <a:rPr lang="en-US" sz="1800" b="1" dirty="0">
                <a:sym typeface="Symbol" charset="2"/>
              </a:rPr>
              <a:t>delete</a:t>
            </a:r>
            <a:r>
              <a:rPr lang="en-US" sz="1800" dirty="0">
                <a:sym typeface="Symbol" charset="2"/>
              </a:rPr>
              <a:t> message </a:t>
            </a:r>
          </a:p>
          <a:p>
            <a:pPr lvl="1"/>
            <a:r>
              <a:rPr lang="en-US" sz="1800" dirty="0">
                <a:sym typeface="Symbol" charset="2"/>
              </a:rPr>
              <a:t>this can happen due to network delays</a:t>
            </a:r>
          </a:p>
          <a:p>
            <a:r>
              <a:rPr lang="en-US" sz="1800" dirty="0">
                <a:sym typeface="Symbol" charset="2"/>
              </a:rPr>
              <a:t>The coordinator would then find a false cycle </a:t>
            </a:r>
          </a:p>
          <a:p>
            <a:pPr>
              <a:buFont typeface="Monotype Sorts" charset="2"/>
              <a:buNone/>
            </a:pPr>
            <a:r>
              <a:rPr lang="en-US" sz="1800" dirty="0">
                <a:sym typeface="Symbol" charset="2"/>
              </a:rPr>
              <a:t>			</a:t>
            </a:r>
            <a:r>
              <a:rPr lang="en-US" sz="1800" i="1" dirty="0">
                <a:sym typeface="Symbol" charset="2"/>
              </a:rPr>
              <a:t>T</a:t>
            </a:r>
            <a:r>
              <a:rPr lang="en-US" sz="1800" baseline="-25000" dirty="0">
                <a:sym typeface="Symbol" charset="2"/>
              </a:rPr>
              <a:t>1</a:t>
            </a:r>
            <a:r>
              <a:rPr lang="en-US" sz="1800" dirty="0">
                <a:sym typeface="Symbol" charset="2"/>
              </a:rPr>
              <a:t>  </a:t>
            </a:r>
            <a:r>
              <a:rPr lang="en-US" sz="1800" i="1" dirty="0">
                <a:sym typeface="Symbol" charset="2"/>
              </a:rPr>
              <a:t>T</a:t>
            </a:r>
            <a:r>
              <a:rPr lang="en-US" sz="1800" baseline="-25000" dirty="0">
                <a:sym typeface="Symbol" charset="2"/>
              </a:rPr>
              <a:t>2 </a:t>
            </a:r>
            <a:r>
              <a:rPr lang="en-US" sz="1800" dirty="0">
                <a:sym typeface="Symbol" charset="2"/>
              </a:rPr>
              <a:t> </a:t>
            </a:r>
            <a:r>
              <a:rPr lang="en-US" sz="1800" i="1" dirty="0">
                <a:sym typeface="Symbol" charset="2"/>
              </a:rPr>
              <a:t>T</a:t>
            </a:r>
            <a:r>
              <a:rPr lang="en-US" sz="1800" baseline="-25000" dirty="0">
                <a:sym typeface="Symbol" charset="2"/>
              </a:rPr>
              <a:t>3</a:t>
            </a:r>
            <a:r>
              <a:rPr lang="en-US" sz="1800" dirty="0">
                <a:sym typeface="Symbol" charset="2"/>
              </a:rPr>
              <a:t>  </a:t>
            </a:r>
            <a:r>
              <a:rPr lang="en-US" sz="1800" i="1" dirty="0">
                <a:sym typeface="Symbol" charset="2"/>
              </a:rPr>
              <a:t>T</a:t>
            </a:r>
            <a:r>
              <a:rPr lang="en-US" sz="1800" baseline="-25000" dirty="0">
                <a:sym typeface="Symbol" charset="2"/>
              </a:rPr>
              <a:t>1</a:t>
            </a:r>
          </a:p>
          <a:p>
            <a:r>
              <a:rPr lang="en-US" sz="1800" dirty="0">
                <a:sym typeface="Symbol" charset="2"/>
              </a:rPr>
              <a:t>The false cycle above never existed in reality.</a:t>
            </a:r>
          </a:p>
          <a:p>
            <a:r>
              <a:rPr lang="en-US" sz="1800" dirty="0">
                <a:sym typeface="Symbol" charset="2"/>
              </a:rPr>
              <a:t>False cycles cannot occur if two-phase locking is used.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49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85857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Distributed Database System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89062"/>
            <a:ext cx="8267700" cy="4554538"/>
          </a:xfrm>
        </p:spPr>
        <p:txBody>
          <a:bodyPr/>
          <a:lstStyle/>
          <a:p>
            <a:r>
              <a:rPr lang="en-US" sz="2400" dirty="0"/>
              <a:t>A distributed database (DDB) is a collection of </a:t>
            </a:r>
            <a:r>
              <a:rPr lang="en-US" sz="2400" dirty="0" smtClean="0"/>
              <a:t>multiple, logically </a:t>
            </a:r>
            <a:r>
              <a:rPr lang="en-US" sz="2400" dirty="0"/>
              <a:t>interrelated databases distributed over a computer </a:t>
            </a:r>
            <a:r>
              <a:rPr lang="en-US" sz="2400" dirty="0" smtClean="0"/>
              <a:t>network.</a:t>
            </a:r>
          </a:p>
          <a:p>
            <a:endParaRPr lang="en-US" sz="2400" dirty="0"/>
          </a:p>
          <a:p>
            <a:r>
              <a:rPr lang="en-US" sz="2400" dirty="0"/>
              <a:t>A distributed database management system (</a:t>
            </a:r>
            <a:r>
              <a:rPr lang="en-US" sz="2400" dirty="0" smtClean="0"/>
              <a:t>D–DBMS) is the </a:t>
            </a:r>
            <a:r>
              <a:rPr lang="en-US" sz="2400" dirty="0"/>
              <a:t>software that manages the DDB and provides </a:t>
            </a:r>
            <a:r>
              <a:rPr lang="en-US" sz="2400" dirty="0" smtClean="0"/>
              <a:t>an access </a:t>
            </a:r>
            <a:r>
              <a:rPr lang="en-US" sz="2400" dirty="0"/>
              <a:t>mechanism that makes this </a:t>
            </a:r>
            <a:r>
              <a:rPr lang="en-US" sz="2400" dirty="0" smtClean="0"/>
              <a:t>distribution transparent to </a:t>
            </a:r>
            <a:r>
              <a:rPr lang="en-US" sz="2400" dirty="0"/>
              <a:t>the users.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Distributed database system (DDBS) = DDB + D–DBMS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5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3296614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226425" cy="1139825"/>
          </a:xfrm>
        </p:spPr>
        <p:txBody>
          <a:bodyPr/>
          <a:lstStyle/>
          <a:p>
            <a:r>
              <a:rPr lang="en-US" sz="3600" dirty="0"/>
              <a:t>Unnecessary Rollbacks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400" dirty="0"/>
              <a:t>Unnecessary rollbacks may result when deadlock has indeed occurred and a victim has been picked, and meanwhile one of the transactions was aborted for reasons unrelated to the deadlock.</a:t>
            </a:r>
          </a:p>
          <a:p>
            <a:r>
              <a:rPr lang="en-US" sz="2400" dirty="0"/>
              <a:t>Unnecessary rollbacks can result from false cycles in the global wait-for graph; however, likelihood of false cycles is low.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50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67651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132"/>
            <a:ext cx="8226425" cy="1139825"/>
          </a:xfrm>
        </p:spPr>
        <p:txBody>
          <a:bodyPr/>
          <a:lstStyle/>
          <a:p>
            <a:r>
              <a:rPr lang="en-US" sz="3600" dirty="0"/>
              <a:t>Availability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92212"/>
            <a:ext cx="8226425" cy="4522788"/>
          </a:xfrm>
        </p:spPr>
        <p:txBody>
          <a:bodyPr/>
          <a:lstStyle/>
          <a:p>
            <a:r>
              <a:rPr lang="en-US" sz="2000" dirty="0"/>
              <a:t>High availability: time for which system is not fully usable should be extremely low (e.g. 99.99% availability) </a:t>
            </a:r>
          </a:p>
          <a:p>
            <a:r>
              <a:rPr lang="en-US" sz="2000" dirty="0"/>
              <a:t>Robustness: ability of system to function spite of failures of components</a:t>
            </a:r>
          </a:p>
          <a:p>
            <a:r>
              <a:rPr lang="en-US" sz="2000" dirty="0"/>
              <a:t>Failures are more likely in large distributed systems</a:t>
            </a:r>
          </a:p>
          <a:p>
            <a:r>
              <a:rPr lang="en-US" sz="2000" dirty="0"/>
              <a:t>To be robust, a distributed system must </a:t>
            </a:r>
          </a:p>
          <a:p>
            <a:pPr lvl="1"/>
            <a:r>
              <a:rPr lang="en-US" sz="2000" dirty="0"/>
              <a:t>Detect failures</a:t>
            </a:r>
          </a:p>
          <a:p>
            <a:pPr lvl="1"/>
            <a:r>
              <a:rPr lang="en-US" sz="2000" dirty="0"/>
              <a:t>Reconfigure the system so computation may continue</a:t>
            </a:r>
          </a:p>
          <a:p>
            <a:pPr lvl="1"/>
            <a:r>
              <a:rPr lang="en-US" sz="2000" dirty="0"/>
              <a:t>Recovery/reintegration when a site or link is repaired</a:t>
            </a:r>
          </a:p>
          <a:p>
            <a:r>
              <a:rPr lang="en-US" sz="2000" dirty="0"/>
              <a:t>Failure detection: distinguishing link failure from site failure is hard</a:t>
            </a:r>
          </a:p>
          <a:p>
            <a:pPr lvl="1"/>
            <a:r>
              <a:rPr lang="en-US" sz="2000" dirty="0"/>
              <a:t>(partial) solution: have multiple links, multiple link failure is likely a site failure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51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7209978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6425" cy="1139825"/>
          </a:xfrm>
        </p:spPr>
        <p:txBody>
          <a:bodyPr/>
          <a:lstStyle/>
          <a:p>
            <a:r>
              <a:rPr lang="en-US" dirty="0" smtClean="0"/>
              <a:t>Open Issue</a:t>
            </a:r>
            <a:endParaRPr lang="en-US" dirty="0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249363"/>
            <a:ext cx="7661275" cy="3170237"/>
          </a:xfrm>
        </p:spPr>
        <p:txBody>
          <a:bodyPr/>
          <a:lstStyle/>
          <a:p>
            <a:r>
              <a:rPr lang="en-US" sz="2400" b="1" dirty="0" smtClean="0"/>
              <a:t>Distributed </a:t>
            </a:r>
            <a:r>
              <a:rPr lang="en-US" sz="2400" b="1" dirty="0"/>
              <a:t>Database </a:t>
            </a:r>
            <a:r>
              <a:rPr lang="en-US" sz="2400" b="1" dirty="0" smtClean="0"/>
              <a:t>Design</a:t>
            </a:r>
          </a:p>
          <a:p>
            <a:pPr lvl="1"/>
            <a:r>
              <a:rPr lang="en-US" sz="2400" dirty="0" smtClean="0"/>
              <a:t>how </a:t>
            </a:r>
            <a:r>
              <a:rPr lang="en-US" sz="2400" dirty="0"/>
              <a:t>to distribute the </a:t>
            </a:r>
            <a:r>
              <a:rPr lang="en-US" sz="2400" dirty="0" smtClean="0"/>
              <a:t>database</a:t>
            </a:r>
          </a:p>
          <a:p>
            <a:pPr lvl="1"/>
            <a:r>
              <a:rPr lang="en-US" sz="2400" dirty="0" smtClean="0"/>
              <a:t>replicated </a:t>
            </a:r>
            <a:r>
              <a:rPr lang="en-US" sz="2400" dirty="0"/>
              <a:t>&amp; non-replicated database </a:t>
            </a:r>
            <a:r>
              <a:rPr lang="en-US" sz="2400" dirty="0" smtClean="0"/>
              <a:t>distribution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related problem in directory management</a:t>
            </a:r>
          </a:p>
          <a:p>
            <a:r>
              <a:rPr lang="en-US" sz="2400" b="1" dirty="0" smtClean="0"/>
              <a:t>Query </a:t>
            </a:r>
            <a:r>
              <a:rPr lang="en-US" sz="2400" b="1" dirty="0"/>
              <a:t>Processing</a:t>
            </a:r>
          </a:p>
          <a:p>
            <a:pPr lvl="1"/>
            <a:r>
              <a:rPr lang="en-US" sz="2400" dirty="0" smtClean="0"/>
              <a:t>convert </a:t>
            </a:r>
            <a:r>
              <a:rPr lang="en-US" sz="2400" dirty="0"/>
              <a:t>user transactions to data manipulation </a:t>
            </a:r>
            <a:r>
              <a:rPr lang="en-US" sz="2400" dirty="0" smtClean="0"/>
              <a:t>instructions</a:t>
            </a:r>
          </a:p>
          <a:p>
            <a:pPr lvl="1"/>
            <a:r>
              <a:rPr lang="en-US" sz="2400" dirty="0" smtClean="0"/>
              <a:t>optimization problem</a:t>
            </a:r>
          </a:p>
          <a:p>
            <a:pPr lvl="1"/>
            <a:r>
              <a:rPr lang="en-US" sz="2400" dirty="0" smtClean="0"/>
              <a:t>min{cost </a:t>
            </a:r>
            <a:r>
              <a:rPr lang="en-US" sz="2400" dirty="0"/>
              <a:t>= data transmission + local </a:t>
            </a:r>
            <a:r>
              <a:rPr lang="en-US" sz="2400" dirty="0" smtClean="0"/>
              <a:t>processing}</a:t>
            </a:r>
          </a:p>
          <a:p>
            <a:pPr lvl="1"/>
            <a:r>
              <a:rPr lang="en-US" sz="2400" dirty="0" smtClean="0"/>
              <a:t>general </a:t>
            </a:r>
            <a:r>
              <a:rPr lang="en-US" sz="2400" dirty="0"/>
              <a:t>formulation is NP-hard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52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40168820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6425" cy="1139825"/>
          </a:xfrm>
        </p:spPr>
        <p:txBody>
          <a:bodyPr/>
          <a:lstStyle/>
          <a:p>
            <a:r>
              <a:rPr lang="en-US" dirty="0" smtClean="0"/>
              <a:t>Open Issue (cont.)</a:t>
            </a:r>
            <a:endParaRPr lang="en-US" dirty="0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554163"/>
            <a:ext cx="7661275" cy="3170237"/>
          </a:xfrm>
        </p:spPr>
        <p:txBody>
          <a:bodyPr/>
          <a:lstStyle/>
          <a:p>
            <a:r>
              <a:rPr lang="en-US" sz="2400" b="1" dirty="0"/>
              <a:t>Concurrency </a:t>
            </a:r>
            <a:r>
              <a:rPr lang="en-US" sz="2400" b="1" dirty="0" smtClean="0"/>
              <a:t>Control</a:t>
            </a:r>
          </a:p>
          <a:p>
            <a:pPr lvl="1"/>
            <a:r>
              <a:rPr lang="en-US" sz="2400" dirty="0" smtClean="0"/>
              <a:t>synchronization </a:t>
            </a:r>
            <a:r>
              <a:rPr lang="en-US" sz="2400" dirty="0"/>
              <a:t>of concurrent </a:t>
            </a:r>
            <a:r>
              <a:rPr lang="en-US" sz="2400" dirty="0" smtClean="0"/>
              <a:t>accesses</a:t>
            </a:r>
          </a:p>
          <a:p>
            <a:pPr lvl="1"/>
            <a:r>
              <a:rPr lang="en-US" sz="2400" dirty="0" smtClean="0"/>
              <a:t>consistency </a:t>
            </a:r>
            <a:r>
              <a:rPr lang="en-US" sz="2400" dirty="0"/>
              <a:t>and isolation of transactions' </a:t>
            </a:r>
            <a:r>
              <a:rPr lang="en-US" sz="2400" dirty="0" smtClean="0"/>
              <a:t>effects</a:t>
            </a:r>
          </a:p>
          <a:p>
            <a:pPr lvl="1"/>
            <a:r>
              <a:rPr lang="en-US" sz="2400" dirty="0" smtClean="0"/>
              <a:t>deadlock </a:t>
            </a:r>
            <a:r>
              <a:rPr lang="en-US" sz="2400" dirty="0"/>
              <a:t>management</a:t>
            </a:r>
          </a:p>
          <a:p>
            <a:r>
              <a:rPr lang="en-US" sz="2400" b="1" dirty="0" smtClean="0"/>
              <a:t>Reliability</a:t>
            </a:r>
          </a:p>
          <a:p>
            <a:pPr lvl="1"/>
            <a:r>
              <a:rPr lang="en-US" sz="2400" dirty="0" smtClean="0"/>
              <a:t>how </a:t>
            </a:r>
            <a:r>
              <a:rPr lang="en-US" sz="2400" dirty="0"/>
              <a:t>to make the system resilient to </a:t>
            </a:r>
            <a:r>
              <a:rPr lang="en-US" sz="2400" dirty="0" smtClean="0"/>
              <a:t>failures</a:t>
            </a:r>
          </a:p>
          <a:p>
            <a:pPr lvl="1"/>
            <a:r>
              <a:rPr lang="en-US" sz="2400" dirty="0" smtClean="0"/>
              <a:t>atomicity </a:t>
            </a:r>
            <a:r>
              <a:rPr lang="en-US" sz="2400" dirty="0"/>
              <a:t>and durability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53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88450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226425" cy="1139825"/>
          </a:xfrm>
        </p:spPr>
        <p:txBody>
          <a:bodyPr/>
          <a:lstStyle/>
          <a:p>
            <a:r>
              <a:rPr lang="en-US" sz="3200" dirty="0"/>
              <a:t>Homogeneous Distributed Databases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848600" cy="4876800"/>
          </a:xfrm>
        </p:spPr>
        <p:txBody>
          <a:bodyPr/>
          <a:lstStyle/>
          <a:p>
            <a:r>
              <a:rPr lang="en-US" sz="1800" dirty="0"/>
              <a:t>In a homogeneous distributed database</a:t>
            </a:r>
          </a:p>
          <a:p>
            <a:pPr lvl="1"/>
            <a:r>
              <a:rPr lang="en-US" sz="1800" dirty="0"/>
              <a:t>All sites have identical software </a:t>
            </a:r>
          </a:p>
          <a:p>
            <a:pPr lvl="1"/>
            <a:r>
              <a:rPr lang="en-US" sz="1800" dirty="0"/>
              <a:t>Are aware of each other and agree to cooperate in processing user requests.</a:t>
            </a:r>
          </a:p>
          <a:p>
            <a:pPr lvl="1"/>
            <a:r>
              <a:rPr lang="en-US" sz="1800" dirty="0"/>
              <a:t>Each site surrenders part of its autonomy in terms of right to change schemas or software</a:t>
            </a:r>
          </a:p>
          <a:p>
            <a:pPr lvl="1"/>
            <a:r>
              <a:rPr lang="en-US" sz="1800" dirty="0"/>
              <a:t>Appears to user as a single system</a:t>
            </a:r>
          </a:p>
          <a:p>
            <a:r>
              <a:rPr lang="en-US" sz="1800" dirty="0"/>
              <a:t>In a heterogeneous distributed database</a:t>
            </a:r>
          </a:p>
          <a:p>
            <a:pPr lvl="1"/>
            <a:r>
              <a:rPr lang="en-US" sz="1800" dirty="0"/>
              <a:t>Different sites may use different schemas and software</a:t>
            </a:r>
          </a:p>
          <a:p>
            <a:pPr lvl="2"/>
            <a:r>
              <a:rPr lang="en-US" sz="1800" dirty="0"/>
              <a:t>Difference in schema is a major problem for query processing</a:t>
            </a:r>
          </a:p>
          <a:p>
            <a:pPr lvl="2"/>
            <a:r>
              <a:rPr lang="en-US" sz="1800" dirty="0"/>
              <a:t>Difference in software is a major problem for transaction processing</a:t>
            </a:r>
          </a:p>
          <a:p>
            <a:pPr lvl="1"/>
            <a:r>
              <a:rPr lang="en-US" sz="1800" dirty="0"/>
              <a:t>Sites may not be aware of each other and may provide only </a:t>
            </a:r>
            <a:br>
              <a:rPr lang="en-US" sz="1800" dirty="0"/>
            </a:br>
            <a:r>
              <a:rPr lang="en-US" sz="1800" dirty="0"/>
              <a:t>limited facilities for cooperation in transaction processing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6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48767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Data Replication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85887"/>
            <a:ext cx="7815262" cy="4710113"/>
          </a:xfrm>
        </p:spPr>
        <p:txBody>
          <a:bodyPr/>
          <a:lstStyle/>
          <a:p>
            <a:r>
              <a:rPr lang="en-US" dirty="0"/>
              <a:t>A relation or fragment of a relation is </a:t>
            </a:r>
            <a:r>
              <a:rPr lang="en-US" b="1" dirty="0">
                <a:solidFill>
                  <a:schemeClr val="tx2"/>
                </a:solidFill>
              </a:rPr>
              <a:t>replicated</a:t>
            </a:r>
            <a:r>
              <a:rPr lang="en-US" dirty="0"/>
              <a:t> if it is stored redundantly in two or more sites.</a:t>
            </a:r>
          </a:p>
          <a:p>
            <a:r>
              <a:rPr lang="en-US" b="1" dirty="0">
                <a:solidFill>
                  <a:schemeClr val="tx2"/>
                </a:solidFill>
              </a:rPr>
              <a:t>Full replication</a:t>
            </a:r>
            <a:r>
              <a:rPr lang="en-US" dirty="0"/>
              <a:t> of a relation is the case where the relation is stored at all sites.</a:t>
            </a:r>
          </a:p>
          <a:p>
            <a:r>
              <a:rPr lang="en-US" dirty="0"/>
              <a:t>Fully redundant databases are those in which every site contains a copy of the entire database.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7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61361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/>
              <a:t>Data Replication 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305800" cy="4899025"/>
          </a:xfrm>
        </p:spPr>
        <p:txBody>
          <a:bodyPr/>
          <a:lstStyle/>
          <a:p>
            <a:r>
              <a:rPr lang="en-US" sz="1800" dirty="0"/>
              <a:t>Advantages of Replication</a:t>
            </a:r>
          </a:p>
          <a:p>
            <a:pPr lvl="1"/>
            <a:r>
              <a:rPr lang="en-US" sz="1800" b="1" dirty="0"/>
              <a:t>Availability</a:t>
            </a:r>
            <a:r>
              <a:rPr lang="en-US" sz="1800" dirty="0"/>
              <a:t>: failure of site containing relation </a:t>
            </a:r>
            <a:r>
              <a:rPr lang="en-US" sz="1800" i="1" dirty="0"/>
              <a:t>r </a:t>
            </a:r>
            <a:r>
              <a:rPr lang="en-US" sz="1800" dirty="0"/>
              <a:t>does not result in unavailability of </a:t>
            </a:r>
            <a:r>
              <a:rPr lang="en-US" sz="1800" i="1" dirty="0"/>
              <a:t>r</a:t>
            </a:r>
            <a:r>
              <a:rPr lang="en-US" sz="1800" dirty="0"/>
              <a:t> is replicas exist.</a:t>
            </a:r>
          </a:p>
          <a:p>
            <a:pPr lvl="1"/>
            <a:r>
              <a:rPr lang="en-US" sz="1800" b="1" dirty="0"/>
              <a:t>Parallelism</a:t>
            </a:r>
            <a:r>
              <a:rPr lang="en-US" sz="1800" dirty="0"/>
              <a:t>: queries on </a:t>
            </a:r>
            <a:r>
              <a:rPr lang="en-US" sz="1800" i="1" dirty="0"/>
              <a:t>r </a:t>
            </a:r>
            <a:r>
              <a:rPr lang="en-US" sz="1800" dirty="0"/>
              <a:t>may be processed by several nodes in parallel.</a:t>
            </a:r>
          </a:p>
          <a:p>
            <a:pPr lvl="1"/>
            <a:r>
              <a:rPr lang="en-US" sz="1800" b="1" dirty="0"/>
              <a:t>Reduced data transfer</a:t>
            </a:r>
            <a:r>
              <a:rPr lang="en-US" sz="1800" dirty="0"/>
              <a:t>: relation</a:t>
            </a:r>
            <a:r>
              <a:rPr lang="en-US" sz="1800" i="1" dirty="0"/>
              <a:t> r </a:t>
            </a:r>
            <a:r>
              <a:rPr lang="en-US" sz="1800" dirty="0"/>
              <a:t>is available locally at each site containing a replica of </a:t>
            </a:r>
            <a:r>
              <a:rPr lang="en-US" sz="1800" i="1" dirty="0"/>
              <a:t>r</a:t>
            </a:r>
            <a:r>
              <a:rPr lang="en-US" sz="1800" dirty="0"/>
              <a:t>.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Disadvantages of Replication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Increased cost of updates: each replica of relation </a:t>
            </a:r>
            <a:r>
              <a:rPr lang="en-US" sz="1800" i="1" dirty="0"/>
              <a:t>r</a:t>
            </a:r>
            <a:r>
              <a:rPr lang="en-US" sz="1800" dirty="0"/>
              <a:t> must be updated.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Increased complexity of concurrency control: concurrent updates to distinct replicas may lead to inconsistent data unless special concurrency control mechanisms are implemented.</a:t>
            </a:r>
          </a:p>
          <a:p>
            <a:pPr lvl="2"/>
            <a:r>
              <a:rPr lang="en-US" sz="1800" dirty="0"/>
              <a:t>One solution: choose one copy as </a:t>
            </a:r>
            <a:r>
              <a:rPr lang="en-US" sz="1800" b="1" dirty="0">
                <a:solidFill>
                  <a:schemeClr val="tx2"/>
                </a:solidFill>
              </a:rPr>
              <a:t>primary copy </a:t>
            </a:r>
            <a:r>
              <a:rPr lang="en-US" sz="1800" dirty="0"/>
              <a:t>and apply concurrency control operations on primary copy</a:t>
            </a:r>
            <a:endParaRPr lang="en-US" sz="1800" b="1" dirty="0">
              <a:solidFill>
                <a:schemeClr val="tx2"/>
              </a:solidFill>
            </a:endParaRPr>
          </a:p>
          <a:p>
            <a:pPr lvl="1">
              <a:lnSpc>
                <a:spcPct val="110000"/>
              </a:lnSpc>
            </a:pPr>
            <a:endParaRPr lang="en-US" sz="1800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8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167209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304800"/>
            <a:ext cx="8077200" cy="60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/>
              <a:t>Data Fragmentation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848600" cy="4876800"/>
          </a:xfrm>
        </p:spPr>
        <p:txBody>
          <a:bodyPr/>
          <a:lstStyle/>
          <a:p>
            <a:r>
              <a:rPr lang="en-US" sz="2000" dirty="0"/>
              <a:t>Division of relation r into fragments </a:t>
            </a:r>
            <a:r>
              <a:rPr lang="en-US" sz="2000" i="1" dirty="0"/>
              <a:t>r</a:t>
            </a:r>
            <a:r>
              <a:rPr lang="en-US" sz="2000" baseline="-25000" dirty="0"/>
              <a:t>1</a:t>
            </a:r>
            <a:r>
              <a:rPr lang="en-US" sz="2000" dirty="0"/>
              <a:t>, </a:t>
            </a:r>
            <a:r>
              <a:rPr lang="en-US" sz="2000" i="1" dirty="0"/>
              <a:t>r</a:t>
            </a:r>
            <a:r>
              <a:rPr lang="en-US" sz="2000" baseline="-25000" dirty="0"/>
              <a:t>2</a:t>
            </a:r>
            <a:r>
              <a:rPr lang="en-US" sz="2000" dirty="0"/>
              <a:t>, …, </a:t>
            </a:r>
            <a:r>
              <a:rPr lang="en-US" sz="2000" i="1" dirty="0" err="1"/>
              <a:t>r</a:t>
            </a:r>
            <a:r>
              <a:rPr lang="en-US" sz="2000" i="1" baseline="-25000" dirty="0" err="1"/>
              <a:t>n</a:t>
            </a:r>
            <a:r>
              <a:rPr lang="en-US" sz="2000" i="1" dirty="0"/>
              <a:t> </a:t>
            </a:r>
            <a:r>
              <a:rPr lang="en-US" sz="2000" dirty="0"/>
              <a:t>which contain sufficient information to reconstruct relation r.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Horizontal fragmentation</a:t>
            </a:r>
            <a:r>
              <a:rPr lang="en-US" sz="2000" dirty="0"/>
              <a:t>: each tuple of </a:t>
            </a:r>
            <a:r>
              <a:rPr lang="en-US" sz="2000" i="1" dirty="0"/>
              <a:t>r</a:t>
            </a:r>
            <a:r>
              <a:rPr lang="en-US" sz="2000" dirty="0"/>
              <a:t> is assigned to one or more fragments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Vertical fragmentation</a:t>
            </a:r>
            <a:r>
              <a:rPr lang="en-US" sz="2000" dirty="0"/>
              <a:t>: the schema for relation </a:t>
            </a:r>
            <a:r>
              <a:rPr lang="en-US" sz="2000" i="1" dirty="0"/>
              <a:t>r</a:t>
            </a:r>
            <a:r>
              <a:rPr lang="en-US" sz="2000" dirty="0"/>
              <a:t> is split into several smaller schemas</a:t>
            </a:r>
          </a:p>
          <a:p>
            <a:pPr lvl="1"/>
            <a:r>
              <a:rPr lang="en-US" sz="2000" dirty="0"/>
              <a:t>All schemas must contain a common candidate key (or </a:t>
            </a:r>
            <a:r>
              <a:rPr lang="en-US" sz="2000" dirty="0" err="1"/>
              <a:t>superkey</a:t>
            </a:r>
            <a:r>
              <a:rPr lang="en-US" sz="2000" dirty="0"/>
              <a:t>) to ensure lossless join property.</a:t>
            </a:r>
          </a:p>
          <a:p>
            <a:pPr lvl="1"/>
            <a:r>
              <a:rPr lang="en-US" sz="2000" dirty="0"/>
              <a:t>A special attribute, the tuple-id attribute may be added to each schema to serve as a candidate key.</a:t>
            </a:r>
          </a:p>
          <a:p>
            <a:r>
              <a:rPr lang="en-US" sz="2000" dirty="0"/>
              <a:t>Example : relation account  with following schema</a:t>
            </a:r>
          </a:p>
          <a:p>
            <a:r>
              <a:rPr lang="en-US" sz="2000" i="1" dirty="0"/>
              <a:t>Account</a:t>
            </a:r>
            <a:r>
              <a:rPr lang="en-US" sz="2000" dirty="0"/>
              <a:t> = (</a:t>
            </a:r>
            <a:r>
              <a:rPr lang="en-US" sz="2000" i="1" dirty="0" err="1"/>
              <a:t>account_number</a:t>
            </a:r>
            <a:r>
              <a:rPr lang="en-US" sz="2000" i="1" dirty="0"/>
              <a:t>, </a:t>
            </a:r>
            <a:r>
              <a:rPr lang="en-US" sz="2000" i="1" dirty="0" err="1"/>
              <a:t>branch_name</a:t>
            </a:r>
            <a:r>
              <a:rPr lang="en-US" sz="2000" i="1" dirty="0"/>
              <a:t> , balance </a:t>
            </a:r>
            <a:r>
              <a:rPr lang="en-US" sz="2000" dirty="0"/>
              <a:t>)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9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177178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12137</TotalTime>
  <Words>4515</Words>
  <Application>Microsoft Office PowerPoint</Application>
  <PresentationFormat>On-screen Show (4:3)</PresentationFormat>
  <Paragraphs>698</Paragraphs>
  <Slides>53</Slides>
  <Notes>51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Distributed Database System</vt:lpstr>
      <vt:lpstr>Objectives</vt:lpstr>
      <vt:lpstr>Referensi</vt:lpstr>
      <vt:lpstr>Outline</vt:lpstr>
      <vt:lpstr>Distributed Database System</vt:lpstr>
      <vt:lpstr>Homogeneous Distributed Databases</vt:lpstr>
      <vt:lpstr>Data Replication</vt:lpstr>
      <vt:lpstr>Data Replication (Cont.)</vt:lpstr>
      <vt:lpstr>Data Fragmentation</vt:lpstr>
      <vt:lpstr>Horizontal Fragmentation of account Relation</vt:lpstr>
      <vt:lpstr>Vertical Fragmentation of employee_info Relation</vt:lpstr>
      <vt:lpstr>Advantages of Fragmentation</vt:lpstr>
      <vt:lpstr>Data Transparency</vt:lpstr>
      <vt:lpstr>Centralized Scheme - Name Server</vt:lpstr>
      <vt:lpstr>Use of Aliases</vt:lpstr>
      <vt:lpstr>Distributed Transactions</vt:lpstr>
      <vt:lpstr>Transaction System Architecture</vt:lpstr>
      <vt:lpstr>System Failure Modes</vt:lpstr>
      <vt:lpstr>Commit Protocols</vt:lpstr>
      <vt:lpstr>Two Phase Commit Protocol (2PC)</vt:lpstr>
      <vt:lpstr>Phase 1: Obtaining a Decision</vt:lpstr>
      <vt:lpstr>Phase 2: Recording the Decision</vt:lpstr>
      <vt:lpstr>Handling of Failures - Site Failure</vt:lpstr>
      <vt:lpstr>Handling of Failures- Coordinator Failure</vt:lpstr>
      <vt:lpstr>Handling of Failures - Network Partition</vt:lpstr>
      <vt:lpstr>Recovery and Concurrency Control</vt:lpstr>
      <vt:lpstr>Alternative Models of Transaction Processing</vt:lpstr>
      <vt:lpstr>Alternative Models (Cont.)</vt:lpstr>
      <vt:lpstr>Error Conditions with Persistent Messaging</vt:lpstr>
      <vt:lpstr>Persistent Messaging and Workflows</vt:lpstr>
      <vt:lpstr>Concurrency Control</vt:lpstr>
      <vt:lpstr>Single-Lock-Manager Approach</vt:lpstr>
      <vt:lpstr>Single-Lock-Manager Approach (Cont.)</vt:lpstr>
      <vt:lpstr>Distributed Lock Manager</vt:lpstr>
      <vt:lpstr>Primary Copy</vt:lpstr>
      <vt:lpstr>Majority Protocol</vt:lpstr>
      <vt:lpstr>Majority Protocol (Cont.)</vt:lpstr>
      <vt:lpstr>Biased Protocol</vt:lpstr>
      <vt:lpstr>Quorum Consensus Protocol</vt:lpstr>
      <vt:lpstr>Timestamping</vt:lpstr>
      <vt:lpstr>Timestamping (Cont.)</vt:lpstr>
      <vt:lpstr>Replication with Weak Consistency</vt:lpstr>
      <vt:lpstr>Replication with Weak Consistency (Cont.)</vt:lpstr>
      <vt:lpstr>Multimaster and Lazy Replication</vt:lpstr>
      <vt:lpstr>Deadlock Handling</vt:lpstr>
      <vt:lpstr>Centralized Approach</vt:lpstr>
      <vt:lpstr>Local and Global Wait-For Graphs</vt:lpstr>
      <vt:lpstr>Example Wait-For Graph for False Cycles</vt:lpstr>
      <vt:lpstr>False Cycles (Cont.)</vt:lpstr>
      <vt:lpstr>Unnecessary Rollbacks</vt:lpstr>
      <vt:lpstr>Availability</vt:lpstr>
      <vt:lpstr>Open Issue</vt:lpstr>
      <vt:lpstr>Open Issue 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Perkuliahan IF2182/Struktur Data</dc:title>
  <dc:creator>rka-03-b</dc:creator>
  <cp:lastModifiedBy>microsoft</cp:lastModifiedBy>
  <cp:revision>463</cp:revision>
  <cp:lastPrinted>1601-01-01T00:00:00Z</cp:lastPrinted>
  <dcterms:created xsi:type="dcterms:W3CDTF">2007-08-09T06:05:52Z</dcterms:created>
  <dcterms:modified xsi:type="dcterms:W3CDTF">2014-11-18T05:48:02Z</dcterms:modified>
</cp:coreProperties>
</file>