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</p:sldMasterIdLst>
  <p:notesMasterIdLst>
    <p:notesMasterId r:id="rId41"/>
  </p:notesMasterIdLst>
  <p:sldIdLst>
    <p:sldId id="256" r:id="rId2"/>
    <p:sldId id="273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</p:sldIdLst>
  <p:sldSz cx="9144000" cy="6858000" type="screen4x3"/>
  <p:notesSz cx="7099300" cy="1023461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MS Gothic"/>
        <a:cs typeface="MS Gothic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MS Gothic"/>
        <a:cs typeface="MS Gothic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MS Gothic"/>
        <a:cs typeface="MS Gothic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MS Gothic"/>
        <a:cs typeface="MS Gothic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MS Gothic"/>
        <a:cs typeface="MS Gothic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MS Gothic"/>
        <a:cs typeface="MS Gothic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MS Gothic"/>
        <a:cs typeface="MS Gothic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MS Gothic"/>
        <a:cs typeface="MS Gothic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MS Gothic"/>
        <a:cs typeface="MS Gothi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>
        <p:scale>
          <a:sx n="76" d="100"/>
          <a:sy n="76" d="100"/>
        </p:scale>
        <p:origin x="68" y="1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69638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4925" cy="3835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4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2513"/>
            <a:ext cx="5676900" cy="4600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3400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300">
                <a:solidFill>
                  <a:srgbClr val="000000"/>
                </a:solidFill>
                <a:latin typeface="Arial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802243C3-44D0-450D-8EEF-B2F8BECBD0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717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C90C203-68EF-4461-A6E7-0D2540927182}" type="slidenum">
              <a:rPr lang="en-US" smtClean="0">
                <a:latin typeface="Arial" pitchFamily="34" charset="0"/>
                <a:ea typeface="MS Gothic"/>
                <a:cs typeface="Lucida Sans Unicode" pitchFamily="34" charset="0"/>
              </a:rPr>
              <a:pPr>
                <a:buFont typeface="Times New Roman" pitchFamily="18" charset="0"/>
                <a:buNone/>
              </a:pPr>
              <a:t>1</a:t>
            </a:fld>
            <a:endParaRPr lang="en-US" smtClean="0">
              <a:latin typeface="Arial" pitchFamily="34" charset="0"/>
              <a:ea typeface="MS Gothic"/>
              <a:cs typeface="Lucida Sans Unicode" pitchFamily="34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body"/>
          </p:nvPr>
        </p:nvSpPr>
        <p:spPr>
          <a:xfrm>
            <a:off x="709613" y="4862513"/>
            <a:ext cx="5678487" cy="46990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40382114" indent="-39895379"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8673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7347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46020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94694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3C410E38-3E56-4BFC-9F7F-F387487CEFED}" type="slidenum">
              <a:rPr lang="en-US" sz="1300">
                <a:latin typeface="Times New Roman" pitchFamily="18" charset="0"/>
              </a:rPr>
              <a:pPr/>
              <a:t>12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40382114" indent="-39895379"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8673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7347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46020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94694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AFC33254-0C02-4A3B-8148-E71E4C977442}" type="slidenum">
              <a:rPr lang="en-US" sz="1300">
                <a:latin typeface="Times New Roman" pitchFamily="18" charset="0"/>
              </a:rPr>
              <a:pPr/>
              <a:t>13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40382114" indent="-39895379"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8673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7347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46020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94694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D15861BD-1013-44F5-AA33-993FA6E6F095}" type="slidenum">
              <a:rPr lang="en-US" sz="1300">
                <a:latin typeface="Times New Roman" pitchFamily="18" charset="0"/>
              </a:rPr>
              <a:pPr/>
              <a:t>14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40382114" indent="-39895379"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8673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7347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46020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94694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CE78B62E-13C6-4024-9DCC-5E2599919130}" type="slidenum">
              <a:rPr lang="en-US" sz="1300">
                <a:latin typeface="Times New Roman" pitchFamily="18" charset="0"/>
              </a:rPr>
              <a:pPr/>
              <a:t>15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40382114" indent="-39895379"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8673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7347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46020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94694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3D9DAAA7-2762-4D66-8693-AEC710D750B5}" type="slidenum">
              <a:rPr lang="en-US" sz="1300">
                <a:latin typeface="Times New Roman" pitchFamily="18" charset="0"/>
              </a:rPr>
              <a:pPr/>
              <a:t>16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40382114" indent="-39895379"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8673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7347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46020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94694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DBB393D0-B60E-4A48-A01E-A5ED6D712CA5}" type="slidenum">
              <a:rPr lang="en-US" sz="1300">
                <a:latin typeface="Times New Roman" pitchFamily="18" charset="0"/>
              </a:rPr>
              <a:pPr/>
              <a:t>17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40382114" indent="-39895379"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8673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7347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46020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94694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D6CB540D-CEA0-432C-BEBA-72B1F828FC9D}" type="slidenum">
              <a:rPr lang="en-US" sz="1300">
                <a:latin typeface="Times New Roman" pitchFamily="18" charset="0"/>
              </a:rPr>
              <a:pPr/>
              <a:t>18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40382114" indent="-39895379"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8673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7347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46020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94694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06732D60-2D58-4635-AF3C-10A01CE07548}" type="slidenum">
              <a:rPr lang="en-US" sz="1300">
                <a:latin typeface="Times New Roman" pitchFamily="18" charset="0"/>
              </a:rPr>
              <a:pPr/>
              <a:t>19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40382114" indent="-39895379"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8673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7347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46020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94694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A8A11FB5-9C1D-452E-9B42-D50ADADD67E6}" type="slidenum">
              <a:rPr lang="en-US" sz="1300">
                <a:latin typeface="Times New Roman" pitchFamily="18" charset="0"/>
              </a:rPr>
              <a:pPr/>
              <a:t>20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40382114" indent="-39895379"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8673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7347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46020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94694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DC438DC6-8EB6-46F4-A1B0-35A0A970607F}" type="slidenum">
              <a:rPr lang="en-US" sz="1300">
                <a:latin typeface="Times New Roman" pitchFamily="18" charset="0"/>
              </a:rPr>
              <a:pPr/>
              <a:t>21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40382114" indent="-39895379"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8673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7347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46020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94694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D30E8A9A-FF0E-4B96-BA3D-0561EEE70307}" type="slidenum">
              <a:rPr lang="en-US" sz="1300">
                <a:latin typeface="Times New Roman" pitchFamily="18" charset="0"/>
              </a:rPr>
              <a:pPr/>
              <a:t>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40382114" indent="-39895379"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8673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7347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46020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94694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9D557B6E-4A78-4158-8B2E-CEBE65DAA844}" type="slidenum">
              <a:rPr lang="en-US" sz="1300">
                <a:latin typeface="Times New Roman" pitchFamily="18" charset="0"/>
              </a:rPr>
              <a:pPr/>
              <a:t>22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40382114" indent="-39895379"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8673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7347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46020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94694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707BD3E9-765A-4A41-93D3-0D3B2E1D334B}" type="slidenum">
              <a:rPr lang="en-US" sz="1300">
                <a:latin typeface="Times New Roman" pitchFamily="18" charset="0"/>
              </a:rPr>
              <a:pPr/>
              <a:t>23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40382114" indent="-39895379"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8673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7347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46020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94694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A956A39E-3D63-4926-9E87-16F3358192B9}" type="slidenum">
              <a:rPr lang="en-US" sz="1300">
                <a:latin typeface="Times New Roman" pitchFamily="18" charset="0"/>
              </a:rPr>
              <a:pPr/>
              <a:t>24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40382114" indent="-39895379"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8673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7347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46020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94694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A12F703D-0D41-4ED6-9593-A39DD28E5AFE}" type="slidenum">
              <a:rPr lang="en-US" sz="1300">
                <a:latin typeface="Times New Roman" pitchFamily="18" charset="0"/>
              </a:rPr>
              <a:pPr/>
              <a:t>25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40382114" indent="-39895379"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8673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7347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46020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94694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60A81EC2-AD6C-4766-B544-6F1312351646}" type="slidenum">
              <a:rPr lang="en-US" sz="1300">
                <a:latin typeface="Times New Roman" pitchFamily="18" charset="0"/>
              </a:rPr>
              <a:pPr/>
              <a:t>26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40382114" indent="-39895379"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8673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7347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46020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94694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8BC2049E-1D2F-449F-AAF6-A28EEDF71A4C}" type="slidenum">
              <a:rPr lang="en-US" sz="1300">
                <a:latin typeface="Times New Roman" pitchFamily="18" charset="0"/>
              </a:rPr>
              <a:pPr/>
              <a:t>27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40382114" indent="-39895379"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8673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7347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46020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94694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E62409B3-D721-42E5-9E38-96F7C63205CF}" type="slidenum">
              <a:rPr lang="en-US" sz="1300">
                <a:latin typeface="Times New Roman" pitchFamily="18" charset="0"/>
              </a:rPr>
              <a:pPr/>
              <a:t>28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40382114" indent="-39895379"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8673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7347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46020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94694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B54BC8C9-2C81-41ED-A021-687B9192141B}" type="slidenum">
              <a:rPr lang="en-US" sz="1300">
                <a:latin typeface="Times New Roman" pitchFamily="18" charset="0"/>
              </a:rPr>
              <a:pPr/>
              <a:t>29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40382114" indent="-39895379"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8673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7347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46020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94694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FA8222A2-B18D-4483-82B0-7E6C93740663}" type="slidenum">
              <a:rPr lang="en-US" sz="1300">
                <a:latin typeface="Times New Roman" pitchFamily="18" charset="0"/>
              </a:rPr>
              <a:pPr/>
              <a:t>30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40382114" indent="-39895379"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8673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7347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46020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94694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F07CF99B-0928-4487-9027-990431944992}" type="slidenum">
              <a:rPr lang="en-US" sz="1300">
                <a:latin typeface="Times New Roman" pitchFamily="18" charset="0"/>
              </a:rPr>
              <a:pPr/>
              <a:t>31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40382114" indent="-39895379"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8673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7347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46020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94694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CA669847-2839-4805-86C8-F4262182D5AE}" type="slidenum">
              <a:rPr lang="en-US" sz="1300">
                <a:latin typeface="Times New Roman" pitchFamily="18" charset="0"/>
              </a:rPr>
              <a:pPr/>
              <a:t>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40382114" indent="-39895379"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8673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7347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46020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94694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9C99E699-9B52-4D3A-B2E4-81083540A6A3}" type="slidenum">
              <a:rPr lang="en-US" sz="1300">
                <a:latin typeface="Times New Roman" pitchFamily="18" charset="0"/>
              </a:rPr>
              <a:pPr/>
              <a:t>32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40382114" indent="-39895379"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8673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7347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46020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94694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A463CB5F-FE84-43E3-BDB2-5CF7D72ED6ED}" type="slidenum">
              <a:rPr lang="en-US" sz="1300">
                <a:latin typeface="Times New Roman" pitchFamily="18" charset="0"/>
              </a:rPr>
              <a:pPr/>
              <a:t>33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40382114" indent="-39895379"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8673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7347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46020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94694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546D2A30-72E5-40E9-817A-F7D04BD67F48}" type="slidenum">
              <a:rPr lang="en-US" sz="1300">
                <a:latin typeface="Times New Roman" pitchFamily="18" charset="0"/>
              </a:rPr>
              <a:pPr/>
              <a:t>34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40382114" indent="-39895379"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8673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7347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46020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94694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27E23948-070A-4E89-893F-171F74FEAFA5}" type="slidenum">
              <a:rPr lang="en-US" sz="1300">
                <a:latin typeface="Times New Roman" pitchFamily="18" charset="0"/>
              </a:rPr>
              <a:pPr/>
              <a:t>35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40382114" indent="-39895379"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8673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7347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46020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94694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64400C07-349D-42E3-A260-CE76519260C9}" type="slidenum">
              <a:rPr lang="en-US" sz="1300">
                <a:latin typeface="Times New Roman" pitchFamily="18" charset="0"/>
              </a:rPr>
              <a:pPr/>
              <a:t>36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40382114" indent="-39895379"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8673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7347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46020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94694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A82E8B85-7795-4227-BDF1-73D6DFC24CF1}" type="slidenum">
              <a:rPr lang="en-US" sz="1300">
                <a:latin typeface="Times New Roman" pitchFamily="18" charset="0"/>
              </a:rPr>
              <a:pPr/>
              <a:t>37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40382114" indent="-39895379"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8673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7347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46020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94694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CC0ED0D4-5C68-4B44-9A21-F45950BBAC22}" type="slidenum">
              <a:rPr lang="en-US" sz="1300">
                <a:latin typeface="Times New Roman" pitchFamily="18" charset="0"/>
              </a:rPr>
              <a:pPr/>
              <a:t>38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40382114" indent="-39895379"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8673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7347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46020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94694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31AC38DD-93CF-41E3-99C5-9937D8C92A5B}" type="slidenum">
              <a:rPr lang="en-US" sz="1300">
                <a:latin typeface="Times New Roman" pitchFamily="18" charset="0"/>
              </a:rPr>
              <a:pPr/>
              <a:t>39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40382114" indent="-39895379"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8673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7347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46020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94694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E615A1EE-37EE-46F4-858B-83BF3A069F7D}" type="slidenum">
              <a:rPr lang="en-US" sz="1300">
                <a:latin typeface="Times New Roman" pitchFamily="18" charset="0"/>
              </a:rPr>
              <a:pPr/>
              <a:t>6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4925" cy="3836987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53" y="4861791"/>
            <a:ext cx="5680406" cy="460627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40382114" indent="-39895379"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8673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7347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46020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94694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991941A8-8D3E-4C28-9DEF-0B3E4646ED7A}" type="slidenum">
              <a:rPr lang="en-US" sz="1300">
                <a:latin typeface="Times New Roman" pitchFamily="18" charset="0"/>
              </a:rPr>
              <a:pPr/>
              <a:t>7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40382114" indent="-39895379"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8673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7347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46020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94694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578F2844-C5D9-499B-B6E0-D07913382C3A}" type="slidenum">
              <a:rPr lang="en-US" sz="1300">
                <a:latin typeface="Times New Roman" pitchFamily="18" charset="0"/>
              </a:rPr>
              <a:pPr/>
              <a:t>8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40382114" indent="-39895379"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8673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7347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46020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94694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EAD70B1F-1B46-497F-BD3C-B429AED9075E}" type="slidenum">
              <a:rPr lang="en-US" sz="1300">
                <a:latin typeface="Times New Roman" pitchFamily="18" charset="0"/>
              </a:rPr>
              <a:pPr/>
              <a:t>9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40382114" indent="-39895379"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8673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7347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46020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94694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E3594914-8468-4FB4-88E3-C8C16D3CB91D}" type="slidenum">
              <a:rPr lang="en-US" sz="1300">
                <a:latin typeface="Times New Roman" pitchFamily="18" charset="0"/>
              </a:rPr>
              <a:pPr/>
              <a:t>10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40382114" indent="-39895379" defTabSz="936289"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8673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7347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46020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94694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238453FF-FF49-427A-889F-52DB39FEB873}" type="slidenum">
              <a:rPr lang="en-US" sz="1300">
                <a:latin typeface="Times New Roman" pitchFamily="18" charset="0"/>
              </a:rPr>
              <a:pPr/>
              <a:t>11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604F6-951F-4FA0-BB27-B5A636495ACF}" type="datetime1">
              <a:rPr lang="en-US" smtClean="0"/>
              <a:pPr>
                <a:defRPr/>
              </a:pPr>
              <a:t>11/18/2014</a:t>
            </a:fld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SA/IF5153/</a:t>
            </a:r>
            <a:r>
              <a:rPr lang="en-US" dirty="0" err="1" smtClean="0">
                <a:latin typeface="Arial" pitchFamily="34" charset="0"/>
                <a:cs typeface="Lucida Sans Unicode" pitchFamily="34" charset="0"/>
              </a:rPr>
              <a:t>Representasi</a:t>
            </a:r>
            <a:r>
              <a:rPr lang="en-US" dirty="0" smtClean="0">
                <a:latin typeface="Arial" pitchFamily="34" charset="0"/>
                <a:cs typeface="Lucida Sans Unicode" pitchFamily="34" charset="0"/>
              </a:rPr>
              <a:t> Data Multimedia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1A187-E9BF-4C31-B5C1-84A0C23EF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5BFE3-EA31-46CF-AE50-C0AAFBF76E16}" type="datetime1">
              <a:rPr lang="en-US" smtClean="0"/>
              <a:pPr>
                <a:defRPr/>
              </a:pPr>
              <a:t>11/18/2014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SA/IF5153/</a:t>
            </a:r>
            <a:r>
              <a:rPr lang="en-US" dirty="0" err="1" smtClean="0"/>
              <a:t>Representasi</a:t>
            </a:r>
            <a:r>
              <a:rPr lang="en-US" dirty="0" smtClean="0"/>
              <a:t> Data Multimedia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9B917-2D70-4C1F-9846-100B3C0441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3009C-3E32-4A6A-B808-9EB23826CAE5}" type="datetime1">
              <a:rPr lang="en-US" smtClean="0"/>
              <a:pPr>
                <a:defRPr/>
              </a:pPr>
              <a:t>11/18/2014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SA/IF5153/</a:t>
            </a:r>
            <a:r>
              <a:rPr lang="en-US" dirty="0" err="1" smtClean="0"/>
              <a:t>Representasi</a:t>
            </a:r>
            <a:r>
              <a:rPr lang="en-US" dirty="0" smtClean="0"/>
              <a:t> Data Multimedia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50E07-ABDC-4C52-AB62-D417D51567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6425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556C2-F005-4E18-8E46-658F9D00ADAB}" type="datetime1">
              <a:rPr lang="en-US" smtClean="0"/>
              <a:pPr>
                <a:defRPr/>
              </a:pPr>
              <a:t>11/18/2014</a:t>
            </a:fld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SA/IF5153/</a:t>
            </a:r>
            <a:r>
              <a:rPr lang="en-US" dirty="0" err="1" smtClean="0"/>
              <a:t>Representasi</a:t>
            </a:r>
            <a:r>
              <a:rPr lang="en-US" dirty="0" smtClean="0"/>
              <a:t> Data Multimedia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163AB-41F3-4749-B2F4-06BF60035A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6425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32DB2-F804-4F83-AEFE-8A0D53120736}" type="datetime1">
              <a:rPr lang="en-US" smtClean="0"/>
              <a:pPr>
                <a:defRPr/>
              </a:pPr>
              <a:t>11/18/2014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SA/IF5153/</a:t>
            </a:r>
            <a:r>
              <a:rPr lang="en-US" dirty="0" err="1" smtClean="0"/>
              <a:t>Representasi</a:t>
            </a:r>
            <a:r>
              <a:rPr lang="en-US" dirty="0" smtClean="0"/>
              <a:t> Data Multimedia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CC710-1A22-44FE-BE2A-489B7F84D7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35A8D-ED61-4C8F-891B-201A7CCC1358}" type="datetime1">
              <a:rPr lang="en-US" smtClean="0"/>
              <a:pPr>
                <a:defRPr/>
              </a:pPr>
              <a:t>11/18/2014</a:t>
            </a:fld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SA/IF5153/</a:t>
            </a:r>
            <a:r>
              <a:rPr lang="en-US" dirty="0" err="1" smtClean="0">
                <a:latin typeface="Arial" pitchFamily="34" charset="0"/>
                <a:cs typeface="Lucida Sans Unicode" pitchFamily="34" charset="0"/>
              </a:rPr>
              <a:t>Representasi</a:t>
            </a:r>
            <a:r>
              <a:rPr lang="en-US" dirty="0" smtClean="0">
                <a:latin typeface="Arial" pitchFamily="34" charset="0"/>
                <a:cs typeface="Lucida Sans Unicode" pitchFamily="34" charset="0"/>
              </a:rPr>
              <a:t> Data Multimedia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50266-4B65-471C-9FFC-6F5E2DE32E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B4501-3D71-4020-A425-8722511A8D50}" type="datetime1">
              <a:rPr lang="en-US" smtClean="0"/>
              <a:pPr>
                <a:defRPr/>
              </a:pPr>
              <a:t>11/18/2014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SA/IF5153/</a:t>
            </a:r>
            <a:r>
              <a:rPr lang="en-US" dirty="0" err="1" smtClean="0"/>
              <a:t>Representasi</a:t>
            </a:r>
            <a:r>
              <a:rPr lang="en-US" dirty="0" smtClean="0"/>
              <a:t> Data Multimedia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DDDDB-8BDA-4FF9-BE19-6AD4219AF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D39C3-64F2-40B5-8BD3-BE1084BED4C0}" type="datetime1">
              <a:rPr lang="en-US" smtClean="0"/>
              <a:pPr>
                <a:defRPr/>
              </a:pPr>
              <a:t>11/18/2014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SA/IF5153/</a:t>
            </a:r>
            <a:r>
              <a:rPr lang="en-US" dirty="0" err="1" smtClean="0"/>
              <a:t>Representasi</a:t>
            </a:r>
            <a:r>
              <a:rPr lang="en-US" dirty="0" smtClean="0"/>
              <a:t> Data Multimedia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6EDE0-E3AA-477B-BE23-A6DD9CEAC1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60D29-BAE2-47D8-B6DD-4BFAA624B7E5}" type="datetime1">
              <a:rPr lang="en-US" smtClean="0"/>
              <a:pPr>
                <a:defRPr/>
              </a:pPr>
              <a:t>11/18/2014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SA/IF5153/</a:t>
            </a:r>
            <a:r>
              <a:rPr lang="en-US" dirty="0" err="1" smtClean="0"/>
              <a:t>Representasi</a:t>
            </a:r>
            <a:r>
              <a:rPr lang="en-US" dirty="0" smtClean="0"/>
              <a:t> Data Multimedia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7E9BF-2202-45B8-AC0B-606E832F2C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73986-0450-408E-9021-239858E191CA}" type="datetime1">
              <a:rPr lang="en-US" smtClean="0"/>
              <a:pPr>
                <a:defRPr/>
              </a:pPr>
              <a:t>11/18/2014</a:t>
            </a:fld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SA/IF5153/</a:t>
            </a:r>
            <a:r>
              <a:rPr lang="en-US" dirty="0" err="1" smtClean="0"/>
              <a:t>Representasi</a:t>
            </a:r>
            <a:r>
              <a:rPr lang="en-US" dirty="0" smtClean="0"/>
              <a:t> Data Multimedia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4EBE3-BA11-4701-9832-40DDD5EC91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19EDE-A2BC-4490-A865-884FABFB4A01}" type="datetime1">
              <a:rPr lang="en-US" smtClean="0"/>
              <a:pPr>
                <a:defRPr/>
              </a:pPr>
              <a:t>11/18/2014</a:t>
            </a:fld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SA/IF5153/</a:t>
            </a:r>
            <a:r>
              <a:rPr lang="en-US" dirty="0" err="1" smtClean="0"/>
              <a:t>Representasi</a:t>
            </a:r>
            <a:r>
              <a:rPr lang="en-US" dirty="0" smtClean="0"/>
              <a:t> Data Multimedia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BBB36-34EC-43AE-8002-7D947C9F81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58C30-1720-40B8-B099-7C25DBC7C4A9}" type="datetime1">
              <a:rPr lang="en-US" smtClean="0"/>
              <a:pPr>
                <a:defRPr/>
              </a:pPr>
              <a:t>11/18/2014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SA/IF5153/</a:t>
            </a:r>
            <a:r>
              <a:rPr lang="en-US" dirty="0" err="1" smtClean="0"/>
              <a:t>Representasi</a:t>
            </a:r>
            <a:r>
              <a:rPr lang="en-US" dirty="0" smtClean="0"/>
              <a:t> Data Multimedia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BB3AF-AEEF-4792-950D-883E2D9225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E918F-AE28-4F1F-9F3F-B0C2FFCFD78D}" type="datetime1">
              <a:rPr lang="en-US" smtClean="0"/>
              <a:pPr>
                <a:defRPr/>
              </a:pPr>
              <a:t>11/18/2014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SA/IF5153/</a:t>
            </a:r>
            <a:r>
              <a:rPr lang="en-US" dirty="0" err="1" smtClean="0"/>
              <a:t>Representasi</a:t>
            </a:r>
            <a:r>
              <a:rPr lang="en-US" dirty="0" smtClean="0"/>
              <a:t> Data Multimedia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458E2-5351-4AFD-90C3-6907AFF023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86ED2547-B4F2-48E0-9455-22300338DF18}" type="datetime1">
              <a:rPr lang="en-US" smtClean="0"/>
              <a:pPr>
                <a:defRPr/>
              </a:pPr>
              <a:t>11/18/2014</a:t>
            </a:fld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SA/IF5153/</a:t>
            </a:r>
            <a:r>
              <a:rPr lang="en-US" dirty="0" err="1" smtClean="0">
                <a:latin typeface="Arial" pitchFamily="34" charset="0"/>
                <a:cs typeface="Lucida Sans Unicode" pitchFamily="34" charset="0"/>
              </a:rPr>
              <a:t>Representasi</a:t>
            </a:r>
            <a:r>
              <a:rPr lang="en-US" dirty="0" smtClean="0">
                <a:latin typeface="Arial" pitchFamily="34" charset="0"/>
                <a:cs typeface="Lucida Sans Unicode" pitchFamily="34" charset="0"/>
              </a:rPr>
              <a:t> Data Multimedia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F38BDDA5-BDE1-4810-AD00-952D3949E3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8" descr="itb-seal-1920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7924800" y="152400"/>
            <a:ext cx="1016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205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8077200" cy="147002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kern="1200" dirty="0" smtClean="0"/>
              <a:t>Database System Architectures</a:t>
            </a:r>
            <a:endParaRPr lang="en-US" sz="2400" dirty="0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 smtClean="0"/>
              <a:t>IF5030 </a:t>
            </a:r>
            <a:r>
              <a:rPr lang="en-US" sz="2400" dirty="0" err="1" smtClean="0"/>
              <a:t>Manajemen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endParaRPr lang="id-ID" sz="2400" dirty="0" smtClean="0"/>
          </a:p>
          <a:p>
            <a:pPr marL="0" indent="0" algn="ctr">
              <a:buFont typeface="Times New Roman" pitchFamily="18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400" dirty="0" smtClean="0"/>
          </a:p>
          <a:p>
            <a:pPr marL="0" indent="0" algn="ctr">
              <a:buFont typeface="Times New Roman" pitchFamily="18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 smtClean="0"/>
              <a:t>Sem. 1 2014/2015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BS/IF5030/Database System Architectures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6425" cy="1139825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+mj-ea"/>
              </a:rPr>
              <a:t>Server System Architecture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Server systems can be broadly categorized into two kinds:</a:t>
            </a:r>
          </a:p>
          <a:p>
            <a:pPr lvl="1"/>
            <a:r>
              <a:rPr lang="en-US" b="1" dirty="0" smtClean="0">
                <a:solidFill>
                  <a:srgbClr val="000099"/>
                </a:solidFill>
              </a:rPr>
              <a:t>transaction servers</a:t>
            </a:r>
            <a:r>
              <a:rPr lang="en-US" dirty="0" smtClean="0"/>
              <a:t> which are widely used in relational database systems, and</a:t>
            </a:r>
          </a:p>
          <a:p>
            <a:pPr lvl="1"/>
            <a:r>
              <a:rPr lang="en-US" b="1" dirty="0" smtClean="0">
                <a:solidFill>
                  <a:srgbClr val="000099"/>
                </a:solidFill>
              </a:rPr>
              <a:t>data servers</a:t>
            </a:r>
            <a:r>
              <a:rPr lang="en-US" dirty="0" smtClean="0"/>
              <a:t>, used in object-oriented database systems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10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8400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BS/IF5030/Database System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49408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Transaction Servers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100" dirty="0" smtClean="0"/>
              <a:t>Also called </a:t>
            </a:r>
            <a:r>
              <a:rPr lang="en-US" sz="2100" b="1" dirty="0" smtClean="0">
                <a:solidFill>
                  <a:srgbClr val="000099"/>
                </a:solidFill>
              </a:rPr>
              <a:t>query server</a:t>
            </a:r>
            <a:r>
              <a:rPr lang="en-US" sz="2100" dirty="0" smtClean="0"/>
              <a:t> systems or SQL</a:t>
            </a:r>
            <a:r>
              <a:rPr lang="en-US" sz="2100" i="1" dirty="0" smtClean="0"/>
              <a:t> server</a:t>
            </a:r>
            <a:r>
              <a:rPr lang="en-US" sz="2100" dirty="0" smtClean="0"/>
              <a:t> systems</a:t>
            </a:r>
          </a:p>
          <a:p>
            <a:pPr lvl="1"/>
            <a:r>
              <a:rPr lang="en-US" sz="2100" dirty="0" smtClean="0"/>
              <a:t>Clients send requests to the server</a:t>
            </a:r>
          </a:p>
          <a:p>
            <a:pPr lvl="1"/>
            <a:r>
              <a:rPr lang="en-US" sz="2100" dirty="0" smtClean="0"/>
              <a:t>Transactions are executed at the server</a:t>
            </a:r>
          </a:p>
          <a:p>
            <a:pPr lvl="1"/>
            <a:r>
              <a:rPr lang="en-US" sz="2100" dirty="0" smtClean="0"/>
              <a:t>Results are shipped back to the client.</a:t>
            </a:r>
          </a:p>
          <a:p>
            <a:r>
              <a:rPr lang="en-US" sz="2100" dirty="0" smtClean="0"/>
              <a:t>Requests are specified in SQL, and communicated to the server through a </a:t>
            </a:r>
            <a:r>
              <a:rPr lang="en-US" sz="2100" i="1" dirty="0" smtClean="0"/>
              <a:t>remote procedure call </a:t>
            </a:r>
            <a:r>
              <a:rPr lang="en-US" sz="2100" dirty="0" smtClean="0"/>
              <a:t>(RPC) mechanism.</a:t>
            </a:r>
          </a:p>
          <a:p>
            <a:r>
              <a:rPr lang="en-US" sz="2100" dirty="0" smtClean="0"/>
              <a:t>Transactional RPC allows many RPC calls to form a transaction.</a:t>
            </a:r>
          </a:p>
          <a:p>
            <a:r>
              <a:rPr lang="en-US" sz="2100" i="1" dirty="0" smtClean="0"/>
              <a:t>Open Database Connectivity </a:t>
            </a:r>
            <a:r>
              <a:rPr lang="en-US" sz="2100" dirty="0" smtClean="0"/>
              <a:t>(ODBC) is a C language application program interface standard from Microsoft for connecting to a server, sending SQL requests, and receiving results.</a:t>
            </a:r>
          </a:p>
          <a:p>
            <a:r>
              <a:rPr lang="en-US" sz="2100" dirty="0" smtClean="0"/>
              <a:t>JDBC standard is similar to ODBC, for Java</a:t>
            </a:r>
          </a:p>
          <a:p>
            <a:endParaRPr lang="en-US" sz="2100" dirty="0" smtClean="0"/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8400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BS/IF5030/Database System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17750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ea typeface="+mj-ea"/>
              </a:rPr>
              <a:t>Transaction Server Process Structure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6425" cy="4522788"/>
          </a:xfrm>
        </p:spPr>
        <p:txBody>
          <a:bodyPr/>
          <a:lstStyle/>
          <a:p>
            <a:r>
              <a:rPr lang="en-US" sz="2400" dirty="0" smtClean="0"/>
              <a:t>A typical transaction server consists of multiple processes accessing data in shared memory.</a:t>
            </a:r>
          </a:p>
          <a:p>
            <a:r>
              <a:rPr lang="en-US" sz="2400" dirty="0" smtClean="0"/>
              <a:t>Server processes</a:t>
            </a:r>
          </a:p>
          <a:p>
            <a:pPr lvl="1"/>
            <a:r>
              <a:rPr lang="en-US" sz="2400" dirty="0" smtClean="0"/>
              <a:t>These receive user queries (transactions), execute them and send results back</a:t>
            </a:r>
          </a:p>
          <a:p>
            <a:pPr lvl="1"/>
            <a:r>
              <a:rPr lang="en-US" sz="2400" dirty="0" smtClean="0"/>
              <a:t>Processes may be </a:t>
            </a:r>
            <a:r>
              <a:rPr lang="en-US" sz="2400" b="1" dirty="0" smtClean="0">
                <a:solidFill>
                  <a:srgbClr val="000099"/>
                </a:solidFill>
              </a:rPr>
              <a:t>multithreaded</a:t>
            </a:r>
            <a:r>
              <a:rPr lang="en-US" sz="2400" dirty="0" smtClean="0"/>
              <a:t>, allowing a single process to execute several user queries concurrently</a:t>
            </a:r>
          </a:p>
          <a:p>
            <a:pPr lvl="1"/>
            <a:r>
              <a:rPr lang="en-US" sz="2400" dirty="0" smtClean="0"/>
              <a:t>Typically multiple multithreaded server processes</a:t>
            </a:r>
          </a:p>
          <a:p>
            <a:r>
              <a:rPr lang="en-US" sz="2400" dirty="0" smtClean="0"/>
              <a:t>Lock manager process</a:t>
            </a:r>
          </a:p>
          <a:p>
            <a:pPr lvl="1"/>
            <a:r>
              <a:rPr lang="en-US" sz="2400" dirty="0" smtClean="0"/>
              <a:t>More on this later</a:t>
            </a:r>
          </a:p>
          <a:p>
            <a:r>
              <a:rPr lang="en-US" sz="2400" dirty="0" smtClean="0"/>
              <a:t>Database writer process	</a:t>
            </a:r>
          </a:p>
          <a:p>
            <a:pPr lvl="1"/>
            <a:r>
              <a:rPr lang="en-US" sz="2400" dirty="0" smtClean="0"/>
              <a:t>Output modified buffer blocks to disks continually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3849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849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12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3849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BS/IF5030/Database System Architectures</a:t>
            </a:r>
          </a:p>
        </p:txBody>
      </p:sp>
    </p:spTree>
    <p:extLst>
      <p:ext uri="{BB962C8B-B14F-4D97-AF65-F5344CB8AC3E}">
        <p14:creationId xmlns:p14="http://schemas.microsoft.com/office/powerpoint/2010/main" val="156592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ea typeface="+mj-ea"/>
              </a:rPr>
              <a:t>Transaction Server Processes (Cont.)</a:t>
            </a: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3438" y="1184275"/>
            <a:ext cx="7267575" cy="5140325"/>
          </a:xfrm>
        </p:spPr>
        <p:txBody>
          <a:bodyPr/>
          <a:lstStyle/>
          <a:p>
            <a:r>
              <a:rPr lang="en-US" sz="2200" dirty="0" smtClean="0"/>
              <a:t>Log writer process</a:t>
            </a:r>
          </a:p>
          <a:p>
            <a:pPr lvl="1"/>
            <a:r>
              <a:rPr lang="en-US" sz="2200" dirty="0" smtClean="0"/>
              <a:t>Server processes simply add log records to log record buffer</a:t>
            </a:r>
          </a:p>
          <a:p>
            <a:pPr lvl="1"/>
            <a:r>
              <a:rPr lang="en-US" sz="2200" dirty="0" smtClean="0"/>
              <a:t>Log writer process outputs log records to stable storage. </a:t>
            </a:r>
          </a:p>
          <a:p>
            <a:r>
              <a:rPr lang="en-US" sz="2200" dirty="0" smtClean="0"/>
              <a:t>Checkpoint process</a:t>
            </a:r>
          </a:p>
          <a:p>
            <a:pPr lvl="1"/>
            <a:r>
              <a:rPr lang="en-US" sz="2200" dirty="0" smtClean="0"/>
              <a:t>Performs periodic checkpoints</a:t>
            </a:r>
          </a:p>
          <a:p>
            <a:r>
              <a:rPr lang="en-US" sz="2200" dirty="0" smtClean="0"/>
              <a:t>Process monitor process</a:t>
            </a:r>
          </a:p>
          <a:p>
            <a:pPr lvl="1"/>
            <a:r>
              <a:rPr lang="en-US" sz="2200" dirty="0" smtClean="0"/>
              <a:t>Monitors other processes, and takes recovery actions if any of the other processes fail</a:t>
            </a:r>
          </a:p>
          <a:p>
            <a:pPr lvl="2"/>
            <a:r>
              <a:rPr lang="en-US" sz="2200" dirty="0" smtClean="0"/>
              <a:t>E.g., aborting any transactions being executed by a server process and restarting it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13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8400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BS/IF5030/Database System Architectures</a:t>
            </a:r>
          </a:p>
        </p:txBody>
      </p:sp>
    </p:spTree>
    <p:extLst>
      <p:ext uri="{BB962C8B-B14F-4D97-AF65-F5344CB8AC3E}">
        <p14:creationId xmlns:p14="http://schemas.microsoft.com/office/powerpoint/2010/main" val="69628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94481" y="76200"/>
            <a:ext cx="8077200" cy="609600"/>
          </a:xfrm>
        </p:spPr>
        <p:txBody>
          <a:bodyPr/>
          <a:lstStyle/>
          <a:p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System Processes (Cont.)</a:t>
            </a:r>
          </a:p>
        </p:txBody>
      </p:sp>
      <p:pic>
        <p:nvPicPr>
          <p:cNvPr id="37891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831" y="1031875"/>
            <a:ext cx="3773169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3849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849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3849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BS/IF5030/Database System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51907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6425" cy="1139825"/>
          </a:xfrm>
        </p:spPr>
        <p:txBody>
          <a:bodyPr/>
          <a:lstStyle/>
          <a:p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System Processes (Cont.)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8388"/>
            <a:ext cx="7845425" cy="52562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Shared memory contains shared data 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Buffer pool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Lock table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Log buffer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Cached query plans (reused if same query submitted again)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All database processes can access shared memory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To ensure that no two processes are accessing the same data structure at the same time, databases systems implement </a:t>
            </a:r>
            <a:r>
              <a:rPr lang="en-US" sz="2000" b="1" dirty="0" smtClean="0">
                <a:solidFill>
                  <a:srgbClr val="000099"/>
                </a:solidFill>
              </a:rPr>
              <a:t>mutual exclusion</a:t>
            </a:r>
            <a:r>
              <a:rPr lang="en-US" sz="2000" dirty="0" smtClean="0"/>
              <a:t> using either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Operating system semaphores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Atomic instructions such as test-and-set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To avoid overhead of </a:t>
            </a:r>
            <a:r>
              <a:rPr lang="en-US" sz="2000" dirty="0" err="1" smtClean="0"/>
              <a:t>interprocess</a:t>
            </a:r>
            <a:r>
              <a:rPr lang="en-US" sz="2000" dirty="0" smtClean="0"/>
              <a:t> communication for lock request/grant, each database process operates directly on the lock table 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instead of sending requests to lock manager process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Lock manager process still used for deadlock detection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4008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15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400800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BS/IF5030/Database System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40676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6425" cy="11398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Data Servers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226425" cy="4522788"/>
          </a:xfrm>
        </p:spPr>
        <p:txBody>
          <a:bodyPr/>
          <a:lstStyle/>
          <a:p>
            <a:r>
              <a:rPr lang="en-US" sz="2100" dirty="0" smtClean="0"/>
              <a:t>Used in high-speed LANs, in cases where</a:t>
            </a:r>
          </a:p>
          <a:p>
            <a:pPr lvl="1"/>
            <a:r>
              <a:rPr lang="en-US" sz="2100" dirty="0" smtClean="0"/>
              <a:t>The clients are comparable in processing power to the server</a:t>
            </a:r>
          </a:p>
          <a:p>
            <a:pPr lvl="1"/>
            <a:r>
              <a:rPr lang="en-US" sz="2100" dirty="0" smtClean="0"/>
              <a:t>The tasks to be executed are compute intensive.</a:t>
            </a:r>
          </a:p>
          <a:p>
            <a:r>
              <a:rPr lang="en-US" sz="2100" dirty="0" smtClean="0"/>
              <a:t>Data are shipped to clients where processing is performed, and then shipped results back to the server.</a:t>
            </a:r>
          </a:p>
          <a:p>
            <a:r>
              <a:rPr lang="en-US" sz="2100" dirty="0" smtClean="0"/>
              <a:t>This architecture requires full back-end functionality at the clients.</a:t>
            </a:r>
          </a:p>
          <a:p>
            <a:r>
              <a:rPr lang="en-US" sz="2100" dirty="0" smtClean="0"/>
              <a:t>Used in many object-oriented database systems </a:t>
            </a:r>
          </a:p>
          <a:p>
            <a:r>
              <a:rPr lang="en-US" sz="2100" dirty="0" smtClean="0"/>
              <a:t>Issues:</a:t>
            </a:r>
          </a:p>
          <a:p>
            <a:pPr lvl="1"/>
            <a:r>
              <a:rPr lang="en-US" sz="2100" dirty="0" smtClean="0"/>
              <a:t>Page-Shipping versus Item-Shipping</a:t>
            </a:r>
          </a:p>
          <a:p>
            <a:pPr lvl="1"/>
            <a:r>
              <a:rPr lang="en-US" sz="2100" dirty="0" smtClean="0"/>
              <a:t>Locking</a:t>
            </a:r>
          </a:p>
          <a:p>
            <a:pPr lvl="1"/>
            <a:r>
              <a:rPr lang="en-US" sz="2100" dirty="0" smtClean="0"/>
              <a:t>Data Caching</a:t>
            </a:r>
          </a:p>
          <a:p>
            <a:pPr lvl="1"/>
            <a:r>
              <a:rPr lang="en-US" sz="2100" dirty="0" smtClean="0"/>
              <a:t>Lock Caching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3849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849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16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3849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BS/IF5030/Database System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0057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6425" cy="1139825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+mj-ea"/>
              </a:rPr>
              <a:t>Data Servers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226425" cy="4522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000099"/>
                </a:solidFill>
              </a:rPr>
              <a:t>Page-shipping</a:t>
            </a:r>
            <a:r>
              <a:rPr lang="en-US" sz="2000" dirty="0" smtClean="0"/>
              <a:t> versus </a:t>
            </a:r>
            <a:r>
              <a:rPr lang="en-US" sz="2000" b="1" dirty="0" smtClean="0">
                <a:solidFill>
                  <a:srgbClr val="000099"/>
                </a:solidFill>
              </a:rPr>
              <a:t>item-shipping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Smaller unit of shipping </a:t>
            </a:r>
            <a:r>
              <a:rPr lang="en-US" sz="2000" dirty="0" smtClean="0">
                <a:sym typeface="Symbol" pitchFamily="18" charset="2"/>
              </a:rPr>
              <a:t> </a:t>
            </a:r>
            <a:r>
              <a:rPr lang="en-US" sz="2000" dirty="0" smtClean="0"/>
              <a:t>more messages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Worth </a:t>
            </a:r>
            <a:r>
              <a:rPr lang="en-US" sz="2000" b="1" dirty="0" smtClean="0">
                <a:solidFill>
                  <a:srgbClr val="000099"/>
                </a:solidFill>
              </a:rPr>
              <a:t>prefetching</a:t>
            </a:r>
            <a:r>
              <a:rPr lang="en-US" sz="2000" dirty="0" smtClean="0"/>
              <a:t> related items along with requested item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Page shipping can be thought of as a form of prefetching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Locking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Overhead of requesting and getting locks from server is high due to message delays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Can grant locks on requested and </a:t>
            </a:r>
            <a:r>
              <a:rPr lang="en-US" sz="2000" dirty="0" err="1" smtClean="0"/>
              <a:t>prefetched</a:t>
            </a:r>
            <a:r>
              <a:rPr lang="en-US" sz="2000" dirty="0" smtClean="0"/>
              <a:t> items; with page shipping, transaction is granted lock on whole page.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Locks on a </a:t>
            </a:r>
            <a:r>
              <a:rPr lang="en-US" sz="2000" dirty="0" err="1" smtClean="0"/>
              <a:t>prefetched</a:t>
            </a:r>
            <a:r>
              <a:rPr lang="en-US" sz="2000" dirty="0" smtClean="0"/>
              <a:t> item can be P{called back} by the server, and returned by client transaction if the </a:t>
            </a:r>
            <a:r>
              <a:rPr lang="en-US" sz="2000" dirty="0" err="1" smtClean="0"/>
              <a:t>prefetched</a:t>
            </a:r>
            <a:r>
              <a:rPr lang="en-US" sz="2000" dirty="0" smtClean="0"/>
              <a:t> item has not been used. 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Locks on the page can be </a:t>
            </a:r>
            <a:r>
              <a:rPr lang="en-US" sz="2000" b="1" dirty="0" smtClean="0">
                <a:solidFill>
                  <a:srgbClr val="000099"/>
                </a:solidFill>
              </a:rPr>
              <a:t>deescalated </a:t>
            </a:r>
            <a:r>
              <a:rPr lang="en-US" sz="2000" dirty="0" smtClean="0"/>
              <a:t>to locks on items in the page when there are lock conflicts. Locks on unused items can then be returned to server.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3849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849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17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3849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BS/IF5030/Database System Architectures</a:t>
            </a:r>
          </a:p>
        </p:txBody>
      </p:sp>
    </p:spTree>
    <p:extLst>
      <p:ext uri="{BB962C8B-B14F-4D97-AF65-F5344CB8AC3E}">
        <p14:creationId xmlns:p14="http://schemas.microsoft.com/office/powerpoint/2010/main" val="10798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701"/>
            <a:ext cx="8226425" cy="1139825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+mj-ea"/>
              </a:rPr>
              <a:t>Data Servers (Cont.)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3438" y="1108075"/>
            <a:ext cx="7502525" cy="4876800"/>
          </a:xfrm>
        </p:spPr>
        <p:txBody>
          <a:bodyPr/>
          <a:lstStyle/>
          <a:p>
            <a:r>
              <a:rPr lang="en-US" sz="2000" b="1" dirty="0" smtClean="0">
                <a:solidFill>
                  <a:srgbClr val="000099"/>
                </a:solidFill>
              </a:rPr>
              <a:t>Data Caching</a:t>
            </a:r>
          </a:p>
          <a:p>
            <a:pPr lvl="1"/>
            <a:r>
              <a:rPr lang="en-US" sz="2000" dirty="0" smtClean="0"/>
              <a:t>Data can be cached at client even in between transactions</a:t>
            </a:r>
          </a:p>
          <a:p>
            <a:pPr lvl="1"/>
            <a:r>
              <a:rPr lang="en-US" sz="2000" dirty="0" smtClean="0"/>
              <a:t>But check that data is up-to-date before it is used (</a:t>
            </a:r>
            <a:r>
              <a:rPr lang="en-US" sz="2000" b="1" dirty="0" smtClean="0">
                <a:solidFill>
                  <a:srgbClr val="000099"/>
                </a:solidFill>
              </a:rPr>
              <a:t>cache coherency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Check can be done when requesting lock on data item</a:t>
            </a:r>
          </a:p>
          <a:p>
            <a:r>
              <a:rPr lang="en-US" sz="2000" b="1" dirty="0" smtClean="0">
                <a:solidFill>
                  <a:srgbClr val="000099"/>
                </a:solidFill>
              </a:rPr>
              <a:t>Lock Caching</a:t>
            </a:r>
          </a:p>
          <a:p>
            <a:pPr lvl="1"/>
            <a:r>
              <a:rPr lang="en-US" sz="2000" dirty="0" smtClean="0"/>
              <a:t>Locks can be retained by client system even in between transactions</a:t>
            </a:r>
          </a:p>
          <a:p>
            <a:pPr lvl="1"/>
            <a:r>
              <a:rPr lang="en-US" sz="2000" dirty="0" smtClean="0"/>
              <a:t>Transactions can acquire cached locks locally, without contacting server</a:t>
            </a:r>
          </a:p>
          <a:p>
            <a:pPr lvl="1"/>
            <a:r>
              <a:rPr lang="en-US" sz="2000" dirty="0" smtClean="0"/>
              <a:t>Server </a:t>
            </a:r>
            <a:r>
              <a:rPr lang="en-US" sz="2000" b="1" dirty="0" smtClean="0">
                <a:solidFill>
                  <a:srgbClr val="000099"/>
                </a:solidFill>
              </a:rPr>
              <a:t>calls back</a:t>
            </a:r>
            <a:r>
              <a:rPr lang="en-US" sz="2000" dirty="0" smtClean="0"/>
              <a:t> locks from clients when it receives conflicting lock request.  Client returns lock once no local transaction is using it.</a:t>
            </a:r>
          </a:p>
          <a:p>
            <a:pPr lvl="1"/>
            <a:r>
              <a:rPr lang="en-US" sz="2000" dirty="0" smtClean="0"/>
              <a:t>Similar to </a:t>
            </a:r>
            <a:r>
              <a:rPr lang="en-US" sz="2000" dirty="0" err="1" smtClean="0"/>
              <a:t>deescalation</a:t>
            </a:r>
            <a:r>
              <a:rPr lang="en-US" sz="2000" dirty="0" smtClean="0"/>
              <a:t>, but across transactions.</a:t>
            </a:r>
          </a:p>
          <a:p>
            <a:endParaRPr lang="en-US" sz="2000" dirty="0" smtClean="0"/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3849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849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18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3849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BS/IF5030/Database System Architectures</a:t>
            </a:r>
          </a:p>
        </p:txBody>
      </p:sp>
    </p:spTree>
    <p:extLst>
      <p:ext uri="{BB962C8B-B14F-4D97-AF65-F5344CB8AC3E}">
        <p14:creationId xmlns:p14="http://schemas.microsoft.com/office/powerpoint/2010/main" val="5874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6425" cy="1139825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+mj-ea"/>
              </a:rPr>
              <a:t>Parallel Systems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6425" cy="4522788"/>
          </a:xfrm>
        </p:spPr>
        <p:txBody>
          <a:bodyPr/>
          <a:lstStyle/>
          <a:p>
            <a:r>
              <a:rPr lang="en-US" sz="2400" dirty="0" smtClean="0"/>
              <a:t>Parallel database systems consist of multiple processors and multiple disks connected by a fast interconnection network.</a:t>
            </a:r>
          </a:p>
          <a:p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000099"/>
                </a:solidFill>
              </a:rPr>
              <a:t>coarse-grain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b="1" dirty="0" smtClean="0">
                <a:solidFill>
                  <a:srgbClr val="000099"/>
                </a:solidFill>
              </a:rPr>
              <a:t>parallel</a:t>
            </a:r>
            <a:r>
              <a:rPr lang="en-US" sz="2400" dirty="0" smtClean="0"/>
              <a:t> machine consists of a small number of powerful processors</a:t>
            </a:r>
          </a:p>
          <a:p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000099"/>
                </a:solidFill>
              </a:rPr>
              <a:t>massively parallel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000099"/>
                </a:solidFill>
              </a:rPr>
              <a:t>fine grain parallel</a:t>
            </a:r>
            <a:r>
              <a:rPr lang="en-US" sz="2400" i="1" dirty="0" smtClean="0"/>
              <a:t> </a:t>
            </a:r>
            <a:r>
              <a:rPr lang="en-US" sz="2400" dirty="0" smtClean="0"/>
              <a:t>machine utilizes thousands of smaller processors.</a:t>
            </a:r>
          </a:p>
          <a:p>
            <a:r>
              <a:rPr lang="en-US" sz="2400" dirty="0" smtClean="0"/>
              <a:t>Two main performance measures:</a:t>
            </a:r>
          </a:p>
          <a:p>
            <a:pPr lvl="1"/>
            <a:r>
              <a:rPr lang="en-US" sz="2400" b="1" dirty="0" smtClean="0">
                <a:solidFill>
                  <a:srgbClr val="000099"/>
                </a:solidFill>
              </a:rPr>
              <a:t>throughput</a:t>
            </a:r>
            <a:r>
              <a:rPr lang="en-US" sz="2400" dirty="0" smtClean="0"/>
              <a:t> --- the number of tasks that can be completed in a given time interval</a:t>
            </a:r>
          </a:p>
          <a:p>
            <a:pPr lvl="1"/>
            <a:r>
              <a:rPr lang="en-US" sz="2400" b="1" dirty="0" smtClean="0">
                <a:solidFill>
                  <a:srgbClr val="000099"/>
                </a:solidFill>
              </a:rPr>
              <a:t>response time</a:t>
            </a:r>
            <a:r>
              <a:rPr lang="en-US" sz="2400" dirty="0" smtClean="0"/>
              <a:t> --- the amount of time it takes to complete a single task from the time it is submitted</a:t>
            </a:r>
          </a:p>
          <a:p>
            <a:endParaRPr lang="en-US" sz="2400" dirty="0" smtClean="0"/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3849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849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19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3849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BS/IF5030/Database System Architectures</a:t>
            </a:r>
          </a:p>
        </p:txBody>
      </p:sp>
    </p:spTree>
    <p:extLst>
      <p:ext uri="{BB962C8B-B14F-4D97-AF65-F5344CB8AC3E}">
        <p14:creationId xmlns:p14="http://schemas.microsoft.com/office/powerpoint/2010/main" val="135636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r>
              <a:rPr lang="id-ID" dirty="0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447800"/>
            <a:ext cx="8226425" cy="4598988"/>
          </a:xfrm>
        </p:spPr>
        <p:txBody>
          <a:bodyPr/>
          <a:lstStyle/>
          <a:p>
            <a:pPr marL="339725" indent="-339725">
              <a:buFont typeface="Arial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 sz="2400" dirty="0" smtClean="0"/>
              <a:t>Mahasiswa mengerti dan m</a:t>
            </a:r>
            <a:r>
              <a:rPr lang="en-US" sz="2400" dirty="0" err="1" smtClean="0"/>
              <a:t>emahami</a:t>
            </a:r>
            <a:r>
              <a:rPr lang="en-US" sz="2400" dirty="0" smtClean="0"/>
              <a:t> </a:t>
            </a:r>
            <a:r>
              <a:rPr lang="en-US" sz="2400" dirty="0" err="1" smtClean="0"/>
              <a:t>tentang</a:t>
            </a:r>
            <a:r>
              <a:rPr lang="en-US" sz="2400" dirty="0" smtClean="0"/>
              <a:t> </a:t>
            </a:r>
            <a:r>
              <a:rPr lang="en-US" sz="2400" dirty="0" err="1" smtClean="0"/>
              <a:t>konsep</a:t>
            </a:r>
            <a:r>
              <a:rPr lang="en-US" sz="2400" dirty="0" smtClean="0"/>
              <a:t> </a:t>
            </a:r>
            <a:r>
              <a:rPr lang="en-US" sz="2400" dirty="0" err="1" smtClean="0"/>
              <a:t>Arsitektur</a:t>
            </a:r>
            <a:r>
              <a:rPr lang="en-US" sz="2400" dirty="0" smtClean="0"/>
              <a:t> Basis Data</a:t>
            </a:r>
            <a:endParaRPr lang="en-US" sz="2400" i="1" dirty="0" smtClean="0"/>
          </a:p>
          <a:p>
            <a:pPr marL="339725" indent="-339725">
              <a:buFont typeface="Arial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 dirty="0" err="1" smtClean="0"/>
              <a:t>Mahasiswa</a:t>
            </a:r>
            <a:r>
              <a:rPr lang="en-US" sz="2400" dirty="0" smtClean="0"/>
              <a:t> </a:t>
            </a:r>
            <a:r>
              <a:rPr lang="en-US" sz="2400" dirty="0" err="1" smtClean="0"/>
              <a:t>mengerti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memahami</a:t>
            </a:r>
            <a:r>
              <a:rPr lang="en-US" sz="2400" dirty="0" smtClean="0"/>
              <a:t> </a:t>
            </a:r>
            <a:r>
              <a:rPr lang="en-US" sz="2400" dirty="0" err="1" smtClean="0"/>
              <a:t>kelebihan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kelemahan</a:t>
            </a:r>
            <a:r>
              <a:rPr lang="en-US" sz="2400" dirty="0" smtClean="0"/>
              <a:t> </a:t>
            </a:r>
            <a:r>
              <a:rPr lang="en-US" sz="2400" dirty="0" err="1" smtClean="0"/>
              <a:t>Arsitektur</a:t>
            </a:r>
            <a:r>
              <a:rPr lang="en-US" sz="2400" dirty="0" smtClean="0"/>
              <a:t> yang </a:t>
            </a:r>
            <a:r>
              <a:rPr lang="en-US" sz="2400" dirty="0" err="1" smtClean="0"/>
              <a:t>ada</a:t>
            </a:r>
            <a:endParaRPr lang="en-US" sz="2400" dirty="0" smtClean="0"/>
          </a:p>
          <a:p>
            <a:pPr marL="339725" indent="-339725">
              <a:buFont typeface="Arial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 dirty="0" err="1" smtClean="0"/>
              <a:t>Mahasiswa</a:t>
            </a:r>
            <a:r>
              <a:rPr lang="en-US" sz="2400" dirty="0" smtClean="0"/>
              <a:t> </a:t>
            </a:r>
            <a:r>
              <a:rPr lang="en-US" sz="2400" dirty="0" err="1" smtClean="0"/>
              <a:t>mampu</a:t>
            </a:r>
            <a:r>
              <a:rPr lang="en-US" sz="2400" dirty="0" smtClean="0"/>
              <a:t> </a:t>
            </a:r>
            <a:r>
              <a:rPr lang="en-US" sz="2400" dirty="0" err="1" smtClean="0"/>
              <a:t>memahami</a:t>
            </a:r>
            <a:r>
              <a:rPr lang="en-US" sz="2400" dirty="0" smtClean="0"/>
              <a:t> </a:t>
            </a:r>
            <a:r>
              <a:rPr lang="en-US" sz="2400" dirty="0" err="1" smtClean="0"/>
              <a:t>perkembangan</a:t>
            </a:r>
            <a:r>
              <a:rPr lang="en-US" sz="2400" dirty="0" smtClean="0"/>
              <a:t> / </a:t>
            </a:r>
            <a:r>
              <a:rPr lang="en-US" sz="2400" i="1" dirty="0" smtClean="0"/>
              <a:t>roadmap</a:t>
            </a:r>
            <a:r>
              <a:rPr lang="en-US" sz="2400" dirty="0" smtClean="0"/>
              <a:t> </a:t>
            </a:r>
            <a:r>
              <a:rPr lang="en-US" sz="2400" dirty="0" err="1" smtClean="0"/>
              <a:t>Arsitektur</a:t>
            </a:r>
            <a:r>
              <a:rPr lang="en-US" sz="2400" dirty="0" smtClean="0"/>
              <a:t> Basis Data</a:t>
            </a:r>
          </a:p>
          <a:p>
            <a:pPr marL="339725" indent="-339725">
              <a:buFont typeface="Arial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sz="2400" dirty="0"/>
          </a:p>
          <a:p>
            <a:pPr marL="339725" indent="-339725">
              <a:buFont typeface="Arial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id-ID" sz="2400" dirty="0" smtClean="0"/>
          </a:p>
          <a:p>
            <a:pPr marL="339725" indent="-339725">
              <a:buFont typeface="Arial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sz="2400" dirty="0" smtClean="0"/>
          </a:p>
          <a:p>
            <a:pPr marL="739775" lvl="1" indent="-339725">
              <a:buFont typeface="Arial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sz="2400" dirty="0" smtClean="0"/>
          </a:p>
          <a:p>
            <a:pPr marL="339725" indent="-339725">
              <a:buFont typeface="Arial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sz="2400" dirty="0" smtClean="0"/>
          </a:p>
          <a:p>
            <a:endParaRPr lang="en-US" sz="3600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2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8400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BS/IF5030/Database System Architectures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6425" cy="1139825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+mj-ea"/>
              </a:rPr>
              <a:t>Speed-Up and Scale-Up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1675" y="1050925"/>
            <a:ext cx="7661275" cy="4903788"/>
          </a:xfrm>
        </p:spPr>
        <p:txBody>
          <a:bodyPr/>
          <a:lstStyle/>
          <a:p>
            <a:r>
              <a:rPr lang="en-US" sz="2100" b="1" dirty="0" smtClean="0">
                <a:solidFill>
                  <a:srgbClr val="000099"/>
                </a:solidFill>
              </a:rPr>
              <a:t>Speedup</a:t>
            </a:r>
            <a:r>
              <a:rPr lang="en-US" sz="2100" dirty="0" smtClean="0"/>
              <a:t>: a fixed-sized problem executing on a small system is given to a system which is </a:t>
            </a:r>
            <a:r>
              <a:rPr lang="en-US" sz="2100" i="1" dirty="0" smtClean="0"/>
              <a:t>N</a:t>
            </a:r>
            <a:r>
              <a:rPr lang="en-US" sz="2100" dirty="0" smtClean="0"/>
              <a:t>-times larger.</a:t>
            </a:r>
          </a:p>
          <a:p>
            <a:pPr lvl="1"/>
            <a:r>
              <a:rPr lang="en-US" sz="2100" dirty="0" smtClean="0"/>
              <a:t>Measured by:</a:t>
            </a:r>
          </a:p>
          <a:p>
            <a:pPr lvl="1">
              <a:buFont typeface="Monotype Sorts" charset="2"/>
              <a:buNone/>
            </a:pPr>
            <a:r>
              <a:rPr lang="en-US" sz="2100" i="1" dirty="0" smtClean="0"/>
              <a:t>     speedup = small system elapsed time</a:t>
            </a:r>
          </a:p>
          <a:p>
            <a:pPr lvl="1">
              <a:buFont typeface="Monotype Sorts" charset="2"/>
              <a:buNone/>
            </a:pPr>
            <a:r>
              <a:rPr lang="en-US" sz="2100" i="1" dirty="0" smtClean="0"/>
              <a:t>                       large system elapsed time</a:t>
            </a:r>
          </a:p>
          <a:p>
            <a:pPr lvl="1"/>
            <a:r>
              <a:rPr lang="en-US" sz="2100" dirty="0" smtClean="0"/>
              <a:t>Speedup is </a:t>
            </a:r>
            <a:r>
              <a:rPr lang="en-US" sz="2100" b="1" dirty="0" smtClean="0"/>
              <a:t>linear</a:t>
            </a:r>
            <a:r>
              <a:rPr lang="en-US" sz="2100" dirty="0" smtClean="0"/>
              <a:t> if equation equals N.</a:t>
            </a:r>
          </a:p>
          <a:p>
            <a:r>
              <a:rPr lang="en-US" sz="2100" b="1" dirty="0" err="1" smtClean="0">
                <a:solidFill>
                  <a:srgbClr val="000099"/>
                </a:solidFill>
              </a:rPr>
              <a:t>Scaleup</a:t>
            </a:r>
            <a:r>
              <a:rPr lang="en-US" sz="2100" dirty="0" smtClean="0"/>
              <a:t>: increase the size of both the problem and the system</a:t>
            </a:r>
          </a:p>
          <a:p>
            <a:pPr lvl="1"/>
            <a:r>
              <a:rPr lang="en-US" sz="2100" i="1" dirty="0" smtClean="0"/>
              <a:t>N</a:t>
            </a:r>
            <a:r>
              <a:rPr lang="en-US" sz="2100" dirty="0" smtClean="0"/>
              <a:t>-times larger system used to perform </a:t>
            </a:r>
            <a:r>
              <a:rPr lang="en-US" sz="2100" i="1" dirty="0" smtClean="0"/>
              <a:t>N</a:t>
            </a:r>
            <a:r>
              <a:rPr lang="en-US" sz="2100" dirty="0" smtClean="0"/>
              <a:t>-times larger job</a:t>
            </a:r>
          </a:p>
          <a:p>
            <a:pPr lvl="1"/>
            <a:r>
              <a:rPr lang="en-US" sz="2100" dirty="0" smtClean="0"/>
              <a:t>Measured by:</a:t>
            </a:r>
          </a:p>
          <a:p>
            <a:pPr lvl="1">
              <a:buFont typeface="Monotype Sorts" charset="2"/>
              <a:buNone/>
            </a:pPr>
            <a:r>
              <a:rPr lang="en-US" sz="2100" i="1" dirty="0" smtClean="0"/>
              <a:t>     </a:t>
            </a:r>
            <a:r>
              <a:rPr lang="en-US" sz="2100" i="1" dirty="0" err="1" smtClean="0"/>
              <a:t>scaleup</a:t>
            </a:r>
            <a:r>
              <a:rPr lang="en-US" sz="2100" i="1" dirty="0" smtClean="0"/>
              <a:t> = small system small problem elapsed time</a:t>
            </a:r>
          </a:p>
          <a:p>
            <a:pPr lvl="1">
              <a:buFont typeface="Monotype Sorts" charset="2"/>
              <a:buNone/>
            </a:pPr>
            <a:r>
              <a:rPr lang="en-US" sz="2100" i="1" dirty="0" smtClean="0"/>
              <a:t>                         big system big problem elapsed time </a:t>
            </a:r>
          </a:p>
          <a:p>
            <a:pPr lvl="1"/>
            <a:r>
              <a:rPr lang="en-US" sz="2100" dirty="0" smtClean="0"/>
              <a:t>Scale up is </a:t>
            </a:r>
            <a:r>
              <a:rPr lang="en-US" sz="2100" b="1" dirty="0" smtClean="0"/>
              <a:t>linear</a:t>
            </a:r>
            <a:r>
              <a:rPr lang="en-US" sz="2100" dirty="0" smtClean="0"/>
              <a:t> if equation equals 1.</a:t>
            </a:r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2971800" y="25908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2819400" y="54102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3849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849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20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3849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BS/IF5030/Database System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45780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Speedup</a:t>
            </a:r>
          </a:p>
        </p:txBody>
      </p:sp>
      <p:pic>
        <p:nvPicPr>
          <p:cNvPr id="5222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8" y="1096963"/>
            <a:ext cx="7159625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21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8400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BS/IF5030/Database System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08341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Scaleup</a:t>
            </a:r>
          </a:p>
        </p:txBody>
      </p:sp>
      <p:pic>
        <p:nvPicPr>
          <p:cNvPr id="542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5" y="928688"/>
            <a:ext cx="7940675" cy="47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22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8400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BS/IF5030/Database System Architectures</a:t>
            </a:r>
          </a:p>
        </p:txBody>
      </p:sp>
    </p:spTree>
    <p:extLst>
      <p:ext uri="{BB962C8B-B14F-4D97-AF65-F5344CB8AC3E}">
        <p14:creationId xmlns:p14="http://schemas.microsoft.com/office/powerpoint/2010/main" val="7386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9375"/>
            <a:ext cx="8226425" cy="1139825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+mj-ea"/>
              </a:rPr>
              <a:t>Batch and Transaction </a:t>
            </a:r>
            <a:r>
              <a:rPr lang="en-US" sz="3600" dirty="0" err="1">
                <a:ea typeface="+mj-ea"/>
              </a:rPr>
              <a:t>Scaleup</a:t>
            </a:r>
            <a:endParaRPr lang="en-US" sz="3600" dirty="0">
              <a:ea typeface="+mj-ea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6425" cy="4522788"/>
          </a:xfrm>
        </p:spPr>
        <p:txBody>
          <a:bodyPr/>
          <a:lstStyle/>
          <a:p>
            <a:r>
              <a:rPr lang="en-US" sz="2200" b="1" dirty="0" smtClean="0">
                <a:solidFill>
                  <a:srgbClr val="000099"/>
                </a:solidFill>
              </a:rPr>
              <a:t>Batch </a:t>
            </a:r>
            <a:r>
              <a:rPr lang="en-US" sz="2200" b="1" dirty="0" err="1" smtClean="0">
                <a:solidFill>
                  <a:srgbClr val="000099"/>
                </a:solidFill>
              </a:rPr>
              <a:t>scaleup</a:t>
            </a:r>
            <a:r>
              <a:rPr lang="en-US" sz="2200" b="1" dirty="0" smtClean="0"/>
              <a:t>:</a:t>
            </a:r>
            <a:endParaRPr lang="en-US" sz="2200" dirty="0" smtClean="0"/>
          </a:p>
          <a:p>
            <a:pPr lvl="1"/>
            <a:r>
              <a:rPr lang="en-US" sz="2200" dirty="0" smtClean="0"/>
              <a:t>A single large job; typical of most decision support queries and scientific simulation.</a:t>
            </a:r>
          </a:p>
          <a:p>
            <a:pPr lvl="1"/>
            <a:r>
              <a:rPr lang="en-US" sz="2200" dirty="0" smtClean="0"/>
              <a:t>Use an </a:t>
            </a:r>
            <a:r>
              <a:rPr lang="en-US" sz="2200" i="1" dirty="0" smtClean="0"/>
              <a:t>N</a:t>
            </a:r>
            <a:r>
              <a:rPr lang="en-US" sz="2200" dirty="0" smtClean="0"/>
              <a:t>-times larger computer on </a:t>
            </a:r>
            <a:r>
              <a:rPr lang="en-US" sz="2200" i="1" dirty="0" smtClean="0"/>
              <a:t>N</a:t>
            </a:r>
            <a:r>
              <a:rPr lang="en-US" sz="2200" dirty="0" smtClean="0"/>
              <a:t>-times larger problem.</a:t>
            </a:r>
          </a:p>
          <a:p>
            <a:r>
              <a:rPr lang="en-US" sz="2200" b="1" dirty="0" smtClean="0">
                <a:solidFill>
                  <a:srgbClr val="000099"/>
                </a:solidFill>
              </a:rPr>
              <a:t>Transaction </a:t>
            </a:r>
            <a:r>
              <a:rPr lang="en-US" sz="2200" b="1" dirty="0" err="1" smtClean="0">
                <a:solidFill>
                  <a:srgbClr val="000099"/>
                </a:solidFill>
              </a:rPr>
              <a:t>scaleup</a:t>
            </a:r>
            <a:r>
              <a:rPr lang="en-US" sz="2200" dirty="0" smtClean="0"/>
              <a:t>:</a:t>
            </a:r>
          </a:p>
          <a:p>
            <a:pPr lvl="1"/>
            <a:r>
              <a:rPr lang="en-US" sz="2200" dirty="0" smtClean="0"/>
              <a:t>Numerous small queries submitted by independent users to a shared database; typical transaction processing and timesharing systems.</a:t>
            </a:r>
          </a:p>
          <a:p>
            <a:pPr lvl="1"/>
            <a:r>
              <a:rPr lang="en-US" sz="2200" i="1" dirty="0" smtClean="0"/>
              <a:t>N</a:t>
            </a:r>
            <a:r>
              <a:rPr lang="en-US" sz="2200" dirty="0" smtClean="0"/>
              <a:t>-times as many users submitting requests (hence, </a:t>
            </a:r>
            <a:r>
              <a:rPr lang="en-US" sz="2200" i="1" dirty="0" smtClean="0"/>
              <a:t>N</a:t>
            </a:r>
            <a:r>
              <a:rPr lang="en-US" sz="2200" dirty="0" smtClean="0"/>
              <a:t>-times as many requests) to an </a:t>
            </a:r>
            <a:r>
              <a:rPr lang="en-US" sz="2200" i="1" dirty="0" smtClean="0"/>
              <a:t>N</a:t>
            </a:r>
            <a:r>
              <a:rPr lang="en-US" sz="2200" dirty="0" smtClean="0"/>
              <a:t>-times larger database, on an </a:t>
            </a:r>
            <a:r>
              <a:rPr lang="en-US" sz="2200" i="1" dirty="0" smtClean="0"/>
              <a:t>N</a:t>
            </a:r>
            <a:r>
              <a:rPr lang="en-US" sz="2200" dirty="0" smtClean="0"/>
              <a:t>-times larger computer.</a:t>
            </a:r>
          </a:p>
          <a:p>
            <a:pPr lvl="1"/>
            <a:r>
              <a:rPr lang="en-US" sz="2200" dirty="0" smtClean="0"/>
              <a:t>Well-suited to parallel execution.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3849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849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23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3849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BS/IF5030/Database System Architectures</a:t>
            </a:r>
          </a:p>
        </p:txBody>
      </p:sp>
    </p:spTree>
    <p:extLst>
      <p:ext uri="{BB962C8B-B14F-4D97-AF65-F5344CB8AC3E}">
        <p14:creationId xmlns:p14="http://schemas.microsoft.com/office/powerpoint/2010/main" val="95579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6701"/>
            <a:ext cx="8226425" cy="1139825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ea typeface="+mj-ea"/>
              </a:rPr>
              <a:t>Factors Limiting Speedup and </a:t>
            </a:r>
            <a:r>
              <a:rPr lang="en-US" sz="3200" dirty="0" err="1">
                <a:ea typeface="+mj-ea"/>
              </a:rPr>
              <a:t>Scaleup</a:t>
            </a:r>
            <a:endParaRPr lang="en-US" sz="3200" dirty="0">
              <a:ea typeface="+mj-ea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226425" cy="4522788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z="2400" dirty="0" smtClean="0"/>
              <a:t>Speedup and </a:t>
            </a:r>
            <a:r>
              <a:rPr lang="en-US" sz="2400" dirty="0" err="1" smtClean="0"/>
              <a:t>scaleup</a:t>
            </a:r>
            <a:r>
              <a:rPr lang="en-US" sz="2400" dirty="0" smtClean="0"/>
              <a:t> are often </a:t>
            </a:r>
            <a:r>
              <a:rPr lang="en-US" sz="2400" dirty="0" err="1" smtClean="0"/>
              <a:t>sublinear</a:t>
            </a:r>
            <a:r>
              <a:rPr lang="en-US" sz="2400" dirty="0" smtClean="0"/>
              <a:t> due to:</a:t>
            </a:r>
          </a:p>
          <a:p>
            <a:r>
              <a:rPr lang="en-US" sz="2400" b="1" dirty="0" smtClean="0">
                <a:solidFill>
                  <a:srgbClr val="000099"/>
                </a:solidFill>
              </a:rPr>
              <a:t>Startup costs</a:t>
            </a:r>
            <a:r>
              <a:rPr lang="en-US" sz="2400" dirty="0" smtClean="0"/>
              <a:t>: Cost of starting up multiple processes may dominate computation time, if the degree of parallelism is high.</a:t>
            </a:r>
          </a:p>
          <a:p>
            <a:r>
              <a:rPr lang="en-US" sz="2400" b="1" dirty="0" smtClean="0">
                <a:solidFill>
                  <a:srgbClr val="000099"/>
                </a:solidFill>
              </a:rPr>
              <a:t>Interference</a:t>
            </a:r>
            <a:r>
              <a:rPr lang="en-US" sz="2400" dirty="0" smtClean="0"/>
              <a:t>:  Processes accessing shared resources (e.g., system bus, disks, or locks) compete with each other, thus spending time waiting on other processes, rather than performing useful work.</a:t>
            </a:r>
          </a:p>
          <a:p>
            <a:r>
              <a:rPr lang="en-US" sz="2400" b="1" dirty="0" smtClean="0">
                <a:solidFill>
                  <a:srgbClr val="000099"/>
                </a:solidFill>
              </a:rPr>
              <a:t>Skew</a:t>
            </a:r>
            <a:r>
              <a:rPr lang="en-US" sz="2400" dirty="0" smtClean="0"/>
              <a:t>: Increasing the degree of parallelism increases the variance in service times of </a:t>
            </a:r>
            <a:r>
              <a:rPr lang="en-US" sz="2400" dirty="0" err="1" smtClean="0"/>
              <a:t>parallely</a:t>
            </a:r>
            <a:r>
              <a:rPr lang="en-US" sz="2400" dirty="0" smtClean="0"/>
              <a:t> executing tasks.  Overall execution time determined by </a:t>
            </a:r>
            <a:r>
              <a:rPr lang="en-US" sz="2400" b="1" dirty="0" smtClean="0"/>
              <a:t>slowest</a:t>
            </a:r>
            <a:r>
              <a:rPr lang="en-US" sz="2400" dirty="0" smtClean="0"/>
              <a:t> of </a:t>
            </a:r>
            <a:r>
              <a:rPr lang="en-US" sz="2400" dirty="0" err="1" smtClean="0"/>
              <a:t>parallely</a:t>
            </a:r>
            <a:r>
              <a:rPr lang="en-US" sz="2400" dirty="0" smtClean="0"/>
              <a:t> executing tasks.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3849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849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24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3849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BS/IF5030/Database System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03297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6701"/>
            <a:ext cx="8226425" cy="1139825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ea typeface="+mj-ea"/>
              </a:rPr>
              <a:t>Interconnection Network Architectures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226425" cy="4522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000099"/>
                </a:solidFill>
              </a:rPr>
              <a:t>Bus</a:t>
            </a:r>
            <a:r>
              <a:rPr lang="en-US" sz="2000" dirty="0" smtClean="0"/>
              <a:t>. System components send data on and receive data from a single communication bus;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Does not scale well with increasing parallelism.</a:t>
            </a:r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000099"/>
                </a:solidFill>
              </a:rPr>
              <a:t>Mesh</a:t>
            </a:r>
            <a:r>
              <a:rPr lang="en-US" sz="2000" dirty="0" smtClean="0"/>
              <a:t>. Components are arranged as nodes in a grid, and each component is connected to all adjacent components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Communication links grow with growing number of components, and so scales better. 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But may require 2</a:t>
            </a:r>
            <a:r>
              <a:rPr lang="en-US" sz="2000" dirty="0" smtClean="0">
                <a:sym typeface="Symbol" pitchFamily="18" charset="2"/>
              </a:rPr>
              <a:t></a:t>
            </a:r>
            <a:r>
              <a:rPr lang="en-US" sz="2000" i="1" dirty="0" smtClean="0">
                <a:sym typeface="Symbol" pitchFamily="18" charset="2"/>
              </a:rPr>
              <a:t>n</a:t>
            </a:r>
            <a:r>
              <a:rPr lang="en-US" sz="2000" dirty="0" smtClean="0"/>
              <a:t> hops to send message to a node (or </a:t>
            </a:r>
            <a:r>
              <a:rPr lang="en-US" sz="2000" dirty="0" smtClean="0">
                <a:sym typeface="Symbol" pitchFamily="18" charset="2"/>
              </a:rPr>
              <a:t></a:t>
            </a:r>
            <a:r>
              <a:rPr lang="en-US" sz="2000" i="1" dirty="0" smtClean="0"/>
              <a:t>n</a:t>
            </a:r>
            <a:r>
              <a:rPr lang="en-US" sz="2000" dirty="0" smtClean="0"/>
              <a:t> with wraparound connections at edge of grid).</a:t>
            </a:r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000099"/>
                </a:solidFill>
              </a:rPr>
              <a:t>Hypercube</a:t>
            </a:r>
            <a:r>
              <a:rPr lang="en-US" sz="2000" dirty="0" smtClean="0"/>
              <a:t>.  Components are numbered in binary;  components are connected to one another if their binary representations differ in exactly one bit.</a:t>
            </a:r>
          </a:p>
          <a:p>
            <a:pPr lvl="1">
              <a:lnSpc>
                <a:spcPct val="90000"/>
              </a:lnSpc>
            </a:pPr>
            <a:r>
              <a:rPr lang="en-US" sz="2000" i="1" dirty="0" smtClean="0"/>
              <a:t>n</a:t>
            </a:r>
            <a:r>
              <a:rPr lang="en-US" sz="2000" dirty="0" smtClean="0"/>
              <a:t> components are connected to </a:t>
            </a:r>
            <a:r>
              <a:rPr lang="en-US" sz="2000" i="1" dirty="0" smtClean="0"/>
              <a:t>log(n) </a:t>
            </a:r>
            <a:r>
              <a:rPr lang="en-US" sz="2000" dirty="0" smtClean="0"/>
              <a:t>other components and can reach each other via at most </a:t>
            </a:r>
            <a:r>
              <a:rPr lang="en-US" sz="2000" i="1" dirty="0" smtClean="0"/>
              <a:t>log(n) </a:t>
            </a:r>
            <a:r>
              <a:rPr lang="en-US" sz="2000" dirty="0" smtClean="0"/>
              <a:t>links; reduces communication delays.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25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8400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BS/IF5030/Database System Architectures</a:t>
            </a:r>
          </a:p>
        </p:txBody>
      </p:sp>
    </p:spTree>
    <p:extLst>
      <p:ext uri="{BB962C8B-B14F-4D97-AF65-F5344CB8AC3E}">
        <p14:creationId xmlns:p14="http://schemas.microsoft.com/office/powerpoint/2010/main" val="106636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226425" cy="11398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Interconnection Architectures</a:t>
            </a:r>
          </a:p>
        </p:txBody>
      </p:sp>
      <p:pic>
        <p:nvPicPr>
          <p:cNvPr id="62467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4" y="2286000"/>
            <a:ext cx="8266113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26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8400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BS/IF5030/Database System Architectures</a:t>
            </a:r>
          </a:p>
        </p:txBody>
      </p:sp>
    </p:spTree>
    <p:extLst>
      <p:ext uri="{BB962C8B-B14F-4D97-AF65-F5344CB8AC3E}">
        <p14:creationId xmlns:p14="http://schemas.microsoft.com/office/powerpoint/2010/main" val="91823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6701"/>
            <a:ext cx="8226425" cy="1139825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+mj-ea"/>
              </a:rPr>
              <a:t>Parallel Database Architectures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8226425" cy="4522788"/>
          </a:xfrm>
        </p:spPr>
        <p:txBody>
          <a:bodyPr/>
          <a:lstStyle/>
          <a:p>
            <a:r>
              <a:rPr lang="en-US" sz="2800" b="1" dirty="0" smtClean="0"/>
              <a:t>Shared memory</a:t>
            </a:r>
            <a:r>
              <a:rPr lang="en-US" sz="2800" dirty="0" smtClean="0"/>
              <a:t> -- processors share a common memory</a:t>
            </a:r>
          </a:p>
          <a:p>
            <a:r>
              <a:rPr lang="en-US" sz="2800" b="1" dirty="0" smtClean="0"/>
              <a:t>Shared disk</a:t>
            </a:r>
            <a:r>
              <a:rPr lang="en-US" sz="2800" dirty="0" smtClean="0"/>
              <a:t> -- processors share a common disk</a:t>
            </a:r>
          </a:p>
          <a:p>
            <a:r>
              <a:rPr lang="en-US" sz="2800" b="1" dirty="0" smtClean="0"/>
              <a:t>Shared nothing</a:t>
            </a:r>
            <a:r>
              <a:rPr lang="en-US" sz="2800" dirty="0" smtClean="0"/>
              <a:t> -- processors share neither a common memory nor common disk</a:t>
            </a:r>
          </a:p>
          <a:p>
            <a:r>
              <a:rPr lang="en-US" sz="2800" b="1" dirty="0" smtClean="0"/>
              <a:t>Hierarchical</a:t>
            </a:r>
            <a:r>
              <a:rPr lang="en-US" sz="2800" dirty="0" smtClean="0"/>
              <a:t> -- hybrid of the above architectures</a:t>
            </a:r>
          </a:p>
          <a:p>
            <a:endParaRPr lang="en-US" sz="2800" dirty="0" smtClean="0"/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27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8400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BS/IF5030/Database System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54039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6701"/>
            <a:ext cx="8226425" cy="1139825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+mj-ea"/>
              </a:rPr>
              <a:t>Parallel Database Architectures</a:t>
            </a:r>
          </a:p>
        </p:txBody>
      </p:sp>
      <p:pic>
        <p:nvPicPr>
          <p:cNvPr id="6656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148874"/>
            <a:ext cx="7458075" cy="509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3849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849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28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3849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BS/IF5030/Database System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44796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6425" cy="11398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Shared Memory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226425" cy="4522788"/>
          </a:xfrm>
        </p:spPr>
        <p:txBody>
          <a:bodyPr/>
          <a:lstStyle/>
          <a:p>
            <a:r>
              <a:rPr lang="en-US" sz="2400" dirty="0" smtClean="0"/>
              <a:t>Processors and disks have access to a common memory, typically via a bus or through an interconnection network.</a:t>
            </a:r>
          </a:p>
          <a:p>
            <a:r>
              <a:rPr lang="en-US" sz="2400" dirty="0" smtClean="0"/>
              <a:t>Extremely efficient communication between processors — data in shared memory can be accessed by any processor without having to move it using software.</a:t>
            </a:r>
          </a:p>
          <a:p>
            <a:r>
              <a:rPr lang="en-US" sz="2400" dirty="0" smtClean="0"/>
              <a:t>Downside – architecture is not scalable beyond 32 or 64 processors since the bus or the interconnection network becomes a bottleneck</a:t>
            </a:r>
          </a:p>
          <a:p>
            <a:r>
              <a:rPr lang="en-US" sz="2400" dirty="0" smtClean="0"/>
              <a:t>Widely used for lower degrees of parallelism (4 to 8).</a:t>
            </a:r>
          </a:p>
          <a:p>
            <a:endParaRPr lang="en-US" sz="2400" dirty="0" smtClean="0"/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29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8400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BS/IF5030/Database System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5672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447800"/>
            <a:ext cx="8226425" cy="4598988"/>
          </a:xfrm>
        </p:spPr>
        <p:txBody>
          <a:bodyPr/>
          <a:lstStyle/>
          <a:p>
            <a:pPr marL="339725" indent="-339725">
              <a:buFont typeface="Arial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000" dirty="0" smtClean="0"/>
              <a:t>Abraham </a:t>
            </a:r>
            <a:r>
              <a:rPr lang="en-US" sz="2000" dirty="0" err="1" smtClean="0"/>
              <a:t>Silberschatz</a:t>
            </a:r>
            <a:r>
              <a:rPr lang="en-US" sz="2000" dirty="0"/>
              <a:t>, </a:t>
            </a:r>
            <a:r>
              <a:rPr lang="en-US" sz="2000" dirty="0" smtClean="0"/>
              <a:t>Henry F. </a:t>
            </a:r>
            <a:r>
              <a:rPr lang="en-US" sz="2000" dirty="0" err="1" smtClean="0"/>
              <a:t>Korth</a:t>
            </a:r>
            <a:r>
              <a:rPr lang="en-US" sz="2000" dirty="0" smtClean="0"/>
              <a:t>, S. </a:t>
            </a:r>
            <a:r>
              <a:rPr lang="en-US" sz="2000" dirty="0" err="1" smtClean="0"/>
              <a:t>Sudarshan</a:t>
            </a:r>
            <a:r>
              <a:rPr lang="en-US" sz="2000" dirty="0" smtClean="0"/>
              <a:t>. </a:t>
            </a:r>
            <a:r>
              <a:rPr lang="en-US" sz="2000" i="1" dirty="0" smtClean="0"/>
              <a:t>Database System Concepts: 5</a:t>
            </a:r>
            <a:r>
              <a:rPr lang="en-US" sz="2000" i="1" baseline="30000" dirty="0" smtClean="0"/>
              <a:t>th</a:t>
            </a:r>
            <a:r>
              <a:rPr lang="en-US" sz="2000" i="1" dirty="0" smtClean="0"/>
              <a:t> Edition</a:t>
            </a:r>
            <a:r>
              <a:rPr lang="en-US" sz="2000" b="1" dirty="0" smtClean="0"/>
              <a:t>.  </a:t>
            </a:r>
            <a:r>
              <a:rPr lang="en-US" sz="2000" dirty="0" smtClean="0"/>
              <a:t> McGraw-Hill. 2005</a:t>
            </a:r>
          </a:p>
          <a:p>
            <a:pPr marL="339725" indent="-339725">
              <a:buFont typeface="Arial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sz="2400" dirty="0" smtClean="0"/>
          </a:p>
          <a:p>
            <a:pPr marL="339725" indent="-339725">
              <a:buFont typeface="Arial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sz="2400" dirty="0" smtClean="0"/>
          </a:p>
          <a:p>
            <a:pPr marL="739775" lvl="1" indent="-339725">
              <a:buFont typeface="Arial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sz="2400" dirty="0" smtClean="0"/>
          </a:p>
          <a:p>
            <a:pPr marL="339725" indent="-339725">
              <a:buFont typeface="Arial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sz="2400" dirty="0" smtClean="0"/>
          </a:p>
          <a:p>
            <a:endParaRPr lang="en-US" sz="3600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3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8400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BS/IF5030/Database System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7651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6425" cy="11398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Shared Disk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3438" y="1219200"/>
            <a:ext cx="7469187" cy="4876800"/>
          </a:xfrm>
        </p:spPr>
        <p:txBody>
          <a:bodyPr/>
          <a:lstStyle/>
          <a:p>
            <a:r>
              <a:rPr lang="en-US" sz="2000" dirty="0" smtClean="0"/>
              <a:t>All processors can directly access all disks via an interconnection network, but the processors have private memories.</a:t>
            </a:r>
          </a:p>
          <a:p>
            <a:pPr lvl="1"/>
            <a:r>
              <a:rPr lang="en-US" sz="1600" dirty="0" smtClean="0"/>
              <a:t>The memory bus is not a bottleneck</a:t>
            </a:r>
          </a:p>
          <a:p>
            <a:pPr lvl="1"/>
            <a:r>
              <a:rPr lang="en-US" sz="1600" dirty="0" smtClean="0"/>
              <a:t>Architecture provides a degree of </a:t>
            </a:r>
            <a:r>
              <a:rPr lang="en-US" sz="1600" b="1" dirty="0" smtClean="0">
                <a:solidFill>
                  <a:srgbClr val="000099"/>
                </a:solidFill>
              </a:rPr>
              <a:t>fault-tolerance</a:t>
            </a:r>
            <a:r>
              <a:rPr lang="en-US" sz="1600" dirty="0" smtClean="0"/>
              <a:t> — if a processor fails, the other processors can take over its tasks since the database is resident on disks that are accessible from all processors.</a:t>
            </a:r>
          </a:p>
          <a:p>
            <a:r>
              <a:rPr lang="en-US" sz="2000" dirty="0" smtClean="0"/>
              <a:t>Examples:  IBM </a:t>
            </a:r>
            <a:r>
              <a:rPr lang="en-US" sz="2000" dirty="0" err="1" smtClean="0"/>
              <a:t>Sysplex</a:t>
            </a:r>
            <a:r>
              <a:rPr lang="en-US" sz="2000" dirty="0" smtClean="0"/>
              <a:t> and DEC clusters (now part of Compaq) running </a:t>
            </a:r>
            <a:r>
              <a:rPr lang="en-US" sz="2000" dirty="0" err="1" smtClean="0"/>
              <a:t>Rdb</a:t>
            </a:r>
            <a:r>
              <a:rPr lang="en-US" sz="2000" dirty="0" smtClean="0"/>
              <a:t> (now Oracle </a:t>
            </a:r>
            <a:r>
              <a:rPr lang="en-US" sz="2000" dirty="0" err="1" smtClean="0"/>
              <a:t>Rdb</a:t>
            </a:r>
            <a:r>
              <a:rPr lang="en-US" sz="2000" dirty="0" smtClean="0"/>
              <a:t>) were early commercial users </a:t>
            </a:r>
          </a:p>
          <a:p>
            <a:r>
              <a:rPr lang="en-US" sz="2000" dirty="0" smtClean="0"/>
              <a:t>Downside: bottleneck now occurs at interconnection to the disk subsystem.</a:t>
            </a:r>
          </a:p>
          <a:p>
            <a:r>
              <a:rPr lang="en-US" sz="2000" dirty="0" smtClean="0"/>
              <a:t>Shared-disk systems can scale to a somewhat larger number of processors, but communication between processors is slower.</a:t>
            </a:r>
          </a:p>
          <a:p>
            <a:endParaRPr lang="en-US" sz="2000" dirty="0" smtClean="0"/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30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8400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BS/IF5030/Database System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4069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6425" cy="11398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Shared Nothing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26425" cy="4522788"/>
          </a:xfrm>
        </p:spPr>
        <p:txBody>
          <a:bodyPr/>
          <a:lstStyle/>
          <a:p>
            <a:r>
              <a:rPr lang="en-US" sz="2100" dirty="0" smtClean="0"/>
              <a:t>Node consists of a processor, memory, and one or more disks. Processors at one node  communicate with another processor at another node using an interconnection network. A node functions as the server for the data on the disk or disks the node owns.</a:t>
            </a:r>
          </a:p>
          <a:p>
            <a:r>
              <a:rPr lang="en-US" sz="2100" dirty="0" smtClean="0"/>
              <a:t>Examples: Teradata, Tandem, Oracle-n CUBE</a:t>
            </a:r>
          </a:p>
          <a:p>
            <a:r>
              <a:rPr lang="en-US" sz="2100" dirty="0" smtClean="0"/>
              <a:t>Data accessed from local disks (and local memory accesses)  do not pass through interconnection network, thereby minimizing the interference of resource sharing.</a:t>
            </a:r>
          </a:p>
          <a:p>
            <a:r>
              <a:rPr lang="en-US" sz="2100" dirty="0" smtClean="0"/>
              <a:t>Shared-nothing multiprocessors can be scaled up to thousands of processors without interference.</a:t>
            </a:r>
          </a:p>
          <a:p>
            <a:r>
              <a:rPr lang="en-US" sz="2100" dirty="0" smtClean="0"/>
              <a:t>Main drawback: cost of communication and non-local disk access; sending data involves software interaction at both ends.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31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8400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BS/IF5030/Database System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89937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6425" cy="11398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Hierarchical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226425" cy="4522788"/>
          </a:xfrm>
        </p:spPr>
        <p:txBody>
          <a:bodyPr/>
          <a:lstStyle/>
          <a:p>
            <a:r>
              <a:rPr lang="en-US" sz="2100" dirty="0" smtClean="0"/>
              <a:t>Combines characteristics of shared-memory, shared-disk, and shared-nothing architectures.</a:t>
            </a:r>
          </a:p>
          <a:p>
            <a:r>
              <a:rPr lang="en-US" sz="2100" dirty="0" smtClean="0"/>
              <a:t>Top level is a shared-nothing architecture –  nodes connected by an interconnection network, and do not share disks or memory with each other.</a:t>
            </a:r>
          </a:p>
          <a:p>
            <a:r>
              <a:rPr lang="en-US" sz="2100" dirty="0" smtClean="0"/>
              <a:t>Each node of the system could be a shared-memory system with a few processors.</a:t>
            </a:r>
          </a:p>
          <a:p>
            <a:r>
              <a:rPr lang="en-US" sz="2100" dirty="0" smtClean="0"/>
              <a:t>Alternatively, each node could be a shared-disk system, and each of the systems sharing a set of disks could be a shared-memory system.</a:t>
            </a:r>
          </a:p>
          <a:p>
            <a:r>
              <a:rPr lang="en-US" sz="2100" dirty="0" smtClean="0"/>
              <a:t>Reduce the complexity of programming such systems by </a:t>
            </a:r>
            <a:r>
              <a:rPr lang="en-US" sz="2100" b="1" dirty="0" smtClean="0">
                <a:solidFill>
                  <a:srgbClr val="000099"/>
                </a:solidFill>
              </a:rPr>
              <a:t>distributed virtual-memory</a:t>
            </a:r>
            <a:r>
              <a:rPr lang="en-US" sz="2100" dirty="0" smtClean="0"/>
              <a:t> architectures</a:t>
            </a:r>
          </a:p>
          <a:p>
            <a:pPr lvl="1"/>
            <a:r>
              <a:rPr lang="en-US" sz="2100" dirty="0" smtClean="0"/>
              <a:t>Also called </a:t>
            </a:r>
            <a:r>
              <a:rPr lang="en-US" sz="2100" b="1" dirty="0" smtClean="0">
                <a:solidFill>
                  <a:srgbClr val="000099"/>
                </a:solidFill>
              </a:rPr>
              <a:t>non-uniform memory architecture (NUMA)</a:t>
            </a:r>
          </a:p>
          <a:p>
            <a:pPr>
              <a:buFont typeface="Monotype Sorts" charset="2"/>
              <a:buNone/>
            </a:pPr>
            <a:endParaRPr lang="en-US" sz="2100" dirty="0" smtClean="0"/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32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8400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BS/IF5030/Database System Architectures</a:t>
            </a:r>
          </a:p>
        </p:txBody>
      </p:sp>
    </p:spTree>
    <p:extLst>
      <p:ext uri="{BB962C8B-B14F-4D97-AF65-F5344CB8AC3E}">
        <p14:creationId xmlns:p14="http://schemas.microsoft.com/office/powerpoint/2010/main" val="88642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6425" cy="11398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Distributed Systems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7725" y="1143000"/>
            <a:ext cx="7848600" cy="4876800"/>
          </a:xfrm>
        </p:spPr>
        <p:txBody>
          <a:bodyPr/>
          <a:lstStyle/>
          <a:p>
            <a:r>
              <a:rPr lang="en-US" sz="2400" dirty="0" smtClean="0"/>
              <a:t>Data spread over multiple machines (also referred to as </a:t>
            </a:r>
            <a:r>
              <a:rPr lang="en-US" sz="2400" b="1" dirty="0" smtClean="0">
                <a:solidFill>
                  <a:srgbClr val="000099"/>
                </a:solidFill>
              </a:rPr>
              <a:t>sites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000099"/>
                </a:solidFill>
              </a:rPr>
              <a:t>nodes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Network interconnects the machines</a:t>
            </a:r>
          </a:p>
          <a:p>
            <a:r>
              <a:rPr lang="en-US" sz="2400" dirty="0" smtClean="0"/>
              <a:t>Data shared by users on multiple machines</a:t>
            </a:r>
          </a:p>
        </p:txBody>
      </p:sp>
      <p:pic>
        <p:nvPicPr>
          <p:cNvPr id="7680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971800"/>
            <a:ext cx="4597400" cy="318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3849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849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33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3849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BS/IF5030/Database System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6789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6425" cy="11398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Distributed Databases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6425" cy="4522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 smtClean="0"/>
              <a:t>Homogeneous distributed databases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Same software/schema on all sites, data may be partitioned among sites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Goal: provide a view of a single database, hiding details of distribution</a:t>
            </a:r>
          </a:p>
          <a:p>
            <a:pPr>
              <a:lnSpc>
                <a:spcPct val="90000"/>
              </a:lnSpc>
            </a:pPr>
            <a:r>
              <a:rPr lang="en-US" sz="2100" dirty="0" smtClean="0"/>
              <a:t>Heterogeneous distributed databases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Different software/schema on different sites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Goal: integrate existing databases to provide useful functionality</a:t>
            </a:r>
          </a:p>
          <a:p>
            <a:pPr>
              <a:lnSpc>
                <a:spcPct val="90000"/>
              </a:lnSpc>
            </a:pPr>
            <a:r>
              <a:rPr lang="en-US" sz="2100" dirty="0" smtClean="0"/>
              <a:t>Differentiate between </a:t>
            </a:r>
            <a:r>
              <a:rPr lang="en-US" sz="2100" i="1" dirty="0" smtClean="0"/>
              <a:t>local </a:t>
            </a:r>
            <a:r>
              <a:rPr lang="en-US" sz="2100" dirty="0" smtClean="0"/>
              <a:t>and </a:t>
            </a:r>
            <a:r>
              <a:rPr lang="en-US" sz="2100" i="1" dirty="0" smtClean="0"/>
              <a:t>global</a:t>
            </a:r>
            <a:r>
              <a:rPr lang="en-US" sz="2100" dirty="0" smtClean="0"/>
              <a:t> transactions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A </a:t>
            </a:r>
            <a:r>
              <a:rPr lang="en-US" sz="2100" b="1" dirty="0" smtClean="0">
                <a:solidFill>
                  <a:srgbClr val="000099"/>
                </a:solidFill>
              </a:rPr>
              <a:t>local transaction</a:t>
            </a:r>
            <a:r>
              <a:rPr lang="en-US" sz="2100" dirty="0" smtClean="0"/>
              <a:t> accesses data in the </a:t>
            </a:r>
            <a:r>
              <a:rPr lang="en-US" sz="2100" i="1" dirty="0" smtClean="0"/>
              <a:t>single</a:t>
            </a:r>
            <a:r>
              <a:rPr lang="en-US" sz="2100" dirty="0" smtClean="0"/>
              <a:t> site at which the transaction was initiated.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A </a:t>
            </a:r>
            <a:r>
              <a:rPr lang="en-US" sz="2100" b="1" dirty="0" smtClean="0">
                <a:solidFill>
                  <a:srgbClr val="000099"/>
                </a:solidFill>
              </a:rPr>
              <a:t>global transaction</a:t>
            </a:r>
            <a:r>
              <a:rPr lang="en-US" sz="2100" dirty="0" smtClean="0"/>
              <a:t> either accesses data in a site different from the one at which the transaction was initiated or accesses data in several different sites.</a:t>
            </a:r>
          </a:p>
          <a:p>
            <a:pPr>
              <a:lnSpc>
                <a:spcPct val="90000"/>
              </a:lnSpc>
            </a:pPr>
            <a:endParaRPr lang="en-US" sz="2100" dirty="0" smtClean="0"/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3849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849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34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3849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BS/IF5030/Database System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2973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6701"/>
            <a:ext cx="8226425" cy="1139825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+mj-ea"/>
              </a:rPr>
              <a:t>Trade-offs in Distributed Systems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226425" cy="4522788"/>
          </a:xfrm>
        </p:spPr>
        <p:txBody>
          <a:bodyPr/>
          <a:lstStyle/>
          <a:p>
            <a:r>
              <a:rPr lang="en-US" sz="2200" dirty="0" smtClean="0"/>
              <a:t>Sharing data – users at one site able to access the data residing at some other sites.</a:t>
            </a:r>
          </a:p>
          <a:p>
            <a:r>
              <a:rPr lang="en-US" sz="2200" dirty="0" smtClean="0"/>
              <a:t>Autonomy – each site is able to retain a degree of control over data stored locally.</a:t>
            </a:r>
          </a:p>
          <a:p>
            <a:r>
              <a:rPr lang="en-US" sz="2200" dirty="0" smtClean="0"/>
              <a:t>Higher system availability through redundancy — data can be replicated at remote sites, and system can function even if a site fails.</a:t>
            </a:r>
          </a:p>
          <a:p>
            <a:r>
              <a:rPr lang="en-US" sz="2200" dirty="0" smtClean="0"/>
              <a:t>Disadvantage: added complexity required to ensure proper coordination among sites.</a:t>
            </a:r>
          </a:p>
          <a:p>
            <a:pPr lvl="1"/>
            <a:r>
              <a:rPr lang="en-US" sz="2200" dirty="0" smtClean="0"/>
              <a:t>Software development cost.</a:t>
            </a:r>
          </a:p>
          <a:p>
            <a:pPr lvl="1"/>
            <a:r>
              <a:rPr lang="en-US" sz="2200" dirty="0" smtClean="0"/>
              <a:t>Greater potential for bugs.</a:t>
            </a:r>
          </a:p>
          <a:p>
            <a:pPr lvl="1"/>
            <a:r>
              <a:rPr lang="en-US" sz="2200" dirty="0" smtClean="0"/>
              <a:t>Increased processing overhead.</a:t>
            </a:r>
          </a:p>
          <a:p>
            <a:endParaRPr lang="en-US" sz="2200" dirty="0" smtClean="0"/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35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8400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BS/IF5030/Database System Architectures</a:t>
            </a:r>
          </a:p>
        </p:txBody>
      </p:sp>
    </p:spTree>
    <p:extLst>
      <p:ext uri="{BB962C8B-B14F-4D97-AF65-F5344CB8AC3E}">
        <p14:creationId xmlns:p14="http://schemas.microsoft.com/office/powerpoint/2010/main" val="886023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ea typeface="+mj-ea"/>
              </a:rPr>
              <a:t>Implementation Issues for </a:t>
            </a:r>
            <a:r>
              <a:rPr lang="en-US" sz="3200" dirty="0" smtClean="0">
                <a:ea typeface="+mj-ea"/>
              </a:rPr>
              <a:t/>
            </a:r>
            <a:br>
              <a:rPr lang="en-US" sz="3200" dirty="0" smtClean="0">
                <a:ea typeface="+mj-ea"/>
              </a:rPr>
            </a:br>
            <a:r>
              <a:rPr lang="en-US" sz="3200" dirty="0" smtClean="0">
                <a:ea typeface="+mj-ea"/>
              </a:rPr>
              <a:t>Distributed </a:t>
            </a:r>
            <a:r>
              <a:rPr lang="en-US" sz="3200" dirty="0">
                <a:ea typeface="+mj-ea"/>
              </a:rPr>
              <a:t>Databases 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85862"/>
            <a:ext cx="7818438" cy="5291138"/>
          </a:xfrm>
        </p:spPr>
        <p:txBody>
          <a:bodyPr/>
          <a:lstStyle/>
          <a:p>
            <a:r>
              <a:rPr lang="en-US" sz="2000" dirty="0" smtClean="0"/>
              <a:t>Atomicity needed even for transactions that update data at multiple sites</a:t>
            </a:r>
          </a:p>
          <a:p>
            <a:r>
              <a:rPr lang="en-US" sz="2000" dirty="0" smtClean="0"/>
              <a:t>The two-phase commit protocol (2PC) is used to ensure atomicity</a:t>
            </a:r>
          </a:p>
          <a:p>
            <a:pPr lvl="1"/>
            <a:r>
              <a:rPr lang="en-US" sz="1800" dirty="0" smtClean="0"/>
              <a:t>Basic idea:  each site executes transaction until just before commit, and the leaves final decision to a coordinator</a:t>
            </a:r>
          </a:p>
          <a:p>
            <a:pPr lvl="1"/>
            <a:r>
              <a:rPr lang="en-US" sz="1800" dirty="0" smtClean="0"/>
              <a:t>Each site must follow decision of coordinator, even if there is a failure while waiting for coordinators decision</a:t>
            </a:r>
          </a:p>
          <a:p>
            <a:r>
              <a:rPr lang="en-US" sz="2000" dirty="0" smtClean="0"/>
              <a:t>2PC is not always appropriate:  other transaction models based on persistent messaging, and workflows, are also used </a:t>
            </a:r>
          </a:p>
          <a:p>
            <a:r>
              <a:rPr lang="en-US" sz="2000" dirty="0" smtClean="0"/>
              <a:t>Distributed concurrency control (and deadlock detection) required</a:t>
            </a:r>
          </a:p>
          <a:p>
            <a:r>
              <a:rPr lang="en-US" sz="2000" dirty="0" smtClean="0"/>
              <a:t>Data items may be replicated to improve data availability</a:t>
            </a:r>
          </a:p>
          <a:p>
            <a:r>
              <a:rPr lang="en-US" sz="2000" dirty="0" smtClean="0"/>
              <a:t>Details of above in Chapter 22</a:t>
            </a:r>
          </a:p>
          <a:p>
            <a:pPr>
              <a:buFont typeface="Monotype Sorts" charset="2"/>
              <a:buNone/>
            </a:pPr>
            <a:endParaRPr lang="en-US" sz="2000" dirty="0" smtClean="0"/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3849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849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36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3849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BS/IF5030/Database System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2130833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Network Types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 smtClean="0"/>
              <a:t>Local-area networks (</a:t>
            </a:r>
            <a:r>
              <a:rPr lang="en-US" smtClean="0"/>
              <a:t>LANs) – composed of processors that are distributed over small geographical areas, such as a single building or a few adjacent buildings. </a:t>
            </a:r>
          </a:p>
          <a:p>
            <a:r>
              <a:rPr lang="en-US" b="1" smtClean="0"/>
              <a:t>Wide-area networks (</a:t>
            </a:r>
            <a:r>
              <a:rPr lang="en-US" smtClean="0"/>
              <a:t>WANs) – composed of processors distributed over a large geographical area.</a:t>
            </a:r>
          </a:p>
          <a:p>
            <a:pPr>
              <a:buFont typeface="Monotype Sorts" charset="2"/>
              <a:buNone/>
            </a:pPr>
            <a:endParaRPr lang="en-US" smtClean="0"/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37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8400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BS/IF5030/Database System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3789348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6425" cy="1139825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Local-area Network </a:t>
            </a:r>
          </a:p>
        </p:txBody>
      </p:sp>
      <p:pic>
        <p:nvPicPr>
          <p:cNvPr id="8704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48169"/>
            <a:ext cx="5176838" cy="406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38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8400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BS/IF5030/Database System Architectures</a:t>
            </a:r>
          </a:p>
        </p:txBody>
      </p:sp>
    </p:spTree>
    <p:extLst>
      <p:ext uri="{BB962C8B-B14F-4D97-AF65-F5344CB8AC3E}">
        <p14:creationId xmlns:p14="http://schemas.microsoft.com/office/powerpoint/2010/main" val="5565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"/>
            <a:ext cx="8226425" cy="1139825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+mj-ea"/>
              </a:rPr>
              <a:t>Networks Types (Cont.)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2212"/>
            <a:ext cx="8226425" cy="4522788"/>
          </a:xfrm>
        </p:spPr>
        <p:txBody>
          <a:bodyPr/>
          <a:lstStyle/>
          <a:p>
            <a:r>
              <a:rPr lang="en-US" sz="2600" dirty="0" smtClean="0"/>
              <a:t>WANs with continuous connection (e.g., the Internet) are needed for implementing distributed database systems</a:t>
            </a:r>
          </a:p>
          <a:p>
            <a:r>
              <a:rPr lang="en-US" sz="2600" dirty="0" smtClean="0"/>
              <a:t>Groupware applications such as Lotus notes can work on WANs with discontinuous connection:</a:t>
            </a:r>
          </a:p>
          <a:p>
            <a:pPr lvl="1"/>
            <a:r>
              <a:rPr lang="en-US" sz="2600" dirty="0" smtClean="0"/>
              <a:t>Data is replicated.</a:t>
            </a:r>
          </a:p>
          <a:p>
            <a:pPr lvl="1"/>
            <a:r>
              <a:rPr lang="en-US" sz="2600" dirty="0" smtClean="0"/>
              <a:t>Updates are propagated to replicas periodically.</a:t>
            </a:r>
          </a:p>
          <a:p>
            <a:pPr lvl="1"/>
            <a:r>
              <a:rPr lang="en-US" sz="2600" dirty="0" smtClean="0"/>
              <a:t>Copies of data may be updated independently.</a:t>
            </a:r>
          </a:p>
          <a:p>
            <a:pPr lvl="1"/>
            <a:r>
              <a:rPr lang="en-US" sz="2600" dirty="0" smtClean="0"/>
              <a:t>Non-</a:t>
            </a:r>
            <a:r>
              <a:rPr lang="en-US" sz="2600" dirty="0" err="1" smtClean="0"/>
              <a:t>serializable</a:t>
            </a:r>
            <a:r>
              <a:rPr lang="en-US" sz="2600" dirty="0" smtClean="0"/>
              <a:t> executions can thus result. Resolution is application dependent.   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39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8400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BS/IF5030/Database System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00400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49313" y="263525"/>
            <a:ext cx="7042084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Outline</a:t>
            </a:r>
            <a:endParaRPr lang="en-US" dirty="0">
              <a:ea typeface="+mj-ea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3438" y="1108075"/>
            <a:ext cx="7848600" cy="4876800"/>
          </a:xfrm>
        </p:spPr>
        <p:txBody>
          <a:bodyPr/>
          <a:lstStyle/>
          <a:p>
            <a:r>
              <a:rPr lang="en-US" dirty="0" smtClean="0"/>
              <a:t>Centralized and Client-Server Systems</a:t>
            </a:r>
          </a:p>
          <a:p>
            <a:r>
              <a:rPr lang="en-US" dirty="0" smtClean="0"/>
              <a:t>Server System Architectures</a:t>
            </a:r>
          </a:p>
          <a:p>
            <a:r>
              <a:rPr lang="en-US" dirty="0" smtClean="0"/>
              <a:t>Parallel Systems</a:t>
            </a:r>
          </a:p>
          <a:p>
            <a:r>
              <a:rPr lang="en-US" dirty="0" smtClean="0"/>
              <a:t>Distributed Systems</a:t>
            </a:r>
          </a:p>
          <a:p>
            <a:r>
              <a:rPr lang="en-US" dirty="0" smtClean="0"/>
              <a:t>Network Types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1538288" y="6461125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8400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BS/IF5030/Database System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49769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6425" cy="11398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Centralized Systems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200" dirty="0" smtClean="0"/>
              <a:t>Run on a single computer system and do not interact with other computer systems.</a:t>
            </a:r>
          </a:p>
          <a:p>
            <a:r>
              <a:rPr lang="en-US" sz="2200" dirty="0" smtClean="0"/>
              <a:t>General-purpose computer system: one to a few CPUs and a number of device controllers that are connected through a common bus that provides access to shared memory.</a:t>
            </a:r>
          </a:p>
          <a:p>
            <a:r>
              <a:rPr lang="en-US" sz="2200" dirty="0" smtClean="0"/>
              <a:t>Single-user system (e.g., personal computer or workstation): desk-top unit, single user, usually has only one CPU  and one or two hard disks; the OS may support only one user.</a:t>
            </a:r>
          </a:p>
          <a:p>
            <a:r>
              <a:rPr lang="en-US" sz="2200" dirty="0" smtClean="0"/>
              <a:t>Multi-user system: more disks, more memory, multiple CPUs, and a multi-user OS. Serve a large number of users who are connected to the system vie terminals. Often called </a:t>
            </a:r>
            <a:r>
              <a:rPr lang="en-US" sz="2200" i="1" dirty="0" smtClean="0"/>
              <a:t>server </a:t>
            </a:r>
            <a:r>
              <a:rPr lang="en-US" sz="2200" dirty="0" smtClean="0"/>
              <a:t>systems.</a:t>
            </a:r>
          </a:p>
          <a:p>
            <a:endParaRPr lang="en-US" sz="2200" dirty="0" smtClean="0"/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5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8400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BS/IF5030/Database System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5833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6425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ea typeface="+mj-ea"/>
              </a:rPr>
              <a:t>A Centralized Computer System</a:t>
            </a:r>
          </a:p>
        </p:txBody>
      </p:sp>
      <p:pic>
        <p:nvPicPr>
          <p:cNvPr id="2150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731963"/>
            <a:ext cx="7832725" cy="383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6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8400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BS/IF5030/Database System Architectures</a:t>
            </a:r>
          </a:p>
        </p:txBody>
      </p:sp>
    </p:spTree>
    <p:extLst>
      <p:ext uri="{BB962C8B-B14F-4D97-AF65-F5344CB8AC3E}">
        <p14:creationId xmlns:p14="http://schemas.microsoft.com/office/powerpoint/2010/main" val="403627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Client-Server Systems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388" y="1447800"/>
            <a:ext cx="8096250" cy="4876800"/>
          </a:xfrm>
        </p:spPr>
        <p:txBody>
          <a:bodyPr/>
          <a:lstStyle/>
          <a:p>
            <a:r>
              <a:rPr lang="en-US" dirty="0" smtClean="0"/>
              <a:t>Server systems satisfy requests generated at </a:t>
            </a:r>
            <a:r>
              <a:rPr lang="en-US" i="1" dirty="0" smtClean="0"/>
              <a:t>m</a:t>
            </a:r>
            <a:r>
              <a:rPr lang="en-US" dirty="0" smtClean="0"/>
              <a:t> client systems, whose general structure is shown below:</a:t>
            </a:r>
          </a:p>
        </p:txBody>
      </p:sp>
      <p:pic>
        <p:nvPicPr>
          <p:cNvPr id="23556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76612"/>
            <a:ext cx="8034338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7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8400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BS/IF5030/Database System Architectures</a:t>
            </a:r>
          </a:p>
        </p:txBody>
      </p:sp>
    </p:spTree>
    <p:extLst>
      <p:ext uri="{BB962C8B-B14F-4D97-AF65-F5344CB8AC3E}">
        <p14:creationId xmlns:p14="http://schemas.microsoft.com/office/powerpoint/2010/main" val="177408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6425" cy="1139825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+mj-ea"/>
              </a:rPr>
              <a:t>Client-Server Systems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3438" y="1108075"/>
            <a:ext cx="8183562" cy="2873375"/>
          </a:xfrm>
        </p:spPr>
        <p:txBody>
          <a:bodyPr/>
          <a:lstStyle/>
          <a:p>
            <a:r>
              <a:rPr lang="en-US" sz="2000" dirty="0" smtClean="0"/>
              <a:t>Database functionality can be divided into:</a:t>
            </a:r>
          </a:p>
          <a:p>
            <a:pPr lvl="1"/>
            <a:r>
              <a:rPr lang="en-US" sz="2000" b="1" dirty="0" smtClean="0">
                <a:solidFill>
                  <a:srgbClr val="000099"/>
                </a:solidFill>
              </a:rPr>
              <a:t>Back-end</a:t>
            </a:r>
            <a:r>
              <a:rPr lang="en-US" sz="2000" dirty="0" smtClean="0"/>
              <a:t>: manages access structures, query evaluation and optimization, concurrency control and recovery.</a:t>
            </a:r>
          </a:p>
          <a:p>
            <a:pPr lvl="1"/>
            <a:r>
              <a:rPr lang="en-US" sz="2000" b="1" dirty="0" smtClean="0">
                <a:solidFill>
                  <a:srgbClr val="000099"/>
                </a:solidFill>
              </a:rPr>
              <a:t>Front-end</a:t>
            </a:r>
            <a:r>
              <a:rPr lang="en-US" sz="2000" dirty="0" smtClean="0"/>
              <a:t>: consists of tools such as </a:t>
            </a:r>
            <a:r>
              <a:rPr lang="en-US" sz="2000" i="1" dirty="0" smtClean="0"/>
              <a:t>forms</a:t>
            </a:r>
            <a:r>
              <a:rPr lang="en-US" sz="2000" dirty="0" smtClean="0"/>
              <a:t>, </a:t>
            </a:r>
            <a:r>
              <a:rPr lang="en-US" sz="2000" i="1" dirty="0" smtClean="0"/>
              <a:t>report-writers</a:t>
            </a:r>
            <a:r>
              <a:rPr lang="en-US" sz="2000" dirty="0" smtClean="0"/>
              <a:t>, and graphical user interface facilities.</a:t>
            </a:r>
          </a:p>
          <a:p>
            <a:r>
              <a:rPr lang="en-US" sz="2000" dirty="0" smtClean="0"/>
              <a:t>The interface between the front-end and the back-end is through SQL or through an application program interface.</a:t>
            </a:r>
          </a:p>
        </p:txBody>
      </p:sp>
      <p:pic>
        <p:nvPicPr>
          <p:cNvPr id="256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163" y="3657600"/>
            <a:ext cx="5845437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3849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84925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8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384925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BS/IF5030/Database System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97697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6425" cy="1139825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+mj-ea"/>
              </a:rPr>
              <a:t>Client-Server Systems (Cont.)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800" dirty="0" smtClean="0"/>
              <a:t>Advantages of replacing mainframes with networks of workstations or personal computers connected to back-end server machines:</a:t>
            </a:r>
          </a:p>
          <a:p>
            <a:pPr lvl="1"/>
            <a:r>
              <a:rPr lang="en-US" dirty="0" smtClean="0"/>
              <a:t>better functionality for the cost</a:t>
            </a:r>
          </a:p>
          <a:p>
            <a:pPr lvl="1"/>
            <a:r>
              <a:rPr lang="en-US" dirty="0" smtClean="0"/>
              <a:t>flexibility in locating resources and expanding facilities</a:t>
            </a:r>
          </a:p>
          <a:p>
            <a:pPr lvl="1"/>
            <a:r>
              <a:rPr lang="en-US" dirty="0" smtClean="0"/>
              <a:t>better user interfaces</a:t>
            </a:r>
          </a:p>
          <a:p>
            <a:pPr lvl="1"/>
            <a:r>
              <a:rPr lang="en-US" dirty="0" smtClean="0"/>
              <a:t>easier maintenance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0DD46BC5-022A-4255-96F1-2C35BBA6C855}" type="datetime1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11/18/2014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0425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fld id="{BB224369-04F9-4861-89A5-F68370B40AE1}" type="slidenum">
              <a:rPr lang="en-US" smtClean="0">
                <a:latin typeface="Arial" pitchFamily="34" charset="0"/>
                <a:cs typeface="Lucida Sans Unicode" pitchFamily="34" charset="0"/>
              </a:rPr>
              <a:pPr>
                <a:buFont typeface="Times New Roman" pitchFamily="18" charset="0"/>
                <a:buNone/>
                <a:defRPr/>
              </a:pPr>
              <a:t>9</a:t>
            </a:fld>
            <a:endParaRPr lang="en-US" dirty="0" smtClean="0"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9800" y="6248400"/>
            <a:ext cx="4953000" cy="473075"/>
          </a:xfrm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latin typeface="Arial" pitchFamily="34" charset="0"/>
                <a:cs typeface="Lucida Sans Unicode" pitchFamily="34" charset="0"/>
              </a:rPr>
              <a:t>BS/IF5030/Database System Architectures</a:t>
            </a:r>
          </a:p>
        </p:txBody>
      </p:sp>
    </p:spTree>
    <p:extLst>
      <p:ext uri="{BB962C8B-B14F-4D97-AF65-F5344CB8AC3E}">
        <p14:creationId xmlns:p14="http://schemas.microsoft.com/office/powerpoint/2010/main" val="428970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12085</TotalTime>
  <Words>2616</Words>
  <Application>Microsoft Office PowerPoint</Application>
  <PresentationFormat>On-screen Show (4:3)</PresentationFormat>
  <Paragraphs>391</Paragraphs>
  <Slides>39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Database System Architectures</vt:lpstr>
      <vt:lpstr>Objectives</vt:lpstr>
      <vt:lpstr>Referensi</vt:lpstr>
      <vt:lpstr>Outline</vt:lpstr>
      <vt:lpstr>Centralized Systems</vt:lpstr>
      <vt:lpstr>A Centralized Computer System</vt:lpstr>
      <vt:lpstr>Client-Server Systems</vt:lpstr>
      <vt:lpstr>Client-Server Systems (Cont.)</vt:lpstr>
      <vt:lpstr>Client-Server Systems (Cont.)</vt:lpstr>
      <vt:lpstr>Server System Architecture</vt:lpstr>
      <vt:lpstr>Transaction Servers</vt:lpstr>
      <vt:lpstr>Transaction Server Process Structure</vt:lpstr>
      <vt:lpstr>Transaction Server Processes (Cont.)</vt:lpstr>
      <vt:lpstr>Transaction System Processes (Cont.)</vt:lpstr>
      <vt:lpstr>Transaction System Processes (Cont.)</vt:lpstr>
      <vt:lpstr>Data Servers</vt:lpstr>
      <vt:lpstr>Data Servers (Cont.)</vt:lpstr>
      <vt:lpstr>Data Servers (Cont.)</vt:lpstr>
      <vt:lpstr>Parallel Systems</vt:lpstr>
      <vt:lpstr>Speed-Up and Scale-Up</vt:lpstr>
      <vt:lpstr>Speedup</vt:lpstr>
      <vt:lpstr>Scaleup</vt:lpstr>
      <vt:lpstr>Batch and Transaction Scaleup</vt:lpstr>
      <vt:lpstr>Factors Limiting Speedup and Scaleup</vt:lpstr>
      <vt:lpstr>Interconnection Network Architectures</vt:lpstr>
      <vt:lpstr>Interconnection Architectures</vt:lpstr>
      <vt:lpstr>Parallel Database Architectures</vt:lpstr>
      <vt:lpstr>Parallel Database Architectures</vt:lpstr>
      <vt:lpstr>Shared Memory</vt:lpstr>
      <vt:lpstr>Shared Disk</vt:lpstr>
      <vt:lpstr>Shared Nothing</vt:lpstr>
      <vt:lpstr>Hierarchical</vt:lpstr>
      <vt:lpstr>Distributed Systems</vt:lpstr>
      <vt:lpstr>Distributed Databases</vt:lpstr>
      <vt:lpstr>Trade-offs in Distributed Systems</vt:lpstr>
      <vt:lpstr>Implementation Issues for  Distributed Databases </vt:lpstr>
      <vt:lpstr>Network Types</vt:lpstr>
      <vt:lpstr>Local-area Network </vt:lpstr>
      <vt:lpstr>Networks Types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Perkuliahan IF2182/Struktur Data</dc:title>
  <dc:creator>rka-03-b</dc:creator>
  <cp:lastModifiedBy>microsoft</cp:lastModifiedBy>
  <cp:revision>433</cp:revision>
  <cp:lastPrinted>1601-01-01T00:00:00Z</cp:lastPrinted>
  <dcterms:created xsi:type="dcterms:W3CDTF">2007-08-09T06:05:52Z</dcterms:created>
  <dcterms:modified xsi:type="dcterms:W3CDTF">2014-11-18T05:48:18Z</dcterms:modified>
</cp:coreProperties>
</file>