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73" r:id="rId3"/>
    <p:sldId id="271"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274" r:id="rId25"/>
    <p:sldId id="323" r:id="rId26"/>
    <p:sldId id="308" r:id="rId27"/>
    <p:sldId id="276" r:id="rId28"/>
    <p:sldId id="299" r:id="rId29"/>
    <p:sldId id="290" r:id="rId30"/>
    <p:sldId id="291" r:id="rId31"/>
    <p:sldId id="306" r:id="rId32"/>
    <p:sldId id="316" r:id="rId33"/>
    <p:sldId id="324" r:id="rId34"/>
    <p:sldId id="325" r:id="rId35"/>
    <p:sldId id="326" r:id="rId36"/>
    <p:sldId id="288" r:id="rId37"/>
    <p:sldId id="304" r:id="rId38"/>
    <p:sldId id="311" r:id="rId39"/>
    <p:sldId id="310" r:id="rId40"/>
    <p:sldId id="309" r:id="rId41"/>
    <p:sldId id="285" r:id="rId42"/>
    <p:sldId id="332" r:id="rId43"/>
    <p:sldId id="331" r:id="rId44"/>
    <p:sldId id="329" r:id="rId45"/>
    <p:sldId id="328" r:id="rId46"/>
    <p:sldId id="327" r:id="rId47"/>
  </p:sldIdLst>
  <p:sldSz cx="9144000" cy="6858000" type="screen4x3"/>
  <p:notesSz cx="6954838" cy="93091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524" y="4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82463-82C5-44EE-82E9-8BAA8F272195}" type="doc">
      <dgm:prSet loTypeId="urn:microsoft.com/office/officeart/2005/8/layout/process1" loCatId="process" qsTypeId="urn:microsoft.com/office/officeart/2005/8/quickstyle/3d4" qsCatId="3D" csTypeId="urn:microsoft.com/office/officeart/2005/8/colors/colorful5" csCatId="colorful" phldr="1"/>
      <dgm:spPr/>
    </dgm:pt>
    <dgm:pt modelId="{662BEE01-85C3-4351-86EE-8C6D93A180E5}">
      <dgm:prSet phldrT="[Text]"/>
      <dgm:spPr/>
      <dgm:t>
        <a:bodyPr/>
        <a:lstStyle/>
        <a:p>
          <a:r>
            <a:rPr lang="id-ID" dirty="0" smtClean="0"/>
            <a:t>Ekstraksi/seleksi Fitur</a:t>
          </a:r>
          <a:endParaRPr lang="id-ID" dirty="0"/>
        </a:p>
      </dgm:t>
    </dgm:pt>
    <dgm:pt modelId="{590C2F84-96DC-450A-BEC3-B566B3DAD957}" type="parTrans" cxnId="{F0DAFF56-1912-4ED5-A4BC-CC8493E64F89}">
      <dgm:prSet/>
      <dgm:spPr/>
      <dgm:t>
        <a:bodyPr/>
        <a:lstStyle/>
        <a:p>
          <a:endParaRPr lang="id-ID"/>
        </a:p>
      </dgm:t>
    </dgm:pt>
    <dgm:pt modelId="{C10FE986-CE1C-49E1-A775-A3024C40B28B}" type="sibTrans" cxnId="{F0DAFF56-1912-4ED5-A4BC-CC8493E64F89}">
      <dgm:prSet/>
      <dgm:spPr/>
      <dgm:t>
        <a:bodyPr/>
        <a:lstStyle/>
        <a:p>
          <a:endParaRPr lang="id-ID"/>
        </a:p>
      </dgm:t>
    </dgm:pt>
    <dgm:pt modelId="{E8A72B5E-38C4-429F-936E-9FF55B839429}">
      <dgm:prSet phldrT="[Text]"/>
      <dgm:spPr/>
      <dgm:t>
        <a:bodyPr/>
        <a:lstStyle/>
        <a:p>
          <a:r>
            <a:rPr lang="id-ID" dirty="0" smtClean="0"/>
            <a:t>Indexing</a:t>
          </a:r>
          <a:endParaRPr lang="id-ID" dirty="0"/>
        </a:p>
      </dgm:t>
    </dgm:pt>
    <dgm:pt modelId="{A2D5F083-D100-42BE-A788-A32984CF438B}" type="parTrans" cxnId="{946EED28-16E6-4E22-8023-CAF360BE4BB6}">
      <dgm:prSet/>
      <dgm:spPr/>
      <dgm:t>
        <a:bodyPr/>
        <a:lstStyle/>
        <a:p>
          <a:endParaRPr lang="id-ID"/>
        </a:p>
      </dgm:t>
    </dgm:pt>
    <dgm:pt modelId="{C34F605B-86EF-409C-9875-3C77FA69AE24}" type="sibTrans" cxnId="{946EED28-16E6-4E22-8023-CAF360BE4BB6}">
      <dgm:prSet/>
      <dgm:spPr/>
      <dgm:t>
        <a:bodyPr/>
        <a:lstStyle/>
        <a:p>
          <a:endParaRPr lang="id-ID"/>
        </a:p>
      </dgm:t>
    </dgm:pt>
    <dgm:pt modelId="{2946B061-C754-4505-ACD7-67C779AD4B4A}">
      <dgm:prSet phldrT="[Text]"/>
      <dgm:spPr/>
      <dgm:t>
        <a:bodyPr/>
        <a:lstStyle/>
        <a:p>
          <a:r>
            <a:rPr lang="id-ID" dirty="0" smtClean="0"/>
            <a:t>Desain Sistem IR</a:t>
          </a:r>
          <a:endParaRPr lang="id-ID" dirty="0"/>
        </a:p>
      </dgm:t>
    </dgm:pt>
    <dgm:pt modelId="{F3971ECD-CB38-43BD-8B74-C308FDAA8DA9}" type="parTrans" cxnId="{38C7E71C-02DD-49E6-AEC3-0AA6350574B6}">
      <dgm:prSet/>
      <dgm:spPr/>
      <dgm:t>
        <a:bodyPr/>
        <a:lstStyle/>
        <a:p>
          <a:endParaRPr lang="id-ID"/>
        </a:p>
      </dgm:t>
    </dgm:pt>
    <dgm:pt modelId="{3D168D08-FEEF-4465-BF2C-2576D755BA40}" type="sibTrans" cxnId="{38C7E71C-02DD-49E6-AEC3-0AA6350574B6}">
      <dgm:prSet/>
      <dgm:spPr/>
      <dgm:t>
        <a:bodyPr/>
        <a:lstStyle/>
        <a:p>
          <a:endParaRPr lang="id-ID"/>
        </a:p>
      </dgm:t>
    </dgm:pt>
    <dgm:pt modelId="{BFB18364-3861-421E-9024-08B498FEE9BF}" type="pres">
      <dgm:prSet presAssocID="{A7382463-82C5-44EE-82E9-8BAA8F272195}" presName="Name0" presStyleCnt="0">
        <dgm:presLayoutVars>
          <dgm:dir/>
          <dgm:resizeHandles val="exact"/>
        </dgm:presLayoutVars>
      </dgm:prSet>
      <dgm:spPr/>
    </dgm:pt>
    <dgm:pt modelId="{7FBB792F-737F-49F4-853B-1F5841BBAEC0}" type="pres">
      <dgm:prSet presAssocID="{662BEE01-85C3-4351-86EE-8C6D93A180E5}" presName="node" presStyleLbl="node1" presStyleIdx="0" presStyleCnt="3">
        <dgm:presLayoutVars>
          <dgm:bulletEnabled val="1"/>
        </dgm:presLayoutVars>
      </dgm:prSet>
      <dgm:spPr/>
      <dgm:t>
        <a:bodyPr/>
        <a:lstStyle/>
        <a:p>
          <a:endParaRPr lang="id-ID"/>
        </a:p>
      </dgm:t>
    </dgm:pt>
    <dgm:pt modelId="{B382B8F4-4BF1-49E5-8739-DC0D16509F55}" type="pres">
      <dgm:prSet presAssocID="{C10FE986-CE1C-49E1-A775-A3024C40B28B}" presName="sibTrans" presStyleLbl="sibTrans2D1" presStyleIdx="0" presStyleCnt="2"/>
      <dgm:spPr/>
      <dgm:t>
        <a:bodyPr/>
        <a:lstStyle/>
        <a:p>
          <a:endParaRPr lang="en-US"/>
        </a:p>
      </dgm:t>
    </dgm:pt>
    <dgm:pt modelId="{2159E5CC-6BC1-4762-ACD4-2F465D90DF4C}" type="pres">
      <dgm:prSet presAssocID="{C10FE986-CE1C-49E1-A775-A3024C40B28B}" presName="connectorText" presStyleLbl="sibTrans2D1" presStyleIdx="0" presStyleCnt="2"/>
      <dgm:spPr/>
      <dgm:t>
        <a:bodyPr/>
        <a:lstStyle/>
        <a:p>
          <a:endParaRPr lang="en-US"/>
        </a:p>
      </dgm:t>
    </dgm:pt>
    <dgm:pt modelId="{8A95F97C-EA2A-470C-9C98-5728E8FD2486}" type="pres">
      <dgm:prSet presAssocID="{E8A72B5E-38C4-429F-936E-9FF55B839429}" presName="node" presStyleLbl="node1" presStyleIdx="1" presStyleCnt="3">
        <dgm:presLayoutVars>
          <dgm:bulletEnabled val="1"/>
        </dgm:presLayoutVars>
      </dgm:prSet>
      <dgm:spPr/>
      <dgm:t>
        <a:bodyPr/>
        <a:lstStyle/>
        <a:p>
          <a:endParaRPr lang="en-US"/>
        </a:p>
      </dgm:t>
    </dgm:pt>
    <dgm:pt modelId="{0745E235-AB31-4348-91EA-A24E7E8824A4}" type="pres">
      <dgm:prSet presAssocID="{C34F605B-86EF-409C-9875-3C77FA69AE24}" presName="sibTrans" presStyleLbl="sibTrans2D1" presStyleIdx="1" presStyleCnt="2"/>
      <dgm:spPr/>
      <dgm:t>
        <a:bodyPr/>
        <a:lstStyle/>
        <a:p>
          <a:endParaRPr lang="en-US"/>
        </a:p>
      </dgm:t>
    </dgm:pt>
    <dgm:pt modelId="{42F68429-062C-422B-B1FF-928750C0C8E9}" type="pres">
      <dgm:prSet presAssocID="{C34F605B-86EF-409C-9875-3C77FA69AE24}" presName="connectorText" presStyleLbl="sibTrans2D1" presStyleIdx="1" presStyleCnt="2"/>
      <dgm:spPr/>
      <dgm:t>
        <a:bodyPr/>
        <a:lstStyle/>
        <a:p>
          <a:endParaRPr lang="en-US"/>
        </a:p>
      </dgm:t>
    </dgm:pt>
    <dgm:pt modelId="{4100BFA0-8E44-4082-BE66-A07DFD9174C4}" type="pres">
      <dgm:prSet presAssocID="{2946B061-C754-4505-ACD7-67C779AD4B4A}" presName="node" presStyleLbl="node1" presStyleIdx="2" presStyleCnt="3">
        <dgm:presLayoutVars>
          <dgm:bulletEnabled val="1"/>
        </dgm:presLayoutVars>
      </dgm:prSet>
      <dgm:spPr/>
      <dgm:t>
        <a:bodyPr/>
        <a:lstStyle/>
        <a:p>
          <a:endParaRPr lang="en-US"/>
        </a:p>
      </dgm:t>
    </dgm:pt>
  </dgm:ptLst>
  <dgm:cxnLst>
    <dgm:cxn modelId="{D4E64FB3-AC56-4C72-9188-21B36AACBBBE}" type="presOf" srcId="{A7382463-82C5-44EE-82E9-8BAA8F272195}" destId="{BFB18364-3861-421E-9024-08B498FEE9BF}" srcOrd="0" destOrd="0" presId="urn:microsoft.com/office/officeart/2005/8/layout/process1"/>
    <dgm:cxn modelId="{08484BD9-9485-4B40-9EC7-DEE538D58C1D}" type="presOf" srcId="{2946B061-C754-4505-ACD7-67C779AD4B4A}" destId="{4100BFA0-8E44-4082-BE66-A07DFD9174C4}" srcOrd="0" destOrd="0" presId="urn:microsoft.com/office/officeart/2005/8/layout/process1"/>
    <dgm:cxn modelId="{E221999A-EE0D-4F4B-ADB3-4A32FA0E4767}" type="presOf" srcId="{C34F605B-86EF-409C-9875-3C77FA69AE24}" destId="{0745E235-AB31-4348-91EA-A24E7E8824A4}" srcOrd="0" destOrd="0" presId="urn:microsoft.com/office/officeart/2005/8/layout/process1"/>
    <dgm:cxn modelId="{B4263397-BCCD-48DC-A73F-D09226056B9F}" type="presOf" srcId="{662BEE01-85C3-4351-86EE-8C6D93A180E5}" destId="{7FBB792F-737F-49F4-853B-1F5841BBAEC0}" srcOrd="0" destOrd="0" presId="urn:microsoft.com/office/officeart/2005/8/layout/process1"/>
    <dgm:cxn modelId="{38C7E71C-02DD-49E6-AEC3-0AA6350574B6}" srcId="{A7382463-82C5-44EE-82E9-8BAA8F272195}" destId="{2946B061-C754-4505-ACD7-67C779AD4B4A}" srcOrd="2" destOrd="0" parTransId="{F3971ECD-CB38-43BD-8B74-C308FDAA8DA9}" sibTransId="{3D168D08-FEEF-4465-BF2C-2576D755BA40}"/>
    <dgm:cxn modelId="{946EED28-16E6-4E22-8023-CAF360BE4BB6}" srcId="{A7382463-82C5-44EE-82E9-8BAA8F272195}" destId="{E8A72B5E-38C4-429F-936E-9FF55B839429}" srcOrd="1" destOrd="0" parTransId="{A2D5F083-D100-42BE-A788-A32984CF438B}" sibTransId="{C34F605B-86EF-409C-9875-3C77FA69AE24}"/>
    <dgm:cxn modelId="{F3137C19-D29D-413C-8B10-A5159913B5F2}" type="presOf" srcId="{E8A72B5E-38C4-429F-936E-9FF55B839429}" destId="{8A95F97C-EA2A-470C-9C98-5728E8FD2486}" srcOrd="0" destOrd="0" presId="urn:microsoft.com/office/officeart/2005/8/layout/process1"/>
    <dgm:cxn modelId="{F0DAFF56-1912-4ED5-A4BC-CC8493E64F89}" srcId="{A7382463-82C5-44EE-82E9-8BAA8F272195}" destId="{662BEE01-85C3-4351-86EE-8C6D93A180E5}" srcOrd="0" destOrd="0" parTransId="{590C2F84-96DC-450A-BEC3-B566B3DAD957}" sibTransId="{C10FE986-CE1C-49E1-A775-A3024C40B28B}"/>
    <dgm:cxn modelId="{CFD8DBD6-219F-43EB-9B28-8C30B1117F2A}" type="presOf" srcId="{C34F605B-86EF-409C-9875-3C77FA69AE24}" destId="{42F68429-062C-422B-B1FF-928750C0C8E9}" srcOrd="1" destOrd="0" presId="urn:microsoft.com/office/officeart/2005/8/layout/process1"/>
    <dgm:cxn modelId="{B4E9F5C6-6601-4A90-A591-10F057734A8B}" type="presOf" srcId="{C10FE986-CE1C-49E1-A775-A3024C40B28B}" destId="{2159E5CC-6BC1-4762-ACD4-2F465D90DF4C}" srcOrd="1" destOrd="0" presId="urn:microsoft.com/office/officeart/2005/8/layout/process1"/>
    <dgm:cxn modelId="{21CD4544-6752-48C8-9693-79AD83A86A53}" type="presOf" srcId="{C10FE986-CE1C-49E1-A775-A3024C40B28B}" destId="{B382B8F4-4BF1-49E5-8739-DC0D16509F55}" srcOrd="0" destOrd="0" presId="urn:microsoft.com/office/officeart/2005/8/layout/process1"/>
    <dgm:cxn modelId="{4ADEC653-06AF-408F-9D66-6764417B71D5}" type="presParOf" srcId="{BFB18364-3861-421E-9024-08B498FEE9BF}" destId="{7FBB792F-737F-49F4-853B-1F5841BBAEC0}" srcOrd="0" destOrd="0" presId="urn:microsoft.com/office/officeart/2005/8/layout/process1"/>
    <dgm:cxn modelId="{3EECC084-3D6C-4BE9-BE8E-960CC9A6D919}" type="presParOf" srcId="{BFB18364-3861-421E-9024-08B498FEE9BF}" destId="{B382B8F4-4BF1-49E5-8739-DC0D16509F55}" srcOrd="1" destOrd="0" presId="urn:microsoft.com/office/officeart/2005/8/layout/process1"/>
    <dgm:cxn modelId="{B4A7D632-00A1-4C7C-8AC4-CE5D000FA5AA}" type="presParOf" srcId="{B382B8F4-4BF1-49E5-8739-DC0D16509F55}" destId="{2159E5CC-6BC1-4762-ACD4-2F465D90DF4C}" srcOrd="0" destOrd="0" presId="urn:microsoft.com/office/officeart/2005/8/layout/process1"/>
    <dgm:cxn modelId="{502BB376-0357-4E69-9267-7AF199FDF26D}" type="presParOf" srcId="{BFB18364-3861-421E-9024-08B498FEE9BF}" destId="{8A95F97C-EA2A-470C-9C98-5728E8FD2486}" srcOrd="2" destOrd="0" presId="urn:microsoft.com/office/officeart/2005/8/layout/process1"/>
    <dgm:cxn modelId="{E12BBFCA-8A51-4490-99A2-8FE437D1F1BD}" type="presParOf" srcId="{BFB18364-3861-421E-9024-08B498FEE9BF}" destId="{0745E235-AB31-4348-91EA-A24E7E8824A4}" srcOrd="3" destOrd="0" presId="urn:microsoft.com/office/officeart/2005/8/layout/process1"/>
    <dgm:cxn modelId="{61887D0F-A421-4533-A330-C4C05B14BC4C}" type="presParOf" srcId="{0745E235-AB31-4348-91EA-A24E7E8824A4}" destId="{42F68429-062C-422B-B1FF-928750C0C8E9}" srcOrd="0" destOrd="0" presId="urn:microsoft.com/office/officeart/2005/8/layout/process1"/>
    <dgm:cxn modelId="{B9449369-B481-466A-8465-10B78A5E2201}" type="presParOf" srcId="{BFB18364-3861-421E-9024-08B498FEE9BF}" destId="{4100BFA0-8E44-4082-BE66-A07DFD9174C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26B15B80-0527-455D-BE24-32F28EDC2B0A}" type="datetimeFigureOut">
              <a:rPr lang="en-US" smtClean="0"/>
              <a:t>12/2/2015</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3E4A8B90-E2A0-47AD-ACAD-B6935C1EB2AC}" type="slidenum">
              <a:rPr lang="en-US" smtClean="0"/>
              <a:t>‹#›</a:t>
            </a:fld>
            <a:endParaRPr lang="en-US"/>
          </a:p>
        </p:txBody>
      </p:sp>
    </p:spTree>
    <p:extLst>
      <p:ext uri="{BB962C8B-B14F-4D97-AF65-F5344CB8AC3E}">
        <p14:creationId xmlns:p14="http://schemas.microsoft.com/office/powerpoint/2010/main" val="270580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67AF6253-30A2-48D6-9A6B-5ECFB4C7F030}" type="datetimeFigureOut">
              <a:rPr lang="en-US" smtClean="0"/>
              <a:t>12/2/2015</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E89463C9-3E3B-4145-B9E7-5EE9B39BCE83}" type="slidenum">
              <a:rPr lang="en-US" smtClean="0"/>
              <a:t>‹#›</a:t>
            </a:fld>
            <a:endParaRPr lang="en-US"/>
          </a:p>
        </p:txBody>
      </p:sp>
    </p:spTree>
    <p:extLst>
      <p:ext uri="{BB962C8B-B14F-4D97-AF65-F5344CB8AC3E}">
        <p14:creationId xmlns:p14="http://schemas.microsoft.com/office/powerpoint/2010/main" val="351341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ea typeface="新細明體" charset="-120"/>
              </a:defRPr>
            </a:lvl1pPr>
            <a:lvl2pPr marL="755060" indent="-290408">
              <a:defRPr sz="2400">
                <a:solidFill>
                  <a:schemeClr val="tx1"/>
                </a:solidFill>
                <a:latin typeface="Times New Roman" pitchFamily="18" charset="0"/>
                <a:ea typeface="新細明體" charset="-120"/>
              </a:defRPr>
            </a:lvl2pPr>
            <a:lvl3pPr marL="1161631" indent="-232326">
              <a:defRPr sz="2400">
                <a:solidFill>
                  <a:schemeClr val="tx1"/>
                </a:solidFill>
                <a:latin typeface="Times New Roman" pitchFamily="18" charset="0"/>
                <a:ea typeface="新細明體" charset="-120"/>
              </a:defRPr>
            </a:lvl3pPr>
            <a:lvl4pPr marL="1626283" indent="-232326">
              <a:defRPr sz="2400">
                <a:solidFill>
                  <a:schemeClr val="tx1"/>
                </a:solidFill>
                <a:latin typeface="Times New Roman" pitchFamily="18" charset="0"/>
                <a:ea typeface="新細明體" charset="-120"/>
              </a:defRPr>
            </a:lvl4pPr>
            <a:lvl5pPr marL="2090936" indent="-232326">
              <a:defRPr sz="2400">
                <a:solidFill>
                  <a:schemeClr val="tx1"/>
                </a:solidFill>
                <a:latin typeface="Times New Roman" pitchFamily="18" charset="0"/>
                <a:ea typeface="新細明體" charset="-120"/>
              </a:defRPr>
            </a:lvl5pPr>
            <a:lvl6pPr marL="2555588" indent="-232326" eaLnBrk="0" fontAlgn="base" hangingPunct="0">
              <a:spcBef>
                <a:spcPct val="0"/>
              </a:spcBef>
              <a:spcAft>
                <a:spcPct val="0"/>
              </a:spcAft>
              <a:defRPr sz="2400">
                <a:solidFill>
                  <a:schemeClr val="tx1"/>
                </a:solidFill>
                <a:latin typeface="Times New Roman" pitchFamily="18" charset="0"/>
                <a:ea typeface="新細明體" charset="-120"/>
              </a:defRPr>
            </a:lvl6pPr>
            <a:lvl7pPr marL="3020240" indent="-232326" eaLnBrk="0" fontAlgn="base" hangingPunct="0">
              <a:spcBef>
                <a:spcPct val="0"/>
              </a:spcBef>
              <a:spcAft>
                <a:spcPct val="0"/>
              </a:spcAft>
              <a:defRPr sz="2400">
                <a:solidFill>
                  <a:schemeClr val="tx1"/>
                </a:solidFill>
                <a:latin typeface="Times New Roman" pitchFamily="18" charset="0"/>
                <a:ea typeface="新細明體" charset="-120"/>
              </a:defRPr>
            </a:lvl7pPr>
            <a:lvl8pPr marL="3484893" indent="-232326" eaLnBrk="0" fontAlgn="base" hangingPunct="0">
              <a:spcBef>
                <a:spcPct val="0"/>
              </a:spcBef>
              <a:spcAft>
                <a:spcPct val="0"/>
              </a:spcAft>
              <a:defRPr sz="2400">
                <a:solidFill>
                  <a:schemeClr val="tx1"/>
                </a:solidFill>
                <a:latin typeface="Times New Roman" pitchFamily="18" charset="0"/>
                <a:ea typeface="新細明體" charset="-120"/>
              </a:defRPr>
            </a:lvl8pPr>
            <a:lvl9pPr marL="3949545" indent="-232326" eaLnBrk="0" fontAlgn="base" hangingPunct="0">
              <a:spcBef>
                <a:spcPct val="0"/>
              </a:spcBef>
              <a:spcAft>
                <a:spcPct val="0"/>
              </a:spcAft>
              <a:defRPr sz="2400">
                <a:solidFill>
                  <a:schemeClr val="tx1"/>
                </a:solidFill>
                <a:latin typeface="Times New Roman" pitchFamily="18" charset="0"/>
                <a:ea typeface="新細明體" charset="-120"/>
              </a:defRPr>
            </a:lvl9pPr>
          </a:lstStyle>
          <a:p>
            <a:fld id="{6DBD0C2D-86AE-4888-B22E-05AD24DF903D}" type="slidenum">
              <a:rPr lang="en-US" sz="1200"/>
              <a:pPr/>
              <a:t>4</a:t>
            </a:fld>
            <a:endParaRPr lang="en-US" sz="1200"/>
          </a:p>
        </p:txBody>
      </p:sp>
      <p:sp>
        <p:nvSpPr>
          <p:cNvPr id="40963" name="Rectangle 2"/>
          <p:cNvSpPr>
            <a:spLocks noGrp="1" noRot="1" noChangeAspect="1" noChangeArrowheads="1" noTextEdit="1"/>
          </p:cNvSpPr>
          <p:nvPr>
            <p:ph type="sldImg"/>
          </p:nvPr>
        </p:nvSpPr>
        <p:spPr>
          <a:xfrm>
            <a:off x="1152525" y="698500"/>
            <a:ext cx="4652963" cy="3490913"/>
          </a:xfrm>
          <a:ln/>
        </p:spPr>
      </p:sp>
      <p:sp>
        <p:nvSpPr>
          <p:cNvPr id="40964" name="Rectangle 3"/>
          <p:cNvSpPr>
            <a:spLocks noGrp="1" noChangeArrowheads="1"/>
          </p:cNvSpPr>
          <p:nvPr>
            <p:ph type="body" idx="1"/>
          </p:nvPr>
        </p:nvSpPr>
        <p:spPr>
          <a:xfrm>
            <a:off x="928923" y="4421823"/>
            <a:ext cx="5096995" cy="4189095"/>
          </a:xfrm>
          <a:noFill/>
        </p:spPr>
        <p:txBody>
          <a:bodyPr/>
          <a:lstStyle/>
          <a:p>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5060" indent="-290408" eaLnBrk="0" hangingPunct="0">
              <a:defRPr>
                <a:solidFill>
                  <a:schemeClr val="tx1"/>
                </a:solidFill>
                <a:latin typeface="Arial" charset="0"/>
                <a:cs typeface="Arial" charset="0"/>
              </a:defRPr>
            </a:lvl2pPr>
            <a:lvl3pPr marL="1161631" indent="-232326" eaLnBrk="0" hangingPunct="0">
              <a:defRPr>
                <a:solidFill>
                  <a:schemeClr val="tx1"/>
                </a:solidFill>
                <a:latin typeface="Arial" charset="0"/>
                <a:cs typeface="Arial" charset="0"/>
              </a:defRPr>
            </a:lvl3pPr>
            <a:lvl4pPr marL="1626283" indent="-232326" eaLnBrk="0" hangingPunct="0">
              <a:defRPr>
                <a:solidFill>
                  <a:schemeClr val="tx1"/>
                </a:solidFill>
                <a:latin typeface="Arial" charset="0"/>
                <a:cs typeface="Arial" charset="0"/>
              </a:defRPr>
            </a:lvl4pPr>
            <a:lvl5pPr marL="2090936" indent="-232326" eaLnBrk="0" hangingPunct="0">
              <a:defRPr>
                <a:solidFill>
                  <a:schemeClr val="tx1"/>
                </a:solidFill>
                <a:latin typeface="Arial" charset="0"/>
                <a:cs typeface="Arial" charset="0"/>
              </a:defRPr>
            </a:lvl5pPr>
            <a:lvl6pPr marL="2555588" indent="-232326" eaLnBrk="0" fontAlgn="base" hangingPunct="0">
              <a:spcBef>
                <a:spcPct val="0"/>
              </a:spcBef>
              <a:spcAft>
                <a:spcPct val="0"/>
              </a:spcAft>
              <a:defRPr>
                <a:solidFill>
                  <a:schemeClr val="tx1"/>
                </a:solidFill>
                <a:latin typeface="Arial" charset="0"/>
                <a:cs typeface="Arial" charset="0"/>
              </a:defRPr>
            </a:lvl6pPr>
            <a:lvl7pPr marL="3020240" indent="-232326" eaLnBrk="0" fontAlgn="base" hangingPunct="0">
              <a:spcBef>
                <a:spcPct val="0"/>
              </a:spcBef>
              <a:spcAft>
                <a:spcPct val="0"/>
              </a:spcAft>
              <a:defRPr>
                <a:solidFill>
                  <a:schemeClr val="tx1"/>
                </a:solidFill>
                <a:latin typeface="Arial" charset="0"/>
                <a:cs typeface="Arial" charset="0"/>
              </a:defRPr>
            </a:lvl7pPr>
            <a:lvl8pPr marL="3484893" indent="-232326" eaLnBrk="0" fontAlgn="base" hangingPunct="0">
              <a:spcBef>
                <a:spcPct val="0"/>
              </a:spcBef>
              <a:spcAft>
                <a:spcPct val="0"/>
              </a:spcAft>
              <a:defRPr>
                <a:solidFill>
                  <a:schemeClr val="tx1"/>
                </a:solidFill>
                <a:latin typeface="Arial" charset="0"/>
                <a:cs typeface="Arial" charset="0"/>
              </a:defRPr>
            </a:lvl8pPr>
            <a:lvl9pPr marL="3949545" indent="-232326" eaLnBrk="0" fontAlgn="base" hangingPunct="0">
              <a:spcBef>
                <a:spcPct val="0"/>
              </a:spcBef>
              <a:spcAft>
                <a:spcPct val="0"/>
              </a:spcAft>
              <a:defRPr>
                <a:solidFill>
                  <a:schemeClr val="tx1"/>
                </a:solidFill>
                <a:latin typeface="Arial" charset="0"/>
                <a:cs typeface="Arial" charset="0"/>
              </a:defRPr>
            </a:lvl9pPr>
          </a:lstStyle>
          <a:p>
            <a:pPr eaLnBrk="1" hangingPunct="1"/>
            <a:fld id="{733E70A7-174D-4C4D-B8C7-9351A199864A}" type="slidenum">
              <a:rPr lang="id-ID" smtClean="0"/>
              <a:pPr eaLnBrk="1" hangingPunct="1"/>
              <a:t>41</a:t>
            </a:fld>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84E085-AF09-4DBD-AE2E-C99676206109}" type="datetimeFigureOut">
              <a:rPr lang="id-ID" smtClean="0"/>
              <a:t>02/12/2015</a:t>
            </a:fld>
            <a:endParaRPr lang="id-ID"/>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id-ID"/>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CFAA804-248E-46D7-9CC3-597AC14978F5}"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84E085-AF09-4DBD-AE2E-C99676206109}" type="datetimeFigureOut">
              <a:rPr lang="id-ID" smtClean="0"/>
              <a:t>02/12/2015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CFAA804-248E-46D7-9CC3-597AC14978F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C84E085-AF09-4DBD-AE2E-C99676206109}" type="datetimeFigureOut">
              <a:rPr lang="id-ID" smtClean="0"/>
              <a:t>02/12/2015</a:t>
            </a:fld>
            <a:endParaRPr lang="id-ID"/>
          </a:p>
        </p:txBody>
      </p:sp>
      <p:sp>
        <p:nvSpPr>
          <p:cNvPr id="5" name="Footer Placeholder 4"/>
          <p:cNvSpPr>
            <a:spLocks noGrp="1"/>
          </p:cNvSpPr>
          <p:nvPr>
            <p:ph type="ftr" sz="quarter" idx="11"/>
          </p:nvPr>
        </p:nvSpPr>
        <p:spPr>
          <a:xfrm>
            <a:off x="457201" y="6248207"/>
            <a:ext cx="5573483" cy="365125"/>
          </a:xfrm>
        </p:spPr>
        <p:txBody>
          <a:bodyPr/>
          <a:lstStyle/>
          <a:p>
            <a:endParaRPr lang="id-ID"/>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CFAA804-248E-46D7-9CC3-597AC14978F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84E085-AF09-4DBD-AE2E-C99676206109}" type="datetimeFigureOut">
              <a:rPr lang="id-ID" smtClean="0"/>
              <a:t>02/12/2015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CFAA804-248E-46D7-9CC3-597AC14978F5}" type="slidenum">
              <a:rPr lang="id-ID" smtClean="0"/>
              <a:t>‹#›</a:t>
            </a:fld>
            <a:endParaRPr lang="id-ID"/>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C84E085-AF09-4DBD-AE2E-C99676206109}" type="datetimeFigureOut">
              <a:rPr lang="id-ID" smtClean="0"/>
              <a:t>02/12/2015</a:t>
            </a:fld>
            <a:endParaRPr lang="id-ID"/>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CFAA804-248E-46D7-9CC3-597AC14978F5}" type="slidenum">
              <a:rPr lang="id-ID" smtClean="0"/>
              <a:t>‹#›</a:t>
            </a:fld>
            <a:endParaRPr lang="id-ID"/>
          </a:p>
        </p:txBody>
      </p:sp>
      <p:sp>
        <p:nvSpPr>
          <p:cNvPr id="14" name="Footer Placeholder 13"/>
          <p:cNvSpPr>
            <a:spLocks noGrp="1"/>
          </p:cNvSpPr>
          <p:nvPr>
            <p:ph type="ftr" sz="quarter" idx="12"/>
          </p:nvPr>
        </p:nvSpPr>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C84E085-AF09-4DBD-AE2E-C99676206109}" type="datetimeFigureOut">
              <a:rPr lang="id-ID" smtClean="0"/>
              <a:t>02/12/2015</a:t>
            </a:fld>
            <a:endParaRPr lang="id-ID"/>
          </a:p>
        </p:txBody>
      </p:sp>
      <p:sp>
        <p:nvSpPr>
          <p:cNvPr id="10" name="Slide Number Placeholder 9"/>
          <p:cNvSpPr>
            <a:spLocks noGrp="1"/>
          </p:cNvSpPr>
          <p:nvPr>
            <p:ph type="sldNum" sz="quarter" idx="16"/>
          </p:nvPr>
        </p:nvSpPr>
        <p:spPr/>
        <p:txBody>
          <a:bodyPr rtlCol="0"/>
          <a:lstStyle/>
          <a:p>
            <a:fld id="{3CFAA804-248E-46D7-9CC3-597AC14978F5}" type="slidenum">
              <a:rPr lang="id-ID" smtClean="0"/>
              <a:t>‹#›</a:t>
            </a:fld>
            <a:endParaRPr lang="id-ID"/>
          </a:p>
        </p:txBody>
      </p:sp>
      <p:sp>
        <p:nvSpPr>
          <p:cNvPr id="12" name="Footer Placeholder 11"/>
          <p:cNvSpPr>
            <a:spLocks noGrp="1"/>
          </p:cNvSpPr>
          <p:nvPr>
            <p:ph type="ftr" sz="quarter" idx="17"/>
          </p:nvPr>
        </p:nvSpPr>
        <p:spPr/>
        <p:txBody>
          <a:bodyPr rtlCol="0"/>
          <a:lstStyle/>
          <a:p>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C84E085-AF09-4DBD-AE2E-C99676206109}" type="datetimeFigureOut">
              <a:rPr lang="id-ID" smtClean="0"/>
              <a:t>02/12/2015</a:t>
            </a:fld>
            <a:endParaRPr lang="id-ID"/>
          </a:p>
        </p:txBody>
      </p:sp>
      <p:sp>
        <p:nvSpPr>
          <p:cNvPr id="12" name="Slide Number Placeholder 11"/>
          <p:cNvSpPr>
            <a:spLocks noGrp="1"/>
          </p:cNvSpPr>
          <p:nvPr>
            <p:ph type="sldNum" sz="quarter" idx="16"/>
          </p:nvPr>
        </p:nvSpPr>
        <p:spPr/>
        <p:txBody>
          <a:bodyPr rtlCol="0"/>
          <a:lstStyle/>
          <a:p>
            <a:fld id="{3CFAA804-248E-46D7-9CC3-597AC14978F5}" type="slidenum">
              <a:rPr lang="id-ID" smtClean="0"/>
              <a:t>‹#›</a:t>
            </a:fld>
            <a:endParaRPr lang="id-ID"/>
          </a:p>
        </p:txBody>
      </p:sp>
      <p:sp>
        <p:nvSpPr>
          <p:cNvPr id="14" name="Footer Placeholder 13"/>
          <p:cNvSpPr>
            <a:spLocks noGrp="1"/>
          </p:cNvSpPr>
          <p:nvPr>
            <p:ph type="ftr" sz="quarter" idx="17"/>
          </p:nvPr>
        </p:nvSpPr>
        <p:spPr/>
        <p:txBody>
          <a:bodyPr rtlCol="0"/>
          <a:lstStyle/>
          <a:p>
            <a:endParaRPr lang="id-ID"/>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84E085-AF09-4DBD-AE2E-C99676206109}" type="datetimeFigureOut">
              <a:rPr lang="id-ID" smtClean="0"/>
              <a:t>02/12/2015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CFAA804-248E-46D7-9CC3-597AC14978F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4E085-AF09-4DBD-AE2E-C99676206109}" type="datetimeFigureOut">
              <a:rPr lang="id-ID" smtClean="0"/>
              <a:t>02/12/2015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CFAA804-248E-46D7-9CC3-597AC14978F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84E085-AF09-4DBD-AE2E-C99676206109}" type="datetimeFigureOut">
              <a:rPr lang="id-ID" smtClean="0"/>
              <a:t>02/12/2015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CFAA804-248E-46D7-9CC3-597AC14978F5}" type="slidenum">
              <a:rPr lang="id-ID" smtClean="0"/>
              <a:t>‹#›</a:t>
            </a:fld>
            <a:endParaRPr lang="id-ID"/>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C84E085-AF09-4DBD-AE2E-C99676206109}" type="datetimeFigureOut">
              <a:rPr lang="id-ID" smtClean="0"/>
              <a:t>02/12/2015</a:t>
            </a:fld>
            <a:endParaRPr lang="id-ID"/>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CFAA804-248E-46D7-9CC3-597AC14978F5}" type="slidenum">
              <a:rPr lang="id-ID" smtClean="0"/>
              <a:t>‹#›</a:t>
            </a:fld>
            <a:endParaRPr lang="id-ID"/>
          </a:p>
        </p:txBody>
      </p:sp>
      <p:sp>
        <p:nvSpPr>
          <p:cNvPr id="14" name="Footer Placeholder 13"/>
          <p:cNvSpPr>
            <a:spLocks noGrp="1"/>
          </p:cNvSpPr>
          <p:nvPr>
            <p:ph type="ftr" sz="quarter" idx="12"/>
          </p:nvPr>
        </p:nvSpPr>
        <p:spPr>
          <a:xfrm>
            <a:off x="1600200" y="6248206"/>
            <a:ext cx="4572000" cy="365125"/>
          </a:xfrm>
        </p:spPr>
        <p:txBody>
          <a:bodyPr rtlCol="0"/>
          <a:lstStyle/>
          <a:p>
            <a:endParaRPr lang="id-ID"/>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C84E085-AF09-4DBD-AE2E-C99676206109}" type="datetimeFigureOut">
              <a:rPr lang="id-ID" smtClean="0"/>
              <a:t>02/12/2015</a:t>
            </a:fld>
            <a:endParaRPr lang="id-ID"/>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id-ID"/>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CFAA804-248E-46D7-9CC3-597AC14978F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752" y="2564904"/>
            <a:ext cx="6477000" cy="1828800"/>
          </a:xfrm>
        </p:spPr>
        <p:txBody>
          <a:bodyPr>
            <a:noAutofit/>
          </a:bodyPr>
          <a:lstStyle/>
          <a:p>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
            </a:r>
            <a:br>
              <a:rPr lang="en-US" sz="3600" dirty="0" smtClean="0">
                <a:solidFill>
                  <a:schemeClr val="tx1"/>
                </a:solidFill>
              </a:rPr>
            </a:br>
            <a:r>
              <a:rPr lang="en-US" sz="3600" dirty="0">
                <a:solidFill>
                  <a:schemeClr val="tx1"/>
                </a:solidFill>
              </a:rPr>
              <a:t/>
            </a:r>
            <a:br>
              <a:rPr lang="en-US" sz="3600" dirty="0">
                <a:solidFill>
                  <a:schemeClr val="tx1"/>
                </a:solidFill>
              </a:rPr>
            </a:br>
            <a:r>
              <a:rPr lang="en-US" sz="3600" dirty="0" smtClean="0">
                <a:solidFill>
                  <a:schemeClr val="tx1"/>
                </a:solidFill>
              </a:rPr>
              <a:t>MULTIMEDIA DATABASE</a:t>
            </a:r>
            <a:br>
              <a:rPr lang="en-US" sz="3600" dirty="0" smtClean="0">
                <a:solidFill>
                  <a:schemeClr val="tx1"/>
                </a:solidFill>
              </a:rPr>
            </a:br>
            <a:r>
              <a:rPr lang="en-US" sz="2400" dirty="0" smtClean="0">
                <a:solidFill>
                  <a:schemeClr val="tx1"/>
                </a:solidFill>
              </a:rPr>
              <a:t>SESI Image </a:t>
            </a:r>
            <a:r>
              <a:rPr lang="en-US" sz="2400" dirty="0" err="1" smtClean="0">
                <a:solidFill>
                  <a:schemeClr val="tx1"/>
                </a:solidFill>
              </a:rPr>
              <a:t>databasE</a:t>
            </a:r>
            <a:r>
              <a:rPr lang="en-US" sz="2400" dirty="0" smtClean="0">
                <a:solidFill>
                  <a:schemeClr val="tx1"/>
                </a:solidFill>
              </a:rPr>
              <a:t> (</a:t>
            </a:r>
            <a:r>
              <a:rPr lang="en-US" sz="2400" dirty="0" err="1" smtClean="0">
                <a:solidFill>
                  <a:schemeClr val="tx1"/>
                </a:solidFill>
              </a:rPr>
              <a:t>wajah</a:t>
            </a:r>
            <a:r>
              <a:rPr lang="en-US" sz="2400" dirty="0" smtClean="0">
                <a:solidFill>
                  <a:schemeClr val="tx1"/>
                </a:solidFill>
              </a:rPr>
              <a:t>)</a:t>
            </a:r>
            <a:r>
              <a:rPr lang="en-US" sz="3600" dirty="0" smtClean="0">
                <a:solidFill>
                  <a:schemeClr val="tx1"/>
                </a:solidFill>
              </a:rPr>
              <a:t/>
            </a:r>
            <a:br>
              <a:rPr lang="en-US" sz="3600" dirty="0" smtClean="0">
                <a:solidFill>
                  <a:schemeClr val="tx1"/>
                </a:solidFill>
              </a:rPr>
            </a:br>
            <a:r>
              <a:rPr lang="en-US" sz="3600" dirty="0" smtClean="0">
                <a:solidFill>
                  <a:schemeClr val="bg1"/>
                </a:solidFill>
              </a:rPr>
              <a:t/>
            </a:r>
            <a:br>
              <a:rPr lang="en-US" sz="3600" dirty="0" smtClean="0">
                <a:solidFill>
                  <a:schemeClr val="bg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001000" cy="762000"/>
          </a:xfrm>
        </p:spPr>
        <p:txBody>
          <a:bodyPr/>
          <a:lstStyle/>
          <a:p>
            <a:pPr algn="ctr" eaLnBrk="1" fontAlgn="auto" hangingPunct="1">
              <a:spcAft>
                <a:spcPts val="0"/>
              </a:spcAft>
              <a:defRPr/>
            </a:pPr>
            <a:r>
              <a:rPr lang="en-US" altLang="zh-TW" sz="3200" b="1">
                <a:effectLst>
                  <a:outerShdw blurRad="38100" dist="38100" dir="2700000" algn="tl">
                    <a:srgbClr val="FFFFFF"/>
                  </a:outerShdw>
                </a:effectLst>
              </a:rPr>
              <a:t>A Sample Multimedia Scenario</a:t>
            </a:r>
            <a:endParaRPr lang="en-US" altLang="zh-TW"/>
          </a:p>
        </p:txBody>
      </p:sp>
      <p:sp>
        <p:nvSpPr>
          <p:cNvPr id="12291" name="Rectangle 3"/>
          <p:cNvSpPr>
            <a:spLocks noGrp="1" noChangeArrowheads="1"/>
          </p:cNvSpPr>
          <p:nvPr>
            <p:ph idx="1"/>
          </p:nvPr>
        </p:nvSpPr>
        <p:spPr>
          <a:xfrm>
            <a:off x="395536" y="1772816"/>
            <a:ext cx="8382000" cy="4724400"/>
          </a:xfrm>
        </p:spPr>
        <p:txBody>
          <a:bodyPr rtlCol="0">
            <a:normAutofit lnSpcReduction="10000"/>
          </a:bodyPr>
          <a:lstStyle/>
          <a:p>
            <a:pPr marL="182880" indent="-182880" eaLnBrk="1" fontAlgn="auto" hangingPunct="1">
              <a:spcAft>
                <a:spcPts val="0"/>
              </a:spcAft>
              <a:buFont typeface="Arial" pitchFamily="34" charset="0"/>
              <a:buChar char="•"/>
              <a:defRPr/>
            </a:pPr>
            <a:r>
              <a:rPr lang="en-US" altLang="zh-TW" sz="2200" dirty="0"/>
              <a:t>Consider a police investigation of a large-scale drug operation. This investigation may generate the following types of data</a:t>
            </a:r>
          </a:p>
          <a:p>
            <a:pPr lvl="1" indent="-182880" eaLnBrk="1" fontAlgn="auto" hangingPunct="1">
              <a:spcAft>
                <a:spcPct val="20000"/>
              </a:spcAft>
              <a:buFont typeface="Arial" pitchFamily="34" charset="0"/>
              <a:buChar char="•"/>
              <a:defRPr/>
            </a:pPr>
            <a:r>
              <a:rPr lang="en-US" altLang="zh-TW" sz="2200" u="sng" dirty="0"/>
              <a:t>Video data</a:t>
            </a:r>
            <a:r>
              <a:rPr lang="en-US" altLang="zh-TW" sz="2200" dirty="0"/>
              <a:t> captured by surveillance cameras that record the activities taking place at various locations.</a:t>
            </a:r>
          </a:p>
          <a:p>
            <a:pPr lvl="1" indent="-182880" eaLnBrk="1" fontAlgn="auto" hangingPunct="1">
              <a:spcAft>
                <a:spcPct val="20000"/>
              </a:spcAft>
              <a:buFont typeface="Arial" pitchFamily="34" charset="0"/>
              <a:buChar char="•"/>
              <a:defRPr/>
            </a:pPr>
            <a:r>
              <a:rPr lang="en-US" altLang="zh-TW" sz="2200" u="sng" dirty="0"/>
              <a:t>Audio data</a:t>
            </a:r>
            <a:r>
              <a:rPr lang="en-US" altLang="zh-TW" sz="2200" dirty="0"/>
              <a:t> captured by legally authorized telephone wiretaps.</a:t>
            </a:r>
          </a:p>
          <a:p>
            <a:pPr lvl="1" indent="-182880" eaLnBrk="1" fontAlgn="auto" hangingPunct="1">
              <a:spcAft>
                <a:spcPct val="20000"/>
              </a:spcAft>
              <a:buFont typeface="Arial" pitchFamily="34" charset="0"/>
              <a:buChar char="•"/>
              <a:defRPr/>
            </a:pPr>
            <a:r>
              <a:rPr lang="en-US" altLang="zh-TW" sz="2200" b="1" u="sng" dirty="0"/>
              <a:t>Image data</a:t>
            </a:r>
            <a:r>
              <a:rPr lang="en-US" altLang="zh-TW" sz="2200" b="1" dirty="0"/>
              <a:t> consisting of still photographs taken by investigators.</a:t>
            </a:r>
          </a:p>
          <a:p>
            <a:pPr lvl="1" indent="-182880" eaLnBrk="1" fontAlgn="auto" hangingPunct="1">
              <a:spcAft>
                <a:spcPct val="20000"/>
              </a:spcAft>
              <a:buFont typeface="Arial" pitchFamily="34" charset="0"/>
              <a:buChar char="•"/>
              <a:defRPr/>
            </a:pPr>
            <a:r>
              <a:rPr lang="en-US" altLang="zh-TW" sz="2200" u="sng" dirty="0"/>
              <a:t>Document data</a:t>
            </a:r>
            <a:r>
              <a:rPr lang="en-US" altLang="zh-TW" sz="2200" dirty="0"/>
              <a:t> seized by the police when raiding one or more places.</a:t>
            </a:r>
          </a:p>
          <a:p>
            <a:pPr lvl="1" indent="-182880" eaLnBrk="1" fontAlgn="auto" hangingPunct="1">
              <a:spcAft>
                <a:spcPct val="20000"/>
              </a:spcAft>
              <a:buFont typeface="Arial" pitchFamily="34" charset="0"/>
              <a:buChar char="•"/>
              <a:defRPr/>
            </a:pPr>
            <a:r>
              <a:rPr lang="en-US" altLang="zh-TW" sz="2200" u="sng" dirty="0"/>
              <a:t>Structured relational data</a:t>
            </a:r>
            <a:r>
              <a:rPr lang="en-US" altLang="zh-TW" sz="2200" dirty="0"/>
              <a:t> containing background information, back records, etc., of the suspects involved.</a:t>
            </a:r>
          </a:p>
          <a:p>
            <a:pPr lvl="1" indent="-182880" eaLnBrk="1" fontAlgn="auto" hangingPunct="1">
              <a:spcAft>
                <a:spcPct val="20000"/>
              </a:spcAft>
              <a:buFont typeface="Arial" pitchFamily="34" charset="0"/>
              <a:buChar char="•"/>
              <a:defRPr/>
            </a:pPr>
            <a:r>
              <a:rPr lang="en-US" altLang="zh-TW" sz="2200" u="sng" dirty="0"/>
              <a:t>Geographic information system data</a:t>
            </a:r>
            <a:r>
              <a:rPr lang="en-US" altLang="zh-TW" sz="2200" dirty="0"/>
              <a:t> remaining geographic data relevant to the drug investigation being conducted.</a:t>
            </a:r>
            <a:endParaRPr lang="en-US" altLang="zh-TW" dirty="0"/>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85D5B75E-4323-40BE-B863-E1E9914522A0}" type="slidenum">
              <a:rPr lang="zh-TW" altLang="en-US" sz="1400" smtClean="0">
                <a:solidFill>
                  <a:srgbClr val="FFFFFF"/>
                </a:solidFill>
              </a:rPr>
              <a:pPr/>
              <a:t>10</a:t>
            </a:fld>
            <a:endParaRPr lang="zh-TW" altLang="en-US" sz="1400" smtClean="0">
              <a:solidFill>
                <a:srgbClr val="FFFFFF"/>
              </a:solidFill>
            </a:endParaRPr>
          </a:p>
        </p:txBody>
      </p:sp>
    </p:spTree>
    <p:extLst>
      <p:ext uri="{BB962C8B-B14F-4D97-AF65-F5344CB8AC3E}">
        <p14:creationId xmlns:p14="http://schemas.microsoft.com/office/powerpoint/2010/main" val="635895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914400"/>
          </a:xfrm>
        </p:spPr>
        <p:txBody>
          <a:bodyPr/>
          <a:lstStyle/>
          <a:p>
            <a:pPr eaLnBrk="1" fontAlgn="auto" hangingPunct="1">
              <a:spcAft>
                <a:spcPts val="0"/>
              </a:spcAft>
              <a:defRPr/>
            </a:pPr>
            <a:r>
              <a:rPr lang="en-US" altLang="zh-TW" sz="3200" b="1">
                <a:effectLst>
                  <a:outerShdw blurRad="38100" dist="38100" dir="2700000" algn="tl">
                    <a:srgbClr val="FFFFFF"/>
                  </a:outerShdw>
                </a:effectLst>
              </a:rPr>
              <a:t>Possible Queries</a:t>
            </a:r>
            <a:endParaRPr lang="en-US" altLang="zh-TW"/>
          </a:p>
        </p:txBody>
      </p:sp>
      <p:sp>
        <p:nvSpPr>
          <p:cNvPr id="15363" name="Rectangle 3"/>
          <p:cNvSpPr>
            <a:spLocks noGrp="1" noChangeArrowheads="1"/>
          </p:cNvSpPr>
          <p:nvPr>
            <p:ph idx="1"/>
          </p:nvPr>
        </p:nvSpPr>
        <p:spPr>
          <a:xfrm>
            <a:off x="685800" y="1447800"/>
            <a:ext cx="7772400" cy="4648200"/>
          </a:xfrm>
        </p:spPr>
        <p:txBody>
          <a:bodyPr/>
          <a:lstStyle/>
          <a:p>
            <a:pPr eaLnBrk="1" hangingPunct="1">
              <a:buFont typeface="Monotype Sorts" pitchFamily="2" charset="2"/>
              <a:buNone/>
            </a:pPr>
            <a:r>
              <a:rPr lang="en-US" altLang="zh-TW" sz="2200" smtClean="0"/>
              <a:t>Image Query (by example):</a:t>
            </a:r>
          </a:p>
          <a:p>
            <a:pPr eaLnBrk="1" hangingPunct="1"/>
            <a:r>
              <a:rPr lang="en-US" altLang="zh-TW" sz="2200" smtClean="0"/>
              <a:t>Police officer Rocky has a photograph in front of him.</a:t>
            </a:r>
          </a:p>
          <a:p>
            <a:pPr eaLnBrk="1" hangingPunct="1"/>
            <a:r>
              <a:rPr lang="en-US" altLang="zh-TW" sz="2200" smtClean="0"/>
              <a:t>He wants to find the identity of the person in the picture.</a:t>
            </a:r>
          </a:p>
          <a:p>
            <a:pPr eaLnBrk="1" hangingPunct="1"/>
            <a:r>
              <a:rPr lang="en-US" altLang="zh-TW" sz="2200" smtClean="0"/>
              <a:t>Query: “Retrieve all images from the image library in which the person appearing in the (currently displayed) photograph appears”</a:t>
            </a:r>
          </a:p>
          <a:p>
            <a:pPr eaLnBrk="1" hangingPunct="1"/>
            <a:endParaRPr lang="en-US" altLang="zh-TW" sz="2200" smtClean="0"/>
          </a:p>
          <a:p>
            <a:pPr eaLnBrk="1" hangingPunct="1">
              <a:buFont typeface="Monotype Sorts" pitchFamily="2" charset="2"/>
              <a:buNone/>
            </a:pPr>
            <a:r>
              <a:rPr lang="en-US" altLang="zh-TW" sz="2200" smtClean="0"/>
              <a:t>Image Query (by keywords):</a:t>
            </a:r>
          </a:p>
          <a:p>
            <a:pPr eaLnBrk="1" hangingPunct="1"/>
            <a:r>
              <a:rPr lang="en-US" altLang="zh-TW" sz="2200" smtClean="0"/>
              <a:t>Police officer Rocky wants to examine pictures of “Big Spender”.</a:t>
            </a:r>
          </a:p>
          <a:p>
            <a:pPr eaLnBrk="1" hangingPunct="1"/>
            <a:r>
              <a:rPr lang="en-US" altLang="zh-TW" sz="2200" smtClean="0"/>
              <a:t>Query: "Retrieve all images from the image library in which “Big Spender” appears."</a:t>
            </a:r>
            <a:endParaRPr lang="en-US" altLang="zh-TW" sz="2000" smtClean="0"/>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B45CB889-C468-4A0B-9A1A-D3E540976E57}" type="slidenum">
              <a:rPr lang="zh-TW" altLang="en-US" sz="1400" smtClean="0">
                <a:solidFill>
                  <a:srgbClr val="FFFFFF"/>
                </a:solidFill>
              </a:rPr>
              <a:pPr/>
              <a:t>11</a:t>
            </a:fld>
            <a:endParaRPr lang="zh-TW" altLang="en-US" sz="1400" smtClean="0">
              <a:solidFill>
                <a:srgbClr val="FFFFFF"/>
              </a:solidFill>
            </a:endParaRPr>
          </a:p>
        </p:txBody>
      </p:sp>
    </p:spTree>
    <p:extLst>
      <p:ext uri="{BB962C8B-B14F-4D97-AF65-F5344CB8AC3E}">
        <p14:creationId xmlns:p14="http://schemas.microsoft.com/office/powerpoint/2010/main" val="1337330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457200"/>
          </a:xfrm>
        </p:spPr>
        <p:txBody>
          <a:bodyPr>
            <a:normAutofit fontScale="90000"/>
          </a:bodyPr>
          <a:lstStyle/>
          <a:p>
            <a:pPr eaLnBrk="1" fontAlgn="auto" hangingPunct="1">
              <a:spcAft>
                <a:spcPts val="0"/>
              </a:spcAft>
              <a:defRPr/>
            </a:pPr>
            <a:r>
              <a:rPr lang="en-US" altLang="zh-TW" sz="3200" b="1">
                <a:effectLst>
                  <a:outerShdw blurRad="38100" dist="38100" dir="2700000" algn="tl">
                    <a:srgbClr val="FFFFFF"/>
                  </a:outerShdw>
                </a:effectLst>
              </a:rPr>
              <a:t>Possible Queries (cont.)</a:t>
            </a:r>
            <a:endParaRPr lang="en-US" altLang="zh-TW" sz="3200"/>
          </a:p>
        </p:txBody>
      </p:sp>
      <p:sp>
        <p:nvSpPr>
          <p:cNvPr id="14339" name="Rectangle 3"/>
          <p:cNvSpPr>
            <a:spLocks noGrp="1" noChangeArrowheads="1"/>
          </p:cNvSpPr>
          <p:nvPr>
            <p:ph idx="1"/>
          </p:nvPr>
        </p:nvSpPr>
        <p:spPr>
          <a:xfrm>
            <a:off x="683568" y="1484784"/>
            <a:ext cx="8153400" cy="4953000"/>
          </a:xfrm>
        </p:spPr>
        <p:txBody>
          <a:bodyPr rtlCol="0">
            <a:normAutofit lnSpcReduction="10000"/>
          </a:bodyPr>
          <a:lstStyle/>
          <a:p>
            <a:pPr marL="182880" indent="-182880" eaLnBrk="1" fontAlgn="auto" hangingPunct="1">
              <a:spcAft>
                <a:spcPts val="0"/>
              </a:spcAft>
              <a:buFont typeface="Monotype Sorts" pitchFamily="2" charset="2"/>
              <a:buNone/>
              <a:defRPr/>
            </a:pPr>
            <a:r>
              <a:rPr lang="en-US" altLang="zh-TW" dirty="0"/>
              <a:t>Video Query:</a:t>
            </a:r>
            <a:endParaRPr lang="en-US" altLang="zh-TW" sz="2000" dirty="0"/>
          </a:p>
          <a:p>
            <a:pPr marL="182880" indent="-182880" eaLnBrk="1" fontAlgn="auto" hangingPunct="1">
              <a:spcAft>
                <a:spcPts val="0"/>
              </a:spcAft>
              <a:buFont typeface="Arial" pitchFamily="34" charset="0"/>
              <a:buChar char="•"/>
              <a:defRPr/>
            </a:pPr>
            <a:r>
              <a:rPr lang="en-US" altLang="zh-TW" sz="2000" dirty="0"/>
              <a:t>Police officer Rocky is examining a surveillance video of a particular person being fatally assaulted by an assailant. However, the assailant's face is occluded and image processing algorithms return very poor matches. Rocky thinks the assault was by someone known to the victim.</a:t>
            </a:r>
          </a:p>
          <a:p>
            <a:pPr marL="182880" indent="-182880" eaLnBrk="1" fontAlgn="auto" hangingPunct="1">
              <a:spcAft>
                <a:spcPts val="0"/>
              </a:spcAft>
              <a:buFont typeface="Arial" pitchFamily="34" charset="0"/>
              <a:buChar char="•"/>
              <a:defRPr/>
            </a:pPr>
            <a:r>
              <a:rPr lang="en-US" altLang="zh-TW" sz="2000" dirty="0"/>
              <a:t>Query: “Find all video segments in which the victim of the assault appears.”</a:t>
            </a:r>
          </a:p>
          <a:p>
            <a:pPr marL="182880" indent="-182880" eaLnBrk="1" fontAlgn="auto" hangingPunct="1">
              <a:spcAft>
                <a:spcPts val="0"/>
              </a:spcAft>
              <a:buFont typeface="Arial" pitchFamily="34" charset="0"/>
              <a:buChar char="•"/>
              <a:defRPr/>
            </a:pPr>
            <a:r>
              <a:rPr lang="en-US" altLang="zh-TW" sz="2000" dirty="0"/>
              <a:t>By examining the answer of the above query, Rocky hopes to find other people who have previously interacted with the victim.</a:t>
            </a:r>
          </a:p>
          <a:p>
            <a:pPr marL="182880" indent="-182880" eaLnBrk="1" fontAlgn="auto" hangingPunct="1">
              <a:spcAft>
                <a:spcPts val="0"/>
              </a:spcAft>
              <a:buFont typeface="Arial" pitchFamily="34" charset="0"/>
              <a:buChar char="•"/>
              <a:defRPr/>
            </a:pPr>
            <a:endParaRPr lang="en-US" altLang="zh-TW" sz="2000" dirty="0"/>
          </a:p>
          <a:p>
            <a:pPr marL="182880" indent="-182880" eaLnBrk="1" fontAlgn="auto" hangingPunct="1">
              <a:spcAft>
                <a:spcPts val="0"/>
              </a:spcAft>
              <a:buFont typeface="Monotype Sorts" pitchFamily="2" charset="2"/>
              <a:buNone/>
              <a:defRPr/>
            </a:pPr>
            <a:r>
              <a:rPr lang="en-US" altLang="zh-TW" dirty="0"/>
              <a:t>Heterogeneous Multimedia Query:</a:t>
            </a:r>
            <a:endParaRPr lang="en-US" altLang="zh-TW" sz="2000" dirty="0"/>
          </a:p>
          <a:p>
            <a:pPr marL="182880" indent="-182880" eaLnBrk="1" fontAlgn="auto" hangingPunct="1">
              <a:spcAft>
                <a:spcPts val="0"/>
              </a:spcAft>
              <a:buFont typeface="Arial" pitchFamily="34" charset="0"/>
              <a:buChar char="•"/>
              <a:defRPr/>
            </a:pPr>
            <a:r>
              <a:rPr lang="en-US" altLang="zh-TW" sz="2000" dirty="0"/>
              <a:t>Find all individuals who have been photographed with “Big Spender” and who have been convicted of attempted murder in South China and who have recently had electronic fund transfers made into their bank accounts from ABC Corp.</a:t>
            </a: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BB81E062-91EE-4827-8D78-366063AB8A59}" type="slidenum">
              <a:rPr lang="zh-TW" altLang="en-US" sz="1400" smtClean="0">
                <a:solidFill>
                  <a:srgbClr val="FFFFFF"/>
                </a:solidFill>
              </a:rPr>
              <a:pPr/>
              <a:t>12</a:t>
            </a:fld>
            <a:endParaRPr lang="zh-TW" altLang="en-US" sz="1400" smtClean="0">
              <a:solidFill>
                <a:srgbClr val="FFFFFF"/>
              </a:solidFill>
            </a:endParaRPr>
          </a:p>
        </p:txBody>
      </p:sp>
    </p:spTree>
    <p:extLst>
      <p:ext uri="{BB962C8B-B14F-4D97-AF65-F5344CB8AC3E}">
        <p14:creationId xmlns:p14="http://schemas.microsoft.com/office/powerpoint/2010/main" val="282914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685800" y="457200"/>
            <a:ext cx="7772400" cy="685800"/>
          </a:xfrm>
        </p:spPr>
        <p:txBody>
          <a:bodyPr/>
          <a:lstStyle/>
          <a:p>
            <a:pPr algn="ctr" eaLnBrk="1" fontAlgn="auto" hangingPunct="1">
              <a:spcAft>
                <a:spcPts val="0"/>
              </a:spcAft>
              <a:defRPr/>
            </a:pPr>
            <a:r>
              <a:rPr lang="en-US" altLang="zh-TW" sz="3600" b="1">
                <a:effectLst>
                  <a:outerShdw blurRad="38100" dist="38100" dir="2700000" algn="tl">
                    <a:srgbClr val="FFFFFF"/>
                  </a:outerShdw>
                </a:effectLst>
              </a:rPr>
              <a:t>MM Database Architectures</a:t>
            </a:r>
            <a:endParaRPr lang="en-US" altLang="zh-TW"/>
          </a:p>
        </p:txBody>
      </p:sp>
      <p:sp>
        <p:nvSpPr>
          <p:cNvPr id="17411" name="Rectangle 4"/>
          <p:cNvSpPr>
            <a:spLocks noGrp="1" noChangeArrowheads="1"/>
          </p:cNvSpPr>
          <p:nvPr>
            <p:ph idx="1"/>
          </p:nvPr>
        </p:nvSpPr>
        <p:spPr>
          <a:xfrm>
            <a:off x="533400" y="1556792"/>
            <a:ext cx="8458200" cy="4800600"/>
          </a:xfrm>
        </p:spPr>
        <p:txBody>
          <a:bodyPr/>
          <a:lstStyle/>
          <a:p>
            <a:pPr eaLnBrk="1" hangingPunct="1">
              <a:buFont typeface="Monotype Sorts" pitchFamily="2" charset="2"/>
              <a:buNone/>
            </a:pPr>
            <a:r>
              <a:rPr lang="en-US" altLang="zh-TW" dirty="0" smtClean="0"/>
              <a:t>Based on </a:t>
            </a:r>
            <a:r>
              <a:rPr lang="en-US" altLang="zh-TW" u="sng" dirty="0" smtClean="0"/>
              <a:t>Principle of Autonomy</a:t>
            </a:r>
            <a:endParaRPr lang="en-US" altLang="zh-TW" dirty="0" smtClean="0"/>
          </a:p>
          <a:p>
            <a:pPr eaLnBrk="1" hangingPunct="1"/>
            <a:r>
              <a:rPr lang="en-US" altLang="zh-TW" sz="2000" dirty="0" smtClean="0"/>
              <a:t>Each media type is organized in a media-specific manner suitable for that media type</a:t>
            </a:r>
          </a:p>
          <a:p>
            <a:pPr eaLnBrk="1" hangingPunct="1"/>
            <a:r>
              <a:rPr lang="en-US" altLang="zh-TW" sz="2000" dirty="0" smtClean="0"/>
              <a:t>Need to compute joins across </a:t>
            </a:r>
          </a:p>
          <a:p>
            <a:pPr eaLnBrk="1" hangingPunct="1">
              <a:buFont typeface="Monotype Sorts" pitchFamily="2" charset="2"/>
              <a:buNone/>
            </a:pPr>
            <a:r>
              <a:rPr lang="en-US" altLang="zh-TW" sz="2000" dirty="0" smtClean="0"/>
              <a:t>	different data structures</a:t>
            </a:r>
          </a:p>
          <a:p>
            <a:pPr eaLnBrk="1" hangingPunct="1"/>
            <a:r>
              <a:rPr lang="en-US" altLang="zh-TW" sz="2000" dirty="0" smtClean="0"/>
              <a:t>Relatively fast query</a:t>
            </a:r>
          </a:p>
          <a:p>
            <a:pPr eaLnBrk="1" hangingPunct="1">
              <a:buFont typeface="Monotype Sorts" pitchFamily="2" charset="2"/>
              <a:buNone/>
            </a:pPr>
            <a:r>
              <a:rPr lang="en-US" altLang="zh-TW" sz="2000" dirty="0" smtClean="0"/>
              <a:t>	processing due to </a:t>
            </a:r>
          </a:p>
          <a:p>
            <a:pPr eaLnBrk="1" hangingPunct="1">
              <a:buFont typeface="Monotype Sorts" pitchFamily="2" charset="2"/>
              <a:buNone/>
            </a:pPr>
            <a:r>
              <a:rPr lang="en-US" altLang="zh-TW" sz="2000" dirty="0" smtClean="0"/>
              <a:t>	specialized structures</a:t>
            </a:r>
          </a:p>
          <a:p>
            <a:pPr eaLnBrk="1" hangingPunct="1"/>
            <a:r>
              <a:rPr lang="en-US" altLang="zh-TW" sz="2000" dirty="0" smtClean="0"/>
              <a:t>The only choice for legacy </a:t>
            </a:r>
          </a:p>
          <a:p>
            <a:pPr eaLnBrk="1" hangingPunct="1">
              <a:buFont typeface="Monotype Sorts" pitchFamily="2" charset="2"/>
              <a:buNone/>
            </a:pPr>
            <a:r>
              <a:rPr lang="en-US" altLang="zh-TW" sz="2000" dirty="0" smtClean="0"/>
              <a:t>	data banks</a:t>
            </a:r>
          </a:p>
          <a:p>
            <a:pPr eaLnBrk="1" hangingPunct="1"/>
            <a:endParaRPr lang="en-US" altLang="zh-TW" dirty="0" smtClean="0"/>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602DFA86-A633-4E76-A878-93D383439A87}" type="slidenum">
              <a:rPr lang="zh-TW" altLang="en-US" sz="1400" smtClean="0">
                <a:solidFill>
                  <a:srgbClr val="FFFFFF"/>
                </a:solidFill>
              </a:rPr>
              <a:pPr/>
              <a:t>13</a:t>
            </a:fld>
            <a:endParaRPr lang="zh-TW" altLang="en-US" sz="1400" smtClean="0">
              <a:solidFill>
                <a:srgbClr val="FFFFFF"/>
              </a:solidFill>
            </a:endParaRPr>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438400"/>
            <a:ext cx="5181600" cy="36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225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xfrm>
            <a:off x="381000" y="457200"/>
            <a:ext cx="8077200" cy="762000"/>
          </a:xfrm>
        </p:spPr>
        <p:txBody>
          <a:bodyPr/>
          <a:lstStyle/>
          <a:p>
            <a:pPr eaLnBrk="1" fontAlgn="auto" hangingPunct="1">
              <a:spcAft>
                <a:spcPts val="0"/>
              </a:spcAft>
              <a:defRPr/>
            </a:pPr>
            <a:r>
              <a:rPr lang="en-US" altLang="zh-TW" sz="3200" b="1">
                <a:effectLst>
                  <a:outerShdw blurRad="38100" dist="38100" dir="2700000" algn="tl">
                    <a:srgbClr val="FFFFFF"/>
                  </a:outerShdw>
                </a:effectLst>
              </a:rPr>
              <a:t>MM Database Architectures (cont.)</a:t>
            </a:r>
            <a:endParaRPr lang="en-US" altLang="zh-TW" sz="3600"/>
          </a:p>
        </p:txBody>
      </p:sp>
      <p:sp>
        <p:nvSpPr>
          <p:cNvPr id="18435" name="Rectangle 4"/>
          <p:cNvSpPr>
            <a:spLocks noGrp="1" noChangeArrowheads="1"/>
          </p:cNvSpPr>
          <p:nvPr>
            <p:ph idx="1"/>
          </p:nvPr>
        </p:nvSpPr>
        <p:spPr>
          <a:xfrm>
            <a:off x="611560" y="1556792"/>
            <a:ext cx="8077200" cy="4724400"/>
          </a:xfrm>
        </p:spPr>
        <p:txBody>
          <a:bodyPr/>
          <a:lstStyle/>
          <a:p>
            <a:pPr eaLnBrk="1" hangingPunct="1">
              <a:buFont typeface="Monotype Sorts" pitchFamily="2" charset="2"/>
              <a:buNone/>
            </a:pPr>
            <a:r>
              <a:rPr lang="en-US" altLang="zh-TW" dirty="0" smtClean="0"/>
              <a:t>Based on </a:t>
            </a:r>
            <a:r>
              <a:rPr lang="en-US" altLang="zh-TW" u="sng" dirty="0" smtClean="0"/>
              <a:t>Principle of Uniformity</a:t>
            </a:r>
            <a:endParaRPr lang="en-US" altLang="zh-TW" sz="2000" dirty="0" smtClean="0"/>
          </a:p>
          <a:p>
            <a:pPr eaLnBrk="1" hangingPunct="1"/>
            <a:r>
              <a:rPr lang="en-US" altLang="zh-TW" sz="2000" dirty="0" smtClean="0"/>
              <a:t>A single abstract structure to index all media types</a:t>
            </a:r>
          </a:p>
          <a:p>
            <a:pPr eaLnBrk="1" hangingPunct="1"/>
            <a:r>
              <a:rPr lang="en-US" altLang="zh-TW" sz="2000" dirty="0" smtClean="0"/>
              <a:t>Abstract out the common part of different media types (difficult!) - metadata</a:t>
            </a:r>
          </a:p>
          <a:p>
            <a:pPr eaLnBrk="1" hangingPunct="1"/>
            <a:r>
              <a:rPr lang="en-US" altLang="zh-TW" sz="2000" dirty="0" smtClean="0"/>
              <a:t>One structure - easy implem</a:t>
            </a:r>
            <a:r>
              <a:rPr lang="en-US" altLang="zh-TW" sz="2000" dirty="0" smtClean="0">
                <a:solidFill>
                  <a:srgbClr val="000000"/>
                </a:solidFill>
              </a:rPr>
              <a:t>entation</a:t>
            </a:r>
            <a:endParaRPr lang="en-US" altLang="zh-TW" sz="2000" dirty="0" smtClean="0"/>
          </a:p>
          <a:p>
            <a:pPr eaLnBrk="1" hangingPunct="1"/>
            <a:r>
              <a:rPr lang="en-US" altLang="zh-TW" sz="2000" dirty="0" smtClean="0"/>
              <a:t>Annotations for different </a:t>
            </a:r>
          </a:p>
          <a:p>
            <a:pPr eaLnBrk="1" hangingPunct="1">
              <a:buFont typeface="Monotype Sorts" pitchFamily="2" charset="2"/>
              <a:buNone/>
            </a:pPr>
            <a:r>
              <a:rPr lang="en-US" altLang="zh-TW" sz="2000" dirty="0" smtClean="0"/>
              <a:t>	media types</a:t>
            </a: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9597C3BA-6C88-4E98-A421-A89EBDC38296}" type="slidenum">
              <a:rPr lang="zh-TW" altLang="en-US" sz="1400" smtClean="0">
                <a:solidFill>
                  <a:srgbClr val="FFFFFF"/>
                </a:solidFill>
              </a:rPr>
              <a:pPr/>
              <a:t>14</a:t>
            </a:fld>
            <a:endParaRPr lang="zh-TW" altLang="en-US" sz="1400" smtClean="0">
              <a:solidFill>
                <a:srgbClr val="FFFFFF"/>
              </a:solidFill>
            </a:endParaRPr>
          </a:p>
        </p:txBody>
      </p:sp>
      <p:pic>
        <p:nvPicPr>
          <p:cNvPr id="184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514600"/>
            <a:ext cx="5232400"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670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533400" y="457200"/>
            <a:ext cx="7924800" cy="762000"/>
          </a:xfrm>
        </p:spPr>
        <p:txBody>
          <a:bodyPr/>
          <a:lstStyle/>
          <a:p>
            <a:pPr eaLnBrk="1" fontAlgn="auto" hangingPunct="1">
              <a:spcAft>
                <a:spcPts val="0"/>
              </a:spcAft>
              <a:defRPr/>
            </a:pPr>
            <a:r>
              <a:rPr lang="en-US" altLang="zh-TW" sz="3200" b="1">
                <a:effectLst>
                  <a:outerShdw blurRad="38100" dist="38100" dir="2700000" algn="tl">
                    <a:srgbClr val="FFFFFF"/>
                  </a:outerShdw>
                </a:effectLst>
              </a:rPr>
              <a:t>MM Database Architectures (cont.)</a:t>
            </a:r>
            <a:endParaRPr lang="en-US" altLang="zh-TW" sz="3200"/>
          </a:p>
        </p:txBody>
      </p:sp>
      <p:sp>
        <p:nvSpPr>
          <p:cNvPr id="19459" name="Rectangle 4"/>
          <p:cNvSpPr>
            <a:spLocks noGrp="1" noChangeArrowheads="1"/>
          </p:cNvSpPr>
          <p:nvPr>
            <p:ph idx="1"/>
          </p:nvPr>
        </p:nvSpPr>
        <p:spPr>
          <a:xfrm>
            <a:off x="539552" y="1444625"/>
            <a:ext cx="7924800" cy="4800600"/>
          </a:xfrm>
        </p:spPr>
        <p:txBody>
          <a:bodyPr/>
          <a:lstStyle/>
          <a:p>
            <a:pPr eaLnBrk="1" hangingPunct="1">
              <a:buFont typeface="Monotype Sorts" pitchFamily="2" charset="2"/>
              <a:buNone/>
            </a:pPr>
            <a:r>
              <a:rPr lang="en-US" altLang="zh-TW" dirty="0" smtClean="0"/>
              <a:t>Based on </a:t>
            </a:r>
            <a:r>
              <a:rPr lang="en-US" altLang="zh-TW" u="sng" dirty="0" smtClean="0"/>
              <a:t>Principle of Hybrid Organization</a:t>
            </a:r>
            <a:endParaRPr lang="en-US" altLang="zh-TW" sz="2000" dirty="0" smtClean="0"/>
          </a:p>
          <a:p>
            <a:pPr eaLnBrk="1" hangingPunct="1"/>
            <a:r>
              <a:rPr lang="en-US" altLang="zh-TW" sz="2000" dirty="0" smtClean="0"/>
              <a:t>A hybrid of the first two. Certain media types use their own indexes, while others use the "unified" index</a:t>
            </a:r>
          </a:p>
          <a:p>
            <a:pPr eaLnBrk="1" hangingPunct="1"/>
            <a:r>
              <a:rPr lang="en-US" altLang="zh-TW" sz="2000" dirty="0" smtClean="0"/>
              <a:t>An attempt to capture </a:t>
            </a:r>
          </a:p>
          <a:p>
            <a:pPr eaLnBrk="1" hangingPunct="1">
              <a:buFont typeface="Monotype Sorts" pitchFamily="2" charset="2"/>
              <a:buNone/>
            </a:pPr>
            <a:r>
              <a:rPr lang="en-US" altLang="zh-TW" sz="2000" dirty="0" smtClean="0"/>
              <a:t>	the advantages of the </a:t>
            </a:r>
          </a:p>
          <a:p>
            <a:pPr eaLnBrk="1" hangingPunct="1">
              <a:buFont typeface="Monotype Sorts" pitchFamily="2" charset="2"/>
              <a:buNone/>
            </a:pPr>
            <a:r>
              <a:rPr lang="en-US" altLang="zh-TW" sz="2000" dirty="0" smtClean="0"/>
              <a:t>	first two</a:t>
            </a:r>
          </a:p>
          <a:p>
            <a:pPr eaLnBrk="1" hangingPunct="1"/>
            <a:r>
              <a:rPr lang="en-US" altLang="zh-TW" sz="2000" dirty="0" smtClean="0"/>
              <a:t>Joins across multiple </a:t>
            </a:r>
          </a:p>
          <a:p>
            <a:pPr eaLnBrk="1" hangingPunct="1">
              <a:buFont typeface="Monotype Sorts" pitchFamily="2" charset="2"/>
              <a:buNone/>
            </a:pPr>
            <a:r>
              <a:rPr lang="en-US" altLang="zh-TW" sz="2000" dirty="0" smtClean="0"/>
              <a:t>	data sources using their </a:t>
            </a:r>
          </a:p>
          <a:p>
            <a:pPr eaLnBrk="1" hangingPunct="1">
              <a:buFont typeface="Monotype Sorts" pitchFamily="2" charset="2"/>
              <a:buNone/>
            </a:pPr>
            <a:r>
              <a:rPr lang="en-US" altLang="zh-TW" sz="2000" dirty="0" smtClean="0"/>
              <a:t>	native indexes</a:t>
            </a:r>
          </a:p>
          <a:p>
            <a:pPr eaLnBrk="1" hangingPunct="1"/>
            <a:endParaRPr lang="en-US" altLang="zh-TW" dirty="0" smtClean="0"/>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46866614-F78E-4D0F-B0E3-73C9FE147A63}" type="slidenum">
              <a:rPr lang="zh-TW" altLang="en-US" sz="1400" smtClean="0">
                <a:solidFill>
                  <a:srgbClr val="FFFFFF"/>
                </a:solidFill>
              </a:rPr>
              <a:pPr/>
              <a:t>15</a:t>
            </a:fld>
            <a:endParaRPr lang="zh-TW" altLang="en-US" sz="1400" smtClean="0">
              <a:solidFill>
                <a:srgbClr val="FFFFFF"/>
              </a:solidFill>
            </a:endParaRPr>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357438"/>
            <a:ext cx="55149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22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34145"/>
            <a:ext cx="7772400" cy="1447800"/>
          </a:xfrm>
        </p:spPr>
        <p:txBody>
          <a:bodyPr/>
          <a:lstStyle/>
          <a:p>
            <a:pPr eaLnBrk="1" fontAlgn="auto" hangingPunct="1">
              <a:spcAft>
                <a:spcPts val="0"/>
              </a:spcAft>
              <a:defRPr/>
            </a:pPr>
            <a:r>
              <a:rPr lang="en-US" altLang="zh-TW" sz="3200" b="1" dirty="0">
                <a:effectLst>
                  <a:outerShdw blurRad="38100" dist="38100" dir="2700000" algn="tl">
                    <a:srgbClr val="FFFFFF"/>
                  </a:outerShdw>
                </a:effectLst>
              </a:rPr>
              <a:t>Organizing Multimedia Data Based on the</a:t>
            </a:r>
            <a:br>
              <a:rPr lang="en-US" altLang="zh-TW" sz="3200" b="1" dirty="0">
                <a:effectLst>
                  <a:outerShdw blurRad="38100" dist="38100" dir="2700000" algn="tl">
                    <a:srgbClr val="FFFFFF"/>
                  </a:outerShdw>
                </a:effectLst>
              </a:rPr>
            </a:br>
            <a:r>
              <a:rPr lang="en-US" altLang="zh-TW" sz="3200" b="1" dirty="0">
                <a:effectLst>
                  <a:outerShdw blurRad="38100" dist="38100" dir="2700000" algn="tl">
                    <a:srgbClr val="FFFFFF"/>
                  </a:outerShdw>
                </a:effectLst>
              </a:rPr>
              <a:t>Principle of Uniformity</a:t>
            </a:r>
            <a:endParaRPr lang="en-US" altLang="zh-TW" sz="3200" dirty="0"/>
          </a:p>
        </p:txBody>
      </p:sp>
      <p:sp>
        <p:nvSpPr>
          <p:cNvPr id="20483" name="Rectangle 3"/>
          <p:cNvSpPr>
            <a:spLocks noGrp="1" noChangeArrowheads="1"/>
          </p:cNvSpPr>
          <p:nvPr>
            <p:ph idx="1"/>
          </p:nvPr>
        </p:nvSpPr>
        <p:spPr>
          <a:xfrm>
            <a:off x="685800" y="1752600"/>
            <a:ext cx="8153400" cy="4343400"/>
          </a:xfrm>
        </p:spPr>
        <p:txBody>
          <a:bodyPr>
            <a:normAutofit fontScale="92500" lnSpcReduction="20000"/>
          </a:bodyPr>
          <a:lstStyle/>
          <a:p>
            <a:pPr eaLnBrk="1" hangingPunct="1"/>
            <a:r>
              <a:rPr lang="en-US" altLang="zh-TW" dirty="0" smtClean="0"/>
              <a:t>Consider the following statements about media data and they may be made by a human or may be produced by the output of an image/video/text content retrieval engine.</a:t>
            </a:r>
          </a:p>
          <a:p>
            <a:pPr lvl="1" eaLnBrk="1" hangingPunct="1"/>
            <a:r>
              <a:rPr lang="en-US" altLang="zh-TW" dirty="0" smtClean="0"/>
              <a:t>The image </a:t>
            </a:r>
            <a:r>
              <a:rPr lang="en-US" altLang="zh-TW" u="sng" dirty="0" smtClean="0"/>
              <a:t>photol.gif</a:t>
            </a:r>
            <a:r>
              <a:rPr lang="en-US" altLang="zh-TW" dirty="0" smtClean="0"/>
              <a:t> shows Jane Shady, “Big Spender” and an unidentified third person, in </a:t>
            </a:r>
            <a:r>
              <a:rPr lang="en-US" altLang="zh-TW" dirty="0" err="1" smtClean="0"/>
              <a:t>Sheung</a:t>
            </a:r>
            <a:r>
              <a:rPr lang="en-US" altLang="zh-TW" dirty="0" smtClean="0"/>
              <a:t> </a:t>
            </a:r>
            <a:r>
              <a:rPr lang="en-US" altLang="zh-TW" dirty="0" err="1" smtClean="0"/>
              <a:t>Shui</a:t>
            </a:r>
            <a:r>
              <a:rPr lang="en-US" altLang="zh-TW" dirty="0" smtClean="0"/>
              <a:t>. The picture was taken on January 5, 1997.</a:t>
            </a:r>
          </a:p>
          <a:p>
            <a:pPr lvl="1" eaLnBrk="1" hangingPunct="1"/>
            <a:r>
              <a:rPr lang="en-US" altLang="zh-TW" dirty="0" smtClean="0"/>
              <a:t>The video-clip </a:t>
            </a:r>
            <a:r>
              <a:rPr lang="en-US" altLang="zh-TW" u="sng" dirty="0" smtClean="0"/>
              <a:t>videol.mpg</a:t>
            </a:r>
            <a:r>
              <a:rPr lang="en-US" altLang="zh-TW" dirty="0" smtClean="0"/>
              <a:t> shows Jane Shady giving “Big Spender” a briefcase (in frames 50-100). The video was obtained from surveillance set up at Big Spender’s house in Kowloon Tong, in October, 1996.</a:t>
            </a:r>
          </a:p>
          <a:p>
            <a:pPr lvl="1" eaLnBrk="1" hangingPunct="1"/>
            <a:r>
              <a:rPr lang="en-US" altLang="zh-TW" dirty="0" smtClean="0"/>
              <a:t>The document </a:t>
            </a:r>
            <a:r>
              <a:rPr lang="en-US" altLang="zh-TW" u="sng" dirty="0" smtClean="0"/>
              <a:t>bigspender.txt</a:t>
            </a:r>
            <a:r>
              <a:rPr lang="en-US" altLang="zh-TW" dirty="0" smtClean="0"/>
              <a:t> contains background information on Big Spender, a police’s file.</a:t>
            </a:r>
          </a:p>
          <a:p>
            <a:pPr eaLnBrk="1" hangingPunct="1"/>
            <a:endParaRPr lang="zh-TW" altLang="en-US" sz="2000" dirty="0" smtClean="0"/>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1F48E22E-A121-4CA2-88AD-E3F31279B3E3}" type="slidenum">
              <a:rPr lang="zh-TW" altLang="en-US" sz="1400" smtClean="0">
                <a:solidFill>
                  <a:srgbClr val="FFFFFF"/>
                </a:solidFill>
              </a:rPr>
              <a:pPr/>
              <a:t>16</a:t>
            </a:fld>
            <a:endParaRPr lang="zh-TW" altLang="en-US" sz="1400" smtClean="0">
              <a:solidFill>
                <a:srgbClr val="FFFFFF"/>
              </a:solidFill>
            </a:endParaRPr>
          </a:p>
        </p:txBody>
      </p:sp>
    </p:spTree>
    <p:extLst>
      <p:ext uri="{BB962C8B-B14F-4D97-AF65-F5344CB8AC3E}">
        <p14:creationId xmlns:p14="http://schemas.microsoft.com/office/powerpoint/2010/main" val="30819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457200"/>
            <a:ext cx="7772400" cy="990600"/>
          </a:xfrm>
        </p:spPr>
        <p:txBody>
          <a:bodyPr/>
          <a:lstStyle/>
          <a:p>
            <a:pPr eaLnBrk="1" fontAlgn="auto" hangingPunct="1">
              <a:spcAft>
                <a:spcPts val="0"/>
              </a:spcAft>
              <a:defRPr/>
            </a:pPr>
            <a:r>
              <a:rPr lang="en-US" altLang="zh-TW" sz="3200" b="1">
                <a:effectLst>
                  <a:outerShdw blurRad="38100" dist="38100" dir="2700000" algn="tl">
                    <a:srgbClr val="FFFFFF"/>
                  </a:outerShdw>
                </a:effectLst>
              </a:rPr>
              <a:t>Metadata and Media Abstraction</a:t>
            </a:r>
            <a:endParaRPr lang="en-US" altLang="zh-TW"/>
          </a:p>
        </p:txBody>
      </p:sp>
      <p:sp>
        <p:nvSpPr>
          <p:cNvPr id="19459" name="Rectangle 3"/>
          <p:cNvSpPr>
            <a:spLocks noGrp="1" noChangeArrowheads="1"/>
          </p:cNvSpPr>
          <p:nvPr>
            <p:ph idx="1"/>
          </p:nvPr>
        </p:nvSpPr>
        <p:spPr>
          <a:xfrm>
            <a:off x="685800" y="1600200"/>
            <a:ext cx="7772400" cy="4495800"/>
          </a:xfrm>
        </p:spPr>
        <p:txBody>
          <a:bodyPr rtlCol="0">
            <a:normAutofit fontScale="92500" lnSpcReduction="20000"/>
          </a:bodyPr>
          <a:lstStyle/>
          <a:p>
            <a:pPr marL="182880" indent="-182880" eaLnBrk="1" fontAlgn="auto" hangingPunct="1">
              <a:spcAft>
                <a:spcPts val="0"/>
              </a:spcAft>
              <a:buFont typeface="Arial" pitchFamily="34" charset="0"/>
              <a:buChar char="•"/>
              <a:defRPr/>
            </a:pPr>
            <a:r>
              <a:rPr lang="en-US" altLang="zh-TW" sz="2200" dirty="0"/>
              <a:t>All these statements are Meta-data statements.</a:t>
            </a:r>
            <a:endParaRPr lang="en-US" altLang="zh-TW" dirty="0"/>
          </a:p>
          <a:p>
            <a:pPr lvl="1" indent="-182880" eaLnBrk="1" fontAlgn="auto" hangingPunct="1">
              <a:spcAft>
                <a:spcPts val="0"/>
              </a:spcAft>
              <a:buFont typeface="Arial" pitchFamily="34" charset="0"/>
              <a:buChar char="•"/>
              <a:defRPr/>
            </a:pPr>
            <a:r>
              <a:rPr lang="en-US" altLang="zh-TW" dirty="0"/>
              <a:t>Associate, with each media object </a:t>
            </a:r>
            <a:r>
              <a:rPr lang="en-US" altLang="zh-TW" dirty="0" err="1">
                <a:latin typeface="Courier New" pitchFamily="49" charset="0"/>
              </a:rPr>
              <a:t>o</a:t>
            </a:r>
            <a:r>
              <a:rPr lang="en-US" altLang="zh-TW" baseline="-25000" dirty="0" err="1">
                <a:latin typeface="Courier New" pitchFamily="49" charset="0"/>
              </a:rPr>
              <a:t>i</a:t>
            </a:r>
            <a:r>
              <a:rPr lang="en-US" altLang="zh-TW" dirty="0"/>
              <a:t>, some meta-data, </a:t>
            </a:r>
            <a:r>
              <a:rPr lang="en-US" altLang="zh-TW" dirty="0">
                <a:latin typeface="Courier New" pitchFamily="49" charset="0"/>
              </a:rPr>
              <a:t>md</a:t>
            </a:r>
            <a:r>
              <a:rPr lang="en-US" altLang="zh-TW" dirty="0"/>
              <a:t>(</a:t>
            </a:r>
            <a:r>
              <a:rPr lang="en-US" altLang="zh-TW" dirty="0" err="1">
                <a:latin typeface="Courier New" pitchFamily="49" charset="0"/>
              </a:rPr>
              <a:t>o</a:t>
            </a:r>
            <a:r>
              <a:rPr lang="en-US" altLang="zh-TW" baseline="-25000" dirty="0" err="1">
                <a:latin typeface="Courier New" pitchFamily="49" charset="0"/>
              </a:rPr>
              <a:t>i</a:t>
            </a:r>
            <a:r>
              <a:rPr lang="en-US" altLang="zh-TW" dirty="0"/>
              <a:t>)</a:t>
            </a:r>
          </a:p>
          <a:p>
            <a:pPr lvl="1" indent="-182880" eaLnBrk="1" fontAlgn="auto" hangingPunct="1">
              <a:spcAft>
                <a:spcPts val="0"/>
              </a:spcAft>
              <a:buFont typeface="Arial" pitchFamily="34" charset="0"/>
              <a:buChar char="•"/>
              <a:defRPr/>
            </a:pPr>
            <a:r>
              <a:rPr lang="en-US" altLang="zh-TW" dirty="0"/>
              <a:t>If our archive contains objects </a:t>
            </a:r>
            <a:r>
              <a:rPr lang="en-US" altLang="zh-TW" dirty="0">
                <a:latin typeface="Courier New" pitchFamily="49" charset="0"/>
              </a:rPr>
              <a:t>o</a:t>
            </a:r>
            <a:r>
              <a:rPr lang="en-US" altLang="zh-TW" baseline="-25000" dirty="0">
                <a:latin typeface="Courier New" pitchFamily="49" charset="0"/>
              </a:rPr>
              <a:t>1</a:t>
            </a:r>
            <a:r>
              <a:rPr lang="en-US" altLang="zh-TW" dirty="0"/>
              <a:t>,..., </a:t>
            </a:r>
            <a:r>
              <a:rPr lang="en-US" altLang="zh-TW" dirty="0">
                <a:latin typeface="Courier New" pitchFamily="49" charset="0"/>
              </a:rPr>
              <a:t>o</a:t>
            </a:r>
            <a:r>
              <a:rPr lang="en-US" altLang="zh-TW" baseline="-25000" dirty="0">
                <a:latin typeface="Courier New" pitchFamily="49" charset="0"/>
              </a:rPr>
              <a:t>n</a:t>
            </a:r>
            <a:r>
              <a:rPr lang="en-US" altLang="zh-TW" dirty="0"/>
              <a:t>, then index the meta data </a:t>
            </a:r>
            <a:r>
              <a:rPr lang="en-US" altLang="zh-TW" dirty="0">
                <a:latin typeface="Courier New" pitchFamily="49" charset="0"/>
              </a:rPr>
              <a:t>md</a:t>
            </a:r>
            <a:r>
              <a:rPr lang="en-US" altLang="zh-TW" dirty="0"/>
              <a:t>(</a:t>
            </a:r>
            <a:r>
              <a:rPr lang="en-US" altLang="zh-TW" dirty="0">
                <a:latin typeface="Courier New" pitchFamily="49" charset="0"/>
              </a:rPr>
              <a:t>o</a:t>
            </a:r>
            <a:r>
              <a:rPr lang="en-US" altLang="zh-TW" baseline="-25000" dirty="0">
                <a:latin typeface="Courier New" pitchFamily="49" charset="0"/>
              </a:rPr>
              <a:t>1</a:t>
            </a:r>
            <a:r>
              <a:rPr lang="en-US" altLang="zh-TW" dirty="0"/>
              <a:t>),..., </a:t>
            </a:r>
            <a:r>
              <a:rPr lang="en-US" altLang="zh-TW" dirty="0">
                <a:latin typeface="Courier New" pitchFamily="49" charset="0"/>
              </a:rPr>
              <a:t>md</a:t>
            </a:r>
            <a:r>
              <a:rPr lang="en-US" altLang="zh-TW" dirty="0"/>
              <a:t>(</a:t>
            </a:r>
            <a:r>
              <a:rPr lang="en-US" altLang="zh-TW" dirty="0">
                <a:latin typeface="Courier New" pitchFamily="49" charset="0"/>
              </a:rPr>
              <a:t>o</a:t>
            </a:r>
            <a:r>
              <a:rPr lang="en-US" altLang="zh-TW" baseline="-25000" dirty="0">
                <a:latin typeface="Courier New" pitchFamily="49" charset="0"/>
              </a:rPr>
              <a:t>n</a:t>
            </a:r>
            <a:r>
              <a:rPr lang="en-US" altLang="zh-TW" dirty="0"/>
              <a:t>) in a way that provides efficient ways of implementing the expected accesses that users will make.</a:t>
            </a:r>
            <a:endParaRPr lang="en-US" altLang="zh-TW" sz="2200" dirty="0"/>
          </a:p>
          <a:p>
            <a:pPr marL="182880" indent="-182880" eaLnBrk="1" fontAlgn="auto" hangingPunct="1">
              <a:spcAft>
                <a:spcPts val="0"/>
              </a:spcAft>
              <a:buFont typeface="Arial" pitchFamily="34" charset="0"/>
              <a:buChar char="•"/>
              <a:defRPr/>
            </a:pPr>
            <a:r>
              <a:rPr lang="en-US" altLang="zh-TW" sz="2200" dirty="0"/>
              <a:t>We expect to take use of a single data structure to represent metadata</a:t>
            </a:r>
          </a:p>
          <a:p>
            <a:pPr marL="182880" indent="-182880" eaLnBrk="1" fontAlgn="auto" hangingPunct="1">
              <a:spcAft>
                <a:spcPts val="0"/>
              </a:spcAft>
              <a:buFont typeface="Arial" pitchFamily="34" charset="0"/>
              <a:buChar char="•"/>
              <a:defRPr/>
            </a:pPr>
            <a:r>
              <a:rPr lang="en-US" altLang="zh-TW" sz="2200" dirty="0"/>
              <a:t>This can be achieved via media abstractions</a:t>
            </a:r>
          </a:p>
          <a:p>
            <a:pPr marL="182880" indent="-182880" eaLnBrk="1" fontAlgn="auto" hangingPunct="1">
              <a:spcAft>
                <a:spcPts val="0"/>
              </a:spcAft>
              <a:buFont typeface="Arial" pitchFamily="34" charset="0"/>
              <a:buChar char="•"/>
              <a:defRPr/>
            </a:pPr>
            <a:r>
              <a:rPr lang="en-US" altLang="zh-TW" sz="2200" dirty="0"/>
              <a:t>Media abstractions are mathematical structure representing such media content.</a:t>
            </a:r>
            <a:endParaRPr lang="en-US" altLang="zh-TW" sz="2600" dirty="0"/>
          </a:p>
          <a:p>
            <a:pPr marL="182880" indent="-182880" eaLnBrk="1" fontAlgn="auto" hangingPunct="1">
              <a:spcAft>
                <a:spcPts val="0"/>
              </a:spcAft>
              <a:buFont typeface="Arial" pitchFamily="34" charset="0"/>
              <a:buChar char="•"/>
              <a:defRPr/>
            </a:pPr>
            <a:endParaRPr lang="en-US" altLang="zh-TW" sz="2000" dirty="0"/>
          </a:p>
          <a:p>
            <a:pPr marL="182880" indent="-182880" eaLnBrk="1" fontAlgn="auto" hangingPunct="1">
              <a:spcAft>
                <a:spcPts val="0"/>
              </a:spcAft>
              <a:buFont typeface="Monotype Sorts" pitchFamily="2" charset="2"/>
              <a:buNone/>
              <a:defRPr/>
            </a:pPr>
            <a:r>
              <a:rPr lang="en-US" altLang="zh-TW" sz="2200" i="1" dirty="0"/>
              <a:t>	</a:t>
            </a:r>
            <a:endParaRPr lang="en-US" altLang="zh-TW" sz="2000" dirty="0"/>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dirty="0" smtClean="0">
                <a:solidFill>
                  <a:srgbClr val="FFFFFF"/>
                </a:solidFill>
              </a:rPr>
              <a:t>MM Database</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8226F686-1D72-4F55-BE72-4E20AA62A108}" type="slidenum">
              <a:rPr lang="zh-TW" altLang="en-US" sz="1400" smtClean="0">
                <a:solidFill>
                  <a:srgbClr val="FFFFFF"/>
                </a:solidFill>
              </a:rPr>
              <a:pPr/>
              <a:t>17</a:t>
            </a:fld>
            <a:endParaRPr lang="zh-TW" altLang="en-US" sz="1400" smtClean="0">
              <a:solidFill>
                <a:srgbClr val="FFFFFF"/>
              </a:solidFill>
            </a:endParaRPr>
          </a:p>
        </p:txBody>
      </p:sp>
    </p:spTree>
    <p:extLst>
      <p:ext uri="{BB962C8B-B14F-4D97-AF65-F5344CB8AC3E}">
        <p14:creationId xmlns:p14="http://schemas.microsoft.com/office/powerpoint/2010/main" val="195610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8001000" cy="838200"/>
          </a:xfrm>
        </p:spPr>
        <p:txBody>
          <a:bodyPr/>
          <a:lstStyle/>
          <a:p>
            <a:pPr eaLnBrk="1" fontAlgn="auto" hangingPunct="1">
              <a:spcAft>
                <a:spcPts val="0"/>
              </a:spcAft>
              <a:defRPr/>
            </a:pPr>
            <a:r>
              <a:rPr lang="en-US" altLang="zh-TW" sz="3200" b="1">
                <a:effectLst>
                  <a:outerShdw blurRad="38100" dist="38100" dir="2700000" algn="tl">
                    <a:srgbClr val="FFFFFF"/>
                  </a:outerShdw>
                </a:effectLst>
              </a:rPr>
              <a:t>Querying SMDSs (Uniform Representation)</a:t>
            </a:r>
            <a:endParaRPr lang="en-US" altLang="zh-TW" sz="3200"/>
          </a:p>
        </p:txBody>
      </p:sp>
      <p:sp>
        <p:nvSpPr>
          <p:cNvPr id="22531" name="Rectangle 3"/>
          <p:cNvSpPr>
            <a:spLocks noGrp="1" noChangeArrowheads="1"/>
          </p:cNvSpPr>
          <p:nvPr>
            <p:ph idx="1"/>
          </p:nvPr>
        </p:nvSpPr>
        <p:spPr>
          <a:xfrm>
            <a:off x="685800" y="1447800"/>
            <a:ext cx="8001000" cy="4648200"/>
          </a:xfrm>
        </p:spPr>
        <p:txBody>
          <a:bodyPr>
            <a:normAutofit lnSpcReduction="10000"/>
          </a:bodyPr>
          <a:lstStyle/>
          <a:p>
            <a:pPr eaLnBrk="1" hangingPunct="1">
              <a:buFont typeface="Monotype Sorts" pitchFamily="2" charset="2"/>
              <a:buNone/>
            </a:pPr>
            <a:r>
              <a:rPr lang="en-US" altLang="zh-TW" smtClean="0"/>
              <a:t>Querying SMDS based on top of SQL.  Basic functions include:</a:t>
            </a:r>
            <a:endParaRPr lang="en-US" altLang="zh-TW" sz="2000" smtClean="0"/>
          </a:p>
          <a:p>
            <a:pPr eaLnBrk="1" hangingPunct="1"/>
            <a:r>
              <a:rPr lang="en-US" altLang="zh-TW" sz="2000" b="1" smtClean="0">
                <a:latin typeface="Courier New" pitchFamily="49" charset="0"/>
              </a:rPr>
              <a:t>FindType(Obj)</a:t>
            </a:r>
            <a:r>
              <a:rPr lang="en-US" altLang="zh-TW" sz="2000" smtClean="0">
                <a:latin typeface="Courier New" pitchFamily="49" charset="0"/>
              </a:rPr>
              <a:t>:</a:t>
            </a:r>
            <a:r>
              <a:rPr lang="en-US" altLang="zh-TW" sz="2000" smtClean="0"/>
              <a:t> This function takes a media object </a:t>
            </a:r>
            <a:r>
              <a:rPr lang="en-US" altLang="zh-TW" sz="2000" b="1" smtClean="0">
                <a:latin typeface="Courier New" pitchFamily="49" charset="0"/>
              </a:rPr>
              <a:t>Obj</a:t>
            </a:r>
            <a:r>
              <a:rPr lang="en-US" altLang="zh-TW" sz="2000" smtClean="0"/>
              <a:t> as input, and returns the output type of the object. For example,</a:t>
            </a:r>
          </a:p>
          <a:p>
            <a:pPr lvl="1" eaLnBrk="1" hangingPunct="1">
              <a:buFont typeface="Monotype Sorts" pitchFamily="2" charset="2"/>
              <a:buNone/>
            </a:pPr>
            <a:r>
              <a:rPr lang="en-US" altLang="zh-TW" b="1" smtClean="0">
                <a:latin typeface="Courier New" pitchFamily="49" charset="0"/>
              </a:rPr>
              <a:t>		FindType(iml.gif) = gif.</a:t>
            </a:r>
            <a:endParaRPr lang="en-US" altLang="zh-TW" b="1" smtClean="0"/>
          </a:p>
          <a:p>
            <a:pPr lvl="1" eaLnBrk="1" hangingPunct="1">
              <a:buFont typeface="Monotype Sorts" pitchFamily="2" charset="2"/>
              <a:buNone/>
            </a:pPr>
            <a:r>
              <a:rPr lang="en-US" altLang="zh-TW" b="1" smtClean="0">
                <a:latin typeface="Courier New" pitchFamily="49" charset="0"/>
              </a:rPr>
              <a:t>		FindType(moviel.mpg) = mpg.</a:t>
            </a:r>
            <a:endParaRPr lang="en-US" altLang="zh-TW" sz="1800" b="1" smtClean="0">
              <a:latin typeface="Courier New" pitchFamily="49" charset="0"/>
            </a:endParaRPr>
          </a:p>
          <a:p>
            <a:pPr eaLnBrk="1" hangingPunct="1">
              <a:spcBef>
                <a:spcPct val="50000"/>
              </a:spcBef>
            </a:pPr>
            <a:r>
              <a:rPr lang="en-US" altLang="zh-TW" sz="2000" b="1" smtClean="0">
                <a:latin typeface="Courier New" pitchFamily="49" charset="0"/>
              </a:rPr>
              <a:t>FindObjWithFeature(f):</a:t>
            </a:r>
            <a:r>
              <a:rPr lang="en-US" altLang="zh-TW" sz="2000" smtClean="0"/>
              <a:t> This function takes a feature </a:t>
            </a:r>
            <a:r>
              <a:rPr lang="en-US" altLang="zh-TW" sz="2000" b="1" smtClean="0">
                <a:latin typeface="Courier New" pitchFamily="49" charset="0"/>
              </a:rPr>
              <a:t>f</a:t>
            </a:r>
            <a:r>
              <a:rPr lang="en-US" altLang="zh-TW" sz="2000" smtClean="0"/>
              <a:t> as input and returns as output, the set of all media objects that contain that feature.  For example,</a:t>
            </a:r>
          </a:p>
          <a:p>
            <a:pPr eaLnBrk="1" hangingPunct="1">
              <a:buFont typeface="Monotype Sorts" pitchFamily="2" charset="2"/>
              <a:buNone/>
            </a:pPr>
            <a:r>
              <a:rPr lang="en-US" altLang="zh-TW" sz="2000" b="1" smtClean="0">
                <a:latin typeface="Courier New" pitchFamily="49" charset="0"/>
              </a:rPr>
              <a:t>		FindObjWithFeature(john)= 				{iml.gif,im2.gif,im3.gif,videol.mpg:[1,5]}. 	FindObjWithFeature(mary)= 				{videol.mpg:[1,5],videol.mpg:[15,50]}.</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1EB572C3-8D8E-40EA-B774-C0E9C5EC1EF1}" type="slidenum">
              <a:rPr lang="zh-TW" altLang="en-US" sz="1400" smtClean="0">
                <a:solidFill>
                  <a:srgbClr val="FFFFFF"/>
                </a:solidFill>
              </a:rPr>
              <a:pPr/>
              <a:t>18</a:t>
            </a:fld>
            <a:endParaRPr lang="zh-TW" altLang="en-US" sz="1400" smtClean="0">
              <a:solidFill>
                <a:srgbClr val="FFFFFF"/>
              </a:solidFill>
            </a:endParaRPr>
          </a:p>
        </p:txBody>
      </p:sp>
    </p:spTree>
    <p:extLst>
      <p:ext uri="{BB962C8B-B14F-4D97-AF65-F5344CB8AC3E}">
        <p14:creationId xmlns:p14="http://schemas.microsoft.com/office/powerpoint/2010/main" val="2375506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457200"/>
            <a:ext cx="8077200" cy="457200"/>
          </a:xfrm>
        </p:spPr>
        <p:txBody>
          <a:bodyPr>
            <a:normAutofit fontScale="90000"/>
          </a:bodyPr>
          <a:lstStyle/>
          <a:p>
            <a:pPr eaLnBrk="1" fontAlgn="auto" hangingPunct="1">
              <a:spcAft>
                <a:spcPts val="0"/>
              </a:spcAft>
              <a:defRPr/>
            </a:pPr>
            <a:r>
              <a:rPr lang="en-US" altLang="zh-TW" sz="2800"/>
              <a:t>Querying SMDSs (Uniform Representation) (cont.)</a:t>
            </a:r>
            <a:endParaRPr lang="en-US" altLang="zh-TW" sz="3200"/>
          </a:p>
        </p:txBody>
      </p:sp>
      <p:sp>
        <p:nvSpPr>
          <p:cNvPr id="21507" name="Rectangle 3"/>
          <p:cNvSpPr>
            <a:spLocks noGrp="1" noChangeArrowheads="1"/>
          </p:cNvSpPr>
          <p:nvPr>
            <p:ph idx="1"/>
          </p:nvPr>
        </p:nvSpPr>
        <p:spPr>
          <a:xfrm>
            <a:off x="395536" y="1484784"/>
            <a:ext cx="8458200" cy="5029200"/>
          </a:xfrm>
        </p:spPr>
        <p:txBody>
          <a:bodyPr rtlCol="0">
            <a:normAutofit fontScale="92500" lnSpcReduction="20000"/>
          </a:bodyPr>
          <a:lstStyle/>
          <a:p>
            <a:pPr marL="182880" indent="-182880" eaLnBrk="1" fontAlgn="auto" hangingPunct="1">
              <a:spcAft>
                <a:spcPts val="0"/>
              </a:spcAft>
              <a:buFont typeface="Arial" pitchFamily="34" charset="0"/>
              <a:buChar char="•"/>
              <a:defRPr/>
            </a:pPr>
            <a:r>
              <a:rPr lang="en-US" altLang="zh-TW" sz="2000" b="1" dirty="0" err="1">
                <a:latin typeface="Courier New" pitchFamily="49" charset="0"/>
              </a:rPr>
              <a:t>FindObjWithFeatureandAttr</a:t>
            </a:r>
            <a:r>
              <a:rPr lang="en-US" altLang="zh-TW" sz="2000" b="1" dirty="0">
                <a:latin typeface="Courier New" pitchFamily="49" charset="0"/>
              </a:rPr>
              <a:t>(</a:t>
            </a:r>
            <a:r>
              <a:rPr lang="en-US" altLang="zh-TW" sz="2000" b="1" dirty="0" err="1">
                <a:latin typeface="Courier New" pitchFamily="49" charset="0"/>
              </a:rPr>
              <a:t>f,a,v</a:t>
            </a:r>
            <a:r>
              <a:rPr lang="en-US" altLang="zh-TW" sz="2000" b="1" dirty="0">
                <a:latin typeface="Courier New" pitchFamily="49" charset="0"/>
              </a:rPr>
              <a:t>):</a:t>
            </a:r>
            <a:r>
              <a:rPr lang="en-US" altLang="zh-TW" sz="2000" dirty="0"/>
              <a:t> This function takes as input, a feature </a:t>
            </a:r>
            <a:r>
              <a:rPr lang="en-US" altLang="zh-TW" sz="2000" b="1" dirty="0">
                <a:latin typeface="Courier New" pitchFamily="49" charset="0"/>
              </a:rPr>
              <a:t>f</a:t>
            </a:r>
            <a:r>
              <a:rPr lang="en-US" altLang="zh-TW" sz="2000" dirty="0"/>
              <a:t>, an attribute name </a:t>
            </a:r>
            <a:r>
              <a:rPr lang="en-US" altLang="zh-TW" sz="2000" b="1" dirty="0">
                <a:latin typeface="Courier New" pitchFamily="49" charset="0"/>
              </a:rPr>
              <a:t>a</a:t>
            </a:r>
            <a:r>
              <a:rPr lang="en-US" altLang="zh-TW" sz="2000" dirty="0"/>
              <a:t> associated with that feature, and a value  </a:t>
            </a:r>
            <a:r>
              <a:rPr lang="en-US" altLang="zh-TW" sz="2000" b="1" dirty="0">
                <a:latin typeface="Courier New" pitchFamily="49" charset="0"/>
              </a:rPr>
              <a:t>v</a:t>
            </a:r>
            <a:r>
              <a:rPr lang="en-US" altLang="zh-TW" sz="2000" dirty="0"/>
              <a:t>. It returns as output, all objects </a:t>
            </a:r>
            <a:r>
              <a:rPr lang="en-US" altLang="zh-TW" sz="2000" b="1" dirty="0" err="1">
                <a:latin typeface="Courier New" pitchFamily="49" charset="0"/>
              </a:rPr>
              <a:t>obj</a:t>
            </a:r>
            <a:r>
              <a:rPr lang="en-US" altLang="zh-TW" sz="2000" dirty="0"/>
              <a:t> that contain the feature and such the value of the attribute </a:t>
            </a:r>
            <a:r>
              <a:rPr lang="en-US" altLang="zh-TW" sz="2000" b="1" dirty="0">
                <a:latin typeface="Courier New" pitchFamily="49" charset="0"/>
              </a:rPr>
              <a:t>a</a:t>
            </a:r>
            <a:r>
              <a:rPr lang="en-US" altLang="zh-TW" sz="2000" dirty="0"/>
              <a:t> in object </a:t>
            </a:r>
            <a:r>
              <a:rPr lang="en-US" altLang="zh-TW" sz="2000" b="1" dirty="0" err="1">
                <a:latin typeface="Courier New" pitchFamily="49" charset="0"/>
              </a:rPr>
              <a:t>obj</a:t>
            </a:r>
            <a:r>
              <a:rPr lang="en-US" altLang="zh-TW" sz="2000" dirty="0"/>
              <a:t> is  </a:t>
            </a:r>
            <a:r>
              <a:rPr lang="en-US" altLang="zh-TW" sz="2000" b="1" dirty="0">
                <a:latin typeface="Courier New" pitchFamily="49" charset="0"/>
              </a:rPr>
              <a:t>v</a:t>
            </a:r>
            <a:r>
              <a:rPr lang="en-US" altLang="zh-TW" sz="2000" dirty="0"/>
              <a:t>.  E.g.</a:t>
            </a:r>
          </a:p>
          <a:p>
            <a:pPr lvl="1" indent="-182880" eaLnBrk="1" fontAlgn="auto" hangingPunct="1">
              <a:spcAft>
                <a:spcPts val="0"/>
              </a:spcAft>
              <a:buFont typeface="Arial" pitchFamily="34" charset="0"/>
              <a:buChar char="•"/>
              <a:defRPr/>
            </a:pPr>
            <a:r>
              <a:rPr lang="en-US" altLang="zh-TW" b="1" dirty="0" err="1">
                <a:latin typeface="Courier New" pitchFamily="49" charset="0"/>
              </a:rPr>
              <a:t>FindObjWithFeatureandAttr</a:t>
            </a:r>
            <a:r>
              <a:rPr lang="en-US" altLang="zh-TW" b="1" dirty="0">
                <a:latin typeface="Courier New" pitchFamily="49" charset="0"/>
              </a:rPr>
              <a:t>(Big </a:t>
            </a:r>
            <a:r>
              <a:rPr lang="en-US" altLang="zh-TW" b="1" dirty="0" err="1">
                <a:latin typeface="Courier New" pitchFamily="49" charset="0"/>
              </a:rPr>
              <a:t>Spender,suit,blue</a:t>
            </a:r>
            <a:r>
              <a:rPr lang="en-US" altLang="zh-TW" b="1" dirty="0">
                <a:latin typeface="Courier New" pitchFamily="49" charset="0"/>
              </a:rPr>
              <a:t>):</a:t>
            </a:r>
            <a:r>
              <a:rPr lang="en-US" altLang="zh-TW" dirty="0"/>
              <a:t> This query asks to find all media objects in which Big Spender appears in a blue suit.</a:t>
            </a:r>
            <a:endParaRPr lang="en-US" altLang="zh-TW" sz="1800" dirty="0"/>
          </a:p>
          <a:p>
            <a:pPr marL="182880" indent="-182880" eaLnBrk="1" fontAlgn="auto" hangingPunct="1">
              <a:spcAft>
                <a:spcPts val="0"/>
              </a:spcAft>
              <a:buFont typeface="Arial" pitchFamily="34" charset="0"/>
              <a:buChar char="•"/>
              <a:defRPr/>
            </a:pPr>
            <a:r>
              <a:rPr lang="en-US" altLang="zh-TW" sz="2000" b="1" dirty="0" err="1">
                <a:latin typeface="Courier New" pitchFamily="49" charset="0"/>
              </a:rPr>
              <a:t>FindFeaturesinObj</a:t>
            </a:r>
            <a:r>
              <a:rPr lang="en-US" altLang="zh-TW" sz="2000" b="1" dirty="0">
                <a:latin typeface="Courier New" pitchFamily="49" charset="0"/>
              </a:rPr>
              <a:t>(</a:t>
            </a:r>
            <a:r>
              <a:rPr lang="en-US" altLang="zh-TW" sz="2000" b="1" dirty="0" err="1">
                <a:latin typeface="Courier New" pitchFamily="49" charset="0"/>
              </a:rPr>
              <a:t>Obj</a:t>
            </a:r>
            <a:r>
              <a:rPr lang="en-US" altLang="zh-TW" sz="2000" b="1" dirty="0">
                <a:latin typeface="Courier New" pitchFamily="49" charset="0"/>
              </a:rPr>
              <a:t>):</a:t>
            </a:r>
            <a:r>
              <a:rPr lang="en-US" altLang="zh-TW" sz="2000" dirty="0"/>
              <a:t> This query asks to find all features that occur within a given media object. It returns as output, the set of all such features. For example,</a:t>
            </a:r>
          </a:p>
          <a:p>
            <a:pPr lvl="1" indent="-182880" eaLnBrk="1" fontAlgn="auto" hangingPunct="1">
              <a:spcAft>
                <a:spcPts val="0"/>
              </a:spcAft>
              <a:buFont typeface="Arial" pitchFamily="34" charset="0"/>
              <a:buChar char="•"/>
              <a:defRPr/>
            </a:pPr>
            <a:r>
              <a:rPr lang="en-US" altLang="zh-TW" b="1" dirty="0" err="1">
                <a:latin typeface="Courier New" pitchFamily="49" charset="0"/>
              </a:rPr>
              <a:t>FindFeaturesinObj</a:t>
            </a:r>
            <a:r>
              <a:rPr lang="en-US" altLang="zh-TW" b="1" dirty="0">
                <a:latin typeface="Courier New" pitchFamily="49" charset="0"/>
              </a:rPr>
              <a:t> (iml.gif):</a:t>
            </a:r>
            <a:r>
              <a:rPr lang="en-US" altLang="zh-TW" dirty="0"/>
              <a:t> This asks for all features within the image file </a:t>
            </a:r>
            <a:r>
              <a:rPr lang="en-US" altLang="zh-TW" b="1" dirty="0">
                <a:latin typeface="Courier New" pitchFamily="49" charset="0"/>
              </a:rPr>
              <a:t>iml.gif.</a:t>
            </a:r>
            <a:r>
              <a:rPr lang="en-US" altLang="zh-TW" dirty="0"/>
              <a:t> It may return as output, the objects John, and Lisa.</a:t>
            </a:r>
            <a:endParaRPr lang="en-US" altLang="zh-TW" sz="2400" dirty="0"/>
          </a:p>
          <a:p>
            <a:pPr lvl="1" indent="-182880" eaLnBrk="1" fontAlgn="auto" hangingPunct="1">
              <a:spcAft>
                <a:spcPts val="0"/>
              </a:spcAft>
              <a:buFont typeface="Arial" pitchFamily="34" charset="0"/>
              <a:buChar char="•"/>
              <a:defRPr/>
            </a:pPr>
            <a:r>
              <a:rPr lang="en-US" altLang="zh-TW" b="1" dirty="0" err="1">
                <a:latin typeface="Courier New" pitchFamily="49" charset="0"/>
              </a:rPr>
              <a:t>FindFeaturesinObj</a:t>
            </a:r>
            <a:r>
              <a:rPr lang="en-US" altLang="zh-TW" b="1" dirty="0">
                <a:latin typeface="Courier New" pitchFamily="49" charset="0"/>
              </a:rPr>
              <a:t>(videol.mpg:[1,15]):</a:t>
            </a:r>
            <a:r>
              <a:rPr lang="en-US" altLang="zh-TW" dirty="0"/>
              <a:t> This asks for all features within the first 15 frames of the video file </a:t>
            </a:r>
            <a:r>
              <a:rPr lang="en-US" altLang="zh-TW" b="1" dirty="0">
                <a:latin typeface="Courier New" pitchFamily="49" charset="0"/>
              </a:rPr>
              <a:t>videol.mpg</a:t>
            </a:r>
            <a:r>
              <a:rPr lang="en-US" altLang="zh-TW" dirty="0"/>
              <a:t>. The answer may include objects such as Mary and John.</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10E3D72A-7387-4C77-8734-F52A5E52420B}" type="slidenum">
              <a:rPr lang="zh-TW" altLang="en-US" sz="1400" smtClean="0">
                <a:solidFill>
                  <a:srgbClr val="FFFFFF"/>
                </a:solidFill>
              </a:rPr>
              <a:pPr/>
              <a:t>19</a:t>
            </a:fld>
            <a:endParaRPr lang="zh-TW" altLang="en-US" sz="1400" smtClean="0">
              <a:solidFill>
                <a:srgbClr val="FFFFFF"/>
              </a:solidFill>
            </a:endParaRPr>
          </a:p>
        </p:txBody>
      </p:sp>
    </p:spTree>
    <p:extLst>
      <p:ext uri="{BB962C8B-B14F-4D97-AF65-F5344CB8AC3E}">
        <p14:creationId xmlns:p14="http://schemas.microsoft.com/office/powerpoint/2010/main" val="2407083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a:t>by </a:t>
            </a:r>
            <a:r>
              <a:rPr lang="en-US" dirty="0" smtClean="0"/>
              <a:t>content (</a:t>
            </a:r>
            <a:r>
              <a:rPr lang="en-US" dirty="0" err="1" smtClean="0"/>
              <a:t>Konsep</a:t>
            </a:r>
            <a:r>
              <a:rPr lang="en-US" dirty="0" smtClean="0"/>
              <a:t>) </a:t>
            </a:r>
            <a:endParaRPr lang="en-US" dirty="0"/>
          </a:p>
        </p:txBody>
      </p:sp>
      <p:sp>
        <p:nvSpPr>
          <p:cNvPr id="4" name="Content Placeholder 2"/>
          <p:cNvSpPr>
            <a:spLocks noGrp="1"/>
          </p:cNvSpPr>
          <p:nvPr>
            <p:ph sz="quarter" idx="1"/>
          </p:nvPr>
        </p:nvSpPr>
        <p:spPr/>
        <p:txBody>
          <a:bodyPr>
            <a:normAutofit fontScale="77500" lnSpcReduction="20000"/>
          </a:bodyPr>
          <a:lstStyle/>
          <a:p>
            <a:pPr lvl="0"/>
            <a:r>
              <a:rPr lang="en-US" b="1" dirty="0" err="1" smtClean="0"/>
              <a:t>Attribut</a:t>
            </a:r>
            <a:r>
              <a:rPr lang="en-US" b="1" dirty="0" smtClean="0"/>
              <a:t> </a:t>
            </a:r>
            <a:r>
              <a:rPr lang="id-ID" b="1" dirty="0" smtClean="0"/>
              <a:t>dinyatakan</a:t>
            </a:r>
            <a:r>
              <a:rPr lang="id-ID" dirty="0"/>
              <a:t>: sebagai sesuatu dalam ujud data (kodifikasi, biasanya alfanumerik) yang dinyatakan bagi object, dan tag tersebut tidak menyatakan apapun tentang karakteristik original object.</a:t>
            </a:r>
            <a:endParaRPr lang="en-US" dirty="0"/>
          </a:p>
          <a:p>
            <a:pPr lvl="0"/>
            <a:r>
              <a:rPr lang="en-US" b="1" dirty="0" err="1" smtClean="0"/>
              <a:t>Attribut</a:t>
            </a:r>
            <a:r>
              <a:rPr lang="en-US" b="1" dirty="0" smtClean="0"/>
              <a:t> </a:t>
            </a:r>
            <a:r>
              <a:rPr lang="id-ID" b="1" dirty="0" smtClean="0"/>
              <a:t>original </a:t>
            </a:r>
            <a:r>
              <a:rPr lang="id-ID" b="1" dirty="0"/>
              <a:t>hasil </a:t>
            </a:r>
            <a:r>
              <a:rPr lang="id-ID" b="1" dirty="0" smtClean="0"/>
              <a:t>ekstraksi</a:t>
            </a:r>
            <a:r>
              <a:rPr lang="en-US" b="1" dirty="0" smtClean="0"/>
              <a:t> (visual </a:t>
            </a:r>
            <a:r>
              <a:rPr lang="en-US" b="1" dirty="0" err="1" smtClean="0"/>
              <a:t>attribut</a:t>
            </a:r>
            <a:r>
              <a:rPr lang="en-US" b="1" dirty="0" smtClean="0"/>
              <a:t>) </a:t>
            </a:r>
            <a:r>
              <a:rPr lang="id-ID" dirty="0" smtClean="0"/>
              <a:t>: </a:t>
            </a:r>
            <a:r>
              <a:rPr lang="id-ID" dirty="0"/>
              <a:t>sebagai sesuatu dalam ujud data (kodifikasi, biasanya alfanumerik), yang ditentukan berdasarkan ekstraksi dari karakteristik original dari object. Pada kondisi ini, tag original dapat dikategorikan sebagai sesuatu yang merepresentasikan karakteristik original, meskipun belum tentu absolut valid, karena sudah melalui transformasi atau translasi (melalui ekstraksi).</a:t>
            </a:r>
            <a:endParaRPr lang="en-US" dirty="0"/>
          </a:p>
          <a:p>
            <a:r>
              <a:rPr lang="id-ID" b="1" dirty="0"/>
              <a:t>Karaktetristik original</a:t>
            </a:r>
            <a:r>
              <a:rPr lang="id-ID" dirty="0"/>
              <a:t>: sesuatu deskripsi yang digunakan pada fenomena pengenalan </a:t>
            </a:r>
            <a:r>
              <a:rPr lang="id-ID" dirty="0" smtClean="0"/>
              <a:t>object</a:t>
            </a:r>
            <a:r>
              <a:rPr lang="en-US" dirty="0" smtClean="0"/>
              <a:t> </a:t>
            </a:r>
            <a:r>
              <a:rPr lang="en-US" dirty="0" err="1" smtClean="0"/>
              <a:t>secara</a:t>
            </a:r>
            <a:r>
              <a:rPr lang="en-US" dirty="0" smtClean="0"/>
              <a:t> </a:t>
            </a:r>
            <a:r>
              <a:rPr lang="en-US" dirty="0" err="1" smtClean="0"/>
              <a:t>langsung</a:t>
            </a:r>
            <a:r>
              <a:rPr lang="id-ID" dirty="0" smtClean="0"/>
              <a:t>. </a:t>
            </a:r>
            <a:endParaRPr lang="en-US" dirty="0" smtClean="0"/>
          </a:p>
          <a:p>
            <a:pPr marL="0" indent="0">
              <a:buNone/>
            </a:pPr>
            <a:r>
              <a:rPr lang="en-US" dirty="0" smtClean="0"/>
              <a:t>    </a:t>
            </a:r>
            <a:r>
              <a:rPr lang="id-ID" dirty="0" smtClean="0"/>
              <a:t>Contoh</a:t>
            </a:r>
            <a:r>
              <a:rPr lang="id-ID" dirty="0"/>
              <a:t>: bagaimana dapat mengenali </a:t>
            </a:r>
            <a:r>
              <a:rPr lang="en-US" dirty="0" err="1" smtClean="0"/>
              <a:t>wajah</a:t>
            </a:r>
            <a:r>
              <a:rPr lang="en-US" dirty="0" smtClean="0"/>
              <a:t> </a:t>
            </a:r>
            <a:r>
              <a:rPr lang="en-US" dirty="0" err="1" smtClean="0"/>
              <a:t>secara</a:t>
            </a:r>
            <a:r>
              <a:rPr lang="en-US" dirty="0" smtClean="0"/>
              <a:t> </a:t>
            </a:r>
            <a:r>
              <a:rPr lang="en-US" dirty="0" err="1" smtClean="0"/>
              <a:t>langsung</a:t>
            </a:r>
            <a:r>
              <a:rPr lang="en-US" dirty="0" smtClean="0"/>
              <a:t>.</a:t>
            </a:r>
            <a:endParaRPr lang="en-US" dirty="0" smtClean="0">
              <a:cs typeface="Calibri"/>
            </a:endParaRPr>
          </a:p>
        </p:txBody>
      </p:sp>
    </p:spTree>
    <p:extLst>
      <p:ext uri="{BB962C8B-B14F-4D97-AF65-F5344CB8AC3E}">
        <p14:creationId xmlns:p14="http://schemas.microsoft.com/office/powerpoint/2010/main" val="1477533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457200"/>
            <a:ext cx="7772400" cy="838200"/>
          </a:xfrm>
        </p:spPr>
        <p:txBody>
          <a:bodyPr/>
          <a:lstStyle/>
          <a:p>
            <a:pPr eaLnBrk="1" fontAlgn="auto" hangingPunct="1">
              <a:spcAft>
                <a:spcPts val="0"/>
              </a:spcAft>
              <a:defRPr/>
            </a:pPr>
            <a:r>
              <a:rPr lang="en-US" altLang="zh-TW" sz="2800"/>
              <a:t>Querying SMDSs (Uniform Representation) (cont.)</a:t>
            </a:r>
          </a:p>
        </p:txBody>
      </p:sp>
      <p:sp>
        <p:nvSpPr>
          <p:cNvPr id="24579" name="Rectangle 3"/>
          <p:cNvSpPr>
            <a:spLocks noGrp="1" noChangeArrowheads="1"/>
          </p:cNvSpPr>
          <p:nvPr>
            <p:ph idx="1"/>
          </p:nvPr>
        </p:nvSpPr>
        <p:spPr>
          <a:xfrm>
            <a:off x="611560" y="1454150"/>
            <a:ext cx="7772400" cy="4800600"/>
          </a:xfrm>
        </p:spPr>
        <p:txBody>
          <a:bodyPr/>
          <a:lstStyle/>
          <a:p>
            <a:pPr eaLnBrk="1" hangingPunct="1"/>
            <a:r>
              <a:rPr lang="en-US" altLang="zh-TW" sz="2000" b="1" dirty="0" err="1" smtClean="0">
                <a:latin typeface="Courier New" pitchFamily="49" charset="0"/>
              </a:rPr>
              <a:t>FindFeaturesandAttrinObj</a:t>
            </a:r>
            <a:r>
              <a:rPr lang="en-US" altLang="zh-TW" sz="2000" b="1" dirty="0" smtClean="0">
                <a:latin typeface="Courier New" pitchFamily="49" charset="0"/>
              </a:rPr>
              <a:t>(</a:t>
            </a:r>
            <a:r>
              <a:rPr lang="en-US" altLang="zh-TW" sz="2000" b="1" dirty="0" err="1" smtClean="0">
                <a:latin typeface="Courier New" pitchFamily="49" charset="0"/>
              </a:rPr>
              <a:t>Obj</a:t>
            </a:r>
            <a:r>
              <a:rPr lang="en-US" altLang="zh-TW" sz="2000" b="1" dirty="0" smtClean="0">
                <a:latin typeface="Courier New" pitchFamily="49" charset="0"/>
              </a:rPr>
              <a:t>)</a:t>
            </a:r>
            <a:r>
              <a:rPr lang="en-US" altLang="zh-TW" sz="2000" dirty="0" smtClean="0"/>
              <a:t>: This query is exactly like the previous query except that it returns as output, a relation having the scheme</a:t>
            </a:r>
          </a:p>
          <a:p>
            <a:pPr lvl="1" eaLnBrk="1" hangingPunct="1">
              <a:buFont typeface="Monotype Sorts" pitchFamily="2" charset="2"/>
              <a:buNone/>
            </a:pPr>
            <a:r>
              <a:rPr lang="en-US" altLang="zh-TW" sz="1800" dirty="0" smtClean="0"/>
              <a:t>	(</a:t>
            </a:r>
            <a:r>
              <a:rPr lang="en-US" altLang="zh-TW" sz="1800" b="1" dirty="0" err="1" smtClean="0">
                <a:latin typeface="Courier New" pitchFamily="49" charset="0"/>
              </a:rPr>
              <a:t>Feature,Attribute,Value</a:t>
            </a:r>
            <a:r>
              <a:rPr lang="en-US" altLang="zh-TW" sz="1800" dirty="0" smtClean="0"/>
              <a:t>)</a:t>
            </a:r>
          </a:p>
          <a:p>
            <a:pPr eaLnBrk="1" hangingPunct="1">
              <a:buFont typeface="Monotype Sorts" pitchFamily="2" charset="2"/>
              <a:buNone/>
            </a:pPr>
            <a:r>
              <a:rPr lang="en-US" altLang="zh-TW" sz="2000" dirty="0" smtClean="0"/>
              <a:t>	where the triple (</a:t>
            </a:r>
            <a:r>
              <a:rPr lang="en-US" altLang="zh-TW" sz="2000" b="1" dirty="0" err="1" smtClean="0">
                <a:latin typeface="Courier New" pitchFamily="49" charset="0"/>
              </a:rPr>
              <a:t>f,a,v</a:t>
            </a:r>
            <a:r>
              <a:rPr lang="en-US" altLang="zh-TW" sz="2000" dirty="0" smtClean="0"/>
              <a:t>) occurs in the output relation </a:t>
            </a:r>
            <a:r>
              <a:rPr lang="en-US" altLang="zh-TW" sz="2000" dirty="0" err="1" smtClean="0"/>
              <a:t>iff</a:t>
            </a:r>
            <a:r>
              <a:rPr lang="en-US" altLang="zh-TW" sz="2000" dirty="0" smtClean="0"/>
              <a:t> feature </a:t>
            </a:r>
            <a:r>
              <a:rPr lang="en-US" altLang="zh-TW" sz="2000" b="1" dirty="0" smtClean="0">
                <a:latin typeface="Courier New" pitchFamily="49" charset="0"/>
              </a:rPr>
              <a:t>f</a:t>
            </a:r>
            <a:r>
              <a:rPr lang="en-US" altLang="zh-TW" sz="2000" dirty="0" smtClean="0"/>
              <a:t> occurs in the query </a:t>
            </a:r>
            <a:r>
              <a:rPr lang="en-US" altLang="zh-TW" sz="2000" b="1" dirty="0" err="1" smtClean="0">
                <a:latin typeface="Courier New" pitchFamily="49" charset="0"/>
              </a:rPr>
              <a:t>FindFeaturesinObj</a:t>
            </a:r>
            <a:r>
              <a:rPr lang="en-US" altLang="zh-TW" sz="2000" b="1" dirty="0" smtClean="0">
                <a:latin typeface="Courier New" pitchFamily="49" charset="0"/>
              </a:rPr>
              <a:t>(</a:t>
            </a:r>
            <a:r>
              <a:rPr lang="en-US" altLang="zh-TW" sz="2000" b="1" dirty="0" err="1" smtClean="0">
                <a:latin typeface="Courier New" pitchFamily="49" charset="0"/>
              </a:rPr>
              <a:t>Obj</a:t>
            </a:r>
            <a:r>
              <a:rPr lang="en-US" altLang="zh-TW" sz="2000" b="1" dirty="0" smtClean="0">
                <a:latin typeface="Courier New" pitchFamily="49" charset="0"/>
              </a:rPr>
              <a:t>)</a:t>
            </a:r>
            <a:r>
              <a:rPr lang="en-US" altLang="zh-TW" sz="2000" dirty="0" smtClean="0"/>
              <a:t> and feature </a:t>
            </a:r>
            <a:r>
              <a:rPr lang="en-US" altLang="zh-TW" sz="2000" b="1" dirty="0" smtClean="0">
                <a:latin typeface="Courier New" pitchFamily="49" charset="0"/>
              </a:rPr>
              <a:t>f</a:t>
            </a:r>
            <a:r>
              <a:rPr lang="en-US" altLang="zh-TW" sz="2000" dirty="0" smtClean="0"/>
              <a:t>'s attribute </a:t>
            </a:r>
            <a:r>
              <a:rPr lang="en-US" altLang="zh-TW" sz="2000" b="1" dirty="0" smtClean="0">
                <a:latin typeface="Courier New" pitchFamily="49" charset="0"/>
              </a:rPr>
              <a:t>a</a:t>
            </a:r>
            <a:r>
              <a:rPr lang="en-US" altLang="zh-TW" sz="2000" dirty="0" smtClean="0"/>
              <a:t> is defined and has value </a:t>
            </a:r>
            <a:r>
              <a:rPr lang="en-US" altLang="zh-TW" sz="2000" b="1" dirty="0" smtClean="0">
                <a:latin typeface="Courier New" pitchFamily="49" charset="0"/>
              </a:rPr>
              <a:t>v</a:t>
            </a:r>
            <a:r>
              <a:rPr lang="en-US" altLang="zh-TW" sz="2000" dirty="0" smtClean="0"/>
              <a:t>.  For example,</a:t>
            </a:r>
          </a:p>
          <a:p>
            <a:pPr lvl="1" eaLnBrk="1" hangingPunct="1"/>
            <a:r>
              <a:rPr lang="en-US" altLang="zh-TW" sz="1800" dirty="0" err="1" smtClean="0"/>
              <a:t>FindFeaturesandAttrinObj</a:t>
            </a:r>
            <a:r>
              <a:rPr lang="en-US" altLang="zh-TW" sz="1800" dirty="0" smtClean="0"/>
              <a:t>(iml.gif) may return as answer, the table</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33356024-B8C1-4239-B73F-CC1ACA3E2287}" type="slidenum">
              <a:rPr lang="zh-TW" altLang="en-US" sz="1400" smtClean="0">
                <a:solidFill>
                  <a:srgbClr val="FFFFFF"/>
                </a:solidFill>
              </a:rPr>
              <a:pPr/>
              <a:t>20</a:t>
            </a:fld>
            <a:endParaRPr lang="zh-TW" altLang="en-US" sz="1400" smtClean="0">
              <a:solidFill>
                <a:srgbClr val="FFFFFF"/>
              </a:solidFill>
            </a:endParaRP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62400"/>
            <a:ext cx="564832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969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457200"/>
            <a:ext cx="8077200" cy="609600"/>
          </a:xfrm>
        </p:spPr>
        <p:txBody>
          <a:bodyPr/>
          <a:lstStyle/>
          <a:p>
            <a:pPr eaLnBrk="1" fontAlgn="auto" hangingPunct="1">
              <a:spcAft>
                <a:spcPts val="0"/>
              </a:spcAft>
              <a:defRPr/>
            </a:pPr>
            <a:r>
              <a:rPr lang="en-US" altLang="zh-TW" sz="3200"/>
              <a:t>Querying SMDS by SMDS-SQL</a:t>
            </a:r>
            <a:endParaRPr lang="en-US" altLang="zh-TW"/>
          </a:p>
        </p:txBody>
      </p:sp>
      <p:sp>
        <p:nvSpPr>
          <p:cNvPr id="38915" name="Rectangle 3"/>
          <p:cNvSpPr>
            <a:spLocks noGrp="1" noChangeArrowheads="1"/>
          </p:cNvSpPr>
          <p:nvPr>
            <p:ph idx="1"/>
          </p:nvPr>
        </p:nvSpPr>
        <p:spPr>
          <a:xfrm>
            <a:off x="323528" y="1556792"/>
            <a:ext cx="8458200" cy="4953000"/>
          </a:xfrm>
        </p:spPr>
        <p:txBody>
          <a:bodyPr rtlCol="0">
            <a:normAutofit fontScale="92500" lnSpcReduction="10000"/>
          </a:bodyPr>
          <a:lstStyle/>
          <a:p>
            <a:pPr marL="182880" indent="-182880" eaLnBrk="1" fontAlgn="auto" hangingPunct="1">
              <a:spcAft>
                <a:spcPts val="0"/>
              </a:spcAft>
              <a:buFont typeface="Arial" pitchFamily="34" charset="0"/>
              <a:buChar char="•"/>
              <a:defRPr/>
            </a:pPr>
            <a:r>
              <a:rPr lang="en-US" altLang="zh-TW" sz="2200" dirty="0"/>
              <a:t>All ordinary SQL statements are SMDS-SQL statements. In addition:</a:t>
            </a:r>
          </a:p>
          <a:p>
            <a:pPr marL="182880" indent="-182880" eaLnBrk="1" fontAlgn="auto" hangingPunct="1">
              <a:spcAft>
                <a:spcPts val="0"/>
              </a:spcAft>
              <a:buFont typeface="Arial" pitchFamily="34" charset="0"/>
              <a:buChar char="•"/>
              <a:defRPr/>
            </a:pPr>
            <a:r>
              <a:rPr lang="en-US" altLang="zh-TW" sz="2200" dirty="0"/>
              <a:t>The </a:t>
            </a:r>
            <a:r>
              <a:rPr lang="en-US" altLang="zh-TW" sz="2200" b="1" dirty="0"/>
              <a:t>SELECT</a:t>
            </a:r>
            <a:r>
              <a:rPr lang="en-US" altLang="zh-TW" sz="2200" dirty="0"/>
              <a:t> statement may contain media-entities. A media entity is defined as follows:</a:t>
            </a:r>
            <a:endParaRPr lang="en-US" altLang="zh-TW" sz="2000" dirty="0"/>
          </a:p>
          <a:p>
            <a:pPr lvl="1" indent="-182880" eaLnBrk="1" fontAlgn="auto" hangingPunct="1">
              <a:spcAft>
                <a:spcPts val="0"/>
              </a:spcAft>
              <a:buFont typeface="Arial" pitchFamily="34" charset="0"/>
              <a:buChar char="•"/>
              <a:defRPr/>
            </a:pPr>
            <a:r>
              <a:rPr lang="en-US" altLang="zh-TW" dirty="0"/>
              <a:t>If </a:t>
            </a:r>
            <a:r>
              <a:rPr lang="en-US" altLang="zh-TW" i="1" dirty="0"/>
              <a:t>m</a:t>
            </a:r>
            <a:r>
              <a:rPr lang="en-US" altLang="zh-TW" dirty="0"/>
              <a:t> is a continuous media object, and </a:t>
            </a:r>
            <a:r>
              <a:rPr lang="en-US" altLang="zh-TW" i="1" dirty="0"/>
              <a:t>i, j</a:t>
            </a:r>
            <a:r>
              <a:rPr lang="en-US" altLang="zh-TW" dirty="0"/>
              <a:t> are integers, then </a:t>
            </a:r>
            <a:r>
              <a:rPr lang="en-US" altLang="zh-TW" i="1" dirty="0"/>
              <a:t>m</a:t>
            </a:r>
            <a:r>
              <a:rPr lang="en-US" altLang="zh-TW" dirty="0"/>
              <a:t>:[</a:t>
            </a:r>
            <a:r>
              <a:rPr lang="en-US" altLang="zh-TW" i="1" dirty="0"/>
              <a:t>i, j</a:t>
            </a:r>
            <a:r>
              <a:rPr lang="en-US" altLang="zh-TW" dirty="0"/>
              <a:t>] is a media-entity denoting the set of all frames of media object </a:t>
            </a:r>
            <a:r>
              <a:rPr lang="en-US" altLang="zh-TW" i="1" dirty="0"/>
              <a:t>m</a:t>
            </a:r>
            <a:r>
              <a:rPr lang="en-US" altLang="zh-TW" dirty="0"/>
              <a:t> that lie between (and inclusive of) segments i, j.</a:t>
            </a:r>
          </a:p>
          <a:p>
            <a:pPr lvl="1" indent="-182880" eaLnBrk="1" fontAlgn="auto" hangingPunct="1">
              <a:spcAft>
                <a:spcPts val="0"/>
              </a:spcAft>
              <a:buFont typeface="Arial" pitchFamily="34" charset="0"/>
              <a:buChar char="•"/>
              <a:defRPr/>
            </a:pPr>
            <a:r>
              <a:rPr lang="en-US" altLang="zh-TW" dirty="0"/>
              <a:t>If </a:t>
            </a:r>
            <a:r>
              <a:rPr lang="en-US" altLang="zh-TW" i="1" dirty="0"/>
              <a:t>m</a:t>
            </a:r>
            <a:r>
              <a:rPr lang="en-US" altLang="zh-TW" dirty="0"/>
              <a:t> is not a continuous media object, them m is a media entity.</a:t>
            </a:r>
          </a:p>
          <a:p>
            <a:pPr lvl="1" indent="-182880" eaLnBrk="1" fontAlgn="auto" hangingPunct="1">
              <a:spcAft>
                <a:spcPts val="0"/>
              </a:spcAft>
              <a:buFont typeface="Arial" pitchFamily="34" charset="0"/>
              <a:buChar char="•"/>
              <a:defRPr/>
            </a:pPr>
            <a:r>
              <a:rPr lang="en-US" altLang="zh-TW" dirty="0"/>
              <a:t>If </a:t>
            </a:r>
            <a:r>
              <a:rPr lang="en-US" altLang="zh-TW" i="1" dirty="0"/>
              <a:t>m</a:t>
            </a:r>
            <a:r>
              <a:rPr lang="en-US" altLang="zh-TW" dirty="0"/>
              <a:t> is a media entity, and </a:t>
            </a:r>
            <a:r>
              <a:rPr lang="en-US" altLang="zh-TW" i="1" dirty="0"/>
              <a:t>a</a:t>
            </a:r>
            <a:r>
              <a:rPr lang="en-US" altLang="zh-TW" dirty="0"/>
              <a:t> is an attribute of </a:t>
            </a:r>
            <a:r>
              <a:rPr lang="en-US" altLang="zh-TW" i="1" dirty="0"/>
              <a:t>m</a:t>
            </a:r>
            <a:r>
              <a:rPr lang="en-US" altLang="zh-TW" dirty="0"/>
              <a:t>, then </a:t>
            </a:r>
            <a:r>
              <a:rPr lang="en-US" altLang="zh-TW" i="1" dirty="0" err="1"/>
              <a:t>m.a</a:t>
            </a:r>
            <a:r>
              <a:rPr lang="en-US" altLang="zh-TW" dirty="0"/>
              <a:t> is a media-entity.</a:t>
            </a:r>
            <a:endParaRPr lang="en-US" altLang="zh-TW" sz="1800" dirty="0"/>
          </a:p>
          <a:p>
            <a:pPr marL="182880" indent="-182880" eaLnBrk="1" fontAlgn="auto" hangingPunct="1">
              <a:spcAft>
                <a:spcPts val="0"/>
              </a:spcAft>
              <a:buFont typeface="Arial" pitchFamily="34" charset="0"/>
              <a:buChar char="•"/>
              <a:defRPr/>
            </a:pPr>
            <a:r>
              <a:rPr lang="en-US" altLang="zh-TW" sz="2200" dirty="0"/>
              <a:t>The </a:t>
            </a:r>
            <a:r>
              <a:rPr lang="en-US" altLang="zh-TW" sz="2200" b="1" dirty="0"/>
              <a:t>FROM</a:t>
            </a:r>
            <a:r>
              <a:rPr lang="en-US" altLang="zh-TW" sz="2200" dirty="0"/>
              <a:t> statement may contain entries of the form</a:t>
            </a:r>
          </a:p>
          <a:p>
            <a:pPr marL="182880" indent="-182880" eaLnBrk="1" fontAlgn="auto" hangingPunct="1">
              <a:spcAft>
                <a:spcPts val="0"/>
              </a:spcAft>
              <a:buFont typeface="Monotype Sorts" pitchFamily="2" charset="2"/>
              <a:buNone/>
              <a:defRPr/>
            </a:pPr>
            <a:r>
              <a:rPr lang="en-US" altLang="zh-TW" sz="2200" dirty="0"/>
              <a:t>		&lt;media&gt;  &lt;source&gt;  &lt;M&gt;</a:t>
            </a:r>
          </a:p>
          <a:p>
            <a:pPr marL="182880" indent="-182880" eaLnBrk="1" fontAlgn="auto" hangingPunct="1">
              <a:spcAft>
                <a:spcPts val="0"/>
              </a:spcAft>
              <a:buFont typeface="Monotype Sorts" pitchFamily="2" charset="2"/>
              <a:buNone/>
              <a:defRPr/>
            </a:pPr>
            <a:r>
              <a:rPr lang="en-US" altLang="zh-TW" sz="2200" dirty="0"/>
              <a:t>	which says that only media-objects associate with the named media type and named data source are to be considered when processing the query, and that M is a variable ranging over such media objects.</a:t>
            </a:r>
            <a:endParaRPr lang="en-US" altLang="zh-TW" sz="2000" dirty="0"/>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B2724170-E2DD-4081-9879-185F05A52992}" type="slidenum">
              <a:rPr lang="zh-TW" altLang="en-US" sz="1400" smtClean="0">
                <a:solidFill>
                  <a:srgbClr val="FFFFFF"/>
                </a:solidFill>
              </a:rPr>
              <a:pPr/>
              <a:t>21</a:t>
            </a:fld>
            <a:endParaRPr lang="zh-TW" altLang="en-US" sz="1400" smtClean="0">
              <a:solidFill>
                <a:srgbClr val="FFFFFF"/>
              </a:solidFill>
            </a:endParaRPr>
          </a:p>
        </p:txBody>
      </p:sp>
    </p:spTree>
    <p:extLst>
      <p:ext uri="{BB962C8B-B14F-4D97-AF65-F5344CB8AC3E}">
        <p14:creationId xmlns:p14="http://schemas.microsoft.com/office/powerpoint/2010/main" val="2099406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en-US" altLang="zh-TW" sz="3200"/>
              <a:t>Querying SMDS by SMDS-SQL (cont)</a:t>
            </a:r>
            <a:endParaRPr lang="zh-TW" altLang="en-US" sz="3200"/>
          </a:p>
        </p:txBody>
      </p:sp>
      <p:sp>
        <p:nvSpPr>
          <p:cNvPr id="26627" name="Rectangle 3"/>
          <p:cNvSpPr>
            <a:spLocks noGrp="1" noChangeArrowheads="1"/>
          </p:cNvSpPr>
          <p:nvPr>
            <p:ph idx="1"/>
          </p:nvPr>
        </p:nvSpPr>
        <p:spPr/>
        <p:txBody>
          <a:bodyPr/>
          <a:lstStyle/>
          <a:p>
            <a:pPr eaLnBrk="1" hangingPunct="1"/>
            <a:r>
              <a:rPr lang="en-US" altLang="zh-TW" sz="2200" smtClean="0"/>
              <a:t>The </a:t>
            </a:r>
            <a:r>
              <a:rPr lang="en-US" altLang="zh-TW" sz="2200" b="1" smtClean="0"/>
              <a:t>WHERE</a:t>
            </a:r>
            <a:r>
              <a:rPr lang="en-US" altLang="zh-TW" sz="2200" smtClean="0"/>
              <a:t> statement allows (in addition to standard SQL constructs), expressions of the form</a:t>
            </a:r>
          </a:p>
          <a:p>
            <a:pPr eaLnBrk="1" hangingPunct="1">
              <a:buFont typeface="Monotype Sorts" pitchFamily="2" charset="2"/>
              <a:buNone/>
            </a:pPr>
            <a:r>
              <a:rPr lang="en-US" altLang="zh-TW" sz="2200" b="1" smtClean="0">
                <a:latin typeface="Courier New" pitchFamily="49" charset="0"/>
              </a:rPr>
              <a:t>		term IN func_ca11</a:t>
            </a:r>
            <a:endParaRPr lang="en-US" altLang="zh-TW" sz="2200" smtClean="0"/>
          </a:p>
          <a:p>
            <a:pPr eaLnBrk="1" hangingPunct="1">
              <a:buFont typeface="Monotype Sorts" pitchFamily="2" charset="2"/>
              <a:buNone/>
            </a:pPr>
            <a:r>
              <a:rPr lang="en-US" altLang="zh-TW" sz="2200" smtClean="0"/>
              <a:t>	where</a:t>
            </a:r>
          </a:p>
          <a:p>
            <a:pPr lvl="1" eaLnBrk="1" hangingPunct="1"/>
            <a:r>
              <a:rPr lang="en-US" altLang="zh-TW" b="1" smtClean="0">
                <a:latin typeface="Courier New" pitchFamily="49" charset="0"/>
              </a:rPr>
              <a:t>term</a:t>
            </a:r>
            <a:r>
              <a:rPr lang="en-US" altLang="zh-TW" smtClean="0"/>
              <a:t>  is either a variable (in which case it ranges over the output type of </a:t>
            </a:r>
            <a:r>
              <a:rPr lang="en-US" altLang="zh-TW" b="1" smtClean="0">
                <a:latin typeface="Courier New" pitchFamily="49" charset="0"/>
              </a:rPr>
              <a:t>func_call)</a:t>
            </a:r>
            <a:r>
              <a:rPr lang="en-US" altLang="zh-TW" smtClean="0"/>
              <a:t> or an object having the same output type as </a:t>
            </a:r>
            <a:r>
              <a:rPr lang="en-US" altLang="zh-TW" b="1" smtClean="0">
                <a:latin typeface="Courier New" pitchFamily="49" charset="0"/>
              </a:rPr>
              <a:t>func_call</a:t>
            </a:r>
            <a:r>
              <a:rPr lang="en-US" altLang="zh-TW" smtClean="0"/>
              <a:t> and</a:t>
            </a:r>
          </a:p>
          <a:p>
            <a:pPr lvl="1" eaLnBrk="1" hangingPunct="1"/>
            <a:r>
              <a:rPr lang="en-US" altLang="zh-TW" b="1" smtClean="0">
                <a:latin typeface="Courier New" pitchFamily="49" charset="0"/>
              </a:rPr>
              <a:t>func_call</a:t>
            </a:r>
            <a:r>
              <a:rPr lang="en-US" altLang="zh-TW" smtClean="0"/>
              <a:t> is any of the five function calls stated above</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7982AB0B-AFA9-4E7C-8777-58A613AE182D}" type="slidenum">
              <a:rPr lang="zh-TW" altLang="en-US" sz="1400" smtClean="0">
                <a:solidFill>
                  <a:srgbClr val="FFFFFF"/>
                </a:solidFill>
              </a:rPr>
              <a:pPr/>
              <a:t>22</a:t>
            </a:fld>
            <a:endParaRPr lang="zh-TW" altLang="en-US" sz="1400" smtClean="0">
              <a:solidFill>
                <a:srgbClr val="FFFFFF"/>
              </a:solidFill>
            </a:endParaRPr>
          </a:p>
        </p:txBody>
      </p:sp>
    </p:spTree>
    <p:extLst>
      <p:ext uri="{BB962C8B-B14F-4D97-AF65-F5344CB8AC3E}">
        <p14:creationId xmlns:p14="http://schemas.microsoft.com/office/powerpoint/2010/main" val="3027875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r>
              <a:rPr lang="en-US" dirty="0" err="1" smtClean="0"/>
              <a:t>Wajah</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90525" y="1600200"/>
            <a:ext cx="5197899" cy="4495800"/>
          </a:xfrm>
          <a:prstGeom prst="rect">
            <a:avLst/>
          </a:prstGeom>
          <a:noFill/>
          <a:ln>
            <a:noFill/>
          </a:ln>
        </p:spPr>
      </p:pic>
    </p:spTree>
    <p:extLst>
      <p:ext uri="{BB962C8B-B14F-4D97-AF65-F5344CB8AC3E}">
        <p14:creationId xmlns:p14="http://schemas.microsoft.com/office/powerpoint/2010/main" val="342639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a:t>
            </a:r>
            <a:r>
              <a:rPr lang="en-US" dirty="0" smtClean="0"/>
              <a:t> yang </a:t>
            </a:r>
            <a:r>
              <a:rPr lang="en-US" dirty="0" err="1" smtClean="0"/>
              <a:t>dapat</a:t>
            </a:r>
            <a:r>
              <a:rPr lang="en-US" dirty="0" smtClean="0"/>
              <a:t> </a:t>
            </a:r>
            <a:r>
              <a:rPr lang="en-US" dirty="0" err="1" smtClean="0"/>
              <a:t>digunakan</a:t>
            </a:r>
            <a:r>
              <a:rPr lang="en-US" dirty="0" smtClean="0"/>
              <a:t>:</a:t>
            </a:r>
            <a:endParaRPr lang="en-US" dirty="0"/>
          </a:p>
        </p:txBody>
      </p:sp>
      <p:sp>
        <p:nvSpPr>
          <p:cNvPr id="4" name="Content Placeholder 2"/>
          <p:cNvSpPr>
            <a:spLocks noGrp="1"/>
          </p:cNvSpPr>
          <p:nvPr>
            <p:ph sz="quarter" idx="1"/>
          </p:nvPr>
        </p:nvSpPr>
        <p:spPr/>
        <p:txBody>
          <a:bodyPr>
            <a:normAutofit/>
          </a:bodyPr>
          <a:lstStyle/>
          <a:p>
            <a:pPr marL="596646" indent="-514350" algn="just">
              <a:spcAft>
                <a:spcPts val="600"/>
              </a:spcAft>
              <a:buClrTx/>
              <a:buSzPct val="100000"/>
              <a:buFont typeface="+mj-lt"/>
              <a:buAutoNum type="arabicPeriod"/>
            </a:pPr>
            <a:r>
              <a:rPr lang="en-US" sz="3200" dirty="0" smtClean="0">
                <a:latin typeface="Calibri" pitchFamily="34" charset="0"/>
                <a:cs typeface="Calibri" pitchFamily="34" charset="0"/>
              </a:rPr>
              <a:t>STATISTIK</a:t>
            </a:r>
          </a:p>
          <a:p>
            <a:pPr marL="82296" indent="0" algn="just">
              <a:spcAft>
                <a:spcPts val="600"/>
              </a:spcAft>
              <a:buClrTx/>
              <a:buSzPct val="100000"/>
              <a:buNone/>
            </a:pPr>
            <a:r>
              <a:rPr lang="en-US" dirty="0" smtClean="0">
                <a:latin typeface="Calibri" pitchFamily="34" charset="0"/>
                <a:cs typeface="Calibri" pitchFamily="34" charset="0"/>
              </a:rPr>
              <a:t>	Distance measure/image feature</a:t>
            </a:r>
          </a:p>
          <a:p>
            <a:pPr marL="82296" indent="0" algn="just">
              <a:spcAft>
                <a:spcPts val="600"/>
              </a:spcAft>
              <a:buClrTx/>
              <a:buSzPct val="100000"/>
              <a:buNone/>
            </a:pPr>
            <a:endParaRPr lang="en-US" dirty="0">
              <a:latin typeface="Calibri" pitchFamily="34" charset="0"/>
              <a:cs typeface="Calibri" pitchFamily="34" charset="0"/>
            </a:endParaRPr>
          </a:p>
          <a:p>
            <a:pPr marL="82296" indent="0" algn="just">
              <a:spcAft>
                <a:spcPts val="600"/>
              </a:spcAft>
              <a:buClrTx/>
              <a:buSzPct val="100000"/>
              <a:buNone/>
            </a:pPr>
            <a:endParaRPr lang="en-US" dirty="0" smtClean="0">
              <a:latin typeface="Calibri" pitchFamily="34" charset="0"/>
              <a:cs typeface="Calibri" pitchFamily="34" charset="0"/>
            </a:endParaRPr>
          </a:p>
          <a:p>
            <a:pPr marL="596646" indent="-514350" algn="just">
              <a:spcAft>
                <a:spcPts val="600"/>
              </a:spcAft>
              <a:buClrTx/>
              <a:buSzPct val="100000"/>
              <a:buFont typeface="+mj-lt"/>
              <a:buAutoNum type="arabicPeriod"/>
            </a:pPr>
            <a:endParaRPr lang="en-US" dirty="0" smtClean="0">
              <a:latin typeface="Calibri" pitchFamily="34" charset="0"/>
              <a:cs typeface="Calibri" pitchFamily="34" charset="0"/>
            </a:endParaRPr>
          </a:p>
          <a:p>
            <a:pPr marL="596646" indent="-514350" algn="just">
              <a:spcAft>
                <a:spcPts val="600"/>
              </a:spcAft>
              <a:buClrTx/>
              <a:buSzPct val="100000"/>
              <a:buFont typeface="+mj-lt"/>
              <a:buAutoNum type="arabicPeriod"/>
            </a:pPr>
            <a:endParaRPr lang="en-US" dirty="0">
              <a:latin typeface="Calibri" pitchFamily="34" charset="0"/>
              <a:cs typeface="Calibri" pitchFamily="34" charset="0"/>
            </a:endParaRPr>
          </a:p>
          <a:p>
            <a:pPr marL="82296" indent="0" algn="just">
              <a:spcAft>
                <a:spcPts val="600"/>
              </a:spcAft>
              <a:buClrTx/>
              <a:buSzPct val="100000"/>
              <a:buNone/>
            </a:pPr>
            <a:endParaRPr lang="en-US" dirty="0" smtClean="0">
              <a:latin typeface="Calibri" pitchFamily="34" charset="0"/>
              <a:cs typeface="Calibri" pitchFamily="34" charset="0"/>
            </a:endParaRPr>
          </a:p>
          <a:p>
            <a:pPr marL="82296" indent="0" algn="just">
              <a:spcAft>
                <a:spcPts val="600"/>
              </a:spcAft>
              <a:buClrTx/>
              <a:buSzPct val="100000"/>
              <a:buNone/>
            </a:pPr>
            <a:endParaRPr lang="en-US" dirty="0">
              <a:latin typeface="Calibri" pitchFamily="34" charset="0"/>
              <a:cs typeface="Calibri" pitchFamily="34" charset="0"/>
            </a:endParaRPr>
          </a:p>
          <a:p>
            <a:pPr marL="82296" indent="0" algn="just">
              <a:spcAft>
                <a:spcPts val="600"/>
              </a:spcAft>
              <a:buClrTx/>
              <a:buSzPct val="100000"/>
              <a:buNone/>
            </a:pPr>
            <a:endParaRPr lang="en-US" dirty="0" smtClean="0">
              <a:latin typeface="Calibri" pitchFamily="34" charset="0"/>
              <a:cs typeface="Calibri" pitchFamily="34" charset="0"/>
            </a:endParaRPr>
          </a:p>
          <a:p>
            <a:pPr marL="82296" indent="0" algn="just">
              <a:spcAft>
                <a:spcPts val="600"/>
              </a:spcAft>
              <a:buClrTx/>
              <a:buSzPct val="100000"/>
              <a:buNone/>
            </a:pPr>
            <a:endParaRPr lang="en-US" dirty="0">
              <a:latin typeface="Calibri" pitchFamily="34" charset="0"/>
              <a:cs typeface="Calibri" pitchFamily="34" charset="0"/>
            </a:endParaRPr>
          </a:p>
          <a:p>
            <a:pPr marL="82296" indent="0" algn="just">
              <a:spcAft>
                <a:spcPts val="600"/>
              </a:spcAft>
              <a:buClrTx/>
              <a:buSzPct val="100000"/>
              <a:buNone/>
            </a:pPr>
            <a:endParaRPr lang="en-US" baseline="30000" dirty="0">
              <a:latin typeface="Calibri" pitchFamily="34" charset="0"/>
              <a:cs typeface="Calibri" pitchFamily="34" charset="0"/>
            </a:endParaRPr>
          </a:p>
          <a:p>
            <a:pPr marL="82296" indent="0" algn="just">
              <a:spcAft>
                <a:spcPts val="600"/>
              </a:spcAft>
              <a:buClrTx/>
              <a:buSzPct val="100000"/>
              <a:buNone/>
            </a:pPr>
            <a:endParaRPr lang="en-US" dirty="0">
              <a:solidFill>
                <a:srgbClr val="0070C0"/>
              </a:solidFill>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45024"/>
            <a:ext cx="6777786" cy="274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080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Methode</a:t>
            </a:r>
            <a:r>
              <a:rPr lang="en-US" dirty="0"/>
              <a:t> </a:t>
            </a:r>
            <a:r>
              <a:rPr lang="en-US" dirty="0" smtClean="0"/>
              <a:t>yang </a:t>
            </a:r>
            <a:r>
              <a:rPr lang="en-US" dirty="0" err="1" smtClean="0"/>
              <a:t>dapat</a:t>
            </a:r>
            <a:r>
              <a:rPr lang="en-US" dirty="0" smtClean="0"/>
              <a:t> </a:t>
            </a:r>
            <a:r>
              <a:rPr lang="en-US" dirty="0" err="1"/>
              <a:t>digunakan</a:t>
            </a:r>
            <a:r>
              <a:rPr lang="en-US" dirty="0"/>
              <a:t>:</a:t>
            </a:r>
          </a:p>
        </p:txBody>
      </p:sp>
      <p:sp>
        <p:nvSpPr>
          <p:cNvPr id="3" name="Content Placeholder 2"/>
          <p:cNvSpPr>
            <a:spLocks noGrp="1"/>
          </p:cNvSpPr>
          <p:nvPr>
            <p:ph sz="quarter" idx="1"/>
          </p:nvPr>
        </p:nvSpPr>
        <p:spPr/>
        <p:txBody>
          <a:bodyPr>
            <a:normAutofit/>
          </a:bodyPr>
          <a:lstStyle/>
          <a:p>
            <a:pPr marL="82296" indent="0" algn="just">
              <a:spcAft>
                <a:spcPts val="600"/>
              </a:spcAft>
              <a:buClrTx/>
              <a:buSzPct val="100000"/>
              <a:buNone/>
            </a:pPr>
            <a:r>
              <a:rPr lang="en-US" sz="2800" dirty="0" smtClean="0"/>
              <a:t>2. </a:t>
            </a:r>
            <a:r>
              <a:rPr lang="en-US" sz="2800" dirty="0" smtClean="0">
                <a:latin typeface="Calibri" pitchFamily="34" charset="0"/>
                <a:cs typeface="Calibri" pitchFamily="34" charset="0"/>
              </a:rPr>
              <a:t>SINTAKTIK</a:t>
            </a:r>
            <a:endParaRPr lang="en-US" sz="2800" dirty="0">
              <a:latin typeface="Calibri" pitchFamily="34" charset="0"/>
              <a:cs typeface="Calibri" pitchFamily="34" charset="0"/>
            </a:endParaRPr>
          </a:p>
          <a:p>
            <a:pPr marL="82296" indent="0" algn="just">
              <a:spcAft>
                <a:spcPts val="600"/>
              </a:spcAft>
              <a:buClrTx/>
              <a:buSzPct val="100000"/>
              <a:buNone/>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Berdasarkan</a:t>
            </a:r>
            <a:r>
              <a:rPr lang="en-US" sz="2800" dirty="0" smtClean="0">
                <a:latin typeface="Calibri" pitchFamily="34" charset="0"/>
                <a:cs typeface="Calibri" pitchFamily="34" charset="0"/>
              </a:rPr>
              <a:t> Grammar/Structure/Literal Strings</a:t>
            </a:r>
          </a:p>
          <a:p>
            <a:pPr marL="82296" indent="0" algn="just">
              <a:spcAft>
                <a:spcPts val="600"/>
              </a:spcAft>
              <a:buClrTx/>
              <a:buSzPct val="100000"/>
              <a:buNone/>
            </a:pPr>
            <a:endParaRPr lang="en-US" sz="2800" dirty="0">
              <a:latin typeface="Calibri" pitchFamily="34" charset="0"/>
              <a:cs typeface="Calibri" pitchFamily="34" charset="0"/>
            </a:endParaRPr>
          </a:p>
          <a:p>
            <a:pPr marL="0" indent="0">
              <a:buNone/>
            </a:pPr>
            <a:r>
              <a:rPr lang="en-US" sz="2800" dirty="0" smtClean="0"/>
              <a:t>3.   SEMANTIK</a:t>
            </a:r>
          </a:p>
          <a:p>
            <a:pPr marL="0" indent="0">
              <a:buNone/>
            </a:pPr>
            <a:r>
              <a:rPr lang="en-US" sz="2800" dirty="0"/>
              <a:t> </a:t>
            </a:r>
            <a:r>
              <a:rPr lang="en-US" sz="2800" dirty="0" smtClean="0"/>
              <a:t>   </a:t>
            </a:r>
            <a:r>
              <a:rPr lang="en-US" sz="2800" dirty="0" err="1" smtClean="0"/>
              <a:t>Berdasarkan</a:t>
            </a:r>
            <a:r>
              <a:rPr lang="en-US" sz="2800" dirty="0" smtClean="0"/>
              <a:t> </a:t>
            </a:r>
            <a:r>
              <a:rPr lang="en-US" sz="2800" dirty="0" err="1" smtClean="0"/>
              <a:t>Makna</a:t>
            </a:r>
            <a:r>
              <a:rPr lang="en-US" sz="2800" dirty="0" smtClean="0"/>
              <a:t> Object</a:t>
            </a:r>
            <a:endParaRPr lang="en-US" sz="2800" dirty="0"/>
          </a:p>
        </p:txBody>
      </p:sp>
    </p:spTree>
    <p:extLst>
      <p:ext uri="{BB962C8B-B14F-4D97-AF65-F5344CB8AC3E}">
        <p14:creationId xmlns:p14="http://schemas.microsoft.com/office/powerpoint/2010/main" val="3324673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Perbedaan</a:t>
            </a:r>
            <a:r>
              <a:rPr lang="en-US" dirty="0" smtClean="0"/>
              <a:t> </a:t>
            </a:r>
            <a:r>
              <a:rPr lang="en-US" dirty="0" err="1" smtClean="0"/>
              <a:t>Statistik</a:t>
            </a:r>
            <a:r>
              <a:rPr lang="en-US" dirty="0" smtClean="0"/>
              <a:t> </a:t>
            </a:r>
            <a:r>
              <a:rPr lang="en-US" dirty="0" err="1" smtClean="0"/>
              <a:t>dan</a:t>
            </a:r>
            <a:r>
              <a:rPr lang="en-US" dirty="0" smtClean="0"/>
              <a:t> </a:t>
            </a:r>
            <a:r>
              <a:rPr lang="en-US" dirty="0" err="1"/>
              <a:t>S</a:t>
            </a:r>
            <a:r>
              <a:rPr lang="en-US" dirty="0" err="1" smtClean="0"/>
              <a:t>intaktik</a:t>
            </a:r>
            <a:endParaRPr lang="en-US" dirty="0"/>
          </a:p>
        </p:txBody>
      </p:sp>
      <p:graphicFrame>
        <p:nvGraphicFramePr>
          <p:cNvPr id="5" name="Content Placeholder 3"/>
          <p:cNvGraphicFramePr>
            <a:graphicFrameLocks noGrp="1"/>
          </p:cNvGraphicFramePr>
          <p:nvPr>
            <p:ph sz="quarter" idx="1"/>
            <p:extLst>
              <p:ext uri="{D42A27DB-BD31-4B8C-83A1-F6EECF244321}">
                <p14:modId xmlns:p14="http://schemas.microsoft.com/office/powerpoint/2010/main" val="1027864482"/>
              </p:ext>
            </p:extLst>
          </p:nvPr>
        </p:nvGraphicFramePr>
        <p:xfrm>
          <a:off x="0" y="1556792"/>
          <a:ext cx="9144000" cy="5335642"/>
        </p:xfrm>
        <a:graphic>
          <a:graphicData uri="http://schemas.openxmlformats.org/drawingml/2006/table">
            <a:tbl>
              <a:tblPr firstRow="1" firstCol="1" bandRow="1">
                <a:tableStyleId>{5C22544A-7EE6-4342-B048-85BDC9FD1C3A}</a:tableStyleId>
              </a:tblPr>
              <a:tblGrid>
                <a:gridCol w="4572000"/>
                <a:gridCol w="4572000"/>
              </a:tblGrid>
              <a:tr h="331326">
                <a:tc gridSpan="2">
                  <a:txBody>
                    <a:bodyPr/>
                    <a:lstStyle/>
                    <a:p>
                      <a:pPr marL="0" marR="0" algn="ctr">
                        <a:spcBef>
                          <a:spcPts val="0"/>
                        </a:spcBef>
                        <a:spcAft>
                          <a:spcPts val="0"/>
                        </a:spcAft>
                      </a:pPr>
                      <a:r>
                        <a:rPr lang="id-ID" sz="2400" dirty="0">
                          <a:effectLst/>
                        </a:rPr>
                        <a:t>Pattern Recognition</a:t>
                      </a:r>
                      <a:endParaRPr lang="en-US" sz="2400" dirty="0">
                        <a:effectLst/>
                        <a:latin typeface="Times New Roman"/>
                        <a:ea typeface="SimSun"/>
                      </a:endParaRPr>
                    </a:p>
                  </a:txBody>
                  <a:tcPr marL="68580" marR="68580" marT="0" marB="0"/>
                </a:tc>
                <a:tc hMerge="1">
                  <a:txBody>
                    <a:bodyPr/>
                    <a:lstStyle/>
                    <a:p>
                      <a:endParaRPr lang="en-US"/>
                    </a:p>
                  </a:txBody>
                  <a:tcPr/>
                </a:tc>
              </a:tr>
              <a:tr h="331326">
                <a:tc>
                  <a:txBody>
                    <a:bodyPr/>
                    <a:lstStyle/>
                    <a:p>
                      <a:pPr marL="0" marR="0" algn="ctr">
                        <a:spcBef>
                          <a:spcPts val="0"/>
                        </a:spcBef>
                        <a:spcAft>
                          <a:spcPts val="0"/>
                        </a:spcAft>
                      </a:pPr>
                      <a:r>
                        <a:rPr lang="id-ID" sz="2000">
                          <a:effectLst/>
                        </a:rPr>
                        <a:t>Based on Statistic Method</a:t>
                      </a:r>
                      <a:endParaRPr lang="en-US" sz="2000">
                        <a:effectLst/>
                        <a:latin typeface="Times New Roman"/>
                        <a:ea typeface="SimSun"/>
                      </a:endParaRPr>
                    </a:p>
                  </a:txBody>
                  <a:tcPr marL="68580" marR="68580" marT="0" marB="0"/>
                </a:tc>
                <a:tc>
                  <a:txBody>
                    <a:bodyPr/>
                    <a:lstStyle/>
                    <a:p>
                      <a:pPr marL="0" marR="0" algn="ctr">
                        <a:spcBef>
                          <a:spcPts val="0"/>
                        </a:spcBef>
                        <a:spcAft>
                          <a:spcPts val="0"/>
                        </a:spcAft>
                      </a:pPr>
                      <a:r>
                        <a:rPr lang="id-ID" sz="2000">
                          <a:effectLst/>
                        </a:rPr>
                        <a:t>Based on Syntactic Method</a:t>
                      </a:r>
                      <a:endParaRPr lang="en-US" sz="2000">
                        <a:effectLst/>
                        <a:latin typeface="Times New Roman"/>
                        <a:ea typeface="SimSun"/>
                      </a:endParaRPr>
                    </a:p>
                  </a:txBody>
                  <a:tcPr marL="68580" marR="68580" marT="0" marB="0"/>
                </a:tc>
              </a:tr>
              <a:tr h="662651">
                <a:tc>
                  <a:txBody>
                    <a:bodyPr/>
                    <a:lstStyle/>
                    <a:p>
                      <a:pPr marL="0" marR="0" algn="just">
                        <a:spcBef>
                          <a:spcPts val="0"/>
                        </a:spcBef>
                        <a:spcAft>
                          <a:spcPts val="0"/>
                        </a:spcAft>
                      </a:pPr>
                      <a:r>
                        <a:rPr lang="id-ID" sz="2000" dirty="0">
                          <a:effectLst/>
                        </a:rPr>
                        <a:t>Feature space on n points is extracted (using transform)</a:t>
                      </a:r>
                      <a:endParaRPr lang="en-US" sz="2000" dirty="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Grammar is defined to describe structure of pattern</a:t>
                      </a:r>
                      <a:endParaRPr lang="en-US" sz="2000">
                        <a:effectLst/>
                        <a:latin typeface="Times New Roman"/>
                        <a:ea typeface="SimSun"/>
                      </a:endParaRPr>
                    </a:p>
                  </a:txBody>
                  <a:tcPr marL="68580" marR="68580" marT="0" marB="0"/>
                </a:tc>
              </a:tr>
              <a:tr h="662651">
                <a:tc>
                  <a:txBody>
                    <a:bodyPr/>
                    <a:lstStyle/>
                    <a:p>
                      <a:pPr marL="0" marR="0" algn="just">
                        <a:spcBef>
                          <a:spcPts val="0"/>
                        </a:spcBef>
                        <a:spcAft>
                          <a:spcPts val="0"/>
                        </a:spcAft>
                      </a:pPr>
                      <a:r>
                        <a:rPr lang="id-ID" sz="2000">
                          <a:effectLst/>
                        </a:rPr>
                        <a:t>Each pattern is the treated as point in n-dimension features space</a:t>
                      </a:r>
                      <a:endParaRPr lang="en-US" sz="200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Using formulated parser</a:t>
                      </a:r>
                      <a:endParaRPr lang="en-US" sz="2000">
                        <a:effectLst/>
                        <a:latin typeface="Times New Roman"/>
                        <a:ea typeface="SimSun"/>
                      </a:endParaRPr>
                    </a:p>
                  </a:txBody>
                  <a:tcPr marL="68580" marR="68580" marT="0" marB="0"/>
                </a:tc>
              </a:tr>
              <a:tr h="662651">
                <a:tc>
                  <a:txBody>
                    <a:bodyPr/>
                    <a:lstStyle/>
                    <a:p>
                      <a:pPr marL="0" marR="0" algn="just">
                        <a:spcBef>
                          <a:spcPts val="0"/>
                        </a:spcBef>
                        <a:spcAft>
                          <a:spcPts val="0"/>
                        </a:spcAft>
                      </a:pPr>
                      <a:r>
                        <a:rPr lang="id-ID" sz="2000" dirty="0">
                          <a:effectLst/>
                        </a:rPr>
                        <a:t>Classification is by minimum distance/nearest neighbor</a:t>
                      </a:r>
                      <a:endParaRPr lang="en-US" sz="2000" dirty="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Input data in often preprocessed in to form of literal strings</a:t>
                      </a:r>
                      <a:endParaRPr lang="en-US" sz="2000">
                        <a:effectLst/>
                        <a:latin typeface="Times New Roman"/>
                        <a:ea typeface="SimSun"/>
                      </a:endParaRPr>
                    </a:p>
                  </a:txBody>
                  <a:tcPr marL="68580" marR="68580" marT="0" marB="0"/>
                </a:tc>
              </a:tr>
              <a:tr h="662651">
                <a:tc>
                  <a:txBody>
                    <a:bodyPr/>
                    <a:lstStyle/>
                    <a:p>
                      <a:pPr marL="0" marR="0" algn="just">
                        <a:spcBef>
                          <a:spcPts val="0"/>
                        </a:spcBef>
                        <a:spcAft>
                          <a:spcPts val="0"/>
                        </a:spcAft>
                      </a:pPr>
                      <a:r>
                        <a:rPr lang="id-ID" sz="2000">
                          <a:effectLst/>
                        </a:rPr>
                        <a:t>Perform well given transform which gives well clustered featured space</a:t>
                      </a:r>
                      <a:endParaRPr lang="en-US" sz="200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Primitive (simple component) in pattern are replace by literals</a:t>
                      </a:r>
                      <a:endParaRPr lang="en-US" sz="2000">
                        <a:effectLst/>
                        <a:latin typeface="Times New Roman"/>
                        <a:ea typeface="SimSun"/>
                      </a:endParaRPr>
                    </a:p>
                  </a:txBody>
                  <a:tcPr marL="68580" marR="68580" marT="0" marB="0"/>
                </a:tc>
              </a:tr>
              <a:tr h="993975">
                <a:tc>
                  <a:txBody>
                    <a:bodyPr/>
                    <a:lstStyle/>
                    <a:p>
                      <a:pPr marL="0" marR="0" algn="just">
                        <a:spcBef>
                          <a:spcPts val="0"/>
                        </a:spcBef>
                        <a:spcAft>
                          <a:spcPts val="0"/>
                        </a:spcAft>
                      </a:pPr>
                      <a:r>
                        <a:rPr lang="id-ID" sz="2000" dirty="0">
                          <a:effectLst/>
                        </a:rPr>
                        <a:t>Become difficult if feature space does not cluster well</a:t>
                      </a:r>
                      <a:endParaRPr lang="en-US" sz="2000" dirty="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Can recognize highly structured and complex patterns for which there is no suitable statistical recognition method</a:t>
                      </a:r>
                      <a:endParaRPr lang="en-US" sz="2000">
                        <a:effectLst/>
                        <a:latin typeface="Times New Roman"/>
                        <a:ea typeface="SimSun"/>
                      </a:endParaRPr>
                    </a:p>
                  </a:txBody>
                  <a:tcPr marL="68580" marR="68580" marT="0" marB="0"/>
                </a:tc>
              </a:tr>
              <a:tr h="331326">
                <a:tc>
                  <a:txBody>
                    <a:bodyPr/>
                    <a:lstStyle/>
                    <a:p>
                      <a:pPr marL="0" marR="0" algn="just">
                        <a:spcBef>
                          <a:spcPts val="0"/>
                        </a:spcBef>
                        <a:spcAft>
                          <a:spcPts val="0"/>
                        </a:spcAft>
                      </a:pPr>
                      <a:r>
                        <a:rPr lang="id-ID" sz="2000">
                          <a:effectLst/>
                        </a:rPr>
                        <a:t>Fail if usable transform can</a:t>
                      </a:r>
                      <a:r>
                        <a:rPr lang="en-US" sz="2000">
                          <a:effectLst/>
                        </a:rPr>
                        <a:t>n</a:t>
                      </a:r>
                      <a:r>
                        <a:rPr lang="id-ID" sz="2000">
                          <a:effectLst/>
                        </a:rPr>
                        <a:t>ot be found</a:t>
                      </a:r>
                      <a:endParaRPr lang="en-US" sz="2000">
                        <a:effectLst/>
                        <a:latin typeface="Times New Roman"/>
                        <a:ea typeface="SimSun"/>
                      </a:endParaRPr>
                    </a:p>
                  </a:txBody>
                  <a:tcPr marL="68580" marR="68580" marT="0" marB="0"/>
                </a:tc>
                <a:tc>
                  <a:txBody>
                    <a:bodyPr/>
                    <a:lstStyle/>
                    <a:p>
                      <a:pPr marL="0" marR="0" algn="just">
                        <a:spcBef>
                          <a:spcPts val="0"/>
                        </a:spcBef>
                        <a:spcAft>
                          <a:spcPts val="0"/>
                        </a:spcAft>
                      </a:pPr>
                      <a:r>
                        <a:rPr lang="id-ID" sz="2000">
                          <a:effectLst/>
                        </a:rPr>
                        <a:t>Grammar and recognizer can be complex</a:t>
                      </a:r>
                      <a:endParaRPr lang="en-US" sz="2000">
                        <a:effectLst/>
                        <a:latin typeface="Times New Roman"/>
                        <a:ea typeface="SimSun"/>
                      </a:endParaRPr>
                    </a:p>
                  </a:txBody>
                  <a:tcPr marL="68580" marR="68580" marT="0" marB="0"/>
                </a:tc>
              </a:tr>
              <a:tr h="662651">
                <a:tc>
                  <a:txBody>
                    <a:bodyPr/>
                    <a:lstStyle/>
                    <a:p>
                      <a:pPr marL="0" marR="0" algn="just">
                        <a:spcBef>
                          <a:spcPts val="0"/>
                        </a:spcBef>
                        <a:spcAft>
                          <a:spcPts val="0"/>
                        </a:spcAft>
                      </a:pPr>
                      <a:r>
                        <a:rPr lang="id-ID" sz="2000">
                          <a:effectLst/>
                        </a:rPr>
                        <a:t>Tend to be unsuitable for highly structured pattern</a:t>
                      </a:r>
                      <a:endParaRPr lang="en-US" sz="2000">
                        <a:effectLst/>
                        <a:latin typeface="Times New Roman"/>
                        <a:ea typeface="SimSun"/>
                      </a:endParaRPr>
                    </a:p>
                  </a:txBody>
                  <a:tcPr marL="68580" marR="68580" marT="0" marB="0"/>
                </a:tc>
                <a:tc>
                  <a:txBody>
                    <a:bodyPr/>
                    <a:lstStyle/>
                    <a:p>
                      <a:pPr marL="0" marR="0" algn="just">
                        <a:spcBef>
                          <a:spcPts val="0"/>
                        </a:spcBef>
                        <a:spcAft>
                          <a:spcPts val="0"/>
                        </a:spcAft>
                      </a:pPr>
                      <a:r>
                        <a:rPr lang="id-ID" sz="2000" dirty="0">
                          <a:effectLst/>
                        </a:rPr>
                        <a:t> </a:t>
                      </a:r>
                      <a:endParaRPr lang="en-US" sz="20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val="3353106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0" y="1571625"/>
            <a:ext cx="40719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Content Placeholder 3"/>
          <p:cNvSpPr txBox="1">
            <a:spLocks/>
          </p:cNvSpPr>
          <p:nvPr/>
        </p:nvSpPr>
        <p:spPr bwMode="auto">
          <a:xfrm>
            <a:off x="539551" y="1148200"/>
            <a:ext cx="5214937" cy="500063"/>
          </a:xfrm>
          <a:prstGeom prst="rect">
            <a:avLst/>
          </a:prstGeom>
          <a:noFill/>
          <a:ln w="9525">
            <a:noFill/>
            <a:miter lim="800000"/>
            <a:headEnd/>
            <a:tailEnd/>
          </a:ln>
        </p:spPr>
        <p:txBody>
          <a:bodyPr/>
          <a:lstStyle/>
          <a:p>
            <a:pPr marL="342900" indent="-342900" eaLnBrk="0" hangingPunct="0">
              <a:spcBef>
                <a:spcPct val="20000"/>
              </a:spcBef>
              <a:defRPr/>
            </a:pPr>
            <a:r>
              <a:rPr lang="en-US" sz="2400" dirty="0" smtClean="0">
                <a:solidFill>
                  <a:schemeClr val="bg1"/>
                </a:solidFill>
              </a:rPr>
              <a:t>Region of interest (ROI)</a:t>
            </a:r>
            <a:endParaRPr lang="id-ID" sz="2400" dirty="0">
              <a:solidFill>
                <a:schemeClr val="bg1"/>
              </a:solidFill>
              <a:latin typeface="+mn-lt"/>
              <a:cs typeface="+mn-cs"/>
            </a:endParaRPr>
          </a:p>
        </p:txBody>
      </p:sp>
      <p:pic>
        <p:nvPicPr>
          <p:cNvPr id="6" name="Content Placeholder 3" descr="C:\Users\indigo system\Desktop\wajah.jpg"/>
          <p:cNvPicPr>
            <a:picLocks noGrp="1"/>
          </p:cNvPicPr>
          <p:nvPr>
            <p:ph sz="quarter" idx="1"/>
          </p:nvPr>
        </p:nvPicPr>
        <p:blipFill>
          <a:blip r:embed="rId2" cstate="print"/>
          <a:srcRect/>
          <a:stretch>
            <a:fillRect/>
          </a:stretch>
        </p:blipFill>
        <p:spPr bwMode="auto">
          <a:xfrm>
            <a:off x="1115616" y="1571625"/>
            <a:ext cx="3096344" cy="3441551"/>
          </a:xfrm>
          <a:prstGeom prst="rect">
            <a:avLst/>
          </a:prstGeom>
          <a:noFill/>
          <a:ln w="9525">
            <a:noFill/>
            <a:miter lim="800000"/>
            <a:headEnd/>
            <a:tailEnd/>
          </a:ln>
        </p:spPr>
      </p:pic>
      <p:sp>
        <p:nvSpPr>
          <p:cNvPr id="3" name="TextBox 2"/>
          <p:cNvSpPr txBox="1"/>
          <p:nvPr/>
        </p:nvSpPr>
        <p:spPr>
          <a:xfrm>
            <a:off x="827584" y="5157192"/>
            <a:ext cx="7344816" cy="923330"/>
          </a:xfrm>
          <a:prstGeom prst="rect">
            <a:avLst/>
          </a:prstGeom>
          <a:noFill/>
        </p:spPr>
        <p:txBody>
          <a:bodyPr wrap="square" rtlCol="0">
            <a:spAutoFit/>
          </a:bodyPr>
          <a:lstStyle/>
          <a:p>
            <a:r>
              <a:rPr lang="en-US" dirty="0" smtClean="0"/>
              <a:t>WHERE IS THE BEST?</a:t>
            </a:r>
          </a:p>
          <a:p>
            <a:endParaRPr lang="en-US" dirty="0" smtClean="0"/>
          </a:p>
          <a:p>
            <a:r>
              <a:rPr lang="en-US" dirty="0" smtClean="0"/>
              <a:t>TRADE OFF ROI, UNTUK MENGHINDARI KUTUKAN DIMENSI </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648263"/>
            <a:ext cx="3176825" cy="323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07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Matching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a:t>Fitur</a:t>
            </a:r>
            <a:r>
              <a:rPr lang="en-US" dirty="0"/>
              <a:t> </a:t>
            </a:r>
            <a:r>
              <a:rPr lang="en-US" dirty="0" err="1"/>
              <a:t>vektor</a:t>
            </a:r>
            <a:r>
              <a:rPr lang="en-US" dirty="0"/>
              <a:t> </a:t>
            </a:r>
            <a:r>
              <a:rPr lang="en-US" dirty="0" err="1"/>
              <a:t>untuk</a:t>
            </a:r>
            <a:r>
              <a:rPr lang="en-US" dirty="0"/>
              <a:t> </a:t>
            </a:r>
            <a:r>
              <a:rPr lang="en-US" dirty="0" err="1"/>
              <a:t>citra</a:t>
            </a:r>
            <a:r>
              <a:rPr lang="en-US" dirty="0"/>
              <a:t> query </a:t>
            </a:r>
            <a:r>
              <a:rPr lang="en-US" dirty="0" err="1"/>
              <a:t>direpresentasikan</a:t>
            </a:r>
            <a:r>
              <a:rPr lang="en-US" dirty="0"/>
              <a:t> </a:t>
            </a:r>
            <a:r>
              <a:rPr lang="en-US" dirty="0" err="1"/>
              <a:t>sebagai</a:t>
            </a:r>
            <a:r>
              <a:rPr lang="en-US" dirty="0"/>
              <a:t> F</a:t>
            </a:r>
            <a:r>
              <a:rPr lang="en-US" baseline="-25000" dirty="0"/>
              <a:t>Q</a:t>
            </a:r>
            <a:r>
              <a:rPr lang="en-US" dirty="0"/>
              <a:t> = (F</a:t>
            </a:r>
            <a:r>
              <a:rPr lang="en-US" baseline="-25000" dirty="0"/>
              <a:t>Q1</a:t>
            </a:r>
            <a:r>
              <a:rPr lang="en-US" dirty="0"/>
              <a:t>, F</a:t>
            </a:r>
            <a:r>
              <a:rPr lang="en-US" baseline="-25000" dirty="0"/>
              <a:t>QN </a:t>
            </a:r>
            <a:r>
              <a:rPr lang="en-US" dirty="0"/>
              <a:t>, ….) yang </a:t>
            </a:r>
            <a:r>
              <a:rPr lang="en-US" dirty="0" err="1"/>
              <a:t>diperoleh</a:t>
            </a:r>
            <a:r>
              <a:rPr lang="en-US" dirty="0"/>
              <a:t> </a:t>
            </a:r>
            <a:r>
              <a:rPr lang="en-US" dirty="0" err="1"/>
              <a:t>dari</a:t>
            </a:r>
            <a:r>
              <a:rPr lang="en-US" dirty="0"/>
              <a:t> </a:t>
            </a:r>
            <a:r>
              <a:rPr lang="en-US" dirty="0" err="1"/>
              <a:t>ekstraksi</a:t>
            </a:r>
            <a:r>
              <a:rPr lang="en-US" dirty="0"/>
              <a:t> </a:t>
            </a:r>
            <a:r>
              <a:rPr lang="en-US" dirty="0" err="1"/>
              <a:t>fitur</a:t>
            </a:r>
            <a:r>
              <a:rPr lang="en-US" dirty="0"/>
              <a:t>.</a:t>
            </a:r>
          </a:p>
          <a:p>
            <a:r>
              <a:rPr lang="en-US" dirty="0" err="1"/>
              <a:t>Demikian</a:t>
            </a:r>
            <a:r>
              <a:rPr lang="en-US" dirty="0"/>
              <a:t> pula, </a:t>
            </a:r>
            <a:r>
              <a:rPr lang="en-US" dirty="0" err="1"/>
              <a:t>setiap</a:t>
            </a:r>
            <a:r>
              <a:rPr lang="en-US" dirty="0"/>
              <a:t> </a:t>
            </a:r>
            <a:r>
              <a:rPr lang="en-US" dirty="0" err="1"/>
              <a:t>gambar</a:t>
            </a:r>
            <a:r>
              <a:rPr lang="en-US" dirty="0"/>
              <a:t> </a:t>
            </a:r>
            <a:r>
              <a:rPr lang="en-US" dirty="0" err="1"/>
              <a:t>dalam</a:t>
            </a:r>
            <a:r>
              <a:rPr lang="en-US" dirty="0"/>
              <a:t> database </a:t>
            </a:r>
            <a:r>
              <a:rPr lang="en-US" dirty="0" err="1"/>
              <a:t>diwakili</a:t>
            </a:r>
            <a:r>
              <a:rPr lang="en-US" dirty="0"/>
              <a:t> </a:t>
            </a:r>
            <a:r>
              <a:rPr lang="en-US" dirty="0" err="1"/>
              <a:t>dengan</a:t>
            </a:r>
            <a:r>
              <a:rPr lang="en-US" dirty="0"/>
              <a:t> </a:t>
            </a:r>
            <a:r>
              <a:rPr lang="en-US" dirty="0" err="1"/>
              <a:t>vektor</a:t>
            </a:r>
            <a:r>
              <a:rPr lang="en-US" dirty="0"/>
              <a:t> </a:t>
            </a:r>
            <a:r>
              <a:rPr lang="en-US" dirty="0" err="1"/>
              <a:t>fitur</a:t>
            </a:r>
            <a:r>
              <a:rPr lang="en-US" dirty="0"/>
              <a:t>, </a:t>
            </a:r>
            <a:r>
              <a:rPr lang="en-US" dirty="0" err="1"/>
              <a:t>dipresentasikan</a:t>
            </a:r>
            <a:r>
              <a:rPr lang="en-US" dirty="0"/>
              <a:t> </a:t>
            </a:r>
            <a:r>
              <a:rPr lang="en-US" dirty="0" err="1"/>
              <a:t>dengan</a:t>
            </a:r>
            <a:r>
              <a:rPr lang="en-US" dirty="0"/>
              <a:t>:  </a:t>
            </a:r>
            <a:r>
              <a:rPr lang="en-US" dirty="0" err="1"/>
              <a:t>F</a:t>
            </a:r>
            <a:r>
              <a:rPr lang="en-US" baseline="-25000" dirty="0" err="1"/>
              <a:t>db</a:t>
            </a:r>
            <a:r>
              <a:rPr lang="en-US" dirty="0"/>
              <a:t> = (F</a:t>
            </a:r>
            <a:r>
              <a:rPr lang="en-US" baseline="-25000" dirty="0"/>
              <a:t>DBj1</a:t>
            </a:r>
            <a:r>
              <a:rPr lang="en-US" dirty="0"/>
              <a:t> , </a:t>
            </a:r>
            <a:r>
              <a:rPr lang="en-US" dirty="0" err="1"/>
              <a:t>F</a:t>
            </a:r>
            <a:r>
              <a:rPr lang="en-US" baseline="-25000" dirty="0" err="1"/>
              <a:t>DBjn</a:t>
            </a:r>
            <a:r>
              <a:rPr lang="en-US" baseline="-25000" dirty="0"/>
              <a:t> </a:t>
            </a:r>
            <a:r>
              <a:rPr lang="en-US" dirty="0"/>
              <a:t>, ….)</a:t>
            </a:r>
          </a:p>
          <a:p>
            <a:r>
              <a:rPr lang="en-US" dirty="0" err="1"/>
              <a:t>Tujuannya</a:t>
            </a:r>
            <a:r>
              <a:rPr lang="en-US" dirty="0"/>
              <a:t> </a:t>
            </a:r>
            <a:r>
              <a:rPr lang="en-US" dirty="0" err="1"/>
              <a:t>adalah</a:t>
            </a:r>
            <a:r>
              <a:rPr lang="en-US" dirty="0"/>
              <a:t> </a:t>
            </a:r>
            <a:r>
              <a:rPr lang="en-US" dirty="0" err="1"/>
              <a:t>untuk</a:t>
            </a:r>
            <a:r>
              <a:rPr lang="en-US" dirty="0"/>
              <a:t> </a:t>
            </a:r>
            <a:r>
              <a:rPr lang="en-US" dirty="0" err="1"/>
              <a:t>memilih</a:t>
            </a:r>
            <a:r>
              <a:rPr lang="en-US" dirty="0"/>
              <a:t> </a:t>
            </a:r>
            <a:r>
              <a:rPr lang="en-US" dirty="0" err="1"/>
              <a:t>gambar</a:t>
            </a:r>
            <a:r>
              <a:rPr lang="en-US" dirty="0"/>
              <a:t> </a:t>
            </a:r>
            <a:r>
              <a:rPr lang="en-US" dirty="0" err="1"/>
              <a:t>terbaik</a:t>
            </a:r>
            <a:r>
              <a:rPr lang="en-US" dirty="0"/>
              <a:t> yang </a:t>
            </a:r>
            <a:r>
              <a:rPr lang="en-US" dirty="0" err="1"/>
              <a:t>menyerupai</a:t>
            </a:r>
            <a:r>
              <a:rPr lang="en-US" dirty="0"/>
              <a:t> </a:t>
            </a:r>
            <a:r>
              <a:rPr lang="en-US" dirty="0" err="1"/>
              <a:t>citra</a:t>
            </a:r>
            <a:r>
              <a:rPr lang="en-US" dirty="0"/>
              <a:t> query. Hal </a:t>
            </a:r>
            <a:r>
              <a:rPr lang="en-US" dirty="0" err="1"/>
              <a:t>ini</a:t>
            </a:r>
            <a:r>
              <a:rPr lang="en-US" dirty="0"/>
              <a:t> </a:t>
            </a:r>
            <a:r>
              <a:rPr lang="en-US" dirty="0" err="1"/>
              <a:t>melibatkan</a:t>
            </a:r>
            <a:r>
              <a:rPr lang="en-US" dirty="0"/>
              <a:t> </a:t>
            </a:r>
            <a:r>
              <a:rPr lang="en-US" dirty="0" err="1"/>
              <a:t>pemilihan</a:t>
            </a:r>
            <a:r>
              <a:rPr lang="en-US" dirty="0"/>
              <a:t> </a:t>
            </a:r>
            <a:r>
              <a:rPr lang="en-US" dirty="0" err="1"/>
              <a:t>gambar</a:t>
            </a:r>
            <a:r>
              <a:rPr lang="en-US" dirty="0"/>
              <a:t> </a:t>
            </a:r>
            <a:r>
              <a:rPr lang="en-US" dirty="0" err="1"/>
              <a:t>cocok</a:t>
            </a:r>
            <a:r>
              <a:rPr lang="en-US" dirty="0"/>
              <a:t> </a:t>
            </a:r>
            <a:r>
              <a:rPr lang="en-US" dirty="0" err="1"/>
              <a:t>terbaik</a:t>
            </a:r>
            <a:r>
              <a:rPr lang="en-US" dirty="0"/>
              <a:t> </a:t>
            </a:r>
            <a:r>
              <a:rPr lang="en-US" dirty="0" err="1"/>
              <a:t>dengan</a:t>
            </a:r>
            <a:r>
              <a:rPr lang="en-US" dirty="0"/>
              <a:t> </a:t>
            </a:r>
            <a:r>
              <a:rPr lang="en-US" dirty="0" err="1"/>
              <a:t>mengukur</a:t>
            </a:r>
            <a:r>
              <a:rPr lang="en-US" dirty="0"/>
              <a:t>/</a:t>
            </a:r>
            <a:r>
              <a:rPr lang="en-US" dirty="0" err="1"/>
              <a:t>membandingkan</a:t>
            </a:r>
            <a:r>
              <a:rPr lang="en-US" dirty="0"/>
              <a:t> </a:t>
            </a:r>
            <a:r>
              <a:rPr lang="en-US" dirty="0" err="1"/>
              <a:t>jarak</a:t>
            </a:r>
            <a:r>
              <a:rPr lang="en-US" dirty="0"/>
              <a:t> </a:t>
            </a:r>
            <a:r>
              <a:rPr lang="en-US" dirty="0" err="1"/>
              <a:t>antara</a:t>
            </a:r>
            <a:r>
              <a:rPr lang="en-US" dirty="0"/>
              <a:t> </a:t>
            </a:r>
            <a:r>
              <a:rPr lang="en-US" dirty="0" err="1"/>
              <a:t>citra</a:t>
            </a:r>
            <a:r>
              <a:rPr lang="en-US" dirty="0"/>
              <a:t>  query </a:t>
            </a:r>
            <a:r>
              <a:rPr lang="en-US" dirty="0" err="1"/>
              <a:t>dan</a:t>
            </a:r>
            <a:r>
              <a:rPr lang="en-US" dirty="0"/>
              <a:t> image </a:t>
            </a:r>
            <a:r>
              <a:rPr lang="en-US" dirty="0" err="1"/>
              <a:t>wajah</a:t>
            </a:r>
            <a:r>
              <a:rPr lang="en-US" dirty="0"/>
              <a:t> </a:t>
            </a:r>
            <a:r>
              <a:rPr lang="en-US" dirty="0" err="1"/>
              <a:t>dalam</a:t>
            </a:r>
            <a:r>
              <a:rPr lang="en-US" dirty="0"/>
              <a:t> basis data. </a:t>
            </a:r>
            <a:r>
              <a:rPr lang="en-US" dirty="0" err="1"/>
              <a:t>Untuk</a:t>
            </a:r>
            <a:r>
              <a:rPr lang="en-US" dirty="0"/>
              <a:t> </a:t>
            </a:r>
            <a:r>
              <a:rPr lang="en-US" dirty="0" err="1"/>
              <a:t>menghitung</a:t>
            </a:r>
            <a:r>
              <a:rPr lang="en-US" dirty="0"/>
              <a:t> </a:t>
            </a:r>
            <a:r>
              <a:rPr lang="en-US" dirty="0" err="1"/>
              <a:t>tingkat</a:t>
            </a:r>
            <a:r>
              <a:rPr lang="en-US" dirty="0"/>
              <a:t> </a:t>
            </a:r>
            <a:r>
              <a:rPr lang="en-US" dirty="0" err="1"/>
              <a:t>kemiripan</a:t>
            </a:r>
            <a:r>
              <a:rPr lang="en-US" dirty="0"/>
              <a:t> </a:t>
            </a:r>
            <a:r>
              <a:rPr lang="en-US" dirty="0" err="1"/>
              <a:t>digunakan</a:t>
            </a:r>
            <a:r>
              <a:rPr lang="en-US" dirty="0"/>
              <a:t> </a:t>
            </a:r>
            <a:r>
              <a:rPr lang="en-US" i="1" dirty="0"/>
              <a:t>similarity distance metric</a:t>
            </a:r>
            <a:r>
              <a:rPr lang="en-US" dirty="0"/>
              <a:t> </a:t>
            </a:r>
            <a:r>
              <a:rPr lang="en-US" dirty="0" err="1"/>
              <a:t>dengan</a:t>
            </a:r>
            <a:r>
              <a:rPr lang="en-US" dirty="0"/>
              <a:t> </a:t>
            </a:r>
            <a:r>
              <a:rPr lang="en-US" dirty="0" err="1"/>
              <a:t>persamaan</a:t>
            </a:r>
            <a:r>
              <a:rPr lang="en-US" dirty="0"/>
              <a:t> </a:t>
            </a:r>
            <a:r>
              <a:rPr lang="en-US" dirty="0" err="1"/>
              <a:t>sebagai</a:t>
            </a:r>
            <a:r>
              <a:rPr lang="en-US" dirty="0"/>
              <a:t> </a:t>
            </a:r>
            <a:r>
              <a:rPr lang="en-US" dirty="0" err="1"/>
              <a:t>berikut</a:t>
            </a:r>
            <a:r>
              <a:rPr lang="en-US" dirty="0" smtClean="0"/>
              <a:t>:</a:t>
            </a:r>
          </a:p>
          <a:p>
            <a:endParaRPr lang="en-US" dirty="0" smtClean="0"/>
          </a:p>
          <a:p>
            <a:pPr marL="0" indent="0">
              <a:buNone/>
            </a:pPr>
            <a:endParaRPr lang="en-US" dirty="0"/>
          </a:p>
          <a:p>
            <a:pPr marL="0" indent="0">
              <a:buNone/>
            </a:pPr>
            <a:r>
              <a:rPr lang="en-US" dirty="0" smtClean="0"/>
              <a:t>                                                                        </a:t>
            </a:r>
          </a:p>
          <a:p>
            <a:pPr marL="0" indent="0">
              <a:buNone/>
            </a:pPr>
            <a:r>
              <a:rPr lang="en-US" dirty="0" smtClean="0"/>
              <a:t>     J= 1,2….|DB| </a:t>
            </a:r>
            <a:r>
              <a:rPr lang="en-US" sz="2600" dirty="0" err="1" smtClean="0"/>
              <a:t>dan</a:t>
            </a:r>
            <a:r>
              <a:rPr lang="en-US" dirty="0" smtClean="0"/>
              <a:t> F</a:t>
            </a:r>
            <a:r>
              <a:rPr lang="en-US" sz="1100" dirty="0" smtClean="0"/>
              <a:t>DB  </a:t>
            </a:r>
            <a:r>
              <a:rPr lang="en-US" sz="2000" dirty="0" smtClean="0"/>
              <a:t>= i </a:t>
            </a:r>
            <a:r>
              <a:rPr lang="en-US" sz="2000" dirty="0" err="1" smtClean="0"/>
              <a:t>th</a:t>
            </a:r>
            <a:r>
              <a:rPr lang="en-US" sz="2000" dirty="0" smtClean="0"/>
              <a:t> feature </a:t>
            </a:r>
            <a:r>
              <a:rPr lang="en-US" sz="2000" dirty="0" err="1" smtClean="0"/>
              <a:t>dari</a:t>
            </a:r>
            <a:r>
              <a:rPr lang="en-US" sz="2000" dirty="0" smtClean="0"/>
              <a:t> j </a:t>
            </a:r>
            <a:r>
              <a:rPr lang="en-US" sz="2000" dirty="0" err="1" smtClean="0"/>
              <a:t>th</a:t>
            </a:r>
            <a:r>
              <a:rPr lang="en-US" sz="2000" dirty="0" smtClean="0"/>
              <a:t> image </a:t>
            </a:r>
            <a:r>
              <a:rPr lang="en-US" sz="2000" dirty="0" err="1" smtClean="0"/>
              <a:t>wajah</a:t>
            </a:r>
            <a:r>
              <a:rPr lang="en-US" sz="2000" dirty="0" smtClean="0"/>
              <a:t> </a:t>
            </a:r>
            <a:r>
              <a:rPr lang="en-US" sz="2000" dirty="0" err="1" smtClean="0"/>
              <a:t>dalam</a:t>
            </a:r>
            <a:r>
              <a:rPr lang="en-US" sz="2000" dirty="0" smtClean="0"/>
              <a:t> database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423934"/>
            <a:ext cx="4941590" cy="10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514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Local Tetra Pattern (</a:t>
            </a:r>
            <a:r>
              <a:rPr lang="en-US" sz="3600" dirty="0" err="1" smtClean="0"/>
              <a:t>contoh</a:t>
            </a:r>
            <a:r>
              <a:rPr lang="en-US" sz="3600" dirty="0" smtClean="0"/>
              <a:t> </a:t>
            </a:r>
            <a:r>
              <a:rPr lang="en-US" sz="3600" dirty="0" err="1" smtClean="0"/>
              <a:t>pendekatan</a:t>
            </a:r>
            <a:r>
              <a:rPr lang="en-US" sz="3600" dirty="0" smtClean="0"/>
              <a:t> </a:t>
            </a:r>
            <a:r>
              <a:rPr lang="en-US" sz="3600" dirty="0" err="1" smtClean="0"/>
              <a:t>statistik</a:t>
            </a:r>
            <a:r>
              <a:rPr lang="en-US" sz="3600" dirty="0" smtClean="0"/>
              <a:t>)</a:t>
            </a:r>
            <a:endParaRPr lang="en-US" sz="3600" dirty="0"/>
          </a:p>
        </p:txBody>
      </p:sp>
      <p:sp>
        <p:nvSpPr>
          <p:cNvPr id="3" name="Content Placeholder 2"/>
          <p:cNvSpPr>
            <a:spLocks noGrp="1"/>
          </p:cNvSpPr>
          <p:nvPr>
            <p:ph sz="quarter"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1082675"/>
            <a:ext cx="5037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76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normAutofit/>
          </a:bodyPr>
          <a:lstStyle/>
          <a:p>
            <a:pPr marL="114300" indent="0">
              <a:buNone/>
            </a:pPr>
            <a:endParaRPr lang="en-US" dirty="0" smtClean="0">
              <a:solidFill>
                <a:srgbClr val="FF0000"/>
              </a:solidFill>
              <a:cs typeface="Calibri"/>
            </a:endParaRPr>
          </a:p>
          <a:p>
            <a:pPr marL="571500" indent="-457200"/>
            <a:r>
              <a:rPr lang="en-US" dirty="0">
                <a:solidFill>
                  <a:srgbClr val="FF0000"/>
                </a:solidFill>
              </a:rPr>
              <a:t>What kinds of queries?</a:t>
            </a:r>
          </a:p>
          <a:p>
            <a:pPr marL="571500" indent="-457200"/>
            <a:r>
              <a:rPr lang="en-US" dirty="0" smtClean="0">
                <a:solidFill>
                  <a:srgbClr val="FF0000"/>
                </a:solidFill>
                <a:cs typeface="Calibri"/>
              </a:rPr>
              <a:t>What kinds of databases?</a:t>
            </a:r>
          </a:p>
          <a:p>
            <a:pPr marL="571500" indent="-457200"/>
            <a:r>
              <a:rPr lang="en-US" dirty="0" smtClean="0">
                <a:solidFill>
                  <a:srgbClr val="FF0000"/>
                </a:solidFill>
              </a:rPr>
              <a:t>What kind of constitutes a match?</a:t>
            </a:r>
          </a:p>
          <a:p>
            <a:pPr marL="571500" indent="-457200"/>
            <a:r>
              <a:rPr lang="en-US" dirty="0" smtClean="0">
                <a:solidFill>
                  <a:srgbClr val="FF0000"/>
                </a:solidFill>
              </a:rPr>
              <a:t>How do make such access efficient? </a:t>
            </a:r>
          </a:p>
          <a:p>
            <a:pPr marL="114300" indent="0">
              <a:buNone/>
            </a:pPr>
            <a:endParaRPr lang="en-US" dirty="0"/>
          </a:p>
        </p:txBody>
      </p:sp>
    </p:spTree>
    <p:extLst>
      <p:ext uri="{BB962C8B-B14F-4D97-AF65-F5344CB8AC3E}">
        <p14:creationId xmlns:p14="http://schemas.microsoft.com/office/powerpoint/2010/main" val="949747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2225675" y="3130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2225675" y="3587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556792"/>
            <a:ext cx="8571465"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12648" y="228600"/>
            <a:ext cx="8153400" cy="990600"/>
          </a:xfrm>
        </p:spPr>
        <p:txBody>
          <a:bodyPr>
            <a:normAutofit/>
          </a:bodyPr>
          <a:lstStyle/>
          <a:p>
            <a:r>
              <a:rPr lang="en-US" dirty="0" smtClean="0"/>
              <a:t>Frame work Local Tetra Pattern</a:t>
            </a:r>
            <a:endParaRPr lang="en-US" dirty="0"/>
          </a:p>
        </p:txBody>
      </p:sp>
    </p:spTree>
    <p:extLst>
      <p:ext uri="{BB962C8B-B14F-4D97-AF65-F5344CB8AC3E}">
        <p14:creationId xmlns:p14="http://schemas.microsoft.com/office/powerpoint/2010/main" val="2862352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awal</a:t>
            </a:r>
            <a:endParaRPr lang="en-US" dirty="0"/>
          </a:p>
        </p:txBody>
      </p:sp>
      <p:sp>
        <p:nvSpPr>
          <p:cNvPr id="3" name="Content Placeholder 2"/>
          <p:cNvSpPr>
            <a:spLocks noGrp="1"/>
          </p:cNvSpPr>
          <p:nvPr>
            <p:ph sz="quarter" idx="1"/>
          </p:nvPr>
        </p:nvSpPr>
        <p:spPr/>
        <p:txBody>
          <a:bodyPr/>
          <a:lstStyle/>
          <a:p>
            <a:pPr marL="114300" indent="0">
              <a:buNone/>
            </a:pPr>
            <a:r>
              <a:rPr lang="en-US" b="1" dirty="0"/>
              <a:t>Data (</a:t>
            </a:r>
            <a:r>
              <a:rPr lang="en-US" b="1" dirty="0" err="1"/>
              <a:t>Pembobotan</a:t>
            </a:r>
            <a:r>
              <a:rPr lang="en-US" b="1" dirty="0"/>
              <a:t>):</a:t>
            </a:r>
          </a:p>
          <a:p>
            <a:pPr marL="571500" lvl="0" indent="-457200">
              <a:buFont typeface="+mj-lt"/>
              <a:buAutoNum type="arabicPeriod"/>
            </a:pPr>
            <a:r>
              <a:rPr lang="en-US" b="1" dirty="0"/>
              <a:t>Static (step 1)</a:t>
            </a:r>
            <a:r>
              <a:rPr lang="en-US" dirty="0"/>
              <a:t>: </a:t>
            </a:r>
            <a:r>
              <a:rPr lang="en-US" dirty="0" err="1"/>
              <a:t>impresi-impresi</a:t>
            </a:r>
            <a:r>
              <a:rPr lang="en-US" dirty="0"/>
              <a:t> </a:t>
            </a:r>
            <a:r>
              <a:rPr lang="en-US" dirty="0" err="1"/>
              <a:t>wajah</a:t>
            </a:r>
            <a:r>
              <a:rPr lang="en-US" dirty="0"/>
              <a:t> yang </a:t>
            </a:r>
            <a:r>
              <a:rPr lang="en-US" dirty="0" err="1"/>
              <a:t>sama</a:t>
            </a:r>
            <a:r>
              <a:rPr lang="en-US" dirty="0"/>
              <a:t>, </a:t>
            </a:r>
            <a:r>
              <a:rPr lang="en-US" dirty="0" err="1"/>
              <a:t>memiliki</a:t>
            </a:r>
            <a:r>
              <a:rPr lang="en-US" dirty="0"/>
              <a:t> </a:t>
            </a:r>
            <a:r>
              <a:rPr lang="en-US" dirty="0" err="1"/>
              <a:t>variasi</a:t>
            </a:r>
            <a:r>
              <a:rPr lang="en-US" dirty="0"/>
              <a:t> </a:t>
            </a:r>
            <a:r>
              <a:rPr lang="en-US" dirty="0" err="1"/>
              <a:t>perbedaan</a:t>
            </a:r>
            <a:r>
              <a:rPr lang="en-US" dirty="0"/>
              <a:t> </a:t>
            </a:r>
            <a:r>
              <a:rPr lang="en-US" dirty="0" err="1"/>
              <a:t>sangat</a:t>
            </a:r>
            <a:r>
              <a:rPr lang="en-US" dirty="0"/>
              <a:t> </a:t>
            </a:r>
            <a:r>
              <a:rPr lang="en-US" dirty="0" err="1"/>
              <a:t>kecil</a:t>
            </a:r>
            <a:r>
              <a:rPr lang="en-US" dirty="0"/>
              <a:t> </a:t>
            </a:r>
            <a:r>
              <a:rPr lang="en-US" dirty="0">
                <a:latin typeface="Calibri"/>
                <a:cs typeface="Calibri"/>
              </a:rPr>
              <a:t>→</a:t>
            </a:r>
            <a:r>
              <a:rPr lang="en-US" dirty="0"/>
              <a:t> False Match Rate</a:t>
            </a:r>
            <a:r>
              <a:rPr lang="en-US" dirty="0">
                <a:latin typeface="Calibri"/>
                <a:cs typeface="Calibri"/>
              </a:rPr>
              <a:t>(</a:t>
            </a:r>
            <a:r>
              <a:rPr lang="en-US" dirty="0"/>
              <a:t>FMR) &gt; 0</a:t>
            </a:r>
          </a:p>
          <a:p>
            <a:pPr marL="571500" indent="-457200">
              <a:buFont typeface="+mj-lt"/>
              <a:buAutoNum type="arabicPeriod"/>
            </a:pPr>
            <a:r>
              <a:rPr lang="en-US" b="1" dirty="0"/>
              <a:t>Dynamic (step 2)</a:t>
            </a:r>
            <a:r>
              <a:rPr lang="en-US" dirty="0"/>
              <a:t>: </a:t>
            </a:r>
            <a:r>
              <a:rPr lang="en-US" dirty="0" err="1"/>
              <a:t>impresi-impresi</a:t>
            </a:r>
            <a:r>
              <a:rPr lang="en-US" dirty="0"/>
              <a:t> </a:t>
            </a:r>
            <a:r>
              <a:rPr lang="en-US" dirty="0" err="1"/>
              <a:t>wajah</a:t>
            </a:r>
            <a:r>
              <a:rPr lang="en-US" dirty="0"/>
              <a:t> yang </a:t>
            </a:r>
            <a:r>
              <a:rPr lang="en-US" dirty="0" err="1"/>
              <a:t>tidak</a:t>
            </a:r>
            <a:r>
              <a:rPr lang="en-US" dirty="0"/>
              <a:t> </a:t>
            </a:r>
            <a:r>
              <a:rPr lang="en-US" dirty="0" err="1"/>
              <a:t>sama</a:t>
            </a:r>
            <a:r>
              <a:rPr lang="en-US" dirty="0"/>
              <a:t>, </a:t>
            </a:r>
            <a:r>
              <a:rPr lang="en-US" dirty="0" err="1"/>
              <a:t>memiliki</a:t>
            </a:r>
            <a:r>
              <a:rPr lang="en-US" dirty="0"/>
              <a:t> </a:t>
            </a:r>
            <a:r>
              <a:rPr lang="en-US" dirty="0" err="1"/>
              <a:t>variasi</a:t>
            </a:r>
            <a:r>
              <a:rPr lang="en-US" dirty="0"/>
              <a:t> </a:t>
            </a:r>
            <a:r>
              <a:rPr lang="en-US" dirty="0" err="1"/>
              <a:t>perbedaan</a:t>
            </a:r>
            <a:r>
              <a:rPr lang="en-US" dirty="0"/>
              <a:t> </a:t>
            </a:r>
            <a:r>
              <a:rPr lang="en-US" dirty="0" err="1"/>
              <a:t>sangat</a:t>
            </a:r>
            <a:r>
              <a:rPr lang="en-US" dirty="0"/>
              <a:t> </a:t>
            </a:r>
            <a:r>
              <a:rPr lang="en-US" dirty="0" err="1"/>
              <a:t>besar</a:t>
            </a:r>
            <a:r>
              <a:rPr lang="en-US" dirty="0"/>
              <a:t> </a:t>
            </a:r>
            <a:r>
              <a:rPr lang="en-US" dirty="0">
                <a:cs typeface="Calibri"/>
              </a:rPr>
              <a:t>→</a:t>
            </a:r>
            <a:r>
              <a:rPr lang="en-US" dirty="0"/>
              <a:t> False Not Match Rate (FNMR) &gt; 0.</a:t>
            </a:r>
            <a:endParaRPr lang="en-US" dirty="0">
              <a:cs typeface="Calibri"/>
            </a:endParaRPr>
          </a:p>
          <a:p>
            <a:pPr marL="0" indent="0">
              <a:buNone/>
            </a:pPr>
            <a:endParaRPr lang="en-US" dirty="0"/>
          </a:p>
        </p:txBody>
      </p:sp>
    </p:spTree>
    <p:extLst>
      <p:ext uri="{BB962C8B-B14F-4D97-AF65-F5344CB8AC3E}">
        <p14:creationId xmlns:p14="http://schemas.microsoft.com/office/powerpoint/2010/main" val="3835294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783494"/>
            <a:ext cx="8738021" cy="45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4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992" y="2996952"/>
            <a:ext cx="5642592" cy="990600"/>
          </a:xfrm>
        </p:spPr>
        <p:txBody>
          <a:bodyPr>
            <a:normAutofit/>
          </a:bodyPr>
          <a:lstStyle/>
          <a:p>
            <a:r>
              <a:rPr lang="en-US" sz="2800" dirty="0" smtClean="0"/>
              <a:t>TERLALU MIRIP…..?</a:t>
            </a:r>
            <a:endParaRPr lang="en-US" sz="2800"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1560" y="-27384"/>
            <a:ext cx="3744416" cy="8991600"/>
          </a:xfrm>
        </p:spPr>
      </p:pic>
    </p:spTree>
    <p:extLst>
      <p:ext uri="{BB962C8B-B14F-4D97-AF65-F5344CB8AC3E}">
        <p14:creationId xmlns:p14="http://schemas.microsoft.com/office/powerpoint/2010/main" val="2405248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67544" y="260648"/>
            <a:ext cx="8001000" cy="914400"/>
          </a:xfrm>
          <a:effectLst>
            <a:outerShdw dist="13470" dir="2700000" algn="ctr" rotWithShape="0">
              <a:schemeClr val="bg2"/>
            </a:outerShdw>
          </a:effectLst>
        </p:spPr>
        <p:txBody>
          <a:bodyPr/>
          <a:lstStyle/>
          <a:p>
            <a:pPr fontAlgn="auto">
              <a:spcAft>
                <a:spcPts val="0"/>
              </a:spcAft>
              <a:defRPr/>
            </a:pPr>
            <a:r>
              <a:rPr lang="en-GB" sz="3200" dirty="0" err="1"/>
              <a:t>Definisi</a:t>
            </a:r>
            <a:r>
              <a:rPr lang="en-GB" sz="3200" dirty="0"/>
              <a:t> Feature / </a:t>
            </a:r>
            <a:r>
              <a:rPr lang="en-GB" sz="3200" dirty="0" err="1"/>
              <a:t>Ciri</a:t>
            </a:r>
            <a:r>
              <a:rPr lang="en-GB" sz="3200" dirty="0"/>
              <a:t> / Object </a:t>
            </a:r>
            <a:r>
              <a:rPr lang="en-GB" sz="3200" dirty="0" err="1"/>
              <a:t>Deskriptor</a:t>
            </a:r>
            <a:endParaRPr lang="en-GB" sz="3200" dirty="0"/>
          </a:p>
        </p:txBody>
      </p:sp>
      <p:sp>
        <p:nvSpPr>
          <p:cNvPr id="7171" name="Rectangle 3"/>
          <p:cNvSpPr>
            <a:spLocks noGrp="1" noChangeArrowheads="1"/>
          </p:cNvSpPr>
          <p:nvPr>
            <p:ph idx="1"/>
          </p:nvPr>
        </p:nvSpPr>
        <p:spPr>
          <a:xfrm>
            <a:off x="457200" y="2133600"/>
            <a:ext cx="8458200" cy="4343400"/>
          </a:xfrm>
        </p:spPr>
        <p:txBody>
          <a:bodyPr/>
          <a:lstStyle/>
          <a:p>
            <a:r>
              <a:rPr lang="en-GB" sz="3600" i="1" dirty="0" smtClean="0"/>
              <a:t>Feature </a:t>
            </a:r>
            <a:r>
              <a:rPr lang="en-GB" sz="3600" i="1" dirty="0" err="1" smtClean="0"/>
              <a:t>atau</a:t>
            </a:r>
            <a:r>
              <a:rPr lang="en-GB" sz="3600" i="1" dirty="0" smtClean="0"/>
              <a:t> </a:t>
            </a:r>
            <a:r>
              <a:rPr lang="en-GB" sz="3600" i="1" dirty="0" err="1" smtClean="0"/>
              <a:t>ciri</a:t>
            </a:r>
            <a:r>
              <a:rPr lang="en-GB" sz="3600" i="1" dirty="0" smtClean="0"/>
              <a:t> (</a:t>
            </a:r>
            <a:r>
              <a:rPr lang="en-GB" sz="3600" i="1" dirty="0" err="1" smtClean="0"/>
              <a:t>fitur</a:t>
            </a:r>
            <a:r>
              <a:rPr lang="en-GB" sz="3600" i="1" dirty="0" smtClean="0"/>
              <a:t>) </a:t>
            </a:r>
            <a:r>
              <a:rPr lang="en-GB" sz="3600" i="1" dirty="0" err="1" smtClean="0"/>
              <a:t>merupakan</a:t>
            </a:r>
            <a:r>
              <a:rPr lang="en-GB" sz="3600" i="1" dirty="0" smtClean="0"/>
              <a:t> </a:t>
            </a:r>
            <a:r>
              <a:rPr lang="en-GB" sz="3600" i="1" dirty="0" err="1" smtClean="0"/>
              <a:t>suatu</a:t>
            </a:r>
            <a:r>
              <a:rPr lang="en-GB" sz="3600" i="1" dirty="0" smtClean="0"/>
              <a:t> </a:t>
            </a:r>
            <a:r>
              <a:rPr lang="en-GB" sz="3600" i="1" dirty="0" err="1" smtClean="0"/>
              <a:t>deskriptor</a:t>
            </a:r>
            <a:r>
              <a:rPr lang="en-GB" sz="3600" i="1" dirty="0" smtClean="0"/>
              <a:t> yang </a:t>
            </a:r>
            <a:r>
              <a:rPr lang="en-GB" sz="3600" i="1" dirty="0" err="1" smtClean="0"/>
              <a:t>menggambarkan</a:t>
            </a:r>
            <a:r>
              <a:rPr lang="en-GB" sz="3600" i="1" dirty="0" smtClean="0"/>
              <a:t> </a:t>
            </a:r>
            <a:r>
              <a:rPr lang="en-GB" sz="3600" i="1" dirty="0" err="1" smtClean="0"/>
              <a:t>karakteristik</a:t>
            </a:r>
            <a:r>
              <a:rPr lang="en-GB" sz="3600" i="1" dirty="0" smtClean="0"/>
              <a:t> </a:t>
            </a:r>
            <a:r>
              <a:rPr lang="en-GB" sz="3600" i="1" dirty="0" err="1" smtClean="0"/>
              <a:t>dari</a:t>
            </a:r>
            <a:r>
              <a:rPr lang="en-GB" sz="3600" i="1" dirty="0" smtClean="0"/>
              <a:t> </a:t>
            </a:r>
            <a:r>
              <a:rPr lang="en-GB" sz="3600" i="1" dirty="0" err="1" smtClean="0"/>
              <a:t>obyek</a:t>
            </a:r>
            <a:r>
              <a:rPr lang="en-GB" sz="3600" i="1" dirty="0" smtClean="0"/>
              <a:t>.</a:t>
            </a:r>
          </a:p>
          <a:p>
            <a:r>
              <a:rPr lang="en-GB" sz="3600" i="1" dirty="0" smtClean="0"/>
              <a:t>Kita </a:t>
            </a:r>
            <a:r>
              <a:rPr lang="en-GB" sz="3600" i="1" dirty="0" err="1" smtClean="0"/>
              <a:t>akan</a:t>
            </a:r>
            <a:r>
              <a:rPr lang="en-GB" sz="3600" i="1" dirty="0" smtClean="0"/>
              <a:t> </a:t>
            </a:r>
            <a:r>
              <a:rPr lang="en-GB" sz="3600" i="1" dirty="0" err="1" smtClean="0"/>
              <a:t>mempelajari</a:t>
            </a:r>
            <a:r>
              <a:rPr lang="en-GB" sz="3600" i="1" dirty="0" smtClean="0"/>
              <a:t> regional descriptor.</a:t>
            </a:r>
          </a:p>
          <a:p>
            <a:r>
              <a:rPr lang="en-GB" sz="3600" i="1" dirty="0" err="1" smtClean="0"/>
              <a:t>Kemudian</a:t>
            </a:r>
            <a:r>
              <a:rPr lang="en-GB" sz="3600" i="1" dirty="0" smtClean="0"/>
              <a:t> </a:t>
            </a:r>
            <a:r>
              <a:rPr lang="en-GB" sz="3600" i="1" dirty="0" err="1" smtClean="0"/>
              <a:t>akan</a:t>
            </a:r>
            <a:r>
              <a:rPr lang="en-GB" sz="3600" i="1" dirty="0" smtClean="0"/>
              <a:t> </a:t>
            </a:r>
            <a:r>
              <a:rPr lang="en-GB" sz="3600" i="1" dirty="0" err="1" smtClean="0"/>
              <a:t>dilanjutkan</a:t>
            </a:r>
            <a:r>
              <a:rPr lang="en-GB" sz="3600" i="1" dirty="0" smtClean="0"/>
              <a:t> </a:t>
            </a:r>
            <a:r>
              <a:rPr lang="en-GB" sz="3600" i="1" dirty="0" err="1" smtClean="0"/>
              <a:t>dengan</a:t>
            </a:r>
            <a:r>
              <a:rPr lang="en-GB" sz="3600" i="1" dirty="0" smtClean="0"/>
              <a:t> </a:t>
            </a:r>
            <a:r>
              <a:rPr lang="en-GB" sz="3600" i="1" dirty="0" err="1" smtClean="0"/>
              <a:t>ciri</a:t>
            </a:r>
            <a:r>
              <a:rPr lang="en-GB" sz="3600" i="1" dirty="0" smtClean="0"/>
              <a:t> </a:t>
            </a:r>
            <a:r>
              <a:rPr lang="en-GB" sz="3600" i="1" dirty="0" err="1" smtClean="0"/>
              <a:t>ciri</a:t>
            </a:r>
            <a:r>
              <a:rPr lang="en-GB" sz="3600" i="1" dirty="0" smtClean="0"/>
              <a:t> </a:t>
            </a:r>
            <a:r>
              <a:rPr lang="en-GB" sz="3600" i="1" dirty="0" err="1" smtClean="0"/>
              <a:t>tekstur</a:t>
            </a:r>
            <a:r>
              <a:rPr lang="en-GB" sz="3600" i="1" dirty="0" smtClean="0"/>
              <a:t>.</a:t>
            </a: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fld id="{ABC0D503-0282-4FDE-A5E2-AFC778E2E9C2}" type="slidenum">
              <a:rPr lang="en-GB" sz="1400">
                <a:solidFill>
                  <a:srgbClr val="FFFFFF"/>
                </a:solidFill>
              </a:rPr>
              <a:pPr eaLnBrk="1" hangingPunct="1"/>
              <a:t>34</a:t>
            </a:fld>
            <a:endParaRPr lang="en-GB" sz="1400">
              <a:solidFill>
                <a:srgbClr val="FFFFFF"/>
              </a:solidFill>
            </a:endParaRPr>
          </a:p>
        </p:txBody>
      </p:sp>
      <p:sp>
        <p:nvSpPr>
          <p:cNvPr id="7173" name="Line 5"/>
          <p:cNvSpPr>
            <a:spLocks noChangeShapeType="1"/>
          </p:cNvSpPr>
          <p:nvPr/>
        </p:nvSpPr>
        <p:spPr bwMode="auto">
          <a:xfrm>
            <a:off x="3505200" y="365760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341013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67544" y="188640"/>
            <a:ext cx="7543800" cy="914400"/>
          </a:xfrm>
          <a:effectLst>
            <a:outerShdw dist="13470" dir="2700000" algn="ctr" rotWithShape="0">
              <a:schemeClr val="bg2"/>
            </a:outerShdw>
          </a:effectLst>
        </p:spPr>
        <p:txBody>
          <a:bodyPr/>
          <a:lstStyle/>
          <a:p>
            <a:pPr fontAlgn="auto">
              <a:spcAft>
                <a:spcPts val="0"/>
              </a:spcAft>
              <a:defRPr/>
            </a:pPr>
            <a:r>
              <a:rPr lang="en-GB" dirty="0" err="1"/>
              <a:t>Beberapa</a:t>
            </a:r>
            <a:r>
              <a:rPr lang="en-GB" dirty="0"/>
              <a:t> Regional Descriptors</a:t>
            </a:r>
          </a:p>
        </p:txBody>
      </p:sp>
      <p:sp>
        <p:nvSpPr>
          <p:cNvPr id="8195" name="Rectangle 3"/>
          <p:cNvSpPr>
            <a:spLocks noGrp="1" noChangeArrowheads="1"/>
          </p:cNvSpPr>
          <p:nvPr>
            <p:ph idx="1"/>
          </p:nvPr>
        </p:nvSpPr>
        <p:spPr>
          <a:xfrm>
            <a:off x="152400" y="2057400"/>
            <a:ext cx="8991600" cy="4724400"/>
          </a:xfrm>
        </p:spPr>
        <p:txBody>
          <a:bodyPr/>
          <a:lstStyle/>
          <a:p>
            <a:r>
              <a:rPr lang="en-GB" sz="2800" i="1" smtClean="0"/>
              <a:t>Area of a region: dinyatakan dengan jumlah piksel yang ada pada wilayah tersebut.</a:t>
            </a:r>
          </a:p>
          <a:p>
            <a:r>
              <a:rPr lang="en-GB" sz="2800" i="1" smtClean="0"/>
              <a:t>Perimeter of a region: dinyatakan dengan panjang (jumlah piksel yang ada pada) garis batas wilayah tersebut. </a:t>
            </a:r>
          </a:p>
          <a:p>
            <a:r>
              <a:rPr lang="en-GB" sz="2800" i="1" smtClean="0"/>
              <a:t>Region compactness descriptor: dinyatakan dengan perimeter</a:t>
            </a:r>
            <a:r>
              <a:rPr lang="en-GB" sz="2800" i="1" baseline="30000" smtClean="0"/>
              <a:t>2</a:t>
            </a:r>
            <a:r>
              <a:rPr lang="en-GB" sz="2800" i="1" smtClean="0"/>
              <a:t> / area.</a:t>
            </a:r>
          </a:p>
          <a:p>
            <a:r>
              <a:rPr lang="en-GB" sz="2800" i="1" smtClean="0"/>
              <a:t>Region spread: dinyatakan dengan  eigen values.</a:t>
            </a:r>
          </a:p>
          <a:p>
            <a:r>
              <a:rPr lang="en-GB" sz="2800" i="1" smtClean="0"/>
              <a:t>Region spread descriptor: dinyatakan dengan ratio antara largest eigen value / smallest eigen value</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fld id="{C3A6839A-8E83-4D1A-B8BD-3ADF44F9BE6B}" type="slidenum">
              <a:rPr lang="en-GB" sz="1400">
                <a:solidFill>
                  <a:srgbClr val="FFFFFF"/>
                </a:solidFill>
              </a:rPr>
              <a:pPr eaLnBrk="1" hangingPunct="1"/>
              <a:t>35</a:t>
            </a:fld>
            <a:endParaRPr lang="en-GB" sz="1400">
              <a:solidFill>
                <a:srgbClr val="FFFFFF"/>
              </a:solidFill>
            </a:endParaRPr>
          </a:p>
        </p:txBody>
      </p:sp>
      <p:sp>
        <p:nvSpPr>
          <p:cNvPr id="8197" name="Line 4"/>
          <p:cNvSpPr>
            <a:spLocks noChangeShapeType="1"/>
          </p:cNvSpPr>
          <p:nvPr/>
        </p:nvSpPr>
        <p:spPr bwMode="auto">
          <a:xfrm>
            <a:off x="3505200" y="365760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7011373"/>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indigo system\Desktop\facial attribute.jpg"/>
          <p:cNvPicPr>
            <a:picLocks noGrp="1"/>
          </p:cNvPicPr>
          <p:nvPr>
            <p:ph sz="quarter" idx="1"/>
          </p:nvPr>
        </p:nvPicPr>
        <p:blipFill>
          <a:blip r:embed="rId2" cstate="print"/>
          <a:srcRect/>
          <a:stretch>
            <a:fillRect/>
          </a:stretch>
        </p:blipFill>
        <p:spPr bwMode="auto">
          <a:xfrm>
            <a:off x="-20960" y="-963488"/>
            <a:ext cx="9164960" cy="7632848"/>
          </a:xfrm>
          <a:prstGeom prst="rect">
            <a:avLst/>
          </a:prstGeom>
          <a:noFill/>
          <a:ln w="9525">
            <a:noFill/>
            <a:miter lim="800000"/>
            <a:headEnd/>
            <a:tailEnd/>
          </a:ln>
        </p:spPr>
      </p:pic>
    </p:spTree>
    <p:extLst>
      <p:ext uri="{BB962C8B-B14F-4D97-AF65-F5344CB8AC3E}">
        <p14:creationId xmlns:p14="http://schemas.microsoft.com/office/powerpoint/2010/main" val="3800832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Method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a:t>Berdasarkan</a:t>
            </a:r>
            <a:r>
              <a:rPr lang="en-US" dirty="0"/>
              <a:t> </a:t>
            </a:r>
            <a:r>
              <a:rPr lang="en-US" dirty="0" err="1"/>
              <a:t>pendekatan</a:t>
            </a:r>
            <a:r>
              <a:rPr lang="en-US" dirty="0"/>
              <a:t> </a:t>
            </a:r>
            <a:r>
              <a:rPr lang="en-US" dirty="0" err="1"/>
              <a:t>sintaktik</a:t>
            </a:r>
            <a:r>
              <a:rPr lang="en-US" dirty="0"/>
              <a:t>, </a:t>
            </a:r>
            <a:r>
              <a:rPr lang="en-US" dirty="0" err="1"/>
              <a:t>wajah</a:t>
            </a:r>
            <a:r>
              <a:rPr lang="en-US" dirty="0"/>
              <a:t> </a:t>
            </a:r>
            <a:r>
              <a:rPr lang="en-US" dirty="0" err="1"/>
              <a:t>manusia</a:t>
            </a:r>
            <a:r>
              <a:rPr lang="en-US" dirty="0"/>
              <a:t> </a:t>
            </a:r>
            <a:r>
              <a:rPr lang="en-US" dirty="0" err="1"/>
              <a:t>dapat</a:t>
            </a:r>
            <a:r>
              <a:rPr lang="en-US" dirty="0"/>
              <a:t> </a:t>
            </a:r>
            <a:r>
              <a:rPr lang="en-US" dirty="0" err="1"/>
              <a:t>difungsikan</a:t>
            </a:r>
            <a:r>
              <a:rPr lang="en-US" dirty="0"/>
              <a:t> </a:t>
            </a:r>
            <a:r>
              <a:rPr lang="en-US" dirty="0" err="1"/>
              <a:t>sebagai</a:t>
            </a:r>
            <a:r>
              <a:rPr lang="en-US" dirty="0"/>
              <a:t> </a:t>
            </a:r>
            <a:r>
              <a:rPr lang="en-US" dirty="0" err="1"/>
              <a:t>fungsi</a:t>
            </a:r>
            <a:r>
              <a:rPr lang="en-US" dirty="0"/>
              <a:t> </a:t>
            </a:r>
            <a:r>
              <a:rPr lang="en-US" i="1" dirty="0"/>
              <a:t>grammar</a:t>
            </a:r>
            <a:r>
              <a:rPr lang="en-US" dirty="0"/>
              <a:t> </a:t>
            </a:r>
            <a:r>
              <a:rPr lang="en-US" dirty="0" err="1"/>
              <a:t>dengan</a:t>
            </a:r>
            <a:r>
              <a:rPr lang="en-US" dirty="0"/>
              <a:t> </a:t>
            </a:r>
            <a:r>
              <a:rPr lang="en-US" dirty="0" err="1"/>
              <a:t>membagi</a:t>
            </a:r>
            <a:r>
              <a:rPr lang="en-US" dirty="0"/>
              <a:t> image </a:t>
            </a:r>
            <a:r>
              <a:rPr lang="en-US" dirty="0" err="1"/>
              <a:t>wajah</a:t>
            </a:r>
            <a:r>
              <a:rPr lang="en-US" dirty="0"/>
              <a:t> </a:t>
            </a:r>
            <a:r>
              <a:rPr lang="en-US" dirty="0" err="1"/>
              <a:t>manusia</a:t>
            </a:r>
            <a:r>
              <a:rPr lang="en-US" dirty="0"/>
              <a:t> </a:t>
            </a:r>
            <a:r>
              <a:rPr lang="en-US" dirty="0" err="1"/>
              <a:t>menjadi</a:t>
            </a:r>
            <a:r>
              <a:rPr lang="en-US" dirty="0"/>
              <a:t> </a:t>
            </a:r>
            <a:r>
              <a:rPr lang="en-US" dirty="0" err="1"/>
              <a:t>beberapa</a:t>
            </a:r>
            <a:r>
              <a:rPr lang="en-US" dirty="0"/>
              <a:t> layer </a:t>
            </a:r>
            <a:r>
              <a:rPr lang="en-US" dirty="0" err="1" smtClean="0"/>
              <a:t>geometrik</a:t>
            </a:r>
            <a:r>
              <a:rPr lang="en-US" dirty="0"/>
              <a:t> </a:t>
            </a:r>
            <a:r>
              <a:rPr lang="en-US" dirty="0" smtClean="0"/>
              <a:t>:</a:t>
            </a:r>
            <a:endParaRPr lang="en-US" dirty="0"/>
          </a:p>
          <a:p>
            <a:pPr lvl="0"/>
            <a:r>
              <a:rPr lang="id-ID" dirty="0"/>
              <a:t>Layer satu: Wajah secara keseluruhan</a:t>
            </a:r>
            <a:r>
              <a:rPr lang="en-US" dirty="0"/>
              <a:t> (</a:t>
            </a:r>
            <a:r>
              <a:rPr lang="en-US" dirty="0" err="1"/>
              <a:t>sebagai</a:t>
            </a:r>
            <a:r>
              <a:rPr lang="en-US" dirty="0"/>
              <a:t> </a:t>
            </a:r>
            <a:r>
              <a:rPr lang="en-US" i="1" dirty="0"/>
              <a:t>Sentence</a:t>
            </a:r>
            <a:r>
              <a:rPr lang="en-US" dirty="0"/>
              <a:t>)</a:t>
            </a:r>
          </a:p>
          <a:p>
            <a:pPr lvl="0"/>
            <a:r>
              <a:rPr lang="id-ID" dirty="0"/>
              <a:t>Layer dua</a:t>
            </a:r>
            <a:r>
              <a:rPr lang="en-US" dirty="0"/>
              <a:t> (</a:t>
            </a:r>
            <a:r>
              <a:rPr lang="en-US" dirty="0" err="1"/>
              <a:t>sebagai</a:t>
            </a:r>
            <a:r>
              <a:rPr lang="en-US" dirty="0"/>
              <a:t> </a:t>
            </a:r>
            <a:r>
              <a:rPr lang="en-US" i="1" dirty="0"/>
              <a:t>Word</a:t>
            </a:r>
            <a:r>
              <a:rPr lang="en-US" dirty="0"/>
              <a:t>)</a:t>
            </a:r>
            <a:r>
              <a:rPr lang="id-ID" dirty="0"/>
              <a:t>: Wajah terbagi menjadi beberapa komponen </a:t>
            </a:r>
            <a:r>
              <a:rPr lang="id-ID" i="1" dirty="0"/>
              <a:t>unique</a:t>
            </a:r>
            <a:r>
              <a:rPr lang="id-ID" dirty="0"/>
              <a:t> wajah </a:t>
            </a:r>
            <a:r>
              <a:rPr lang="en-US" dirty="0"/>
              <a:t>(Region of Interest/ROI)</a:t>
            </a:r>
            <a:r>
              <a:rPr lang="id-ID" dirty="0"/>
              <a:t> meliputi:</a:t>
            </a:r>
            <a:endParaRPr lang="en-US" dirty="0"/>
          </a:p>
          <a:p>
            <a:pPr marL="0" indent="0">
              <a:buNone/>
            </a:pPr>
            <a:r>
              <a:rPr lang="en-US" dirty="0"/>
              <a:t> </a:t>
            </a:r>
            <a:r>
              <a:rPr lang="en-US" dirty="0" smtClean="0"/>
              <a:t>  </a:t>
            </a:r>
            <a:r>
              <a:rPr lang="id-ID" dirty="0" smtClean="0"/>
              <a:t>Mata</a:t>
            </a:r>
            <a:r>
              <a:rPr lang="id-ID" dirty="0"/>
              <a:t>, Hidung, Mulut</a:t>
            </a:r>
            <a:r>
              <a:rPr lang="en-US" dirty="0"/>
              <a:t> + (</a:t>
            </a:r>
            <a:r>
              <a:rPr lang="id-ID" dirty="0"/>
              <a:t>Alis Mata, Bibir, </a:t>
            </a:r>
            <a:r>
              <a:rPr lang="en-US" dirty="0" smtClean="0"/>
              <a:t>…)</a:t>
            </a:r>
            <a:endParaRPr lang="en-US" dirty="0"/>
          </a:p>
          <a:p>
            <a:r>
              <a:rPr lang="en-US" dirty="0"/>
              <a:t>Layer </a:t>
            </a:r>
            <a:r>
              <a:rPr lang="en-US" dirty="0" err="1"/>
              <a:t>tiga</a:t>
            </a:r>
            <a:r>
              <a:rPr lang="en-US" dirty="0"/>
              <a:t> (</a:t>
            </a:r>
            <a:r>
              <a:rPr lang="en-US" dirty="0" err="1"/>
              <a:t>sebagai</a:t>
            </a:r>
            <a:r>
              <a:rPr lang="en-US" dirty="0"/>
              <a:t> </a:t>
            </a:r>
            <a:r>
              <a:rPr lang="en-US" i="1" dirty="0"/>
              <a:t>Letter</a:t>
            </a:r>
            <a:r>
              <a:rPr lang="en-US" dirty="0"/>
              <a:t>): </a:t>
            </a:r>
            <a:r>
              <a:rPr lang="en-US" dirty="0" err="1"/>
              <a:t>Informasi</a:t>
            </a:r>
            <a:r>
              <a:rPr lang="en-US" dirty="0"/>
              <a:t> Pixel yang </a:t>
            </a:r>
            <a:r>
              <a:rPr lang="en-US" dirty="0" err="1"/>
              <a:t>terkandung</a:t>
            </a:r>
            <a:r>
              <a:rPr lang="en-US" dirty="0"/>
              <a:t> di ROI </a:t>
            </a:r>
            <a:r>
              <a:rPr lang="en-US" dirty="0" err="1"/>
              <a:t>secara</a:t>
            </a:r>
            <a:r>
              <a:rPr lang="en-US" dirty="0"/>
              <a:t> </a:t>
            </a:r>
            <a:r>
              <a:rPr lang="en-US" dirty="0" err="1"/>
              <a:t>geometrik</a:t>
            </a:r>
            <a:endParaRPr lang="en-US" dirty="0"/>
          </a:p>
        </p:txBody>
      </p:sp>
    </p:spTree>
    <p:extLst>
      <p:ext uri="{BB962C8B-B14F-4D97-AF65-F5344CB8AC3E}">
        <p14:creationId xmlns:p14="http://schemas.microsoft.com/office/powerpoint/2010/main" val="1270584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Ekstraksi</a:t>
            </a:r>
            <a:r>
              <a:rPr lang="en-US" dirty="0" smtClean="0"/>
              <a:t> Object)</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6824"/>
            <a:ext cx="8280920" cy="547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634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t>
            </a:r>
            <a:r>
              <a:rPr lang="en-US" dirty="0" err="1" smtClean="0"/>
              <a:t>contoh</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12812"/>
            <a:ext cx="8496944" cy="524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91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57200"/>
            <a:ext cx="7772400" cy="914400"/>
          </a:xfrm>
        </p:spPr>
        <p:txBody>
          <a:bodyPr/>
          <a:lstStyle/>
          <a:p>
            <a:pPr algn="ctr" eaLnBrk="1" fontAlgn="auto" hangingPunct="1">
              <a:spcAft>
                <a:spcPts val="0"/>
              </a:spcAft>
              <a:defRPr/>
            </a:pPr>
            <a:r>
              <a:rPr lang="en-US" altLang="zh-TW" sz="3200" b="1">
                <a:effectLst>
                  <a:outerShdw blurRad="38100" dist="38100" dir="2700000" algn="tl">
                    <a:srgbClr val="FFFFFF"/>
                  </a:outerShdw>
                </a:effectLst>
              </a:rPr>
              <a:t>What is a Multimedia DBMS?</a:t>
            </a:r>
            <a:endParaRPr lang="en-US" altLang="zh-TW" sz="2000"/>
          </a:p>
        </p:txBody>
      </p:sp>
      <p:sp>
        <p:nvSpPr>
          <p:cNvPr id="4099" name="Rectangle 3"/>
          <p:cNvSpPr>
            <a:spLocks noGrp="1" noChangeArrowheads="1"/>
          </p:cNvSpPr>
          <p:nvPr>
            <p:ph idx="1"/>
          </p:nvPr>
        </p:nvSpPr>
        <p:spPr>
          <a:xfrm>
            <a:off x="457200" y="1600200"/>
            <a:ext cx="8382000" cy="4495800"/>
          </a:xfrm>
        </p:spPr>
        <p:txBody>
          <a:bodyPr rtlCol="0">
            <a:normAutofit lnSpcReduction="10000"/>
          </a:bodyPr>
          <a:lstStyle/>
          <a:p>
            <a:pPr marL="182880" indent="-182880" eaLnBrk="1" fontAlgn="auto" hangingPunct="1">
              <a:spcAft>
                <a:spcPts val="0"/>
              </a:spcAft>
              <a:buFont typeface="Arial" pitchFamily="34" charset="0"/>
              <a:buChar char="•"/>
              <a:defRPr/>
            </a:pPr>
            <a:r>
              <a:rPr lang="en-US" altLang="zh-TW" sz="2200"/>
              <a:t>A multimedia database management system (MM-DBMS) is a framework that manages different types of data potentially represented in a wide diversity of formats on a wide array of media sources. </a:t>
            </a:r>
          </a:p>
          <a:p>
            <a:pPr marL="182880" indent="-182880" eaLnBrk="1" fontAlgn="auto" hangingPunct="1">
              <a:spcAft>
                <a:spcPts val="0"/>
              </a:spcAft>
              <a:buFont typeface="Arial" pitchFamily="34" charset="0"/>
              <a:buChar char="•"/>
              <a:defRPr/>
            </a:pPr>
            <a:r>
              <a:rPr lang="en-US" altLang="zh-TW" sz="2200"/>
              <a:t>Like the traditional DBMS, MM-DBMS should address requirements:</a:t>
            </a:r>
            <a:endParaRPr lang="en-US" altLang="zh-TW" sz="2000"/>
          </a:p>
          <a:p>
            <a:pPr lvl="1" indent="-182880" eaLnBrk="1" fontAlgn="auto" hangingPunct="1">
              <a:spcAft>
                <a:spcPts val="0"/>
              </a:spcAft>
              <a:buFont typeface="Arial" pitchFamily="34" charset="0"/>
              <a:buChar char="•"/>
              <a:defRPr/>
            </a:pPr>
            <a:r>
              <a:rPr lang="en-US" altLang="zh-TW" sz="2200" i="1"/>
              <a:t>Integration</a:t>
            </a:r>
            <a:endParaRPr lang="en-US" altLang="zh-TW" sz="2200"/>
          </a:p>
          <a:p>
            <a:pPr marL="731520" lvl="2" indent="-182880" eaLnBrk="1" fontAlgn="auto" hangingPunct="1">
              <a:spcAft>
                <a:spcPts val="0"/>
              </a:spcAft>
              <a:buFont typeface="Arial" pitchFamily="34" charset="0"/>
              <a:buChar char="•"/>
              <a:defRPr/>
            </a:pPr>
            <a:r>
              <a:rPr lang="en-US" altLang="zh-TW" sz="2200"/>
              <a:t>Data items do not need to be duplicated for different programs</a:t>
            </a:r>
          </a:p>
          <a:p>
            <a:pPr lvl="1" indent="-182880" eaLnBrk="1" fontAlgn="auto" hangingPunct="1">
              <a:spcAft>
                <a:spcPts val="0"/>
              </a:spcAft>
              <a:buFont typeface="Arial" pitchFamily="34" charset="0"/>
              <a:buChar char="•"/>
              <a:defRPr/>
            </a:pPr>
            <a:r>
              <a:rPr lang="en-US" altLang="zh-TW" sz="2200" i="1"/>
              <a:t>Data independence</a:t>
            </a:r>
            <a:endParaRPr lang="en-US" altLang="zh-TW" sz="2200"/>
          </a:p>
          <a:p>
            <a:pPr marL="731520" lvl="2" indent="-182880" eaLnBrk="1" fontAlgn="auto" hangingPunct="1">
              <a:spcAft>
                <a:spcPts val="0"/>
              </a:spcAft>
              <a:buFont typeface="Arial" pitchFamily="34" charset="0"/>
              <a:buChar char="•"/>
              <a:defRPr/>
            </a:pPr>
            <a:r>
              <a:rPr lang="en-US" altLang="zh-TW" sz="2200"/>
              <a:t>Separate the database and the management from the application programs</a:t>
            </a:r>
          </a:p>
          <a:p>
            <a:pPr lvl="1" indent="-182880" eaLnBrk="1" fontAlgn="auto" hangingPunct="1">
              <a:spcAft>
                <a:spcPts val="0"/>
              </a:spcAft>
              <a:buFont typeface="Arial" pitchFamily="34" charset="0"/>
              <a:buChar char="•"/>
              <a:defRPr/>
            </a:pPr>
            <a:r>
              <a:rPr lang="en-US" altLang="zh-TW" sz="2200" i="1"/>
              <a:t>Concurrency control</a:t>
            </a:r>
            <a:endParaRPr lang="en-US" altLang="zh-TW" sz="2200"/>
          </a:p>
          <a:p>
            <a:pPr marL="731520" lvl="2" indent="-182880" eaLnBrk="1" fontAlgn="auto" hangingPunct="1">
              <a:spcAft>
                <a:spcPts val="0"/>
              </a:spcAft>
              <a:buFont typeface="Arial" pitchFamily="34" charset="0"/>
              <a:buChar char="•"/>
              <a:defRPr/>
            </a:pPr>
            <a:r>
              <a:rPr lang="en-US" altLang="zh-TW" sz="2200"/>
              <a:t>allows concurrent transactions</a:t>
            </a:r>
            <a:endParaRPr lang="en-US" altLang="zh-TW" sz="2000"/>
          </a:p>
        </p:txBody>
      </p:sp>
      <p:sp>
        <p:nvSpPr>
          <p:cNvPr id="8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8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75909B77-F763-44DD-AA5D-C3D79DC6E65B}" type="slidenum">
              <a:rPr lang="zh-TW" altLang="en-US" sz="1400" smtClean="0">
                <a:solidFill>
                  <a:srgbClr val="FFFFFF"/>
                </a:solidFill>
              </a:rPr>
              <a:pPr/>
              <a:t>4</a:t>
            </a:fld>
            <a:endParaRPr lang="zh-TW" altLang="en-US" sz="1400" smtClean="0">
              <a:solidFill>
                <a:srgbClr val="FFFFFF"/>
              </a:solidFill>
            </a:endParaRPr>
          </a:p>
        </p:txBody>
      </p:sp>
    </p:spTree>
    <p:extLst>
      <p:ext uri="{BB962C8B-B14F-4D97-AF65-F5344CB8AC3E}">
        <p14:creationId xmlns:p14="http://schemas.microsoft.com/office/powerpoint/2010/main" val="1952637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Octal chain code</a:t>
            </a:r>
            <a:endParaRPr lang="en-US" dirty="0"/>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628800"/>
            <a:ext cx="7344816" cy="4896543"/>
          </a:xfrm>
          <a:prstGeom prst="rect">
            <a:avLst/>
          </a:prstGeom>
          <a:noFill/>
          <a:ln>
            <a:noFill/>
          </a:ln>
        </p:spPr>
      </p:pic>
    </p:spTree>
    <p:extLst>
      <p:ext uri="{BB962C8B-B14F-4D97-AF65-F5344CB8AC3E}">
        <p14:creationId xmlns:p14="http://schemas.microsoft.com/office/powerpoint/2010/main" val="2825701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0" y="1571625"/>
            <a:ext cx="40719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28750" y="1214438"/>
            <a:ext cx="3643313" cy="357187"/>
          </a:xfrm>
          <a:prstGeom prst="rect">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8" name="Content Placeholder 3"/>
          <p:cNvSpPr txBox="1">
            <a:spLocks/>
          </p:cNvSpPr>
          <p:nvPr/>
        </p:nvSpPr>
        <p:spPr bwMode="auto">
          <a:xfrm>
            <a:off x="428625" y="1143000"/>
            <a:ext cx="5429250" cy="500063"/>
          </a:xfrm>
          <a:prstGeom prst="rect">
            <a:avLst/>
          </a:prstGeom>
          <a:noFill/>
          <a:ln w="9525">
            <a:noFill/>
            <a:miter lim="800000"/>
            <a:headEnd/>
            <a:tailEnd/>
          </a:ln>
        </p:spPr>
        <p:txBody>
          <a:bodyPr/>
          <a:lstStyle/>
          <a:p>
            <a:pPr marL="342900" indent="-342900" eaLnBrk="0" hangingPunct="0">
              <a:spcBef>
                <a:spcPct val="20000"/>
              </a:spcBef>
              <a:defRPr/>
            </a:pPr>
            <a:r>
              <a:rPr lang="id-ID" sz="2400" dirty="0">
                <a:solidFill>
                  <a:srgbClr val="002060"/>
                </a:solidFill>
                <a:ea typeface="Arial" charset="0"/>
              </a:rPr>
              <a:t>Akses  ke Basis </a:t>
            </a:r>
            <a:r>
              <a:rPr lang="id-ID" sz="2400" dirty="0" smtClean="0">
                <a:solidFill>
                  <a:srgbClr val="002060"/>
                </a:solidFill>
                <a:ea typeface="Arial" charset="0"/>
              </a:rPr>
              <a:t>Data</a:t>
            </a:r>
            <a:r>
              <a:rPr lang="en-US" sz="2400" dirty="0" smtClean="0">
                <a:solidFill>
                  <a:srgbClr val="002060"/>
                </a:solidFill>
                <a:ea typeface="Arial" charset="0"/>
              </a:rPr>
              <a:t> </a:t>
            </a:r>
            <a:r>
              <a:rPr lang="id-ID" sz="2400" b="1" dirty="0" smtClean="0">
                <a:solidFill>
                  <a:schemeClr val="bg1"/>
                </a:solidFill>
                <a:ea typeface="Arial" charset="0"/>
              </a:rPr>
              <a:t> </a:t>
            </a:r>
            <a:r>
              <a:rPr lang="id-ID" sz="2400" b="1" dirty="0">
                <a:solidFill>
                  <a:schemeClr val="bg1"/>
                </a:solidFill>
                <a:ea typeface="Arial" charset="0"/>
              </a:rPr>
              <a:t/>
            </a:r>
            <a:br>
              <a:rPr lang="id-ID" sz="2400" b="1" dirty="0">
                <a:solidFill>
                  <a:schemeClr val="bg1"/>
                </a:solidFill>
                <a:ea typeface="Arial" charset="0"/>
              </a:rPr>
            </a:br>
            <a:endParaRPr lang="id-ID" sz="2400" dirty="0">
              <a:solidFill>
                <a:schemeClr val="bg1"/>
              </a:solidFill>
              <a:latin typeface="+mn-lt"/>
              <a:cs typeface="+mn-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04238"/>
            <a:ext cx="79057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3867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23528" y="260648"/>
            <a:ext cx="8686800" cy="1143000"/>
          </a:xfrm>
        </p:spPr>
        <p:txBody>
          <a:bodyPr/>
          <a:lstStyle/>
          <a:p>
            <a:r>
              <a:rPr lang="id-ID" sz="4200" dirty="0" smtClean="0"/>
              <a:t>Tantangan Pendekatan berbasis Konten</a:t>
            </a:r>
          </a:p>
        </p:txBody>
      </p:sp>
      <p:sp>
        <p:nvSpPr>
          <p:cNvPr id="8195" name="Content Placeholder 2"/>
          <p:cNvSpPr>
            <a:spLocks noGrp="1"/>
          </p:cNvSpPr>
          <p:nvPr>
            <p:ph idx="1"/>
          </p:nvPr>
        </p:nvSpPr>
        <p:spPr>
          <a:xfrm>
            <a:off x="642938" y="1857375"/>
            <a:ext cx="8501062" cy="4467225"/>
          </a:xfrm>
        </p:spPr>
        <p:txBody>
          <a:bodyPr/>
          <a:lstStyle/>
          <a:p>
            <a:r>
              <a:rPr lang="id-ID" smtClean="0"/>
              <a:t>Adanya Gap antara fitur tingkat rendah dan  pemahaman semantik  user tingkat tinggi</a:t>
            </a:r>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3643313"/>
            <a:ext cx="3786188"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3071813"/>
            <a:ext cx="18367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Callout 10"/>
          <p:cNvSpPr/>
          <p:nvPr/>
        </p:nvSpPr>
        <p:spPr>
          <a:xfrm>
            <a:off x="2786063" y="2786063"/>
            <a:ext cx="2214562" cy="928687"/>
          </a:xfrm>
          <a:prstGeom prst="wedgeEllipseCallout">
            <a:avLst>
              <a:gd name="adj1" fmla="val 35821"/>
              <a:gd name="adj2" fmla="val 1105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dirty="0"/>
              <a:t>Apa Mau dicari?</a:t>
            </a:r>
          </a:p>
        </p:txBody>
      </p:sp>
    </p:spTree>
    <p:extLst>
      <p:ext uri="{BB962C8B-B14F-4D97-AF65-F5344CB8AC3E}">
        <p14:creationId xmlns:p14="http://schemas.microsoft.com/office/powerpoint/2010/main" val="329292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smtClean="0"/>
              <a:t>Image Retrieval</a:t>
            </a:r>
          </a:p>
        </p:txBody>
      </p:sp>
      <p:sp>
        <p:nvSpPr>
          <p:cNvPr id="7171" name="Content Placeholder 2"/>
          <p:cNvSpPr>
            <a:spLocks noGrp="1"/>
          </p:cNvSpPr>
          <p:nvPr>
            <p:ph idx="1"/>
          </p:nvPr>
        </p:nvSpPr>
        <p:spPr>
          <a:xfrm>
            <a:off x="457200" y="2214563"/>
            <a:ext cx="8229600" cy="4110037"/>
          </a:xfrm>
        </p:spPr>
        <p:txBody>
          <a:bodyPr/>
          <a:lstStyle/>
          <a:p>
            <a:r>
              <a:rPr lang="id-ID" smtClean="0"/>
              <a:t>Pendekatan berbasis konten:</a:t>
            </a:r>
          </a:p>
          <a:p>
            <a:pPr lvl="1"/>
            <a:r>
              <a:rPr lang="id-ID" smtClean="0"/>
              <a:t>Query mendefinisikan fitur / konten citra</a:t>
            </a:r>
          </a:p>
          <a:p>
            <a:pPr lvl="1"/>
            <a:r>
              <a:rPr lang="id-ID" smtClean="0"/>
              <a:t>Query by Example</a:t>
            </a:r>
          </a:p>
          <a:p>
            <a:pPr lvl="1"/>
            <a:r>
              <a:rPr lang="id-ID" smtClean="0"/>
              <a:t>Sistem mengekstrak fitur citra pada query untuk dibandingkan dengan database</a:t>
            </a:r>
          </a:p>
          <a:p>
            <a:pPr lvl="1">
              <a:buFont typeface="Wingdings 2" pitchFamily="18" charset="2"/>
              <a:buNone/>
            </a:pPr>
            <a:endParaRPr lang="id-ID" smtClean="0"/>
          </a:p>
        </p:txBody>
      </p:sp>
      <p:graphicFrame>
        <p:nvGraphicFramePr>
          <p:cNvPr id="4" name="Diagram 3"/>
          <p:cNvGraphicFramePr/>
          <p:nvPr/>
        </p:nvGraphicFramePr>
        <p:xfrm>
          <a:off x="714348" y="3500438"/>
          <a:ext cx="7715304" cy="4135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362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Fasilitasi</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Oracle</a:t>
            </a:r>
          </a:p>
          <a:p>
            <a:r>
              <a:rPr lang="en-US" dirty="0" smtClean="0"/>
              <a:t>MySQL</a:t>
            </a:r>
          </a:p>
          <a:p>
            <a:r>
              <a:rPr lang="en-US" dirty="0" err="1" smtClean="0"/>
              <a:t>etc</a:t>
            </a:r>
            <a:endParaRPr lang="en-US" dirty="0" smtClean="0"/>
          </a:p>
          <a:p>
            <a:pPr marL="0" indent="0">
              <a:buNone/>
            </a:pPr>
            <a:r>
              <a:rPr lang="en-US" dirty="0"/>
              <a:t>	</a:t>
            </a:r>
            <a:r>
              <a:rPr lang="en-US" dirty="0" smtClean="0"/>
              <a:t>	-</a:t>
            </a:r>
            <a:r>
              <a:rPr lang="en-US" dirty="0" err="1" smtClean="0"/>
              <a:t>fasilitas</a:t>
            </a:r>
            <a:r>
              <a:rPr lang="en-US" dirty="0" smtClean="0"/>
              <a:t> </a:t>
            </a:r>
            <a:r>
              <a:rPr lang="en-US" dirty="0"/>
              <a:t>indexing folder </a:t>
            </a:r>
          </a:p>
          <a:p>
            <a:pPr marL="0" indent="0">
              <a:buNone/>
            </a:pPr>
            <a:r>
              <a:rPr lang="en-US" dirty="0" smtClean="0"/>
              <a:t>		-java </a:t>
            </a:r>
            <a:r>
              <a:rPr lang="en-US" dirty="0"/>
              <a:t>object </a:t>
            </a:r>
            <a:r>
              <a:rPr lang="en-US" dirty="0" smtClean="0"/>
              <a:t>serialization</a:t>
            </a:r>
          </a:p>
          <a:p>
            <a:pPr marL="0" indent="0">
              <a:buNone/>
            </a:pPr>
            <a:r>
              <a:rPr lang="en-US" dirty="0"/>
              <a:t>	</a:t>
            </a:r>
            <a:r>
              <a:rPr lang="en-US" dirty="0" smtClean="0"/>
              <a:t>	-blob </a:t>
            </a:r>
            <a:endParaRPr lang="en-US" dirty="0"/>
          </a:p>
        </p:txBody>
      </p:sp>
    </p:spTree>
    <p:extLst>
      <p:ext uri="{BB962C8B-B14F-4D97-AF65-F5344CB8AC3E}">
        <p14:creationId xmlns:p14="http://schemas.microsoft.com/office/powerpoint/2010/main" val="443539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67544" y="188640"/>
            <a:ext cx="7772400" cy="838200"/>
          </a:xfrm>
          <a:effectLst>
            <a:outerShdw dist="13470" dir="2700000" algn="ctr" rotWithShape="0">
              <a:schemeClr val="bg2"/>
            </a:outerShdw>
          </a:effectLst>
        </p:spPr>
        <p:txBody>
          <a:bodyPr/>
          <a:lstStyle/>
          <a:p>
            <a:pPr fontAlgn="auto">
              <a:spcAft>
                <a:spcPts val="0"/>
              </a:spcAft>
              <a:defRPr/>
            </a:pPr>
            <a:r>
              <a:rPr lang="en-GB" sz="3600" dirty="0" err="1"/>
              <a:t>Representasi</a:t>
            </a:r>
            <a:r>
              <a:rPr lang="en-GB" sz="3600" dirty="0"/>
              <a:t> </a:t>
            </a:r>
            <a:r>
              <a:rPr lang="en-GB" sz="3600" dirty="0" smtClean="0"/>
              <a:t>- </a:t>
            </a:r>
            <a:r>
              <a:rPr lang="en-GB" sz="3600" dirty="0" err="1"/>
              <a:t>Quadtree</a:t>
            </a:r>
            <a:endParaRPr lang="en-GB" sz="3600" dirty="0"/>
          </a:p>
        </p:txBody>
      </p:sp>
      <p:sp>
        <p:nvSpPr>
          <p:cNvPr id="15363" name="Rectangle 3"/>
          <p:cNvSpPr>
            <a:spLocks noGrp="1" noChangeArrowheads="1"/>
          </p:cNvSpPr>
          <p:nvPr>
            <p:ph idx="1"/>
          </p:nvPr>
        </p:nvSpPr>
        <p:spPr>
          <a:xfrm>
            <a:off x="0" y="2057400"/>
            <a:ext cx="9372600" cy="4419600"/>
          </a:xfrm>
        </p:spPr>
        <p:txBody>
          <a:bodyPr/>
          <a:lstStyle/>
          <a:p>
            <a:r>
              <a:rPr lang="en-GB" i="1" dirty="0" err="1" smtClean="0"/>
              <a:t>Quadtree</a:t>
            </a:r>
            <a:r>
              <a:rPr lang="en-GB" i="1" dirty="0" smtClean="0"/>
              <a:t> data structure:</a:t>
            </a:r>
          </a:p>
          <a:p>
            <a:endParaRPr lang="en-GB" i="1" dirty="0" smtClean="0"/>
          </a:p>
          <a:p>
            <a:r>
              <a:rPr lang="en-GB" i="1" dirty="0" err="1" smtClean="0"/>
              <a:t>Representasi</a:t>
            </a:r>
            <a:r>
              <a:rPr lang="en-GB" i="1" dirty="0" smtClean="0"/>
              <a:t> </a:t>
            </a:r>
            <a:r>
              <a:rPr lang="en-GB" i="1" dirty="0" err="1" smtClean="0"/>
              <a:t>Quadtree</a:t>
            </a:r>
            <a:r>
              <a:rPr lang="en-GB" i="1" dirty="0" smtClean="0"/>
              <a:t>:</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fld id="{434E293E-9099-4FB0-9FDC-C70E85893BEE}" type="slidenum">
              <a:rPr lang="en-GB" sz="1400">
                <a:solidFill>
                  <a:srgbClr val="FFFFFF"/>
                </a:solidFill>
              </a:rPr>
              <a:pPr eaLnBrk="1" hangingPunct="1"/>
              <a:t>45</a:t>
            </a:fld>
            <a:endParaRPr lang="en-GB" sz="1400">
              <a:solidFill>
                <a:srgbClr val="FFFFFF"/>
              </a:solidFill>
            </a:endParaRPr>
          </a:p>
        </p:txBody>
      </p:sp>
      <p:pic>
        <p:nvPicPr>
          <p:cNvPr id="15365" name="Picture 5"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772816"/>
            <a:ext cx="3810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789040"/>
            <a:ext cx="54483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470956"/>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r>
              <a:rPr lang="en-US" dirty="0" smtClean="0"/>
              <a:t>                DEMO PROGRAM………..</a:t>
            </a:r>
            <a:endParaRPr lang="en-US" dirty="0"/>
          </a:p>
        </p:txBody>
      </p:sp>
    </p:spTree>
    <p:extLst>
      <p:ext uri="{BB962C8B-B14F-4D97-AF65-F5344CB8AC3E}">
        <p14:creationId xmlns:p14="http://schemas.microsoft.com/office/powerpoint/2010/main" val="366474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772400" cy="838200"/>
          </a:xfrm>
        </p:spPr>
        <p:txBody>
          <a:bodyPr/>
          <a:lstStyle/>
          <a:p>
            <a:pPr eaLnBrk="1" fontAlgn="auto" hangingPunct="1">
              <a:spcAft>
                <a:spcPts val="0"/>
              </a:spcAft>
              <a:defRPr/>
            </a:pPr>
            <a:r>
              <a:rPr lang="en-US" altLang="zh-TW" sz="3200" b="1">
                <a:effectLst>
                  <a:outerShdw blurRad="38100" dist="38100" dir="2700000" algn="tl">
                    <a:srgbClr val="FFFFFF"/>
                  </a:outerShdw>
                </a:effectLst>
              </a:rPr>
              <a:t>Requirements of Multimedia DBMS</a:t>
            </a:r>
            <a:endParaRPr lang="en-US" altLang="zh-TW" sz="3200"/>
          </a:p>
        </p:txBody>
      </p:sp>
      <p:sp>
        <p:nvSpPr>
          <p:cNvPr id="7171" name="Rectangle 3"/>
          <p:cNvSpPr>
            <a:spLocks noGrp="1" noChangeArrowheads="1"/>
          </p:cNvSpPr>
          <p:nvPr>
            <p:ph idx="1"/>
          </p:nvPr>
        </p:nvSpPr>
        <p:spPr>
          <a:xfrm>
            <a:off x="685800" y="1524000"/>
            <a:ext cx="7772400" cy="4572000"/>
          </a:xfrm>
        </p:spPr>
        <p:txBody>
          <a:bodyPr rtlCol="0">
            <a:normAutofit lnSpcReduction="10000"/>
          </a:bodyPr>
          <a:lstStyle/>
          <a:p>
            <a:pPr lvl="1" indent="-182880" eaLnBrk="1" fontAlgn="auto" hangingPunct="1">
              <a:spcAft>
                <a:spcPts val="0"/>
              </a:spcAft>
              <a:buFont typeface="Arial" pitchFamily="34" charset="0"/>
              <a:buChar char="•"/>
              <a:defRPr/>
            </a:pPr>
            <a:r>
              <a:rPr lang="en-US" altLang="zh-TW" sz="2200" i="1"/>
              <a:t>Persistence</a:t>
            </a:r>
            <a:endParaRPr lang="en-US" altLang="zh-TW" sz="2200"/>
          </a:p>
          <a:p>
            <a:pPr marL="731520" lvl="2" indent="-182880" eaLnBrk="1" fontAlgn="auto" hangingPunct="1">
              <a:spcAft>
                <a:spcPts val="0"/>
              </a:spcAft>
              <a:buFont typeface="Arial" pitchFamily="34" charset="0"/>
              <a:buChar char="•"/>
              <a:defRPr/>
            </a:pPr>
            <a:r>
              <a:rPr lang="en-US" altLang="zh-TW" sz="2200"/>
              <a:t>Data objects can be saved and re-used by different transactions and program invocations</a:t>
            </a:r>
          </a:p>
          <a:p>
            <a:pPr lvl="1" indent="-182880" eaLnBrk="1" fontAlgn="auto" hangingPunct="1">
              <a:spcAft>
                <a:spcPts val="0"/>
              </a:spcAft>
              <a:buFont typeface="Arial" pitchFamily="34" charset="0"/>
              <a:buChar char="•"/>
              <a:defRPr/>
            </a:pPr>
            <a:r>
              <a:rPr lang="en-US" altLang="zh-TW" sz="2200" i="1"/>
              <a:t>Privacy</a:t>
            </a:r>
            <a:endParaRPr lang="en-US" altLang="zh-TW" sz="2200"/>
          </a:p>
          <a:p>
            <a:pPr marL="731520" lvl="2" indent="-182880" eaLnBrk="1" fontAlgn="auto" hangingPunct="1">
              <a:spcAft>
                <a:spcPts val="0"/>
              </a:spcAft>
              <a:buFont typeface="Arial" pitchFamily="34" charset="0"/>
              <a:buChar char="•"/>
              <a:defRPr/>
            </a:pPr>
            <a:r>
              <a:rPr lang="en-US" altLang="zh-TW" sz="2200"/>
              <a:t>Access and authorization control</a:t>
            </a:r>
          </a:p>
          <a:p>
            <a:pPr lvl="1" indent="-182880" eaLnBrk="1" fontAlgn="auto" hangingPunct="1">
              <a:spcAft>
                <a:spcPts val="0"/>
              </a:spcAft>
              <a:buFont typeface="Arial" pitchFamily="34" charset="0"/>
              <a:buChar char="•"/>
              <a:defRPr/>
            </a:pPr>
            <a:r>
              <a:rPr lang="en-US" altLang="zh-TW" sz="2200" i="1"/>
              <a:t>Integrity control</a:t>
            </a:r>
            <a:endParaRPr lang="en-US" altLang="zh-TW" sz="2200"/>
          </a:p>
          <a:p>
            <a:pPr marL="731520" lvl="2" indent="-182880" eaLnBrk="1" fontAlgn="auto" hangingPunct="1">
              <a:spcAft>
                <a:spcPts val="0"/>
              </a:spcAft>
              <a:buFont typeface="Arial" pitchFamily="34" charset="0"/>
              <a:buChar char="•"/>
              <a:defRPr/>
            </a:pPr>
            <a:r>
              <a:rPr lang="en-US" altLang="zh-TW" sz="2200"/>
              <a:t>Ensures database consistency between transactions</a:t>
            </a:r>
          </a:p>
          <a:p>
            <a:pPr lvl="1" indent="-182880" eaLnBrk="1" fontAlgn="auto" hangingPunct="1">
              <a:spcAft>
                <a:spcPts val="0"/>
              </a:spcAft>
              <a:buFont typeface="Arial" pitchFamily="34" charset="0"/>
              <a:buChar char="•"/>
              <a:defRPr/>
            </a:pPr>
            <a:r>
              <a:rPr lang="en-US" altLang="zh-TW" sz="2200" i="1"/>
              <a:t>Recovery</a:t>
            </a:r>
            <a:endParaRPr lang="en-US" altLang="zh-TW" sz="2200"/>
          </a:p>
          <a:p>
            <a:pPr marL="731520" lvl="2" indent="-182880" eaLnBrk="1" fontAlgn="auto" hangingPunct="1">
              <a:spcAft>
                <a:spcPts val="0"/>
              </a:spcAft>
              <a:buFont typeface="Arial" pitchFamily="34" charset="0"/>
              <a:buChar char="•"/>
              <a:defRPr/>
            </a:pPr>
            <a:r>
              <a:rPr lang="en-US" altLang="zh-TW" sz="2200"/>
              <a:t>Failures of transactions should not affect the persistent data storage</a:t>
            </a:r>
          </a:p>
          <a:p>
            <a:pPr lvl="1" indent="-182880" eaLnBrk="1" fontAlgn="auto" hangingPunct="1">
              <a:spcAft>
                <a:spcPts val="0"/>
              </a:spcAft>
              <a:buFont typeface="Arial" pitchFamily="34" charset="0"/>
              <a:buChar char="•"/>
              <a:defRPr/>
            </a:pPr>
            <a:r>
              <a:rPr lang="en-US" altLang="zh-TW" sz="2200" i="1"/>
              <a:t>Query support</a:t>
            </a:r>
            <a:endParaRPr lang="en-US" altLang="zh-TW" sz="2200"/>
          </a:p>
          <a:p>
            <a:pPr marL="731520" lvl="2" indent="-182880" eaLnBrk="1" fontAlgn="auto" hangingPunct="1">
              <a:spcAft>
                <a:spcPts val="0"/>
              </a:spcAft>
              <a:buFont typeface="Arial" pitchFamily="34" charset="0"/>
              <a:buChar char="•"/>
              <a:defRPr/>
            </a:pPr>
            <a:r>
              <a:rPr lang="en-US" altLang="zh-TW" sz="2200"/>
              <a:t>Allows easy querying of multimedia data</a:t>
            </a:r>
            <a:endParaRPr lang="en-US" altLang="zh-TW" sz="1600"/>
          </a:p>
        </p:txBody>
      </p:sp>
      <p:sp>
        <p:nvSpPr>
          <p:cNvPr id="92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BB43959C-C378-4E9A-A1AE-9B4F25F415EF}" type="slidenum">
              <a:rPr lang="zh-TW" altLang="en-US" sz="1400" smtClean="0">
                <a:solidFill>
                  <a:srgbClr val="FFFFFF"/>
                </a:solidFill>
              </a:rPr>
              <a:pPr/>
              <a:t>5</a:t>
            </a:fld>
            <a:endParaRPr lang="zh-TW" altLang="en-US" sz="1400" smtClean="0">
              <a:solidFill>
                <a:srgbClr val="FFFFFF"/>
              </a:solidFill>
            </a:endParaRPr>
          </a:p>
        </p:txBody>
      </p:sp>
    </p:spTree>
    <p:extLst>
      <p:ext uri="{BB962C8B-B14F-4D97-AF65-F5344CB8AC3E}">
        <p14:creationId xmlns:p14="http://schemas.microsoft.com/office/powerpoint/2010/main" val="374464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57200"/>
            <a:ext cx="7772400" cy="609600"/>
          </a:xfrm>
        </p:spPr>
        <p:txBody>
          <a:bodyPr/>
          <a:lstStyle/>
          <a:p>
            <a:pPr eaLnBrk="1" fontAlgn="auto" hangingPunct="1">
              <a:spcAft>
                <a:spcPts val="0"/>
              </a:spcAft>
              <a:defRPr/>
            </a:pPr>
            <a:r>
              <a:rPr lang="en-US" altLang="zh-TW" sz="3200" b="1">
                <a:effectLst>
                  <a:outerShdw blurRad="38100" dist="38100" dir="2700000" algn="tl">
                    <a:srgbClr val="FFFFFF"/>
                  </a:outerShdw>
                </a:effectLst>
              </a:rPr>
              <a:t>Requirements of Multimedia DBMS (cont.)</a:t>
            </a:r>
            <a:endParaRPr lang="en-US" altLang="zh-TW" sz="3200"/>
          </a:p>
        </p:txBody>
      </p:sp>
      <p:sp>
        <p:nvSpPr>
          <p:cNvPr id="8195" name="Rectangle 3"/>
          <p:cNvSpPr>
            <a:spLocks noGrp="1" noChangeArrowheads="1"/>
          </p:cNvSpPr>
          <p:nvPr>
            <p:ph idx="1"/>
          </p:nvPr>
        </p:nvSpPr>
        <p:spPr>
          <a:xfrm>
            <a:off x="683568" y="1556792"/>
            <a:ext cx="8153400" cy="4800600"/>
          </a:xfrm>
        </p:spPr>
        <p:txBody>
          <a:bodyPr rtlCol="0">
            <a:normAutofit fontScale="77500" lnSpcReduction="20000"/>
          </a:bodyPr>
          <a:lstStyle/>
          <a:p>
            <a:pPr marL="182880" indent="-182880" eaLnBrk="1" fontAlgn="auto" hangingPunct="1">
              <a:spcBef>
                <a:spcPct val="50000"/>
              </a:spcBef>
              <a:spcAft>
                <a:spcPts val="0"/>
              </a:spcAft>
              <a:buFont typeface="Arial" pitchFamily="34" charset="0"/>
              <a:buChar char="•"/>
              <a:defRPr/>
            </a:pPr>
            <a:r>
              <a:rPr lang="en-US" altLang="zh-TW" dirty="0"/>
              <a:t>In addition, an MM-DBMS should:</a:t>
            </a:r>
          </a:p>
          <a:p>
            <a:pPr lvl="1" indent="-182880" eaLnBrk="1" fontAlgn="auto" hangingPunct="1">
              <a:spcAft>
                <a:spcPts val="0"/>
              </a:spcAft>
              <a:buFont typeface="Arial" pitchFamily="34" charset="0"/>
              <a:buChar char="•"/>
              <a:defRPr/>
            </a:pPr>
            <a:r>
              <a:rPr lang="en-US" altLang="zh-TW" dirty="0"/>
              <a:t>have the ability to uniformly </a:t>
            </a:r>
            <a:r>
              <a:rPr lang="en-US" altLang="zh-TW" u="sng" dirty="0"/>
              <a:t>query</a:t>
            </a:r>
            <a:r>
              <a:rPr lang="en-US" altLang="zh-TW" dirty="0"/>
              <a:t> data (media data, textual data) represented in different formats.</a:t>
            </a:r>
          </a:p>
          <a:p>
            <a:pPr lvl="1" indent="-182880" eaLnBrk="1" fontAlgn="auto" hangingPunct="1">
              <a:spcAft>
                <a:spcPts val="0"/>
              </a:spcAft>
              <a:buFont typeface="Arial" pitchFamily="34" charset="0"/>
              <a:buChar char="•"/>
              <a:defRPr/>
            </a:pPr>
            <a:r>
              <a:rPr lang="en-US" altLang="zh-TW" dirty="0"/>
              <a:t>have the ability to </a:t>
            </a:r>
            <a:r>
              <a:rPr lang="en-US" altLang="zh-TW" u="sng" dirty="0"/>
              <a:t>simultaneously query</a:t>
            </a:r>
            <a:r>
              <a:rPr lang="en-US" altLang="zh-TW" dirty="0"/>
              <a:t> different media sources and conduct classical database operations across them.</a:t>
            </a:r>
          </a:p>
          <a:p>
            <a:pPr lvl="1" indent="-182880" eaLnBrk="1" fontAlgn="auto" hangingPunct="1">
              <a:spcAft>
                <a:spcPts val="0"/>
              </a:spcAft>
              <a:buFont typeface="Monotype Sorts" pitchFamily="2" charset="2"/>
              <a:buNone/>
              <a:defRPr/>
            </a:pPr>
            <a:r>
              <a:rPr lang="en-US" altLang="zh-TW" dirty="0">
                <a:sym typeface="Symbol" pitchFamily="18" charset="2"/>
              </a:rPr>
              <a:t>		 </a:t>
            </a:r>
            <a:r>
              <a:rPr lang="en-US" altLang="zh-TW" i="1" dirty="0">
                <a:solidFill>
                  <a:srgbClr val="99FF99"/>
                </a:solidFill>
                <a:sym typeface="Symbol" pitchFamily="18" charset="2"/>
              </a:rPr>
              <a:t>query support</a:t>
            </a:r>
            <a:endParaRPr lang="en-US" altLang="zh-TW" sz="2400" i="1" dirty="0">
              <a:solidFill>
                <a:srgbClr val="99FF99"/>
              </a:solidFill>
              <a:sym typeface="Symbol" pitchFamily="18" charset="2"/>
            </a:endParaRPr>
          </a:p>
          <a:p>
            <a:pPr lvl="1" indent="-182880" eaLnBrk="1" fontAlgn="auto" hangingPunct="1">
              <a:spcAft>
                <a:spcPts val="0"/>
              </a:spcAft>
              <a:buFont typeface="Arial" pitchFamily="34" charset="0"/>
              <a:buChar char="•"/>
              <a:defRPr/>
            </a:pPr>
            <a:r>
              <a:rPr lang="en-US" altLang="zh-TW" dirty="0"/>
              <a:t>have the ability to </a:t>
            </a:r>
            <a:r>
              <a:rPr lang="en-US" altLang="zh-TW" u="sng" dirty="0"/>
              <a:t>retrieve media objects</a:t>
            </a:r>
            <a:r>
              <a:rPr lang="en-US" altLang="zh-TW" dirty="0"/>
              <a:t> from a local storage device in a smooth jitter-free (i.e. continuous) manner.</a:t>
            </a:r>
          </a:p>
          <a:p>
            <a:pPr lvl="1" indent="-182880" eaLnBrk="1" fontAlgn="auto" hangingPunct="1">
              <a:spcAft>
                <a:spcPts val="0"/>
              </a:spcAft>
              <a:buFont typeface="Monotype Sorts" pitchFamily="2" charset="2"/>
              <a:buNone/>
              <a:defRPr/>
            </a:pPr>
            <a:r>
              <a:rPr lang="en-US" altLang="zh-TW" dirty="0">
                <a:sym typeface="Symbol" pitchFamily="18" charset="2"/>
              </a:rPr>
              <a:t>		 </a:t>
            </a:r>
            <a:r>
              <a:rPr lang="en-US" altLang="zh-TW" i="1" dirty="0">
                <a:solidFill>
                  <a:srgbClr val="99FF99"/>
                </a:solidFill>
                <a:sym typeface="Symbol" pitchFamily="18" charset="2"/>
              </a:rPr>
              <a:t>storage support</a:t>
            </a:r>
            <a:endParaRPr lang="en-US" altLang="zh-TW" dirty="0"/>
          </a:p>
          <a:p>
            <a:pPr lvl="1" indent="-182880" eaLnBrk="1" fontAlgn="auto" hangingPunct="1">
              <a:spcBef>
                <a:spcPct val="50000"/>
              </a:spcBef>
              <a:spcAft>
                <a:spcPts val="0"/>
              </a:spcAft>
              <a:buFont typeface="Arial" pitchFamily="34" charset="0"/>
              <a:buChar char="•"/>
              <a:defRPr/>
            </a:pPr>
            <a:r>
              <a:rPr lang="en-US" altLang="zh-TW" dirty="0"/>
              <a:t>have the ability to take the answer generated by a query and develop a </a:t>
            </a:r>
            <a:r>
              <a:rPr lang="en-US" altLang="zh-TW" u="sng" dirty="0"/>
              <a:t>presentation</a:t>
            </a:r>
            <a:r>
              <a:rPr lang="en-US" altLang="zh-TW" dirty="0"/>
              <a:t> of that answer in terms of audio-visual media.</a:t>
            </a:r>
          </a:p>
          <a:p>
            <a:pPr lvl="1" indent="-182880" eaLnBrk="1" fontAlgn="auto" hangingPunct="1">
              <a:spcAft>
                <a:spcPts val="0"/>
              </a:spcAft>
              <a:buFont typeface="Arial" pitchFamily="34" charset="0"/>
              <a:buChar char="•"/>
              <a:defRPr/>
            </a:pPr>
            <a:r>
              <a:rPr lang="en-US" altLang="zh-TW" dirty="0"/>
              <a:t>have the ability to </a:t>
            </a:r>
            <a:r>
              <a:rPr lang="en-US" altLang="zh-TW" u="sng" dirty="0"/>
              <a:t>deliver</a:t>
            </a:r>
            <a:r>
              <a:rPr lang="en-US" altLang="zh-TW" dirty="0"/>
              <a:t> this presentation in a way that satisfies various Quality of Service requirements.</a:t>
            </a:r>
          </a:p>
          <a:p>
            <a:pPr lvl="1" indent="-182880" eaLnBrk="1" fontAlgn="auto" hangingPunct="1">
              <a:spcAft>
                <a:spcPts val="0"/>
              </a:spcAft>
              <a:buFont typeface="Monotype Sorts" pitchFamily="2" charset="2"/>
              <a:buNone/>
              <a:defRPr/>
            </a:pPr>
            <a:r>
              <a:rPr lang="en-US" altLang="zh-TW" dirty="0">
                <a:sym typeface="Symbol" pitchFamily="18" charset="2"/>
              </a:rPr>
              <a:t>		 </a:t>
            </a:r>
            <a:r>
              <a:rPr lang="en-US" altLang="zh-TW" i="1" dirty="0">
                <a:solidFill>
                  <a:srgbClr val="99FF99"/>
                </a:solidFill>
                <a:sym typeface="Symbol" pitchFamily="18" charset="2"/>
              </a:rPr>
              <a:t>presentation and delivery support</a:t>
            </a:r>
            <a:endParaRPr lang="en-US" altLang="zh-TW" sz="2400" i="1" dirty="0">
              <a:solidFill>
                <a:srgbClr val="99FF99"/>
              </a:solidFill>
              <a:sym typeface="Symbol" pitchFamily="18" charset="2"/>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7672340C-FA3F-4277-9A1B-4B4261D055BC}" type="slidenum">
              <a:rPr lang="zh-TW" altLang="en-US" sz="1400" smtClean="0">
                <a:solidFill>
                  <a:srgbClr val="FFFFFF"/>
                </a:solidFill>
              </a:rPr>
              <a:pPr/>
              <a:t>6</a:t>
            </a:fld>
            <a:endParaRPr lang="zh-TW" altLang="en-US" sz="1400" smtClean="0">
              <a:solidFill>
                <a:srgbClr val="FFFFFF"/>
              </a:solidFill>
            </a:endParaRPr>
          </a:p>
        </p:txBody>
      </p:sp>
    </p:spTree>
    <p:extLst>
      <p:ext uri="{BB962C8B-B14F-4D97-AF65-F5344CB8AC3E}">
        <p14:creationId xmlns:p14="http://schemas.microsoft.com/office/powerpoint/2010/main" val="1973702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57200"/>
            <a:ext cx="7772400" cy="838200"/>
          </a:xfrm>
        </p:spPr>
        <p:txBody>
          <a:bodyPr/>
          <a:lstStyle/>
          <a:p>
            <a:pPr eaLnBrk="1" fontAlgn="auto" hangingPunct="1">
              <a:spcAft>
                <a:spcPts val="0"/>
              </a:spcAft>
              <a:defRPr/>
            </a:pPr>
            <a:r>
              <a:rPr lang="en-US" altLang="zh-TW" sz="3200" b="1">
                <a:effectLst>
                  <a:outerShdw blurRad="38100" dist="38100" dir="2700000" algn="tl">
                    <a:srgbClr val="FFFFFF"/>
                  </a:outerShdw>
                </a:effectLst>
              </a:rPr>
              <a:t>Major Issues: Query Support</a:t>
            </a:r>
            <a:endParaRPr lang="en-US" altLang="zh-TW"/>
          </a:p>
        </p:txBody>
      </p:sp>
      <p:sp>
        <p:nvSpPr>
          <p:cNvPr id="11267" name="Rectangle 3"/>
          <p:cNvSpPr>
            <a:spLocks noGrp="1" noChangeArrowheads="1"/>
          </p:cNvSpPr>
          <p:nvPr>
            <p:ph idx="1"/>
          </p:nvPr>
        </p:nvSpPr>
        <p:spPr>
          <a:xfrm>
            <a:off x="685800" y="1524000"/>
            <a:ext cx="7772400" cy="4572000"/>
          </a:xfrm>
        </p:spPr>
        <p:txBody>
          <a:bodyPr>
            <a:normAutofit lnSpcReduction="10000"/>
          </a:bodyPr>
          <a:lstStyle/>
          <a:p>
            <a:pPr eaLnBrk="1" hangingPunct="1"/>
            <a:r>
              <a:rPr lang="en-US" altLang="zh-TW" smtClean="0"/>
              <a:t>Allow easy query of multimedia data</a:t>
            </a:r>
          </a:p>
          <a:p>
            <a:pPr lvl="1" eaLnBrk="1" hangingPunct="1"/>
            <a:r>
              <a:rPr lang="en-US" altLang="zh-TW" sz="2200" smtClean="0"/>
              <a:t>What is query by content?</a:t>
            </a:r>
          </a:p>
          <a:p>
            <a:pPr lvl="1" eaLnBrk="1" hangingPunct="1"/>
            <a:r>
              <a:rPr lang="en-US" altLang="zh-TW" sz="2200" smtClean="0"/>
              <a:t>Can query be specified as a combination of media (examples) and text description?</a:t>
            </a:r>
          </a:p>
          <a:p>
            <a:pPr lvl="1" eaLnBrk="1" hangingPunct="1"/>
            <a:r>
              <a:rPr lang="en-US" altLang="zh-TW" sz="2200" smtClean="0"/>
              <a:t>How to handle different MM objects?</a:t>
            </a:r>
          </a:p>
          <a:p>
            <a:pPr lvl="1" eaLnBrk="1" hangingPunct="1"/>
            <a:r>
              <a:rPr lang="en-US" altLang="zh-TW" sz="2200" smtClean="0"/>
              <a:t>What query language should be used?</a:t>
            </a:r>
            <a:endParaRPr lang="en-US" altLang="zh-TW" smtClean="0"/>
          </a:p>
          <a:p>
            <a:pPr eaLnBrk="1" hangingPunct="1"/>
            <a:r>
              <a:rPr lang="en-US" altLang="zh-TW" smtClean="0"/>
              <a:t>Allow efficient query of multimedia data</a:t>
            </a:r>
          </a:p>
          <a:p>
            <a:pPr lvl="1" eaLnBrk="1" hangingPunct="1"/>
            <a:r>
              <a:rPr lang="en-US" altLang="zh-TW" sz="2200" smtClean="0"/>
              <a:t>What algorithms can be used to efficiently retrieve media data on the basis of similarity?</a:t>
            </a:r>
          </a:p>
          <a:p>
            <a:pPr lvl="1" eaLnBrk="1" hangingPunct="1"/>
            <a:r>
              <a:rPr lang="en-US" altLang="zh-TW" sz="2200" smtClean="0"/>
              <a:t>How should we index the content of different MM objects?</a:t>
            </a:r>
            <a:endParaRPr lang="en-US" altLang="zh-TW" smtClean="0"/>
          </a:p>
          <a:p>
            <a:pPr eaLnBrk="1" hangingPunct="1"/>
            <a:r>
              <a:rPr lang="en-US" altLang="zh-TW" smtClean="0"/>
              <a:t>How to provide traditional DBMS supports?</a:t>
            </a:r>
            <a:endParaRPr lang="en-US" altLang="zh-TW" sz="2000" smtClean="0"/>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3A8E213F-E458-45D2-BB9E-8467102F1AA9}" type="slidenum">
              <a:rPr lang="zh-TW" altLang="en-US" sz="1400" smtClean="0">
                <a:solidFill>
                  <a:srgbClr val="FFFFFF"/>
                </a:solidFill>
              </a:rPr>
              <a:pPr/>
              <a:t>7</a:t>
            </a:fld>
            <a:endParaRPr lang="zh-TW" altLang="en-US" sz="1400" smtClean="0">
              <a:solidFill>
                <a:srgbClr val="FFFFFF"/>
              </a:solidFill>
            </a:endParaRPr>
          </a:p>
        </p:txBody>
      </p:sp>
    </p:spTree>
    <p:extLst>
      <p:ext uri="{BB962C8B-B14F-4D97-AF65-F5344CB8AC3E}">
        <p14:creationId xmlns:p14="http://schemas.microsoft.com/office/powerpoint/2010/main" val="2245634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772400" cy="762000"/>
          </a:xfrm>
        </p:spPr>
        <p:txBody>
          <a:bodyPr/>
          <a:lstStyle/>
          <a:p>
            <a:pPr eaLnBrk="1" fontAlgn="auto" hangingPunct="1">
              <a:spcAft>
                <a:spcPts val="0"/>
              </a:spcAft>
              <a:defRPr/>
            </a:pPr>
            <a:r>
              <a:rPr lang="en-US" altLang="zh-TW" sz="3200" b="1">
                <a:effectLst>
                  <a:outerShdw blurRad="38100" dist="38100" dir="2700000" algn="tl">
                    <a:srgbClr val="FFFFFF"/>
                  </a:outerShdw>
                </a:effectLst>
              </a:rPr>
              <a:t>Major Issues: Storage Support</a:t>
            </a:r>
            <a:endParaRPr lang="en-US" altLang="zh-TW" sz="3200"/>
          </a:p>
        </p:txBody>
      </p:sp>
      <p:sp>
        <p:nvSpPr>
          <p:cNvPr id="12291" name="Rectangle 3"/>
          <p:cNvSpPr>
            <a:spLocks noGrp="1" noChangeArrowheads="1"/>
          </p:cNvSpPr>
          <p:nvPr>
            <p:ph idx="1"/>
          </p:nvPr>
        </p:nvSpPr>
        <p:spPr>
          <a:xfrm>
            <a:off x="611560" y="1556792"/>
            <a:ext cx="7772400" cy="4724400"/>
          </a:xfrm>
        </p:spPr>
        <p:txBody>
          <a:bodyPr>
            <a:normAutofit fontScale="85000" lnSpcReduction="10000"/>
          </a:bodyPr>
          <a:lstStyle/>
          <a:p>
            <a:pPr eaLnBrk="1" hangingPunct="1"/>
            <a:r>
              <a:rPr lang="en-US" altLang="zh-TW" dirty="0" smtClean="0"/>
              <a:t>How do the following (standard) storage devices work?</a:t>
            </a:r>
          </a:p>
          <a:p>
            <a:pPr lvl="1" eaLnBrk="1" hangingPunct="1"/>
            <a:r>
              <a:rPr lang="en-US" altLang="zh-TW" dirty="0" smtClean="0"/>
              <a:t>disk systems</a:t>
            </a:r>
          </a:p>
          <a:p>
            <a:pPr lvl="1" eaLnBrk="1" hangingPunct="1"/>
            <a:r>
              <a:rPr lang="en-US" altLang="zh-TW" dirty="0" smtClean="0"/>
              <a:t>CD-ROM systems</a:t>
            </a:r>
          </a:p>
          <a:p>
            <a:pPr lvl="1" eaLnBrk="1" hangingPunct="1"/>
            <a:r>
              <a:rPr lang="en-US" altLang="zh-TW" dirty="0" smtClean="0"/>
              <a:t>tape systems and tape libraries</a:t>
            </a:r>
          </a:p>
          <a:p>
            <a:pPr eaLnBrk="1" hangingPunct="1"/>
            <a:r>
              <a:rPr lang="en-US" altLang="zh-TW" dirty="0" smtClean="0"/>
              <a:t>How is data laid out on such devices?</a:t>
            </a:r>
          </a:p>
          <a:p>
            <a:pPr eaLnBrk="1" hangingPunct="1"/>
            <a:r>
              <a:rPr lang="en-US" altLang="zh-TW" dirty="0" smtClean="0"/>
              <a:t>How do we design disk/CD-ROM/tape servers so as to optimally satisfy different clients concurrently when these clients execute the following operations</a:t>
            </a:r>
          </a:p>
          <a:p>
            <a:pPr lvl="1" eaLnBrk="1" hangingPunct="1"/>
            <a:r>
              <a:rPr lang="en-US" altLang="zh-TW" dirty="0" smtClean="0"/>
              <a:t>playback</a:t>
            </a:r>
          </a:p>
          <a:p>
            <a:pPr lvl="1" eaLnBrk="1" hangingPunct="1"/>
            <a:r>
              <a:rPr lang="en-US" altLang="zh-TW" dirty="0" smtClean="0"/>
              <a:t>rewind</a:t>
            </a:r>
          </a:p>
          <a:p>
            <a:pPr lvl="1" eaLnBrk="1" hangingPunct="1"/>
            <a:r>
              <a:rPr lang="en-US" altLang="zh-TW" dirty="0" smtClean="0"/>
              <a:t>fast forward</a:t>
            </a:r>
          </a:p>
          <a:p>
            <a:pPr lvl="1" eaLnBrk="1" hangingPunct="1"/>
            <a:r>
              <a:rPr lang="en-US" altLang="zh-TW" dirty="0" smtClean="0"/>
              <a:t>pause</a:t>
            </a:r>
            <a:endParaRPr lang="en-US" altLang="zh-TW" sz="1800" dirty="0" smtClean="0"/>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318963FC-790C-4B38-985D-3554418E19B4}" type="slidenum">
              <a:rPr lang="zh-TW" altLang="en-US" sz="1400" smtClean="0">
                <a:solidFill>
                  <a:srgbClr val="FFFFFF"/>
                </a:solidFill>
              </a:rPr>
              <a:pPr/>
              <a:t>8</a:t>
            </a:fld>
            <a:endParaRPr lang="zh-TW" altLang="en-US" sz="1400" smtClean="0">
              <a:solidFill>
                <a:srgbClr val="FFFFFF"/>
              </a:solidFill>
            </a:endParaRPr>
          </a:p>
        </p:txBody>
      </p:sp>
    </p:spTree>
    <p:extLst>
      <p:ext uri="{BB962C8B-B14F-4D97-AF65-F5344CB8AC3E}">
        <p14:creationId xmlns:p14="http://schemas.microsoft.com/office/powerpoint/2010/main" val="4144163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914400"/>
          </a:xfrm>
        </p:spPr>
        <p:txBody>
          <a:bodyPr>
            <a:normAutofit fontScale="90000"/>
          </a:bodyPr>
          <a:lstStyle/>
          <a:p>
            <a:pPr eaLnBrk="1" fontAlgn="auto" hangingPunct="1">
              <a:spcAft>
                <a:spcPts val="0"/>
              </a:spcAft>
              <a:defRPr/>
            </a:pPr>
            <a:r>
              <a:rPr lang="en-US" altLang="zh-TW" sz="3200" b="1">
                <a:effectLst>
                  <a:outerShdw blurRad="38100" dist="38100" dir="2700000" algn="tl">
                    <a:srgbClr val="FFFFFF"/>
                  </a:outerShdw>
                </a:effectLst>
              </a:rPr>
              <a:t>Major Issues: </a:t>
            </a:r>
            <a:br>
              <a:rPr lang="en-US" altLang="zh-TW" sz="3200" b="1">
                <a:effectLst>
                  <a:outerShdw blurRad="38100" dist="38100" dir="2700000" algn="tl">
                    <a:srgbClr val="FFFFFF"/>
                  </a:outerShdw>
                </a:effectLst>
              </a:rPr>
            </a:br>
            <a:r>
              <a:rPr lang="en-US" altLang="zh-TW" sz="3200" b="1">
                <a:effectLst>
                  <a:outerShdw blurRad="38100" dist="38100" dir="2700000" algn="tl">
                    <a:srgbClr val="FFFFFF"/>
                  </a:outerShdw>
                </a:effectLst>
              </a:rPr>
              <a:t>Presentation &amp; Delivery Support</a:t>
            </a:r>
            <a:endParaRPr lang="en-US" altLang="zh-TW" sz="2000"/>
          </a:p>
        </p:txBody>
      </p:sp>
      <p:sp>
        <p:nvSpPr>
          <p:cNvPr id="11267" name="Rectangle 3"/>
          <p:cNvSpPr>
            <a:spLocks noGrp="1" noChangeArrowheads="1"/>
          </p:cNvSpPr>
          <p:nvPr>
            <p:ph idx="1"/>
          </p:nvPr>
        </p:nvSpPr>
        <p:spPr>
          <a:xfrm>
            <a:off x="685800" y="1447800"/>
            <a:ext cx="8229600" cy="4648200"/>
          </a:xfrm>
        </p:spPr>
        <p:txBody>
          <a:bodyPr rtlCol="0">
            <a:normAutofit lnSpcReduction="10000"/>
          </a:bodyPr>
          <a:lstStyle/>
          <a:p>
            <a:pPr marL="182880" indent="-182880" eaLnBrk="1" fontAlgn="auto" hangingPunct="1">
              <a:spcAft>
                <a:spcPts val="0"/>
              </a:spcAft>
              <a:buFont typeface="Arial" pitchFamily="34" charset="0"/>
              <a:buChar char="•"/>
              <a:defRPr/>
            </a:pPr>
            <a:r>
              <a:rPr lang="en-US" altLang="zh-TW" sz="2200"/>
              <a:t>How do we specify the content of multimedia presentations?</a:t>
            </a:r>
          </a:p>
          <a:p>
            <a:pPr marL="182880" indent="-182880" eaLnBrk="1" fontAlgn="auto" hangingPunct="1">
              <a:spcAft>
                <a:spcPts val="0"/>
              </a:spcAft>
              <a:buFont typeface="Arial" pitchFamily="34" charset="0"/>
              <a:buChar char="•"/>
              <a:defRPr/>
            </a:pPr>
            <a:r>
              <a:rPr lang="en-US" altLang="zh-TW" sz="2200"/>
              <a:t>How do we specify the form (temporal/spatial layout) of this content?</a:t>
            </a:r>
          </a:p>
          <a:p>
            <a:pPr marL="182880" indent="-182880" eaLnBrk="1" fontAlgn="auto" hangingPunct="1">
              <a:spcAft>
                <a:spcPts val="0"/>
              </a:spcAft>
              <a:buFont typeface="Arial" pitchFamily="34" charset="0"/>
              <a:buChar char="•"/>
              <a:defRPr/>
            </a:pPr>
            <a:r>
              <a:rPr lang="en-US" altLang="zh-TW" sz="2200"/>
              <a:t>How do we create a presentation schedule that satisfies these temporal/spatial presentation requirements?</a:t>
            </a:r>
          </a:p>
          <a:p>
            <a:pPr marL="182880" indent="-182880" eaLnBrk="1" fontAlgn="auto" hangingPunct="1">
              <a:spcAft>
                <a:spcPts val="0"/>
              </a:spcAft>
              <a:buFont typeface="Arial" pitchFamily="34" charset="0"/>
              <a:buChar char="•"/>
              <a:defRPr/>
            </a:pPr>
            <a:r>
              <a:rPr lang="en-US" altLang="zh-TW" sz="2200"/>
              <a:t>How can we deliver a multimedia presentation to users when there is</a:t>
            </a:r>
            <a:endParaRPr lang="en-US" altLang="zh-TW" sz="2000"/>
          </a:p>
          <a:p>
            <a:pPr lvl="1" indent="-182880" eaLnBrk="1" fontAlgn="auto" hangingPunct="1">
              <a:spcAft>
                <a:spcPts val="0"/>
              </a:spcAft>
              <a:buFont typeface="Arial" pitchFamily="34" charset="0"/>
              <a:buChar char="•"/>
              <a:defRPr/>
            </a:pPr>
            <a:r>
              <a:rPr lang="en-US" altLang="zh-TW"/>
              <a:t>a need to interact with other remote servers to assemble the presentation (or parts of it)</a:t>
            </a:r>
          </a:p>
          <a:p>
            <a:pPr lvl="1" indent="-182880" eaLnBrk="1" fontAlgn="auto" hangingPunct="1">
              <a:spcAft>
                <a:spcPts val="0"/>
              </a:spcAft>
              <a:buFont typeface="Arial" pitchFamily="34" charset="0"/>
              <a:buChar char="•"/>
              <a:defRPr/>
            </a:pPr>
            <a:r>
              <a:rPr lang="en-US" altLang="zh-TW"/>
              <a:t>a bound on the buffer, bandwidth, load, and other resources available on the system</a:t>
            </a:r>
          </a:p>
          <a:p>
            <a:pPr lvl="1" indent="-182880" eaLnBrk="1" fontAlgn="auto" hangingPunct="1">
              <a:spcAft>
                <a:spcPts val="0"/>
              </a:spcAft>
              <a:buFont typeface="Arial" pitchFamily="34" charset="0"/>
              <a:buChar char="•"/>
              <a:defRPr/>
            </a:pPr>
            <a:r>
              <a:rPr lang="en-US" altLang="zh-TW"/>
              <a:t>a mismatch between the host server's capabilities and the customers machine capabilities?</a:t>
            </a:r>
            <a:endParaRPr lang="en-US" altLang="zh-TW" sz="1800"/>
          </a:p>
          <a:p>
            <a:pPr marL="182880" indent="-182880" eaLnBrk="1" fontAlgn="auto" hangingPunct="1">
              <a:spcAft>
                <a:spcPts val="0"/>
              </a:spcAft>
              <a:buFont typeface="Arial" pitchFamily="34" charset="0"/>
              <a:buChar char="•"/>
              <a:defRPr/>
            </a:pPr>
            <a:r>
              <a:rPr lang="en-US" altLang="zh-TW" sz="2200"/>
              <a:t>How can such presentations optimize Quality of Service (QoS)?</a:t>
            </a:r>
            <a:endParaRPr lang="en-US" altLang="zh-TW" sz="2000"/>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r>
              <a:rPr lang="zh-TW" altLang="en-US" sz="1200" smtClean="0">
                <a:solidFill>
                  <a:srgbClr val="FFFFFF"/>
                </a:solidFill>
              </a:rPr>
              <a:t>MM Database</a:t>
            </a: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85000" lnSpcReduction="20000"/>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fld id="{F53B75FE-29C9-4A4F-BDC6-792291EC732D}" type="slidenum">
              <a:rPr lang="zh-TW" altLang="en-US" sz="1400" smtClean="0">
                <a:solidFill>
                  <a:srgbClr val="FFFFFF"/>
                </a:solidFill>
              </a:rPr>
              <a:pPr/>
              <a:t>9</a:t>
            </a:fld>
            <a:endParaRPr lang="zh-TW" altLang="en-US" sz="1400" smtClean="0">
              <a:solidFill>
                <a:srgbClr val="FFFFFF"/>
              </a:solidFill>
            </a:endParaRPr>
          </a:p>
        </p:txBody>
      </p:sp>
    </p:spTree>
    <p:extLst>
      <p:ext uri="{BB962C8B-B14F-4D97-AF65-F5344CB8AC3E}">
        <p14:creationId xmlns:p14="http://schemas.microsoft.com/office/powerpoint/2010/main" val="871429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1656</TotalTime>
  <Words>2326</Words>
  <Application>Microsoft Office PowerPoint</Application>
  <PresentationFormat>On-screen Show (4:3)</PresentationFormat>
  <Paragraphs>314</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            MULTIMEDIA DATABASE SESI Image databasE (wajah)      </vt:lpstr>
      <vt:lpstr>Access by content (Konsep) </vt:lpstr>
      <vt:lpstr>Question ?</vt:lpstr>
      <vt:lpstr>What is a Multimedia DBMS?</vt:lpstr>
      <vt:lpstr>Requirements of Multimedia DBMS</vt:lpstr>
      <vt:lpstr>Requirements of Multimedia DBMS (cont.)</vt:lpstr>
      <vt:lpstr>Major Issues: Query Support</vt:lpstr>
      <vt:lpstr>Major Issues: Storage Support</vt:lpstr>
      <vt:lpstr>Major Issues:  Presentation &amp; Delivery Support</vt:lpstr>
      <vt:lpstr>A Sample Multimedia Scenario</vt:lpstr>
      <vt:lpstr>Possible Queries</vt:lpstr>
      <vt:lpstr>Possible Queries (cont.)</vt:lpstr>
      <vt:lpstr>MM Database Architectures</vt:lpstr>
      <vt:lpstr>MM Database Architectures (cont.)</vt:lpstr>
      <vt:lpstr>MM Database Architectures (cont.)</vt:lpstr>
      <vt:lpstr>Organizing Multimedia Data Based on the Principle of Uniformity</vt:lpstr>
      <vt:lpstr>Metadata and Media Abstraction</vt:lpstr>
      <vt:lpstr>Querying SMDSs (Uniform Representation)</vt:lpstr>
      <vt:lpstr>Querying SMDSs (Uniform Representation) (cont.)</vt:lpstr>
      <vt:lpstr>Querying SMDSs (Uniform Representation) (cont.)</vt:lpstr>
      <vt:lpstr>Querying SMDS by SMDS-SQL</vt:lpstr>
      <vt:lpstr>Querying SMDS by SMDS-SQL (cont)</vt:lpstr>
      <vt:lpstr>Image Wajah</vt:lpstr>
      <vt:lpstr>Metode yang dapat digunakan:</vt:lpstr>
      <vt:lpstr>Methode yang dapat digunakan:</vt:lpstr>
      <vt:lpstr>Perbedaan Statistik dan Sintaktik</vt:lpstr>
      <vt:lpstr>PowerPoint Presentation</vt:lpstr>
      <vt:lpstr>Query Matching</vt:lpstr>
      <vt:lpstr>Local Tetra Pattern (contoh pendekatan statistik)</vt:lpstr>
      <vt:lpstr>Frame work Local Tetra Pattern</vt:lpstr>
      <vt:lpstr>Data awal</vt:lpstr>
      <vt:lpstr>Data Set</vt:lpstr>
      <vt:lpstr>TERLALU MIRIP…..?</vt:lpstr>
      <vt:lpstr>Definisi Feature / Ciri / Object Deskriptor</vt:lpstr>
      <vt:lpstr>Beberapa Regional Descriptors</vt:lpstr>
      <vt:lpstr>PowerPoint Presentation</vt:lpstr>
      <vt:lpstr>Syntactic Method</vt:lpstr>
      <vt:lpstr>(Ekstraksi Object)</vt:lpstr>
      <vt:lpstr>Syntactic (contoh)</vt:lpstr>
      <vt:lpstr>Pattern Octal chain code</vt:lpstr>
      <vt:lpstr>PowerPoint Presentation</vt:lpstr>
      <vt:lpstr>Tantangan Pendekatan berbasis Konten</vt:lpstr>
      <vt:lpstr>Image Retrieval</vt:lpstr>
      <vt:lpstr>Fasilitasi </vt:lpstr>
      <vt:lpstr>Representasi - Quadtree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indigo system</dc:creator>
  <cp:lastModifiedBy>microsoft</cp:lastModifiedBy>
  <cp:revision>164</cp:revision>
  <cp:lastPrinted>2014-01-09T19:27:09Z</cp:lastPrinted>
  <dcterms:created xsi:type="dcterms:W3CDTF">2012-11-17T07:45:49Z</dcterms:created>
  <dcterms:modified xsi:type="dcterms:W3CDTF">2015-12-02T03:46:57Z</dcterms:modified>
</cp:coreProperties>
</file>