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33" d="100"/>
          <a:sy n="133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DD63-E152-02E3-343E-5E9DC2E19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B5575-72AF-7E8E-2A47-EF6A8E04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0AC6-E023-2353-3129-E55608A9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0D47-6E42-C395-687D-1B13F8A2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032E-E8E1-BBFF-C503-A1D41D45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DC6-5A6A-EFA5-E8B4-2E4ACA4B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0722A-CF19-61FF-9EF5-22EEC5DB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8DAC-CD86-C41F-CBD6-019762E4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8B4D-7085-25B7-E0E8-A7BC6B98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A4FD-482C-87A4-8E67-5E0A61EF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4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85353-8057-ED2F-5156-AFDBE5D92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44EA7-C258-9D96-5322-54CEB228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4900-A0CD-5BC7-56E6-3541433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2920-1336-503D-AA11-0D0160BB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C101-4BCD-A8C5-9CCD-C0BE82C3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413792"/>
            <a:ext cx="10238928" cy="1143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52804"/>
            <a:ext cx="11089232" cy="4800915"/>
          </a:xfrm>
          <a:prstGeom prst="rect">
            <a:avLst/>
          </a:prstGeom>
        </p:spPr>
        <p:txBody>
          <a:bodyPr>
            <a:normAutofit/>
          </a:bodyPr>
          <a:lstStyle>
            <a:lvl1pPr marL="224361" indent="-224361">
              <a:lnSpc>
                <a:spcPct val="100000"/>
              </a:lnSpc>
              <a:spcAft>
                <a:spcPts val="1600"/>
              </a:spcAft>
              <a:defRPr sz="2133"/>
            </a:lvl1pPr>
            <a:lvl2pPr marL="918610" indent="-309026">
              <a:lnSpc>
                <a:spcPct val="100000"/>
              </a:lnSpc>
              <a:spcAft>
                <a:spcPts val="1600"/>
              </a:spcAft>
              <a:defRPr sz="2133"/>
            </a:lvl2pPr>
            <a:lvl3pPr>
              <a:lnSpc>
                <a:spcPts val="2400"/>
              </a:lnSpc>
              <a:defRPr sz="2133"/>
            </a:lvl3pPr>
            <a:lvl4pPr>
              <a:lnSpc>
                <a:spcPts val="2400"/>
              </a:lnSpc>
              <a:defRPr sz="2133"/>
            </a:lvl4pPr>
            <a:lvl5pPr>
              <a:lnSpc>
                <a:spcPts val="2400"/>
              </a:lnSpc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4592" y="6520259"/>
            <a:ext cx="78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rgbClr val="666C7A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08B1CD7A-C93A-48C6-80BC-4FE405C49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4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E1E0-0A9D-26E6-5265-6339C1F8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1DFC-AB7C-DD4D-3F37-57820FA1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75BF-2587-4006-9DEB-7FC785B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6FAF-5BC8-3BF1-3588-E1CF54B2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F38D-A11E-1F0D-0023-7C281082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8D3A-AA22-33AB-EBA7-D9D2B0E2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4443A-4E65-5714-162B-04B3D231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4F32-FFF8-AE93-0930-3055DF55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3D13-5DA1-E367-FF75-5CED048F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2254-0080-DB0D-6182-109D008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ACAA-F8C0-4372-D7BD-AD944128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B32D-08F7-098F-EADD-D3969B935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0423-3C8F-71D5-9A94-141E80CD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74C45-1F28-DB60-A52C-99247ADF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467A-077F-9131-1EFF-A6B79721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8987-283A-DA23-0174-30400939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35EC-F49F-6F39-8F4B-432EA39E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AA89-E37E-C45D-738D-34CE2D57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7E3F6-BA05-E492-2566-4550E8C6A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981CC-A0BD-5CF0-126E-C280A74C5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5681E-B549-3D0B-961C-342F8B525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FFA5-DA4C-9D9C-90D3-99791C38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07613-5757-0A9E-1150-E639C379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93E75-629C-3EE8-A1D7-32C2F14C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6C28-0C79-0840-4A16-C9CFA810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A2AD0-EF03-65C0-96FC-B54654C2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BE41B-D8CC-DD19-24D6-FFC27BE8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C69B2-8B10-0101-D5BB-BC0FE166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C3510-0E92-D22B-7CFB-6EE6EF73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DE4C1-9862-AB6F-3CA1-18672DE9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418AA-C6E7-D74D-D092-86E80347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C4B7-8953-FAC9-98C8-4D19EC4E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44A4-C806-C6EC-2E6B-09AD5551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EF9F-0018-7AB8-551C-F3E726BF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1B834-28D9-3073-A2F5-36AB59EB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6980E-96D8-F686-F5BD-F8BFC138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E3B7C-5824-87B3-6896-A531602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CA00-0EF4-040A-C90A-036E42E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9DEBD-BCB7-CFFC-8DE7-1B4D230FF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E7421-0C29-358D-78D6-3EC08F85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EF99-70EE-B508-6F84-4CCC5201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12F5-1FD7-5890-0F75-0EEE35E5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8C3C-370F-EAA3-3AB3-F7D25DB4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5C1DA-8986-E390-E755-F5BE4EBF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333B1-A6F2-A053-2541-56B4EA43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DFCC-4887-4E1A-59AF-F4A9D2B4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7736-099A-2749-9DDC-4E97C01BE95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91AF-13F5-D75C-0821-2761A3D83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829F-34A9-4D81-3571-2D9020BA4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2B721-6B04-1143-91ED-22384E55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2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219170" rtl="0" eaLnBrk="1" latinLnBrk="0" hangingPunct="1">
        <a:lnSpc>
          <a:spcPts val="3733"/>
        </a:lnSpc>
        <a:spcBef>
          <a:spcPct val="0"/>
        </a:spcBef>
        <a:buNone/>
        <a:defRPr sz="3200" kern="1200">
          <a:solidFill>
            <a:srgbClr val="1E3896"/>
          </a:solidFill>
          <a:latin typeface="Poppins Light" panose="00000400000000000000" pitchFamily="2" charset="0"/>
          <a:ea typeface="+mj-ea"/>
          <a:cs typeface="Poppins Light" panose="00000400000000000000" pitchFamily="2" charset="0"/>
        </a:defRPr>
      </a:lvl1pPr>
    </p:titleStyle>
    <p:bodyStyle>
      <a:lvl1pPr marL="457189" indent="-457189" algn="l" defTabSz="1219170" rtl="0" eaLnBrk="1" latinLnBrk="0" hangingPunct="1">
        <a:lnSpc>
          <a:spcPts val="24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133" kern="1200">
          <a:solidFill>
            <a:srgbClr val="666C7A"/>
          </a:solidFill>
          <a:latin typeface="Poppins Light" panose="00000400000000000000" pitchFamily="2" charset="0"/>
          <a:ea typeface="+mn-ea"/>
          <a:cs typeface="Poppins Light" panose="00000400000000000000" pitchFamily="2" charset="0"/>
        </a:defRPr>
      </a:lvl1pPr>
      <a:lvl2pPr marL="990575" indent="-380990" algn="l" defTabSz="1219170" rtl="0" eaLnBrk="1" latinLnBrk="0" hangingPunct="1">
        <a:lnSpc>
          <a:spcPts val="24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–"/>
        <a:defRPr sz="2133" kern="1200">
          <a:solidFill>
            <a:srgbClr val="666C7A"/>
          </a:solidFill>
          <a:latin typeface="Poppins Light" panose="00000400000000000000" pitchFamily="2" charset="0"/>
          <a:ea typeface="+mn-ea"/>
          <a:cs typeface="Poppins Light" panose="00000400000000000000" pitchFamily="2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rgbClr val="666C7A"/>
          </a:solidFill>
          <a:latin typeface="Poppins Light" panose="00000400000000000000" pitchFamily="2" charset="0"/>
          <a:ea typeface="+mn-ea"/>
          <a:cs typeface="Poppins Light" panose="00000400000000000000" pitchFamily="2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33" kern="1200">
          <a:solidFill>
            <a:srgbClr val="666C7A"/>
          </a:solidFill>
          <a:latin typeface="Poppins Light" panose="00000400000000000000" pitchFamily="2" charset="0"/>
          <a:ea typeface="+mn-ea"/>
          <a:cs typeface="Poppins Light" panose="00000400000000000000" pitchFamily="2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133" kern="1200">
          <a:solidFill>
            <a:srgbClr val="666C7A"/>
          </a:solidFill>
          <a:latin typeface="Poppins Light" panose="00000400000000000000" pitchFamily="2" charset="0"/>
          <a:ea typeface="+mn-ea"/>
          <a:cs typeface="Poppins Light" panose="00000400000000000000" pitchFamily="2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E19F-355D-8F67-CE79-4F96240E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Cumulative Sum with </a:t>
            </a:r>
            <a:r>
              <a:rPr lang="en-US">
                <a:solidFill>
                  <a:schemeClr val="tx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F2DC-2542-D764-2177-9ECA253F6E78}"/>
              </a:ext>
            </a:extLst>
          </p:cNvPr>
          <p:cNvSpPr/>
          <p:nvPr/>
        </p:nvSpPr>
        <p:spPr>
          <a:xfrm>
            <a:off x="6604000" y="189025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D7E9D-C12B-C80C-6808-183A050E6FAB}"/>
              </a:ext>
            </a:extLst>
          </p:cNvPr>
          <p:cNvSpPr/>
          <p:nvPr/>
        </p:nvSpPr>
        <p:spPr>
          <a:xfrm>
            <a:off x="9042400" y="19339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32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1429" t="-2083" r="-198571" b="-6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85D28D3-A879-74CA-82D5-EBFC1E368D66}"/>
              </a:ext>
            </a:extLst>
          </p:cNvPr>
          <p:cNvSpPr/>
          <p:nvPr/>
        </p:nvSpPr>
        <p:spPr>
          <a:xfrm>
            <a:off x="6601897" y="654959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14D80-4DBD-0540-E14F-E2CF5D73F5D0}"/>
              </a:ext>
            </a:extLst>
          </p:cNvPr>
          <p:cNvSpPr/>
          <p:nvPr/>
        </p:nvSpPr>
        <p:spPr>
          <a:xfrm>
            <a:off x="9042400" y="65932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D3744-98DF-BFEA-9D07-4826417EA2B8}"/>
              </a:ext>
            </a:extLst>
          </p:cNvPr>
          <p:cNvSpPr/>
          <p:nvPr/>
        </p:nvSpPr>
        <p:spPr>
          <a:xfrm>
            <a:off x="882177" y="2311400"/>
            <a:ext cx="518447" cy="406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Poppi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DDA87-4782-CCD9-C77A-2B1E593FB157}"/>
              </a:ext>
            </a:extLst>
          </p:cNvPr>
          <p:cNvSpPr txBox="1"/>
          <p:nvPr/>
        </p:nvSpPr>
        <p:spPr>
          <a:xfrm>
            <a:off x="5283200" y="1695027"/>
            <a:ext cx="6604000" cy="235000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from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import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jnp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array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([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2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5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])</a:t>
            </a: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def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):</a:t>
            </a:r>
          </a:p>
          <a:p>
            <a:pPr defTabSz="1219170"/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    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+=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    return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7F848E"/>
                </a:solidFill>
                <a:latin typeface="Berkeley Mono" pitchFamily="49" charset="77"/>
              </a:rPr>
              <a:t># ('carryover', 'accumulated')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0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final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result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scan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CCBA0FF-B21C-24BA-BC67-530A8A59C337}"/>
              </a:ext>
            </a:extLst>
          </p:cNvPr>
          <p:cNvSpPr/>
          <p:nvPr/>
        </p:nvSpPr>
        <p:spPr>
          <a:xfrm>
            <a:off x="4631267" y="2446867"/>
            <a:ext cx="2159000" cy="1143000"/>
          </a:xfrm>
          <a:custGeom>
            <a:avLst/>
            <a:gdLst>
              <a:gd name="connsiteX0" fmla="*/ 1619250 w 1619250"/>
              <a:gd name="connsiteY0" fmla="*/ 673100 h 857250"/>
              <a:gd name="connsiteX1" fmla="*/ 1568450 w 1619250"/>
              <a:gd name="connsiteY1" fmla="*/ 717550 h 857250"/>
              <a:gd name="connsiteX2" fmla="*/ 1460500 w 1619250"/>
              <a:gd name="connsiteY2" fmla="*/ 768350 h 857250"/>
              <a:gd name="connsiteX3" fmla="*/ 1320800 w 1619250"/>
              <a:gd name="connsiteY3" fmla="*/ 806450 h 857250"/>
              <a:gd name="connsiteX4" fmla="*/ 1250950 w 1619250"/>
              <a:gd name="connsiteY4" fmla="*/ 819150 h 857250"/>
              <a:gd name="connsiteX5" fmla="*/ 1193800 w 1619250"/>
              <a:gd name="connsiteY5" fmla="*/ 831850 h 857250"/>
              <a:gd name="connsiteX6" fmla="*/ 1130300 w 1619250"/>
              <a:gd name="connsiteY6" fmla="*/ 838200 h 857250"/>
              <a:gd name="connsiteX7" fmla="*/ 1079500 w 1619250"/>
              <a:gd name="connsiteY7" fmla="*/ 844550 h 857250"/>
              <a:gd name="connsiteX8" fmla="*/ 1035050 w 1619250"/>
              <a:gd name="connsiteY8" fmla="*/ 850900 h 857250"/>
              <a:gd name="connsiteX9" fmla="*/ 958850 w 1619250"/>
              <a:gd name="connsiteY9" fmla="*/ 857250 h 857250"/>
              <a:gd name="connsiteX10" fmla="*/ 736600 w 1619250"/>
              <a:gd name="connsiteY10" fmla="*/ 838200 h 857250"/>
              <a:gd name="connsiteX11" fmla="*/ 533400 w 1619250"/>
              <a:gd name="connsiteY11" fmla="*/ 819150 h 857250"/>
              <a:gd name="connsiteX12" fmla="*/ 387350 w 1619250"/>
              <a:gd name="connsiteY12" fmla="*/ 793750 h 857250"/>
              <a:gd name="connsiteX13" fmla="*/ 330200 w 1619250"/>
              <a:gd name="connsiteY13" fmla="*/ 787400 h 857250"/>
              <a:gd name="connsiteX14" fmla="*/ 222250 w 1619250"/>
              <a:gd name="connsiteY14" fmla="*/ 749300 h 857250"/>
              <a:gd name="connsiteX15" fmla="*/ 171450 w 1619250"/>
              <a:gd name="connsiteY15" fmla="*/ 723900 h 857250"/>
              <a:gd name="connsiteX16" fmla="*/ 146050 w 1619250"/>
              <a:gd name="connsiteY16" fmla="*/ 704850 h 857250"/>
              <a:gd name="connsiteX17" fmla="*/ 95250 w 1619250"/>
              <a:gd name="connsiteY17" fmla="*/ 666750 h 857250"/>
              <a:gd name="connsiteX18" fmla="*/ 82550 w 1619250"/>
              <a:gd name="connsiteY18" fmla="*/ 647700 h 857250"/>
              <a:gd name="connsiteX19" fmla="*/ 63500 w 1619250"/>
              <a:gd name="connsiteY19" fmla="*/ 622300 h 857250"/>
              <a:gd name="connsiteX20" fmla="*/ 44450 w 1619250"/>
              <a:gd name="connsiteY20" fmla="*/ 603250 h 857250"/>
              <a:gd name="connsiteX21" fmla="*/ 19050 w 1619250"/>
              <a:gd name="connsiteY21" fmla="*/ 539750 h 857250"/>
              <a:gd name="connsiteX22" fmla="*/ 6350 w 1619250"/>
              <a:gd name="connsiteY22" fmla="*/ 501650 h 857250"/>
              <a:gd name="connsiteX23" fmla="*/ 0 w 1619250"/>
              <a:gd name="connsiteY23" fmla="*/ 482600 h 857250"/>
              <a:gd name="connsiteX24" fmla="*/ 6350 w 1619250"/>
              <a:gd name="connsiteY24" fmla="*/ 381000 h 857250"/>
              <a:gd name="connsiteX25" fmla="*/ 12700 w 1619250"/>
              <a:gd name="connsiteY25" fmla="*/ 349250 h 857250"/>
              <a:gd name="connsiteX26" fmla="*/ 38100 w 1619250"/>
              <a:gd name="connsiteY26" fmla="*/ 298450 h 857250"/>
              <a:gd name="connsiteX27" fmla="*/ 95250 w 1619250"/>
              <a:gd name="connsiteY27" fmla="*/ 209550 h 857250"/>
              <a:gd name="connsiteX28" fmla="*/ 120650 w 1619250"/>
              <a:gd name="connsiteY28" fmla="*/ 190500 h 857250"/>
              <a:gd name="connsiteX29" fmla="*/ 139700 w 1619250"/>
              <a:gd name="connsiteY29" fmla="*/ 171450 h 857250"/>
              <a:gd name="connsiteX30" fmla="*/ 158750 w 1619250"/>
              <a:gd name="connsiteY30" fmla="*/ 158750 h 857250"/>
              <a:gd name="connsiteX31" fmla="*/ 177800 w 1619250"/>
              <a:gd name="connsiteY31" fmla="*/ 139700 h 857250"/>
              <a:gd name="connsiteX32" fmla="*/ 209550 w 1619250"/>
              <a:gd name="connsiteY32" fmla="*/ 120650 h 857250"/>
              <a:gd name="connsiteX33" fmla="*/ 254000 w 1619250"/>
              <a:gd name="connsiteY33" fmla="*/ 88900 h 857250"/>
              <a:gd name="connsiteX34" fmla="*/ 311150 w 1619250"/>
              <a:gd name="connsiteY34" fmla="*/ 63500 h 857250"/>
              <a:gd name="connsiteX35" fmla="*/ 330200 w 1619250"/>
              <a:gd name="connsiteY35" fmla="*/ 57150 h 857250"/>
              <a:gd name="connsiteX36" fmla="*/ 355600 w 1619250"/>
              <a:gd name="connsiteY36" fmla="*/ 44450 h 857250"/>
              <a:gd name="connsiteX37" fmla="*/ 381000 w 1619250"/>
              <a:gd name="connsiteY37" fmla="*/ 38100 h 857250"/>
              <a:gd name="connsiteX38" fmla="*/ 450850 w 1619250"/>
              <a:gd name="connsiteY38" fmla="*/ 19050 h 857250"/>
              <a:gd name="connsiteX39" fmla="*/ 482600 w 1619250"/>
              <a:gd name="connsiteY39" fmla="*/ 12700 h 857250"/>
              <a:gd name="connsiteX40" fmla="*/ 565150 w 1619250"/>
              <a:gd name="connsiteY40" fmla="*/ 0 h 857250"/>
              <a:gd name="connsiteX41" fmla="*/ 1168400 w 1619250"/>
              <a:gd name="connsiteY41" fmla="*/ 6350 h 857250"/>
              <a:gd name="connsiteX42" fmla="*/ 1238250 w 1619250"/>
              <a:gd name="connsiteY42" fmla="*/ 12700 h 857250"/>
              <a:gd name="connsiteX43" fmla="*/ 1301750 w 1619250"/>
              <a:gd name="connsiteY43" fmla="*/ 25400 h 857250"/>
              <a:gd name="connsiteX44" fmla="*/ 1365250 w 1619250"/>
              <a:gd name="connsiteY44" fmla="*/ 44450 h 857250"/>
              <a:gd name="connsiteX45" fmla="*/ 1384300 w 1619250"/>
              <a:gd name="connsiteY45" fmla="*/ 57150 h 857250"/>
              <a:gd name="connsiteX46" fmla="*/ 1403350 w 1619250"/>
              <a:gd name="connsiteY46" fmla="*/ 63500 h 857250"/>
              <a:gd name="connsiteX47" fmla="*/ 1435100 w 1619250"/>
              <a:gd name="connsiteY47" fmla="*/ 88900 h 857250"/>
              <a:gd name="connsiteX48" fmla="*/ 1454150 w 1619250"/>
              <a:gd name="connsiteY48" fmla="*/ 95250 h 857250"/>
              <a:gd name="connsiteX49" fmla="*/ 1498600 w 1619250"/>
              <a:gd name="connsiteY49" fmla="*/ 114300 h 857250"/>
              <a:gd name="connsiteX50" fmla="*/ 1511300 w 1619250"/>
              <a:gd name="connsiteY50" fmla="*/ 1333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19250" h="857250">
                <a:moveTo>
                  <a:pt x="1619250" y="673100"/>
                </a:moveTo>
                <a:cubicBezTo>
                  <a:pt x="1602317" y="687917"/>
                  <a:pt x="1586594" y="704244"/>
                  <a:pt x="1568450" y="717550"/>
                </a:cubicBezTo>
                <a:cubicBezTo>
                  <a:pt x="1539087" y="739083"/>
                  <a:pt x="1493247" y="756888"/>
                  <a:pt x="1460500" y="768350"/>
                </a:cubicBezTo>
                <a:cubicBezTo>
                  <a:pt x="1425586" y="780570"/>
                  <a:pt x="1354860" y="799046"/>
                  <a:pt x="1320800" y="806450"/>
                </a:cubicBezTo>
                <a:cubicBezTo>
                  <a:pt x="1297675" y="811477"/>
                  <a:pt x="1274155" y="814509"/>
                  <a:pt x="1250950" y="819150"/>
                </a:cubicBezTo>
                <a:cubicBezTo>
                  <a:pt x="1231814" y="822977"/>
                  <a:pt x="1213076" y="828806"/>
                  <a:pt x="1193800" y="831850"/>
                </a:cubicBezTo>
                <a:cubicBezTo>
                  <a:pt x="1172788" y="835168"/>
                  <a:pt x="1151442" y="835851"/>
                  <a:pt x="1130300" y="838200"/>
                </a:cubicBezTo>
                <a:cubicBezTo>
                  <a:pt x="1113339" y="840085"/>
                  <a:pt x="1096415" y="842295"/>
                  <a:pt x="1079500" y="844550"/>
                </a:cubicBezTo>
                <a:cubicBezTo>
                  <a:pt x="1064664" y="846528"/>
                  <a:pt x="1049935" y="849333"/>
                  <a:pt x="1035050" y="850900"/>
                </a:cubicBezTo>
                <a:cubicBezTo>
                  <a:pt x="1009702" y="853568"/>
                  <a:pt x="984250" y="855133"/>
                  <a:pt x="958850" y="857250"/>
                </a:cubicBezTo>
                <a:cubicBezTo>
                  <a:pt x="656083" y="842833"/>
                  <a:pt x="963402" y="861662"/>
                  <a:pt x="736600" y="838200"/>
                </a:cubicBezTo>
                <a:cubicBezTo>
                  <a:pt x="470828" y="810706"/>
                  <a:pt x="825950" y="856898"/>
                  <a:pt x="533400" y="819150"/>
                </a:cubicBezTo>
                <a:cubicBezTo>
                  <a:pt x="269358" y="785080"/>
                  <a:pt x="575306" y="825076"/>
                  <a:pt x="387350" y="793750"/>
                </a:cubicBezTo>
                <a:cubicBezTo>
                  <a:pt x="368444" y="790599"/>
                  <a:pt x="349250" y="789517"/>
                  <a:pt x="330200" y="787400"/>
                </a:cubicBezTo>
                <a:cubicBezTo>
                  <a:pt x="271553" y="769806"/>
                  <a:pt x="272209" y="772614"/>
                  <a:pt x="222250" y="749300"/>
                </a:cubicBezTo>
                <a:cubicBezTo>
                  <a:pt x="205094" y="741294"/>
                  <a:pt x="186596" y="735259"/>
                  <a:pt x="171450" y="723900"/>
                </a:cubicBezTo>
                <a:cubicBezTo>
                  <a:pt x="162983" y="717550"/>
                  <a:pt x="154662" y="711001"/>
                  <a:pt x="146050" y="704850"/>
                </a:cubicBezTo>
                <a:cubicBezTo>
                  <a:pt x="125532" y="690194"/>
                  <a:pt x="115539" y="687039"/>
                  <a:pt x="95250" y="666750"/>
                </a:cubicBezTo>
                <a:cubicBezTo>
                  <a:pt x="89854" y="661354"/>
                  <a:pt x="86986" y="653910"/>
                  <a:pt x="82550" y="647700"/>
                </a:cubicBezTo>
                <a:cubicBezTo>
                  <a:pt x="76399" y="639088"/>
                  <a:pt x="70388" y="630335"/>
                  <a:pt x="63500" y="622300"/>
                </a:cubicBezTo>
                <a:cubicBezTo>
                  <a:pt x="57656" y="615482"/>
                  <a:pt x="49670" y="610558"/>
                  <a:pt x="44450" y="603250"/>
                </a:cubicBezTo>
                <a:cubicBezTo>
                  <a:pt x="32771" y="586899"/>
                  <a:pt x="24833" y="557100"/>
                  <a:pt x="19050" y="539750"/>
                </a:cubicBezTo>
                <a:lnTo>
                  <a:pt x="6350" y="501650"/>
                </a:lnTo>
                <a:lnTo>
                  <a:pt x="0" y="482600"/>
                </a:lnTo>
                <a:cubicBezTo>
                  <a:pt x="2117" y="448733"/>
                  <a:pt x="3133" y="414780"/>
                  <a:pt x="6350" y="381000"/>
                </a:cubicBezTo>
                <a:cubicBezTo>
                  <a:pt x="7373" y="370256"/>
                  <a:pt x="8826" y="359324"/>
                  <a:pt x="12700" y="349250"/>
                </a:cubicBezTo>
                <a:cubicBezTo>
                  <a:pt x="19496" y="331580"/>
                  <a:pt x="29191" y="315155"/>
                  <a:pt x="38100" y="298450"/>
                </a:cubicBezTo>
                <a:cubicBezTo>
                  <a:pt x="52130" y="272144"/>
                  <a:pt x="75352" y="231659"/>
                  <a:pt x="95250" y="209550"/>
                </a:cubicBezTo>
                <a:cubicBezTo>
                  <a:pt x="102330" y="201683"/>
                  <a:pt x="112615" y="197388"/>
                  <a:pt x="120650" y="190500"/>
                </a:cubicBezTo>
                <a:cubicBezTo>
                  <a:pt x="127468" y="184656"/>
                  <a:pt x="132801" y="177199"/>
                  <a:pt x="139700" y="171450"/>
                </a:cubicBezTo>
                <a:cubicBezTo>
                  <a:pt x="145563" y="166564"/>
                  <a:pt x="152887" y="163636"/>
                  <a:pt x="158750" y="158750"/>
                </a:cubicBezTo>
                <a:cubicBezTo>
                  <a:pt x="165649" y="153001"/>
                  <a:pt x="170616" y="145088"/>
                  <a:pt x="177800" y="139700"/>
                </a:cubicBezTo>
                <a:cubicBezTo>
                  <a:pt x="187674" y="132295"/>
                  <a:pt x="199281" y="127496"/>
                  <a:pt x="209550" y="120650"/>
                </a:cubicBezTo>
                <a:cubicBezTo>
                  <a:pt x="229993" y="107021"/>
                  <a:pt x="234121" y="100259"/>
                  <a:pt x="254000" y="88900"/>
                </a:cubicBezTo>
                <a:cubicBezTo>
                  <a:pt x="272367" y="78405"/>
                  <a:pt x="291357" y="70922"/>
                  <a:pt x="311150" y="63500"/>
                </a:cubicBezTo>
                <a:cubicBezTo>
                  <a:pt x="317417" y="61150"/>
                  <a:pt x="324048" y="59787"/>
                  <a:pt x="330200" y="57150"/>
                </a:cubicBezTo>
                <a:cubicBezTo>
                  <a:pt x="338901" y="53421"/>
                  <a:pt x="346737" y="47774"/>
                  <a:pt x="355600" y="44450"/>
                </a:cubicBezTo>
                <a:cubicBezTo>
                  <a:pt x="363772" y="41386"/>
                  <a:pt x="372609" y="40498"/>
                  <a:pt x="381000" y="38100"/>
                </a:cubicBezTo>
                <a:cubicBezTo>
                  <a:pt x="423575" y="25936"/>
                  <a:pt x="375391" y="34142"/>
                  <a:pt x="450850" y="19050"/>
                </a:cubicBezTo>
                <a:lnTo>
                  <a:pt x="482600" y="12700"/>
                </a:lnTo>
                <a:cubicBezTo>
                  <a:pt x="514905" y="6826"/>
                  <a:pt x="531852" y="4757"/>
                  <a:pt x="565150" y="0"/>
                </a:cubicBezTo>
                <a:lnTo>
                  <a:pt x="1168400" y="6350"/>
                </a:lnTo>
                <a:cubicBezTo>
                  <a:pt x="1191775" y="6791"/>
                  <a:pt x="1215106" y="9394"/>
                  <a:pt x="1238250" y="12700"/>
                </a:cubicBezTo>
                <a:cubicBezTo>
                  <a:pt x="1259619" y="15753"/>
                  <a:pt x="1301750" y="25400"/>
                  <a:pt x="1301750" y="25400"/>
                </a:cubicBezTo>
                <a:cubicBezTo>
                  <a:pt x="1373542" y="61296"/>
                  <a:pt x="1270376" y="12825"/>
                  <a:pt x="1365250" y="44450"/>
                </a:cubicBezTo>
                <a:cubicBezTo>
                  <a:pt x="1372490" y="46863"/>
                  <a:pt x="1377474" y="53737"/>
                  <a:pt x="1384300" y="57150"/>
                </a:cubicBezTo>
                <a:cubicBezTo>
                  <a:pt x="1390287" y="60143"/>
                  <a:pt x="1397000" y="61383"/>
                  <a:pt x="1403350" y="63500"/>
                </a:cubicBezTo>
                <a:cubicBezTo>
                  <a:pt x="1413933" y="71967"/>
                  <a:pt x="1423607" y="81717"/>
                  <a:pt x="1435100" y="88900"/>
                </a:cubicBezTo>
                <a:cubicBezTo>
                  <a:pt x="1440776" y="92448"/>
                  <a:pt x="1447998" y="92613"/>
                  <a:pt x="1454150" y="95250"/>
                </a:cubicBezTo>
                <a:cubicBezTo>
                  <a:pt x="1509077" y="118790"/>
                  <a:pt x="1453924" y="99408"/>
                  <a:pt x="1498600" y="114300"/>
                </a:cubicBezTo>
                <a:lnTo>
                  <a:pt x="1511300" y="13335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CC9BB77-8445-3719-744D-24B6BD34AE88}"/>
              </a:ext>
            </a:extLst>
          </p:cNvPr>
          <p:cNvSpPr/>
          <p:nvPr/>
        </p:nvSpPr>
        <p:spPr>
          <a:xfrm>
            <a:off x="6502400" y="2472268"/>
            <a:ext cx="194733" cy="177953"/>
          </a:xfrm>
          <a:custGeom>
            <a:avLst/>
            <a:gdLst>
              <a:gd name="connsiteX0" fmla="*/ 107950 w 146050"/>
              <a:gd name="connsiteY0" fmla="*/ 0 h 133465"/>
              <a:gd name="connsiteX1" fmla="*/ 120650 w 146050"/>
              <a:gd name="connsiteY1" fmla="*/ 50800 h 133465"/>
              <a:gd name="connsiteX2" fmla="*/ 133350 w 146050"/>
              <a:gd name="connsiteY2" fmla="*/ 76200 h 133465"/>
              <a:gd name="connsiteX3" fmla="*/ 139700 w 146050"/>
              <a:gd name="connsiteY3" fmla="*/ 101600 h 133465"/>
              <a:gd name="connsiteX4" fmla="*/ 146050 w 146050"/>
              <a:gd name="connsiteY4" fmla="*/ 120650 h 133465"/>
              <a:gd name="connsiteX5" fmla="*/ 127000 w 146050"/>
              <a:gd name="connsiteY5" fmla="*/ 133350 h 133465"/>
              <a:gd name="connsiteX6" fmla="*/ 107950 w 146050"/>
              <a:gd name="connsiteY6" fmla="*/ 127000 h 133465"/>
              <a:gd name="connsiteX7" fmla="*/ 0 w 146050"/>
              <a:gd name="connsiteY7" fmla="*/ 127000 h 1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050" h="133465">
                <a:moveTo>
                  <a:pt x="107950" y="0"/>
                </a:moveTo>
                <a:cubicBezTo>
                  <a:pt x="111677" y="18636"/>
                  <a:pt x="113328" y="33715"/>
                  <a:pt x="120650" y="50800"/>
                </a:cubicBezTo>
                <a:cubicBezTo>
                  <a:pt x="124379" y="59501"/>
                  <a:pt x="130026" y="67337"/>
                  <a:pt x="133350" y="76200"/>
                </a:cubicBezTo>
                <a:cubicBezTo>
                  <a:pt x="136414" y="84372"/>
                  <a:pt x="137302" y="93209"/>
                  <a:pt x="139700" y="101600"/>
                </a:cubicBezTo>
                <a:cubicBezTo>
                  <a:pt x="141539" y="108036"/>
                  <a:pt x="143933" y="114300"/>
                  <a:pt x="146050" y="120650"/>
                </a:cubicBezTo>
                <a:cubicBezTo>
                  <a:pt x="139700" y="124883"/>
                  <a:pt x="134528" y="132095"/>
                  <a:pt x="127000" y="133350"/>
                </a:cubicBezTo>
                <a:cubicBezTo>
                  <a:pt x="120398" y="134450"/>
                  <a:pt x="114635" y="127334"/>
                  <a:pt x="107950" y="127000"/>
                </a:cubicBezTo>
                <a:cubicBezTo>
                  <a:pt x="72012" y="125203"/>
                  <a:pt x="35983" y="127000"/>
                  <a:pt x="0" y="127000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224FE-6A15-08C7-9FE4-07041A5FBD88}"/>
              </a:ext>
            </a:extLst>
          </p:cNvPr>
          <p:cNvSpPr/>
          <p:nvPr/>
        </p:nvSpPr>
        <p:spPr>
          <a:xfrm>
            <a:off x="7622103" y="4453467"/>
            <a:ext cx="42672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8FE9-7A7F-D7FB-7C94-FEABC0AF5B8C}"/>
              </a:ext>
            </a:extLst>
          </p:cNvPr>
          <p:cNvSpPr/>
          <p:nvPr/>
        </p:nvSpPr>
        <p:spPr>
          <a:xfrm>
            <a:off x="7620000" y="4919401"/>
            <a:ext cx="42672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2644A-6545-23B4-214F-973965118297}"/>
              </a:ext>
            </a:extLst>
          </p:cNvPr>
          <p:cNvSpPr/>
          <p:nvPr/>
        </p:nvSpPr>
        <p:spPr>
          <a:xfrm>
            <a:off x="5283200" y="444500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1B896-44ED-9717-99FE-732783C4DC93}"/>
              </a:ext>
            </a:extLst>
          </p:cNvPr>
          <p:cNvSpPr/>
          <p:nvPr/>
        </p:nvSpPr>
        <p:spPr>
          <a:xfrm>
            <a:off x="5281097" y="491093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CAA4C-A9BD-E590-5281-F46875D988D1}"/>
              </a:ext>
            </a:extLst>
          </p:cNvPr>
          <p:cNvCxnSpPr>
            <a:cxnSpLocks/>
          </p:cNvCxnSpPr>
          <p:nvPr/>
        </p:nvCxnSpPr>
        <p:spPr>
          <a:xfrm>
            <a:off x="7924800" y="3327400"/>
            <a:ext cx="794635" cy="17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7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E19F-355D-8F67-CE79-4F96240E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Cumulative Sum with </a:t>
            </a:r>
            <a:r>
              <a:rPr lang="en-US">
                <a:solidFill>
                  <a:schemeClr val="tx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F2DC-2542-D764-2177-9ECA253F6E78}"/>
              </a:ext>
            </a:extLst>
          </p:cNvPr>
          <p:cNvSpPr/>
          <p:nvPr/>
        </p:nvSpPr>
        <p:spPr>
          <a:xfrm>
            <a:off x="6604000" y="189025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D7E9D-C12B-C80C-6808-183A050E6FAB}"/>
              </a:ext>
            </a:extLst>
          </p:cNvPr>
          <p:cNvSpPr/>
          <p:nvPr/>
        </p:nvSpPr>
        <p:spPr>
          <a:xfrm>
            <a:off x="9042400" y="19339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32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1429" t="-2083" r="-198571" b="-6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85D28D3-A879-74CA-82D5-EBFC1E368D66}"/>
              </a:ext>
            </a:extLst>
          </p:cNvPr>
          <p:cNvSpPr/>
          <p:nvPr/>
        </p:nvSpPr>
        <p:spPr>
          <a:xfrm>
            <a:off x="6601897" y="654959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14D80-4DBD-0540-E14F-E2CF5D73F5D0}"/>
              </a:ext>
            </a:extLst>
          </p:cNvPr>
          <p:cNvSpPr/>
          <p:nvPr/>
        </p:nvSpPr>
        <p:spPr>
          <a:xfrm>
            <a:off x="9042400" y="65932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DDA87-4782-CCD9-C77A-2B1E593FB157}"/>
              </a:ext>
            </a:extLst>
          </p:cNvPr>
          <p:cNvSpPr txBox="1"/>
          <p:nvPr/>
        </p:nvSpPr>
        <p:spPr>
          <a:xfrm>
            <a:off x="5283200" y="1695027"/>
            <a:ext cx="6604000" cy="235000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from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import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jnp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array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([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2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5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])</a:t>
            </a: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def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):</a:t>
            </a:r>
          </a:p>
          <a:p>
            <a:pPr defTabSz="1219170"/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    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+=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    return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7F848E"/>
                </a:solidFill>
                <a:latin typeface="Berkeley Mono" pitchFamily="49" charset="77"/>
              </a:rPr>
              <a:t># ('carryover', 'accumulated')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0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final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result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scan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CCBA0FF-B21C-24BA-BC67-530A8A59C337}"/>
              </a:ext>
            </a:extLst>
          </p:cNvPr>
          <p:cNvSpPr/>
          <p:nvPr/>
        </p:nvSpPr>
        <p:spPr>
          <a:xfrm>
            <a:off x="4631267" y="2446867"/>
            <a:ext cx="2159000" cy="1143000"/>
          </a:xfrm>
          <a:custGeom>
            <a:avLst/>
            <a:gdLst>
              <a:gd name="connsiteX0" fmla="*/ 1619250 w 1619250"/>
              <a:gd name="connsiteY0" fmla="*/ 673100 h 857250"/>
              <a:gd name="connsiteX1" fmla="*/ 1568450 w 1619250"/>
              <a:gd name="connsiteY1" fmla="*/ 717550 h 857250"/>
              <a:gd name="connsiteX2" fmla="*/ 1460500 w 1619250"/>
              <a:gd name="connsiteY2" fmla="*/ 768350 h 857250"/>
              <a:gd name="connsiteX3" fmla="*/ 1320800 w 1619250"/>
              <a:gd name="connsiteY3" fmla="*/ 806450 h 857250"/>
              <a:gd name="connsiteX4" fmla="*/ 1250950 w 1619250"/>
              <a:gd name="connsiteY4" fmla="*/ 819150 h 857250"/>
              <a:gd name="connsiteX5" fmla="*/ 1193800 w 1619250"/>
              <a:gd name="connsiteY5" fmla="*/ 831850 h 857250"/>
              <a:gd name="connsiteX6" fmla="*/ 1130300 w 1619250"/>
              <a:gd name="connsiteY6" fmla="*/ 838200 h 857250"/>
              <a:gd name="connsiteX7" fmla="*/ 1079500 w 1619250"/>
              <a:gd name="connsiteY7" fmla="*/ 844550 h 857250"/>
              <a:gd name="connsiteX8" fmla="*/ 1035050 w 1619250"/>
              <a:gd name="connsiteY8" fmla="*/ 850900 h 857250"/>
              <a:gd name="connsiteX9" fmla="*/ 958850 w 1619250"/>
              <a:gd name="connsiteY9" fmla="*/ 857250 h 857250"/>
              <a:gd name="connsiteX10" fmla="*/ 736600 w 1619250"/>
              <a:gd name="connsiteY10" fmla="*/ 838200 h 857250"/>
              <a:gd name="connsiteX11" fmla="*/ 533400 w 1619250"/>
              <a:gd name="connsiteY11" fmla="*/ 819150 h 857250"/>
              <a:gd name="connsiteX12" fmla="*/ 387350 w 1619250"/>
              <a:gd name="connsiteY12" fmla="*/ 793750 h 857250"/>
              <a:gd name="connsiteX13" fmla="*/ 330200 w 1619250"/>
              <a:gd name="connsiteY13" fmla="*/ 787400 h 857250"/>
              <a:gd name="connsiteX14" fmla="*/ 222250 w 1619250"/>
              <a:gd name="connsiteY14" fmla="*/ 749300 h 857250"/>
              <a:gd name="connsiteX15" fmla="*/ 171450 w 1619250"/>
              <a:gd name="connsiteY15" fmla="*/ 723900 h 857250"/>
              <a:gd name="connsiteX16" fmla="*/ 146050 w 1619250"/>
              <a:gd name="connsiteY16" fmla="*/ 704850 h 857250"/>
              <a:gd name="connsiteX17" fmla="*/ 95250 w 1619250"/>
              <a:gd name="connsiteY17" fmla="*/ 666750 h 857250"/>
              <a:gd name="connsiteX18" fmla="*/ 82550 w 1619250"/>
              <a:gd name="connsiteY18" fmla="*/ 647700 h 857250"/>
              <a:gd name="connsiteX19" fmla="*/ 63500 w 1619250"/>
              <a:gd name="connsiteY19" fmla="*/ 622300 h 857250"/>
              <a:gd name="connsiteX20" fmla="*/ 44450 w 1619250"/>
              <a:gd name="connsiteY20" fmla="*/ 603250 h 857250"/>
              <a:gd name="connsiteX21" fmla="*/ 19050 w 1619250"/>
              <a:gd name="connsiteY21" fmla="*/ 539750 h 857250"/>
              <a:gd name="connsiteX22" fmla="*/ 6350 w 1619250"/>
              <a:gd name="connsiteY22" fmla="*/ 501650 h 857250"/>
              <a:gd name="connsiteX23" fmla="*/ 0 w 1619250"/>
              <a:gd name="connsiteY23" fmla="*/ 482600 h 857250"/>
              <a:gd name="connsiteX24" fmla="*/ 6350 w 1619250"/>
              <a:gd name="connsiteY24" fmla="*/ 381000 h 857250"/>
              <a:gd name="connsiteX25" fmla="*/ 12700 w 1619250"/>
              <a:gd name="connsiteY25" fmla="*/ 349250 h 857250"/>
              <a:gd name="connsiteX26" fmla="*/ 38100 w 1619250"/>
              <a:gd name="connsiteY26" fmla="*/ 298450 h 857250"/>
              <a:gd name="connsiteX27" fmla="*/ 95250 w 1619250"/>
              <a:gd name="connsiteY27" fmla="*/ 209550 h 857250"/>
              <a:gd name="connsiteX28" fmla="*/ 120650 w 1619250"/>
              <a:gd name="connsiteY28" fmla="*/ 190500 h 857250"/>
              <a:gd name="connsiteX29" fmla="*/ 139700 w 1619250"/>
              <a:gd name="connsiteY29" fmla="*/ 171450 h 857250"/>
              <a:gd name="connsiteX30" fmla="*/ 158750 w 1619250"/>
              <a:gd name="connsiteY30" fmla="*/ 158750 h 857250"/>
              <a:gd name="connsiteX31" fmla="*/ 177800 w 1619250"/>
              <a:gd name="connsiteY31" fmla="*/ 139700 h 857250"/>
              <a:gd name="connsiteX32" fmla="*/ 209550 w 1619250"/>
              <a:gd name="connsiteY32" fmla="*/ 120650 h 857250"/>
              <a:gd name="connsiteX33" fmla="*/ 254000 w 1619250"/>
              <a:gd name="connsiteY33" fmla="*/ 88900 h 857250"/>
              <a:gd name="connsiteX34" fmla="*/ 311150 w 1619250"/>
              <a:gd name="connsiteY34" fmla="*/ 63500 h 857250"/>
              <a:gd name="connsiteX35" fmla="*/ 330200 w 1619250"/>
              <a:gd name="connsiteY35" fmla="*/ 57150 h 857250"/>
              <a:gd name="connsiteX36" fmla="*/ 355600 w 1619250"/>
              <a:gd name="connsiteY36" fmla="*/ 44450 h 857250"/>
              <a:gd name="connsiteX37" fmla="*/ 381000 w 1619250"/>
              <a:gd name="connsiteY37" fmla="*/ 38100 h 857250"/>
              <a:gd name="connsiteX38" fmla="*/ 450850 w 1619250"/>
              <a:gd name="connsiteY38" fmla="*/ 19050 h 857250"/>
              <a:gd name="connsiteX39" fmla="*/ 482600 w 1619250"/>
              <a:gd name="connsiteY39" fmla="*/ 12700 h 857250"/>
              <a:gd name="connsiteX40" fmla="*/ 565150 w 1619250"/>
              <a:gd name="connsiteY40" fmla="*/ 0 h 857250"/>
              <a:gd name="connsiteX41" fmla="*/ 1168400 w 1619250"/>
              <a:gd name="connsiteY41" fmla="*/ 6350 h 857250"/>
              <a:gd name="connsiteX42" fmla="*/ 1238250 w 1619250"/>
              <a:gd name="connsiteY42" fmla="*/ 12700 h 857250"/>
              <a:gd name="connsiteX43" fmla="*/ 1301750 w 1619250"/>
              <a:gd name="connsiteY43" fmla="*/ 25400 h 857250"/>
              <a:gd name="connsiteX44" fmla="*/ 1365250 w 1619250"/>
              <a:gd name="connsiteY44" fmla="*/ 44450 h 857250"/>
              <a:gd name="connsiteX45" fmla="*/ 1384300 w 1619250"/>
              <a:gd name="connsiteY45" fmla="*/ 57150 h 857250"/>
              <a:gd name="connsiteX46" fmla="*/ 1403350 w 1619250"/>
              <a:gd name="connsiteY46" fmla="*/ 63500 h 857250"/>
              <a:gd name="connsiteX47" fmla="*/ 1435100 w 1619250"/>
              <a:gd name="connsiteY47" fmla="*/ 88900 h 857250"/>
              <a:gd name="connsiteX48" fmla="*/ 1454150 w 1619250"/>
              <a:gd name="connsiteY48" fmla="*/ 95250 h 857250"/>
              <a:gd name="connsiteX49" fmla="*/ 1498600 w 1619250"/>
              <a:gd name="connsiteY49" fmla="*/ 114300 h 857250"/>
              <a:gd name="connsiteX50" fmla="*/ 1511300 w 1619250"/>
              <a:gd name="connsiteY50" fmla="*/ 1333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19250" h="857250">
                <a:moveTo>
                  <a:pt x="1619250" y="673100"/>
                </a:moveTo>
                <a:cubicBezTo>
                  <a:pt x="1602317" y="687917"/>
                  <a:pt x="1586594" y="704244"/>
                  <a:pt x="1568450" y="717550"/>
                </a:cubicBezTo>
                <a:cubicBezTo>
                  <a:pt x="1539087" y="739083"/>
                  <a:pt x="1493247" y="756888"/>
                  <a:pt x="1460500" y="768350"/>
                </a:cubicBezTo>
                <a:cubicBezTo>
                  <a:pt x="1425586" y="780570"/>
                  <a:pt x="1354860" y="799046"/>
                  <a:pt x="1320800" y="806450"/>
                </a:cubicBezTo>
                <a:cubicBezTo>
                  <a:pt x="1297675" y="811477"/>
                  <a:pt x="1274155" y="814509"/>
                  <a:pt x="1250950" y="819150"/>
                </a:cubicBezTo>
                <a:cubicBezTo>
                  <a:pt x="1231814" y="822977"/>
                  <a:pt x="1213076" y="828806"/>
                  <a:pt x="1193800" y="831850"/>
                </a:cubicBezTo>
                <a:cubicBezTo>
                  <a:pt x="1172788" y="835168"/>
                  <a:pt x="1151442" y="835851"/>
                  <a:pt x="1130300" y="838200"/>
                </a:cubicBezTo>
                <a:cubicBezTo>
                  <a:pt x="1113339" y="840085"/>
                  <a:pt x="1096415" y="842295"/>
                  <a:pt x="1079500" y="844550"/>
                </a:cubicBezTo>
                <a:cubicBezTo>
                  <a:pt x="1064664" y="846528"/>
                  <a:pt x="1049935" y="849333"/>
                  <a:pt x="1035050" y="850900"/>
                </a:cubicBezTo>
                <a:cubicBezTo>
                  <a:pt x="1009702" y="853568"/>
                  <a:pt x="984250" y="855133"/>
                  <a:pt x="958850" y="857250"/>
                </a:cubicBezTo>
                <a:cubicBezTo>
                  <a:pt x="656083" y="842833"/>
                  <a:pt x="963402" y="861662"/>
                  <a:pt x="736600" y="838200"/>
                </a:cubicBezTo>
                <a:cubicBezTo>
                  <a:pt x="470828" y="810706"/>
                  <a:pt x="825950" y="856898"/>
                  <a:pt x="533400" y="819150"/>
                </a:cubicBezTo>
                <a:cubicBezTo>
                  <a:pt x="269358" y="785080"/>
                  <a:pt x="575306" y="825076"/>
                  <a:pt x="387350" y="793750"/>
                </a:cubicBezTo>
                <a:cubicBezTo>
                  <a:pt x="368444" y="790599"/>
                  <a:pt x="349250" y="789517"/>
                  <a:pt x="330200" y="787400"/>
                </a:cubicBezTo>
                <a:cubicBezTo>
                  <a:pt x="271553" y="769806"/>
                  <a:pt x="272209" y="772614"/>
                  <a:pt x="222250" y="749300"/>
                </a:cubicBezTo>
                <a:cubicBezTo>
                  <a:pt x="205094" y="741294"/>
                  <a:pt x="186596" y="735259"/>
                  <a:pt x="171450" y="723900"/>
                </a:cubicBezTo>
                <a:cubicBezTo>
                  <a:pt x="162983" y="717550"/>
                  <a:pt x="154662" y="711001"/>
                  <a:pt x="146050" y="704850"/>
                </a:cubicBezTo>
                <a:cubicBezTo>
                  <a:pt x="125532" y="690194"/>
                  <a:pt x="115539" y="687039"/>
                  <a:pt x="95250" y="666750"/>
                </a:cubicBezTo>
                <a:cubicBezTo>
                  <a:pt x="89854" y="661354"/>
                  <a:pt x="86986" y="653910"/>
                  <a:pt x="82550" y="647700"/>
                </a:cubicBezTo>
                <a:cubicBezTo>
                  <a:pt x="76399" y="639088"/>
                  <a:pt x="70388" y="630335"/>
                  <a:pt x="63500" y="622300"/>
                </a:cubicBezTo>
                <a:cubicBezTo>
                  <a:pt x="57656" y="615482"/>
                  <a:pt x="49670" y="610558"/>
                  <a:pt x="44450" y="603250"/>
                </a:cubicBezTo>
                <a:cubicBezTo>
                  <a:pt x="32771" y="586899"/>
                  <a:pt x="24833" y="557100"/>
                  <a:pt x="19050" y="539750"/>
                </a:cubicBezTo>
                <a:lnTo>
                  <a:pt x="6350" y="501650"/>
                </a:lnTo>
                <a:lnTo>
                  <a:pt x="0" y="482600"/>
                </a:lnTo>
                <a:cubicBezTo>
                  <a:pt x="2117" y="448733"/>
                  <a:pt x="3133" y="414780"/>
                  <a:pt x="6350" y="381000"/>
                </a:cubicBezTo>
                <a:cubicBezTo>
                  <a:pt x="7373" y="370256"/>
                  <a:pt x="8826" y="359324"/>
                  <a:pt x="12700" y="349250"/>
                </a:cubicBezTo>
                <a:cubicBezTo>
                  <a:pt x="19496" y="331580"/>
                  <a:pt x="29191" y="315155"/>
                  <a:pt x="38100" y="298450"/>
                </a:cubicBezTo>
                <a:cubicBezTo>
                  <a:pt x="52130" y="272144"/>
                  <a:pt x="75352" y="231659"/>
                  <a:pt x="95250" y="209550"/>
                </a:cubicBezTo>
                <a:cubicBezTo>
                  <a:pt x="102330" y="201683"/>
                  <a:pt x="112615" y="197388"/>
                  <a:pt x="120650" y="190500"/>
                </a:cubicBezTo>
                <a:cubicBezTo>
                  <a:pt x="127468" y="184656"/>
                  <a:pt x="132801" y="177199"/>
                  <a:pt x="139700" y="171450"/>
                </a:cubicBezTo>
                <a:cubicBezTo>
                  <a:pt x="145563" y="166564"/>
                  <a:pt x="152887" y="163636"/>
                  <a:pt x="158750" y="158750"/>
                </a:cubicBezTo>
                <a:cubicBezTo>
                  <a:pt x="165649" y="153001"/>
                  <a:pt x="170616" y="145088"/>
                  <a:pt x="177800" y="139700"/>
                </a:cubicBezTo>
                <a:cubicBezTo>
                  <a:pt x="187674" y="132295"/>
                  <a:pt x="199281" y="127496"/>
                  <a:pt x="209550" y="120650"/>
                </a:cubicBezTo>
                <a:cubicBezTo>
                  <a:pt x="229993" y="107021"/>
                  <a:pt x="234121" y="100259"/>
                  <a:pt x="254000" y="88900"/>
                </a:cubicBezTo>
                <a:cubicBezTo>
                  <a:pt x="272367" y="78405"/>
                  <a:pt x="291357" y="70922"/>
                  <a:pt x="311150" y="63500"/>
                </a:cubicBezTo>
                <a:cubicBezTo>
                  <a:pt x="317417" y="61150"/>
                  <a:pt x="324048" y="59787"/>
                  <a:pt x="330200" y="57150"/>
                </a:cubicBezTo>
                <a:cubicBezTo>
                  <a:pt x="338901" y="53421"/>
                  <a:pt x="346737" y="47774"/>
                  <a:pt x="355600" y="44450"/>
                </a:cubicBezTo>
                <a:cubicBezTo>
                  <a:pt x="363772" y="41386"/>
                  <a:pt x="372609" y="40498"/>
                  <a:pt x="381000" y="38100"/>
                </a:cubicBezTo>
                <a:cubicBezTo>
                  <a:pt x="423575" y="25936"/>
                  <a:pt x="375391" y="34142"/>
                  <a:pt x="450850" y="19050"/>
                </a:cubicBezTo>
                <a:lnTo>
                  <a:pt x="482600" y="12700"/>
                </a:lnTo>
                <a:cubicBezTo>
                  <a:pt x="514905" y="6826"/>
                  <a:pt x="531852" y="4757"/>
                  <a:pt x="565150" y="0"/>
                </a:cubicBezTo>
                <a:lnTo>
                  <a:pt x="1168400" y="6350"/>
                </a:lnTo>
                <a:cubicBezTo>
                  <a:pt x="1191775" y="6791"/>
                  <a:pt x="1215106" y="9394"/>
                  <a:pt x="1238250" y="12700"/>
                </a:cubicBezTo>
                <a:cubicBezTo>
                  <a:pt x="1259619" y="15753"/>
                  <a:pt x="1301750" y="25400"/>
                  <a:pt x="1301750" y="25400"/>
                </a:cubicBezTo>
                <a:cubicBezTo>
                  <a:pt x="1373542" y="61296"/>
                  <a:pt x="1270376" y="12825"/>
                  <a:pt x="1365250" y="44450"/>
                </a:cubicBezTo>
                <a:cubicBezTo>
                  <a:pt x="1372490" y="46863"/>
                  <a:pt x="1377474" y="53737"/>
                  <a:pt x="1384300" y="57150"/>
                </a:cubicBezTo>
                <a:cubicBezTo>
                  <a:pt x="1390287" y="60143"/>
                  <a:pt x="1397000" y="61383"/>
                  <a:pt x="1403350" y="63500"/>
                </a:cubicBezTo>
                <a:cubicBezTo>
                  <a:pt x="1413933" y="71967"/>
                  <a:pt x="1423607" y="81717"/>
                  <a:pt x="1435100" y="88900"/>
                </a:cubicBezTo>
                <a:cubicBezTo>
                  <a:pt x="1440776" y="92448"/>
                  <a:pt x="1447998" y="92613"/>
                  <a:pt x="1454150" y="95250"/>
                </a:cubicBezTo>
                <a:cubicBezTo>
                  <a:pt x="1509077" y="118790"/>
                  <a:pt x="1453924" y="99408"/>
                  <a:pt x="1498600" y="114300"/>
                </a:cubicBezTo>
                <a:lnTo>
                  <a:pt x="1511300" y="13335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CC9BB77-8445-3719-744D-24B6BD34AE88}"/>
              </a:ext>
            </a:extLst>
          </p:cNvPr>
          <p:cNvSpPr/>
          <p:nvPr/>
        </p:nvSpPr>
        <p:spPr>
          <a:xfrm>
            <a:off x="6502400" y="2472268"/>
            <a:ext cx="194733" cy="177953"/>
          </a:xfrm>
          <a:custGeom>
            <a:avLst/>
            <a:gdLst>
              <a:gd name="connsiteX0" fmla="*/ 107950 w 146050"/>
              <a:gd name="connsiteY0" fmla="*/ 0 h 133465"/>
              <a:gd name="connsiteX1" fmla="*/ 120650 w 146050"/>
              <a:gd name="connsiteY1" fmla="*/ 50800 h 133465"/>
              <a:gd name="connsiteX2" fmla="*/ 133350 w 146050"/>
              <a:gd name="connsiteY2" fmla="*/ 76200 h 133465"/>
              <a:gd name="connsiteX3" fmla="*/ 139700 w 146050"/>
              <a:gd name="connsiteY3" fmla="*/ 101600 h 133465"/>
              <a:gd name="connsiteX4" fmla="*/ 146050 w 146050"/>
              <a:gd name="connsiteY4" fmla="*/ 120650 h 133465"/>
              <a:gd name="connsiteX5" fmla="*/ 127000 w 146050"/>
              <a:gd name="connsiteY5" fmla="*/ 133350 h 133465"/>
              <a:gd name="connsiteX6" fmla="*/ 107950 w 146050"/>
              <a:gd name="connsiteY6" fmla="*/ 127000 h 133465"/>
              <a:gd name="connsiteX7" fmla="*/ 0 w 146050"/>
              <a:gd name="connsiteY7" fmla="*/ 127000 h 1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050" h="133465">
                <a:moveTo>
                  <a:pt x="107950" y="0"/>
                </a:moveTo>
                <a:cubicBezTo>
                  <a:pt x="111677" y="18636"/>
                  <a:pt x="113328" y="33715"/>
                  <a:pt x="120650" y="50800"/>
                </a:cubicBezTo>
                <a:cubicBezTo>
                  <a:pt x="124379" y="59501"/>
                  <a:pt x="130026" y="67337"/>
                  <a:pt x="133350" y="76200"/>
                </a:cubicBezTo>
                <a:cubicBezTo>
                  <a:pt x="136414" y="84372"/>
                  <a:pt x="137302" y="93209"/>
                  <a:pt x="139700" y="101600"/>
                </a:cubicBezTo>
                <a:cubicBezTo>
                  <a:pt x="141539" y="108036"/>
                  <a:pt x="143933" y="114300"/>
                  <a:pt x="146050" y="120650"/>
                </a:cubicBezTo>
                <a:cubicBezTo>
                  <a:pt x="139700" y="124883"/>
                  <a:pt x="134528" y="132095"/>
                  <a:pt x="127000" y="133350"/>
                </a:cubicBezTo>
                <a:cubicBezTo>
                  <a:pt x="120398" y="134450"/>
                  <a:pt x="114635" y="127334"/>
                  <a:pt x="107950" y="127000"/>
                </a:cubicBezTo>
                <a:cubicBezTo>
                  <a:pt x="72012" y="125203"/>
                  <a:pt x="35983" y="127000"/>
                  <a:pt x="0" y="127000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224FE-6A15-08C7-9FE4-07041A5FBD88}"/>
              </a:ext>
            </a:extLst>
          </p:cNvPr>
          <p:cNvSpPr/>
          <p:nvPr/>
        </p:nvSpPr>
        <p:spPr>
          <a:xfrm>
            <a:off x="7622103" y="4453467"/>
            <a:ext cx="42672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8FE9-7A7F-D7FB-7C94-FEABC0AF5B8C}"/>
              </a:ext>
            </a:extLst>
          </p:cNvPr>
          <p:cNvSpPr/>
          <p:nvPr/>
        </p:nvSpPr>
        <p:spPr>
          <a:xfrm>
            <a:off x="7620000" y="4919401"/>
            <a:ext cx="42672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3]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2644A-6545-23B4-214F-973965118297}"/>
              </a:ext>
            </a:extLst>
          </p:cNvPr>
          <p:cNvSpPr/>
          <p:nvPr/>
        </p:nvSpPr>
        <p:spPr>
          <a:xfrm>
            <a:off x="5283200" y="444500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1B896-44ED-9717-99FE-732783C4DC93}"/>
              </a:ext>
            </a:extLst>
          </p:cNvPr>
          <p:cNvSpPr/>
          <p:nvPr/>
        </p:nvSpPr>
        <p:spPr>
          <a:xfrm>
            <a:off x="5281097" y="491093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CAA4C-A9BD-E590-5281-F46875D988D1}"/>
              </a:ext>
            </a:extLst>
          </p:cNvPr>
          <p:cNvCxnSpPr>
            <a:cxnSpLocks/>
          </p:cNvCxnSpPr>
          <p:nvPr/>
        </p:nvCxnSpPr>
        <p:spPr>
          <a:xfrm>
            <a:off x="7924800" y="3327400"/>
            <a:ext cx="794635" cy="17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68EB81-5285-725D-481B-B4D2E725EA56}"/>
              </a:ext>
            </a:extLst>
          </p:cNvPr>
          <p:cNvSpPr/>
          <p:nvPr/>
        </p:nvSpPr>
        <p:spPr>
          <a:xfrm>
            <a:off x="882177" y="2825175"/>
            <a:ext cx="518447" cy="406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740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E19F-355D-8F67-CE79-4F96240E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Cumulative Sum with </a:t>
            </a:r>
            <a:r>
              <a:rPr lang="en-US">
                <a:solidFill>
                  <a:schemeClr val="tx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F2DC-2542-D764-2177-9ECA253F6E78}"/>
              </a:ext>
            </a:extLst>
          </p:cNvPr>
          <p:cNvSpPr/>
          <p:nvPr/>
        </p:nvSpPr>
        <p:spPr>
          <a:xfrm>
            <a:off x="6604000" y="189025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D7E9D-C12B-C80C-6808-183A050E6FAB}"/>
              </a:ext>
            </a:extLst>
          </p:cNvPr>
          <p:cNvSpPr/>
          <p:nvPr/>
        </p:nvSpPr>
        <p:spPr>
          <a:xfrm>
            <a:off x="9042400" y="19339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32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1429" t="-2083" r="-198571" b="-6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85D28D3-A879-74CA-82D5-EBFC1E368D66}"/>
              </a:ext>
            </a:extLst>
          </p:cNvPr>
          <p:cNvSpPr/>
          <p:nvPr/>
        </p:nvSpPr>
        <p:spPr>
          <a:xfrm>
            <a:off x="6601897" y="654959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14D80-4DBD-0540-E14F-E2CF5D73F5D0}"/>
              </a:ext>
            </a:extLst>
          </p:cNvPr>
          <p:cNvSpPr/>
          <p:nvPr/>
        </p:nvSpPr>
        <p:spPr>
          <a:xfrm>
            <a:off x="9042400" y="65932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DDA87-4782-CCD9-C77A-2B1E593FB157}"/>
              </a:ext>
            </a:extLst>
          </p:cNvPr>
          <p:cNvSpPr txBox="1"/>
          <p:nvPr/>
        </p:nvSpPr>
        <p:spPr>
          <a:xfrm>
            <a:off x="5283200" y="1695027"/>
            <a:ext cx="6604000" cy="235000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from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import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jnp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array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([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2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5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])</a:t>
            </a: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def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):</a:t>
            </a:r>
          </a:p>
          <a:p>
            <a:pPr defTabSz="1219170"/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    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+=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    return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7F848E"/>
                </a:solidFill>
                <a:latin typeface="Berkeley Mono" pitchFamily="49" charset="77"/>
              </a:rPr>
              <a:t># ('carryover', 'accumulated')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0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final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result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scan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CCBA0FF-B21C-24BA-BC67-530A8A59C337}"/>
              </a:ext>
            </a:extLst>
          </p:cNvPr>
          <p:cNvSpPr/>
          <p:nvPr/>
        </p:nvSpPr>
        <p:spPr>
          <a:xfrm>
            <a:off x="4631267" y="2446867"/>
            <a:ext cx="2159000" cy="1143000"/>
          </a:xfrm>
          <a:custGeom>
            <a:avLst/>
            <a:gdLst>
              <a:gd name="connsiteX0" fmla="*/ 1619250 w 1619250"/>
              <a:gd name="connsiteY0" fmla="*/ 673100 h 857250"/>
              <a:gd name="connsiteX1" fmla="*/ 1568450 w 1619250"/>
              <a:gd name="connsiteY1" fmla="*/ 717550 h 857250"/>
              <a:gd name="connsiteX2" fmla="*/ 1460500 w 1619250"/>
              <a:gd name="connsiteY2" fmla="*/ 768350 h 857250"/>
              <a:gd name="connsiteX3" fmla="*/ 1320800 w 1619250"/>
              <a:gd name="connsiteY3" fmla="*/ 806450 h 857250"/>
              <a:gd name="connsiteX4" fmla="*/ 1250950 w 1619250"/>
              <a:gd name="connsiteY4" fmla="*/ 819150 h 857250"/>
              <a:gd name="connsiteX5" fmla="*/ 1193800 w 1619250"/>
              <a:gd name="connsiteY5" fmla="*/ 831850 h 857250"/>
              <a:gd name="connsiteX6" fmla="*/ 1130300 w 1619250"/>
              <a:gd name="connsiteY6" fmla="*/ 838200 h 857250"/>
              <a:gd name="connsiteX7" fmla="*/ 1079500 w 1619250"/>
              <a:gd name="connsiteY7" fmla="*/ 844550 h 857250"/>
              <a:gd name="connsiteX8" fmla="*/ 1035050 w 1619250"/>
              <a:gd name="connsiteY8" fmla="*/ 850900 h 857250"/>
              <a:gd name="connsiteX9" fmla="*/ 958850 w 1619250"/>
              <a:gd name="connsiteY9" fmla="*/ 857250 h 857250"/>
              <a:gd name="connsiteX10" fmla="*/ 736600 w 1619250"/>
              <a:gd name="connsiteY10" fmla="*/ 838200 h 857250"/>
              <a:gd name="connsiteX11" fmla="*/ 533400 w 1619250"/>
              <a:gd name="connsiteY11" fmla="*/ 819150 h 857250"/>
              <a:gd name="connsiteX12" fmla="*/ 387350 w 1619250"/>
              <a:gd name="connsiteY12" fmla="*/ 793750 h 857250"/>
              <a:gd name="connsiteX13" fmla="*/ 330200 w 1619250"/>
              <a:gd name="connsiteY13" fmla="*/ 787400 h 857250"/>
              <a:gd name="connsiteX14" fmla="*/ 222250 w 1619250"/>
              <a:gd name="connsiteY14" fmla="*/ 749300 h 857250"/>
              <a:gd name="connsiteX15" fmla="*/ 171450 w 1619250"/>
              <a:gd name="connsiteY15" fmla="*/ 723900 h 857250"/>
              <a:gd name="connsiteX16" fmla="*/ 146050 w 1619250"/>
              <a:gd name="connsiteY16" fmla="*/ 704850 h 857250"/>
              <a:gd name="connsiteX17" fmla="*/ 95250 w 1619250"/>
              <a:gd name="connsiteY17" fmla="*/ 666750 h 857250"/>
              <a:gd name="connsiteX18" fmla="*/ 82550 w 1619250"/>
              <a:gd name="connsiteY18" fmla="*/ 647700 h 857250"/>
              <a:gd name="connsiteX19" fmla="*/ 63500 w 1619250"/>
              <a:gd name="connsiteY19" fmla="*/ 622300 h 857250"/>
              <a:gd name="connsiteX20" fmla="*/ 44450 w 1619250"/>
              <a:gd name="connsiteY20" fmla="*/ 603250 h 857250"/>
              <a:gd name="connsiteX21" fmla="*/ 19050 w 1619250"/>
              <a:gd name="connsiteY21" fmla="*/ 539750 h 857250"/>
              <a:gd name="connsiteX22" fmla="*/ 6350 w 1619250"/>
              <a:gd name="connsiteY22" fmla="*/ 501650 h 857250"/>
              <a:gd name="connsiteX23" fmla="*/ 0 w 1619250"/>
              <a:gd name="connsiteY23" fmla="*/ 482600 h 857250"/>
              <a:gd name="connsiteX24" fmla="*/ 6350 w 1619250"/>
              <a:gd name="connsiteY24" fmla="*/ 381000 h 857250"/>
              <a:gd name="connsiteX25" fmla="*/ 12700 w 1619250"/>
              <a:gd name="connsiteY25" fmla="*/ 349250 h 857250"/>
              <a:gd name="connsiteX26" fmla="*/ 38100 w 1619250"/>
              <a:gd name="connsiteY26" fmla="*/ 298450 h 857250"/>
              <a:gd name="connsiteX27" fmla="*/ 95250 w 1619250"/>
              <a:gd name="connsiteY27" fmla="*/ 209550 h 857250"/>
              <a:gd name="connsiteX28" fmla="*/ 120650 w 1619250"/>
              <a:gd name="connsiteY28" fmla="*/ 190500 h 857250"/>
              <a:gd name="connsiteX29" fmla="*/ 139700 w 1619250"/>
              <a:gd name="connsiteY29" fmla="*/ 171450 h 857250"/>
              <a:gd name="connsiteX30" fmla="*/ 158750 w 1619250"/>
              <a:gd name="connsiteY30" fmla="*/ 158750 h 857250"/>
              <a:gd name="connsiteX31" fmla="*/ 177800 w 1619250"/>
              <a:gd name="connsiteY31" fmla="*/ 139700 h 857250"/>
              <a:gd name="connsiteX32" fmla="*/ 209550 w 1619250"/>
              <a:gd name="connsiteY32" fmla="*/ 120650 h 857250"/>
              <a:gd name="connsiteX33" fmla="*/ 254000 w 1619250"/>
              <a:gd name="connsiteY33" fmla="*/ 88900 h 857250"/>
              <a:gd name="connsiteX34" fmla="*/ 311150 w 1619250"/>
              <a:gd name="connsiteY34" fmla="*/ 63500 h 857250"/>
              <a:gd name="connsiteX35" fmla="*/ 330200 w 1619250"/>
              <a:gd name="connsiteY35" fmla="*/ 57150 h 857250"/>
              <a:gd name="connsiteX36" fmla="*/ 355600 w 1619250"/>
              <a:gd name="connsiteY36" fmla="*/ 44450 h 857250"/>
              <a:gd name="connsiteX37" fmla="*/ 381000 w 1619250"/>
              <a:gd name="connsiteY37" fmla="*/ 38100 h 857250"/>
              <a:gd name="connsiteX38" fmla="*/ 450850 w 1619250"/>
              <a:gd name="connsiteY38" fmla="*/ 19050 h 857250"/>
              <a:gd name="connsiteX39" fmla="*/ 482600 w 1619250"/>
              <a:gd name="connsiteY39" fmla="*/ 12700 h 857250"/>
              <a:gd name="connsiteX40" fmla="*/ 565150 w 1619250"/>
              <a:gd name="connsiteY40" fmla="*/ 0 h 857250"/>
              <a:gd name="connsiteX41" fmla="*/ 1168400 w 1619250"/>
              <a:gd name="connsiteY41" fmla="*/ 6350 h 857250"/>
              <a:gd name="connsiteX42" fmla="*/ 1238250 w 1619250"/>
              <a:gd name="connsiteY42" fmla="*/ 12700 h 857250"/>
              <a:gd name="connsiteX43" fmla="*/ 1301750 w 1619250"/>
              <a:gd name="connsiteY43" fmla="*/ 25400 h 857250"/>
              <a:gd name="connsiteX44" fmla="*/ 1365250 w 1619250"/>
              <a:gd name="connsiteY44" fmla="*/ 44450 h 857250"/>
              <a:gd name="connsiteX45" fmla="*/ 1384300 w 1619250"/>
              <a:gd name="connsiteY45" fmla="*/ 57150 h 857250"/>
              <a:gd name="connsiteX46" fmla="*/ 1403350 w 1619250"/>
              <a:gd name="connsiteY46" fmla="*/ 63500 h 857250"/>
              <a:gd name="connsiteX47" fmla="*/ 1435100 w 1619250"/>
              <a:gd name="connsiteY47" fmla="*/ 88900 h 857250"/>
              <a:gd name="connsiteX48" fmla="*/ 1454150 w 1619250"/>
              <a:gd name="connsiteY48" fmla="*/ 95250 h 857250"/>
              <a:gd name="connsiteX49" fmla="*/ 1498600 w 1619250"/>
              <a:gd name="connsiteY49" fmla="*/ 114300 h 857250"/>
              <a:gd name="connsiteX50" fmla="*/ 1511300 w 1619250"/>
              <a:gd name="connsiteY50" fmla="*/ 1333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19250" h="857250">
                <a:moveTo>
                  <a:pt x="1619250" y="673100"/>
                </a:moveTo>
                <a:cubicBezTo>
                  <a:pt x="1602317" y="687917"/>
                  <a:pt x="1586594" y="704244"/>
                  <a:pt x="1568450" y="717550"/>
                </a:cubicBezTo>
                <a:cubicBezTo>
                  <a:pt x="1539087" y="739083"/>
                  <a:pt x="1493247" y="756888"/>
                  <a:pt x="1460500" y="768350"/>
                </a:cubicBezTo>
                <a:cubicBezTo>
                  <a:pt x="1425586" y="780570"/>
                  <a:pt x="1354860" y="799046"/>
                  <a:pt x="1320800" y="806450"/>
                </a:cubicBezTo>
                <a:cubicBezTo>
                  <a:pt x="1297675" y="811477"/>
                  <a:pt x="1274155" y="814509"/>
                  <a:pt x="1250950" y="819150"/>
                </a:cubicBezTo>
                <a:cubicBezTo>
                  <a:pt x="1231814" y="822977"/>
                  <a:pt x="1213076" y="828806"/>
                  <a:pt x="1193800" y="831850"/>
                </a:cubicBezTo>
                <a:cubicBezTo>
                  <a:pt x="1172788" y="835168"/>
                  <a:pt x="1151442" y="835851"/>
                  <a:pt x="1130300" y="838200"/>
                </a:cubicBezTo>
                <a:cubicBezTo>
                  <a:pt x="1113339" y="840085"/>
                  <a:pt x="1096415" y="842295"/>
                  <a:pt x="1079500" y="844550"/>
                </a:cubicBezTo>
                <a:cubicBezTo>
                  <a:pt x="1064664" y="846528"/>
                  <a:pt x="1049935" y="849333"/>
                  <a:pt x="1035050" y="850900"/>
                </a:cubicBezTo>
                <a:cubicBezTo>
                  <a:pt x="1009702" y="853568"/>
                  <a:pt x="984250" y="855133"/>
                  <a:pt x="958850" y="857250"/>
                </a:cubicBezTo>
                <a:cubicBezTo>
                  <a:pt x="656083" y="842833"/>
                  <a:pt x="963402" y="861662"/>
                  <a:pt x="736600" y="838200"/>
                </a:cubicBezTo>
                <a:cubicBezTo>
                  <a:pt x="470828" y="810706"/>
                  <a:pt x="825950" y="856898"/>
                  <a:pt x="533400" y="819150"/>
                </a:cubicBezTo>
                <a:cubicBezTo>
                  <a:pt x="269358" y="785080"/>
                  <a:pt x="575306" y="825076"/>
                  <a:pt x="387350" y="793750"/>
                </a:cubicBezTo>
                <a:cubicBezTo>
                  <a:pt x="368444" y="790599"/>
                  <a:pt x="349250" y="789517"/>
                  <a:pt x="330200" y="787400"/>
                </a:cubicBezTo>
                <a:cubicBezTo>
                  <a:pt x="271553" y="769806"/>
                  <a:pt x="272209" y="772614"/>
                  <a:pt x="222250" y="749300"/>
                </a:cubicBezTo>
                <a:cubicBezTo>
                  <a:pt x="205094" y="741294"/>
                  <a:pt x="186596" y="735259"/>
                  <a:pt x="171450" y="723900"/>
                </a:cubicBezTo>
                <a:cubicBezTo>
                  <a:pt x="162983" y="717550"/>
                  <a:pt x="154662" y="711001"/>
                  <a:pt x="146050" y="704850"/>
                </a:cubicBezTo>
                <a:cubicBezTo>
                  <a:pt x="125532" y="690194"/>
                  <a:pt x="115539" y="687039"/>
                  <a:pt x="95250" y="666750"/>
                </a:cubicBezTo>
                <a:cubicBezTo>
                  <a:pt x="89854" y="661354"/>
                  <a:pt x="86986" y="653910"/>
                  <a:pt x="82550" y="647700"/>
                </a:cubicBezTo>
                <a:cubicBezTo>
                  <a:pt x="76399" y="639088"/>
                  <a:pt x="70388" y="630335"/>
                  <a:pt x="63500" y="622300"/>
                </a:cubicBezTo>
                <a:cubicBezTo>
                  <a:pt x="57656" y="615482"/>
                  <a:pt x="49670" y="610558"/>
                  <a:pt x="44450" y="603250"/>
                </a:cubicBezTo>
                <a:cubicBezTo>
                  <a:pt x="32771" y="586899"/>
                  <a:pt x="24833" y="557100"/>
                  <a:pt x="19050" y="539750"/>
                </a:cubicBezTo>
                <a:lnTo>
                  <a:pt x="6350" y="501650"/>
                </a:lnTo>
                <a:lnTo>
                  <a:pt x="0" y="482600"/>
                </a:lnTo>
                <a:cubicBezTo>
                  <a:pt x="2117" y="448733"/>
                  <a:pt x="3133" y="414780"/>
                  <a:pt x="6350" y="381000"/>
                </a:cubicBezTo>
                <a:cubicBezTo>
                  <a:pt x="7373" y="370256"/>
                  <a:pt x="8826" y="359324"/>
                  <a:pt x="12700" y="349250"/>
                </a:cubicBezTo>
                <a:cubicBezTo>
                  <a:pt x="19496" y="331580"/>
                  <a:pt x="29191" y="315155"/>
                  <a:pt x="38100" y="298450"/>
                </a:cubicBezTo>
                <a:cubicBezTo>
                  <a:pt x="52130" y="272144"/>
                  <a:pt x="75352" y="231659"/>
                  <a:pt x="95250" y="209550"/>
                </a:cubicBezTo>
                <a:cubicBezTo>
                  <a:pt x="102330" y="201683"/>
                  <a:pt x="112615" y="197388"/>
                  <a:pt x="120650" y="190500"/>
                </a:cubicBezTo>
                <a:cubicBezTo>
                  <a:pt x="127468" y="184656"/>
                  <a:pt x="132801" y="177199"/>
                  <a:pt x="139700" y="171450"/>
                </a:cubicBezTo>
                <a:cubicBezTo>
                  <a:pt x="145563" y="166564"/>
                  <a:pt x="152887" y="163636"/>
                  <a:pt x="158750" y="158750"/>
                </a:cubicBezTo>
                <a:cubicBezTo>
                  <a:pt x="165649" y="153001"/>
                  <a:pt x="170616" y="145088"/>
                  <a:pt x="177800" y="139700"/>
                </a:cubicBezTo>
                <a:cubicBezTo>
                  <a:pt x="187674" y="132295"/>
                  <a:pt x="199281" y="127496"/>
                  <a:pt x="209550" y="120650"/>
                </a:cubicBezTo>
                <a:cubicBezTo>
                  <a:pt x="229993" y="107021"/>
                  <a:pt x="234121" y="100259"/>
                  <a:pt x="254000" y="88900"/>
                </a:cubicBezTo>
                <a:cubicBezTo>
                  <a:pt x="272367" y="78405"/>
                  <a:pt x="291357" y="70922"/>
                  <a:pt x="311150" y="63500"/>
                </a:cubicBezTo>
                <a:cubicBezTo>
                  <a:pt x="317417" y="61150"/>
                  <a:pt x="324048" y="59787"/>
                  <a:pt x="330200" y="57150"/>
                </a:cubicBezTo>
                <a:cubicBezTo>
                  <a:pt x="338901" y="53421"/>
                  <a:pt x="346737" y="47774"/>
                  <a:pt x="355600" y="44450"/>
                </a:cubicBezTo>
                <a:cubicBezTo>
                  <a:pt x="363772" y="41386"/>
                  <a:pt x="372609" y="40498"/>
                  <a:pt x="381000" y="38100"/>
                </a:cubicBezTo>
                <a:cubicBezTo>
                  <a:pt x="423575" y="25936"/>
                  <a:pt x="375391" y="34142"/>
                  <a:pt x="450850" y="19050"/>
                </a:cubicBezTo>
                <a:lnTo>
                  <a:pt x="482600" y="12700"/>
                </a:lnTo>
                <a:cubicBezTo>
                  <a:pt x="514905" y="6826"/>
                  <a:pt x="531852" y="4757"/>
                  <a:pt x="565150" y="0"/>
                </a:cubicBezTo>
                <a:lnTo>
                  <a:pt x="1168400" y="6350"/>
                </a:lnTo>
                <a:cubicBezTo>
                  <a:pt x="1191775" y="6791"/>
                  <a:pt x="1215106" y="9394"/>
                  <a:pt x="1238250" y="12700"/>
                </a:cubicBezTo>
                <a:cubicBezTo>
                  <a:pt x="1259619" y="15753"/>
                  <a:pt x="1301750" y="25400"/>
                  <a:pt x="1301750" y="25400"/>
                </a:cubicBezTo>
                <a:cubicBezTo>
                  <a:pt x="1373542" y="61296"/>
                  <a:pt x="1270376" y="12825"/>
                  <a:pt x="1365250" y="44450"/>
                </a:cubicBezTo>
                <a:cubicBezTo>
                  <a:pt x="1372490" y="46863"/>
                  <a:pt x="1377474" y="53737"/>
                  <a:pt x="1384300" y="57150"/>
                </a:cubicBezTo>
                <a:cubicBezTo>
                  <a:pt x="1390287" y="60143"/>
                  <a:pt x="1397000" y="61383"/>
                  <a:pt x="1403350" y="63500"/>
                </a:cubicBezTo>
                <a:cubicBezTo>
                  <a:pt x="1413933" y="71967"/>
                  <a:pt x="1423607" y="81717"/>
                  <a:pt x="1435100" y="88900"/>
                </a:cubicBezTo>
                <a:cubicBezTo>
                  <a:pt x="1440776" y="92448"/>
                  <a:pt x="1447998" y="92613"/>
                  <a:pt x="1454150" y="95250"/>
                </a:cubicBezTo>
                <a:cubicBezTo>
                  <a:pt x="1509077" y="118790"/>
                  <a:pt x="1453924" y="99408"/>
                  <a:pt x="1498600" y="114300"/>
                </a:cubicBezTo>
                <a:lnTo>
                  <a:pt x="1511300" y="13335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CC9BB77-8445-3719-744D-24B6BD34AE88}"/>
              </a:ext>
            </a:extLst>
          </p:cNvPr>
          <p:cNvSpPr/>
          <p:nvPr/>
        </p:nvSpPr>
        <p:spPr>
          <a:xfrm>
            <a:off x="6502400" y="2472268"/>
            <a:ext cx="194733" cy="177953"/>
          </a:xfrm>
          <a:custGeom>
            <a:avLst/>
            <a:gdLst>
              <a:gd name="connsiteX0" fmla="*/ 107950 w 146050"/>
              <a:gd name="connsiteY0" fmla="*/ 0 h 133465"/>
              <a:gd name="connsiteX1" fmla="*/ 120650 w 146050"/>
              <a:gd name="connsiteY1" fmla="*/ 50800 h 133465"/>
              <a:gd name="connsiteX2" fmla="*/ 133350 w 146050"/>
              <a:gd name="connsiteY2" fmla="*/ 76200 h 133465"/>
              <a:gd name="connsiteX3" fmla="*/ 139700 w 146050"/>
              <a:gd name="connsiteY3" fmla="*/ 101600 h 133465"/>
              <a:gd name="connsiteX4" fmla="*/ 146050 w 146050"/>
              <a:gd name="connsiteY4" fmla="*/ 120650 h 133465"/>
              <a:gd name="connsiteX5" fmla="*/ 127000 w 146050"/>
              <a:gd name="connsiteY5" fmla="*/ 133350 h 133465"/>
              <a:gd name="connsiteX6" fmla="*/ 107950 w 146050"/>
              <a:gd name="connsiteY6" fmla="*/ 127000 h 133465"/>
              <a:gd name="connsiteX7" fmla="*/ 0 w 146050"/>
              <a:gd name="connsiteY7" fmla="*/ 127000 h 1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050" h="133465">
                <a:moveTo>
                  <a:pt x="107950" y="0"/>
                </a:moveTo>
                <a:cubicBezTo>
                  <a:pt x="111677" y="18636"/>
                  <a:pt x="113328" y="33715"/>
                  <a:pt x="120650" y="50800"/>
                </a:cubicBezTo>
                <a:cubicBezTo>
                  <a:pt x="124379" y="59501"/>
                  <a:pt x="130026" y="67337"/>
                  <a:pt x="133350" y="76200"/>
                </a:cubicBezTo>
                <a:cubicBezTo>
                  <a:pt x="136414" y="84372"/>
                  <a:pt x="137302" y="93209"/>
                  <a:pt x="139700" y="101600"/>
                </a:cubicBezTo>
                <a:cubicBezTo>
                  <a:pt x="141539" y="108036"/>
                  <a:pt x="143933" y="114300"/>
                  <a:pt x="146050" y="120650"/>
                </a:cubicBezTo>
                <a:cubicBezTo>
                  <a:pt x="139700" y="124883"/>
                  <a:pt x="134528" y="132095"/>
                  <a:pt x="127000" y="133350"/>
                </a:cubicBezTo>
                <a:cubicBezTo>
                  <a:pt x="120398" y="134450"/>
                  <a:pt x="114635" y="127334"/>
                  <a:pt x="107950" y="127000"/>
                </a:cubicBezTo>
                <a:cubicBezTo>
                  <a:pt x="72012" y="125203"/>
                  <a:pt x="35983" y="127000"/>
                  <a:pt x="0" y="127000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224FE-6A15-08C7-9FE4-07041A5FBD88}"/>
              </a:ext>
            </a:extLst>
          </p:cNvPr>
          <p:cNvSpPr/>
          <p:nvPr/>
        </p:nvSpPr>
        <p:spPr>
          <a:xfrm>
            <a:off x="7622103" y="4453467"/>
            <a:ext cx="42672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8FE9-7A7F-D7FB-7C94-FEABC0AF5B8C}"/>
              </a:ext>
            </a:extLst>
          </p:cNvPr>
          <p:cNvSpPr/>
          <p:nvPr/>
        </p:nvSpPr>
        <p:spPr>
          <a:xfrm>
            <a:off x="7620000" y="4919401"/>
            <a:ext cx="42672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3, 6]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2644A-6545-23B4-214F-973965118297}"/>
              </a:ext>
            </a:extLst>
          </p:cNvPr>
          <p:cNvSpPr/>
          <p:nvPr/>
        </p:nvSpPr>
        <p:spPr>
          <a:xfrm>
            <a:off x="5283200" y="444500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1B896-44ED-9717-99FE-732783C4DC93}"/>
              </a:ext>
            </a:extLst>
          </p:cNvPr>
          <p:cNvSpPr/>
          <p:nvPr/>
        </p:nvSpPr>
        <p:spPr>
          <a:xfrm>
            <a:off x="5281097" y="491093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CAA4C-A9BD-E590-5281-F46875D988D1}"/>
              </a:ext>
            </a:extLst>
          </p:cNvPr>
          <p:cNvCxnSpPr>
            <a:cxnSpLocks/>
          </p:cNvCxnSpPr>
          <p:nvPr/>
        </p:nvCxnSpPr>
        <p:spPr>
          <a:xfrm>
            <a:off x="7924800" y="3327400"/>
            <a:ext cx="794635" cy="17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567C23D-5193-D21D-7C41-1CF620D91DCE}"/>
              </a:ext>
            </a:extLst>
          </p:cNvPr>
          <p:cNvSpPr/>
          <p:nvPr/>
        </p:nvSpPr>
        <p:spPr>
          <a:xfrm>
            <a:off x="882177" y="3327400"/>
            <a:ext cx="518447" cy="406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270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E19F-355D-8F67-CE79-4F96240E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Cumulative Sum with </a:t>
            </a:r>
            <a:r>
              <a:rPr lang="en-US">
                <a:solidFill>
                  <a:schemeClr val="tx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F2DC-2542-D764-2177-9ECA253F6E78}"/>
              </a:ext>
            </a:extLst>
          </p:cNvPr>
          <p:cNvSpPr/>
          <p:nvPr/>
        </p:nvSpPr>
        <p:spPr>
          <a:xfrm>
            <a:off x="6604000" y="189025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D7E9D-C12B-C80C-6808-183A050E6FAB}"/>
              </a:ext>
            </a:extLst>
          </p:cNvPr>
          <p:cNvSpPr/>
          <p:nvPr/>
        </p:nvSpPr>
        <p:spPr>
          <a:xfrm>
            <a:off x="9042400" y="19339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32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1429" t="-2083" r="-198571" b="-6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85D28D3-A879-74CA-82D5-EBFC1E368D66}"/>
              </a:ext>
            </a:extLst>
          </p:cNvPr>
          <p:cNvSpPr/>
          <p:nvPr/>
        </p:nvSpPr>
        <p:spPr>
          <a:xfrm>
            <a:off x="6601897" y="654959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14D80-4DBD-0540-E14F-E2CF5D73F5D0}"/>
              </a:ext>
            </a:extLst>
          </p:cNvPr>
          <p:cNvSpPr/>
          <p:nvPr/>
        </p:nvSpPr>
        <p:spPr>
          <a:xfrm>
            <a:off x="9042400" y="65932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DDA87-4782-CCD9-C77A-2B1E593FB157}"/>
              </a:ext>
            </a:extLst>
          </p:cNvPr>
          <p:cNvSpPr txBox="1"/>
          <p:nvPr/>
        </p:nvSpPr>
        <p:spPr>
          <a:xfrm>
            <a:off x="5283200" y="1695027"/>
            <a:ext cx="6604000" cy="235000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from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import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jnp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array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([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2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5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])</a:t>
            </a: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def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):</a:t>
            </a:r>
          </a:p>
          <a:p>
            <a:pPr defTabSz="1219170"/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    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+=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    return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7F848E"/>
                </a:solidFill>
                <a:latin typeface="Berkeley Mono" pitchFamily="49" charset="77"/>
              </a:rPr>
              <a:t># ('carryover', 'accumulated')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0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final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result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scan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CCBA0FF-B21C-24BA-BC67-530A8A59C337}"/>
              </a:ext>
            </a:extLst>
          </p:cNvPr>
          <p:cNvSpPr/>
          <p:nvPr/>
        </p:nvSpPr>
        <p:spPr>
          <a:xfrm>
            <a:off x="4631267" y="2446867"/>
            <a:ext cx="2159000" cy="1143000"/>
          </a:xfrm>
          <a:custGeom>
            <a:avLst/>
            <a:gdLst>
              <a:gd name="connsiteX0" fmla="*/ 1619250 w 1619250"/>
              <a:gd name="connsiteY0" fmla="*/ 673100 h 857250"/>
              <a:gd name="connsiteX1" fmla="*/ 1568450 w 1619250"/>
              <a:gd name="connsiteY1" fmla="*/ 717550 h 857250"/>
              <a:gd name="connsiteX2" fmla="*/ 1460500 w 1619250"/>
              <a:gd name="connsiteY2" fmla="*/ 768350 h 857250"/>
              <a:gd name="connsiteX3" fmla="*/ 1320800 w 1619250"/>
              <a:gd name="connsiteY3" fmla="*/ 806450 h 857250"/>
              <a:gd name="connsiteX4" fmla="*/ 1250950 w 1619250"/>
              <a:gd name="connsiteY4" fmla="*/ 819150 h 857250"/>
              <a:gd name="connsiteX5" fmla="*/ 1193800 w 1619250"/>
              <a:gd name="connsiteY5" fmla="*/ 831850 h 857250"/>
              <a:gd name="connsiteX6" fmla="*/ 1130300 w 1619250"/>
              <a:gd name="connsiteY6" fmla="*/ 838200 h 857250"/>
              <a:gd name="connsiteX7" fmla="*/ 1079500 w 1619250"/>
              <a:gd name="connsiteY7" fmla="*/ 844550 h 857250"/>
              <a:gd name="connsiteX8" fmla="*/ 1035050 w 1619250"/>
              <a:gd name="connsiteY8" fmla="*/ 850900 h 857250"/>
              <a:gd name="connsiteX9" fmla="*/ 958850 w 1619250"/>
              <a:gd name="connsiteY9" fmla="*/ 857250 h 857250"/>
              <a:gd name="connsiteX10" fmla="*/ 736600 w 1619250"/>
              <a:gd name="connsiteY10" fmla="*/ 838200 h 857250"/>
              <a:gd name="connsiteX11" fmla="*/ 533400 w 1619250"/>
              <a:gd name="connsiteY11" fmla="*/ 819150 h 857250"/>
              <a:gd name="connsiteX12" fmla="*/ 387350 w 1619250"/>
              <a:gd name="connsiteY12" fmla="*/ 793750 h 857250"/>
              <a:gd name="connsiteX13" fmla="*/ 330200 w 1619250"/>
              <a:gd name="connsiteY13" fmla="*/ 787400 h 857250"/>
              <a:gd name="connsiteX14" fmla="*/ 222250 w 1619250"/>
              <a:gd name="connsiteY14" fmla="*/ 749300 h 857250"/>
              <a:gd name="connsiteX15" fmla="*/ 171450 w 1619250"/>
              <a:gd name="connsiteY15" fmla="*/ 723900 h 857250"/>
              <a:gd name="connsiteX16" fmla="*/ 146050 w 1619250"/>
              <a:gd name="connsiteY16" fmla="*/ 704850 h 857250"/>
              <a:gd name="connsiteX17" fmla="*/ 95250 w 1619250"/>
              <a:gd name="connsiteY17" fmla="*/ 666750 h 857250"/>
              <a:gd name="connsiteX18" fmla="*/ 82550 w 1619250"/>
              <a:gd name="connsiteY18" fmla="*/ 647700 h 857250"/>
              <a:gd name="connsiteX19" fmla="*/ 63500 w 1619250"/>
              <a:gd name="connsiteY19" fmla="*/ 622300 h 857250"/>
              <a:gd name="connsiteX20" fmla="*/ 44450 w 1619250"/>
              <a:gd name="connsiteY20" fmla="*/ 603250 h 857250"/>
              <a:gd name="connsiteX21" fmla="*/ 19050 w 1619250"/>
              <a:gd name="connsiteY21" fmla="*/ 539750 h 857250"/>
              <a:gd name="connsiteX22" fmla="*/ 6350 w 1619250"/>
              <a:gd name="connsiteY22" fmla="*/ 501650 h 857250"/>
              <a:gd name="connsiteX23" fmla="*/ 0 w 1619250"/>
              <a:gd name="connsiteY23" fmla="*/ 482600 h 857250"/>
              <a:gd name="connsiteX24" fmla="*/ 6350 w 1619250"/>
              <a:gd name="connsiteY24" fmla="*/ 381000 h 857250"/>
              <a:gd name="connsiteX25" fmla="*/ 12700 w 1619250"/>
              <a:gd name="connsiteY25" fmla="*/ 349250 h 857250"/>
              <a:gd name="connsiteX26" fmla="*/ 38100 w 1619250"/>
              <a:gd name="connsiteY26" fmla="*/ 298450 h 857250"/>
              <a:gd name="connsiteX27" fmla="*/ 95250 w 1619250"/>
              <a:gd name="connsiteY27" fmla="*/ 209550 h 857250"/>
              <a:gd name="connsiteX28" fmla="*/ 120650 w 1619250"/>
              <a:gd name="connsiteY28" fmla="*/ 190500 h 857250"/>
              <a:gd name="connsiteX29" fmla="*/ 139700 w 1619250"/>
              <a:gd name="connsiteY29" fmla="*/ 171450 h 857250"/>
              <a:gd name="connsiteX30" fmla="*/ 158750 w 1619250"/>
              <a:gd name="connsiteY30" fmla="*/ 158750 h 857250"/>
              <a:gd name="connsiteX31" fmla="*/ 177800 w 1619250"/>
              <a:gd name="connsiteY31" fmla="*/ 139700 h 857250"/>
              <a:gd name="connsiteX32" fmla="*/ 209550 w 1619250"/>
              <a:gd name="connsiteY32" fmla="*/ 120650 h 857250"/>
              <a:gd name="connsiteX33" fmla="*/ 254000 w 1619250"/>
              <a:gd name="connsiteY33" fmla="*/ 88900 h 857250"/>
              <a:gd name="connsiteX34" fmla="*/ 311150 w 1619250"/>
              <a:gd name="connsiteY34" fmla="*/ 63500 h 857250"/>
              <a:gd name="connsiteX35" fmla="*/ 330200 w 1619250"/>
              <a:gd name="connsiteY35" fmla="*/ 57150 h 857250"/>
              <a:gd name="connsiteX36" fmla="*/ 355600 w 1619250"/>
              <a:gd name="connsiteY36" fmla="*/ 44450 h 857250"/>
              <a:gd name="connsiteX37" fmla="*/ 381000 w 1619250"/>
              <a:gd name="connsiteY37" fmla="*/ 38100 h 857250"/>
              <a:gd name="connsiteX38" fmla="*/ 450850 w 1619250"/>
              <a:gd name="connsiteY38" fmla="*/ 19050 h 857250"/>
              <a:gd name="connsiteX39" fmla="*/ 482600 w 1619250"/>
              <a:gd name="connsiteY39" fmla="*/ 12700 h 857250"/>
              <a:gd name="connsiteX40" fmla="*/ 565150 w 1619250"/>
              <a:gd name="connsiteY40" fmla="*/ 0 h 857250"/>
              <a:gd name="connsiteX41" fmla="*/ 1168400 w 1619250"/>
              <a:gd name="connsiteY41" fmla="*/ 6350 h 857250"/>
              <a:gd name="connsiteX42" fmla="*/ 1238250 w 1619250"/>
              <a:gd name="connsiteY42" fmla="*/ 12700 h 857250"/>
              <a:gd name="connsiteX43" fmla="*/ 1301750 w 1619250"/>
              <a:gd name="connsiteY43" fmla="*/ 25400 h 857250"/>
              <a:gd name="connsiteX44" fmla="*/ 1365250 w 1619250"/>
              <a:gd name="connsiteY44" fmla="*/ 44450 h 857250"/>
              <a:gd name="connsiteX45" fmla="*/ 1384300 w 1619250"/>
              <a:gd name="connsiteY45" fmla="*/ 57150 h 857250"/>
              <a:gd name="connsiteX46" fmla="*/ 1403350 w 1619250"/>
              <a:gd name="connsiteY46" fmla="*/ 63500 h 857250"/>
              <a:gd name="connsiteX47" fmla="*/ 1435100 w 1619250"/>
              <a:gd name="connsiteY47" fmla="*/ 88900 h 857250"/>
              <a:gd name="connsiteX48" fmla="*/ 1454150 w 1619250"/>
              <a:gd name="connsiteY48" fmla="*/ 95250 h 857250"/>
              <a:gd name="connsiteX49" fmla="*/ 1498600 w 1619250"/>
              <a:gd name="connsiteY49" fmla="*/ 114300 h 857250"/>
              <a:gd name="connsiteX50" fmla="*/ 1511300 w 1619250"/>
              <a:gd name="connsiteY50" fmla="*/ 1333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19250" h="857250">
                <a:moveTo>
                  <a:pt x="1619250" y="673100"/>
                </a:moveTo>
                <a:cubicBezTo>
                  <a:pt x="1602317" y="687917"/>
                  <a:pt x="1586594" y="704244"/>
                  <a:pt x="1568450" y="717550"/>
                </a:cubicBezTo>
                <a:cubicBezTo>
                  <a:pt x="1539087" y="739083"/>
                  <a:pt x="1493247" y="756888"/>
                  <a:pt x="1460500" y="768350"/>
                </a:cubicBezTo>
                <a:cubicBezTo>
                  <a:pt x="1425586" y="780570"/>
                  <a:pt x="1354860" y="799046"/>
                  <a:pt x="1320800" y="806450"/>
                </a:cubicBezTo>
                <a:cubicBezTo>
                  <a:pt x="1297675" y="811477"/>
                  <a:pt x="1274155" y="814509"/>
                  <a:pt x="1250950" y="819150"/>
                </a:cubicBezTo>
                <a:cubicBezTo>
                  <a:pt x="1231814" y="822977"/>
                  <a:pt x="1213076" y="828806"/>
                  <a:pt x="1193800" y="831850"/>
                </a:cubicBezTo>
                <a:cubicBezTo>
                  <a:pt x="1172788" y="835168"/>
                  <a:pt x="1151442" y="835851"/>
                  <a:pt x="1130300" y="838200"/>
                </a:cubicBezTo>
                <a:cubicBezTo>
                  <a:pt x="1113339" y="840085"/>
                  <a:pt x="1096415" y="842295"/>
                  <a:pt x="1079500" y="844550"/>
                </a:cubicBezTo>
                <a:cubicBezTo>
                  <a:pt x="1064664" y="846528"/>
                  <a:pt x="1049935" y="849333"/>
                  <a:pt x="1035050" y="850900"/>
                </a:cubicBezTo>
                <a:cubicBezTo>
                  <a:pt x="1009702" y="853568"/>
                  <a:pt x="984250" y="855133"/>
                  <a:pt x="958850" y="857250"/>
                </a:cubicBezTo>
                <a:cubicBezTo>
                  <a:pt x="656083" y="842833"/>
                  <a:pt x="963402" y="861662"/>
                  <a:pt x="736600" y="838200"/>
                </a:cubicBezTo>
                <a:cubicBezTo>
                  <a:pt x="470828" y="810706"/>
                  <a:pt x="825950" y="856898"/>
                  <a:pt x="533400" y="819150"/>
                </a:cubicBezTo>
                <a:cubicBezTo>
                  <a:pt x="269358" y="785080"/>
                  <a:pt x="575306" y="825076"/>
                  <a:pt x="387350" y="793750"/>
                </a:cubicBezTo>
                <a:cubicBezTo>
                  <a:pt x="368444" y="790599"/>
                  <a:pt x="349250" y="789517"/>
                  <a:pt x="330200" y="787400"/>
                </a:cubicBezTo>
                <a:cubicBezTo>
                  <a:pt x="271553" y="769806"/>
                  <a:pt x="272209" y="772614"/>
                  <a:pt x="222250" y="749300"/>
                </a:cubicBezTo>
                <a:cubicBezTo>
                  <a:pt x="205094" y="741294"/>
                  <a:pt x="186596" y="735259"/>
                  <a:pt x="171450" y="723900"/>
                </a:cubicBezTo>
                <a:cubicBezTo>
                  <a:pt x="162983" y="717550"/>
                  <a:pt x="154662" y="711001"/>
                  <a:pt x="146050" y="704850"/>
                </a:cubicBezTo>
                <a:cubicBezTo>
                  <a:pt x="125532" y="690194"/>
                  <a:pt x="115539" y="687039"/>
                  <a:pt x="95250" y="666750"/>
                </a:cubicBezTo>
                <a:cubicBezTo>
                  <a:pt x="89854" y="661354"/>
                  <a:pt x="86986" y="653910"/>
                  <a:pt x="82550" y="647700"/>
                </a:cubicBezTo>
                <a:cubicBezTo>
                  <a:pt x="76399" y="639088"/>
                  <a:pt x="70388" y="630335"/>
                  <a:pt x="63500" y="622300"/>
                </a:cubicBezTo>
                <a:cubicBezTo>
                  <a:pt x="57656" y="615482"/>
                  <a:pt x="49670" y="610558"/>
                  <a:pt x="44450" y="603250"/>
                </a:cubicBezTo>
                <a:cubicBezTo>
                  <a:pt x="32771" y="586899"/>
                  <a:pt x="24833" y="557100"/>
                  <a:pt x="19050" y="539750"/>
                </a:cubicBezTo>
                <a:lnTo>
                  <a:pt x="6350" y="501650"/>
                </a:lnTo>
                <a:lnTo>
                  <a:pt x="0" y="482600"/>
                </a:lnTo>
                <a:cubicBezTo>
                  <a:pt x="2117" y="448733"/>
                  <a:pt x="3133" y="414780"/>
                  <a:pt x="6350" y="381000"/>
                </a:cubicBezTo>
                <a:cubicBezTo>
                  <a:pt x="7373" y="370256"/>
                  <a:pt x="8826" y="359324"/>
                  <a:pt x="12700" y="349250"/>
                </a:cubicBezTo>
                <a:cubicBezTo>
                  <a:pt x="19496" y="331580"/>
                  <a:pt x="29191" y="315155"/>
                  <a:pt x="38100" y="298450"/>
                </a:cubicBezTo>
                <a:cubicBezTo>
                  <a:pt x="52130" y="272144"/>
                  <a:pt x="75352" y="231659"/>
                  <a:pt x="95250" y="209550"/>
                </a:cubicBezTo>
                <a:cubicBezTo>
                  <a:pt x="102330" y="201683"/>
                  <a:pt x="112615" y="197388"/>
                  <a:pt x="120650" y="190500"/>
                </a:cubicBezTo>
                <a:cubicBezTo>
                  <a:pt x="127468" y="184656"/>
                  <a:pt x="132801" y="177199"/>
                  <a:pt x="139700" y="171450"/>
                </a:cubicBezTo>
                <a:cubicBezTo>
                  <a:pt x="145563" y="166564"/>
                  <a:pt x="152887" y="163636"/>
                  <a:pt x="158750" y="158750"/>
                </a:cubicBezTo>
                <a:cubicBezTo>
                  <a:pt x="165649" y="153001"/>
                  <a:pt x="170616" y="145088"/>
                  <a:pt x="177800" y="139700"/>
                </a:cubicBezTo>
                <a:cubicBezTo>
                  <a:pt x="187674" y="132295"/>
                  <a:pt x="199281" y="127496"/>
                  <a:pt x="209550" y="120650"/>
                </a:cubicBezTo>
                <a:cubicBezTo>
                  <a:pt x="229993" y="107021"/>
                  <a:pt x="234121" y="100259"/>
                  <a:pt x="254000" y="88900"/>
                </a:cubicBezTo>
                <a:cubicBezTo>
                  <a:pt x="272367" y="78405"/>
                  <a:pt x="291357" y="70922"/>
                  <a:pt x="311150" y="63500"/>
                </a:cubicBezTo>
                <a:cubicBezTo>
                  <a:pt x="317417" y="61150"/>
                  <a:pt x="324048" y="59787"/>
                  <a:pt x="330200" y="57150"/>
                </a:cubicBezTo>
                <a:cubicBezTo>
                  <a:pt x="338901" y="53421"/>
                  <a:pt x="346737" y="47774"/>
                  <a:pt x="355600" y="44450"/>
                </a:cubicBezTo>
                <a:cubicBezTo>
                  <a:pt x="363772" y="41386"/>
                  <a:pt x="372609" y="40498"/>
                  <a:pt x="381000" y="38100"/>
                </a:cubicBezTo>
                <a:cubicBezTo>
                  <a:pt x="423575" y="25936"/>
                  <a:pt x="375391" y="34142"/>
                  <a:pt x="450850" y="19050"/>
                </a:cubicBezTo>
                <a:lnTo>
                  <a:pt x="482600" y="12700"/>
                </a:lnTo>
                <a:cubicBezTo>
                  <a:pt x="514905" y="6826"/>
                  <a:pt x="531852" y="4757"/>
                  <a:pt x="565150" y="0"/>
                </a:cubicBezTo>
                <a:lnTo>
                  <a:pt x="1168400" y="6350"/>
                </a:lnTo>
                <a:cubicBezTo>
                  <a:pt x="1191775" y="6791"/>
                  <a:pt x="1215106" y="9394"/>
                  <a:pt x="1238250" y="12700"/>
                </a:cubicBezTo>
                <a:cubicBezTo>
                  <a:pt x="1259619" y="15753"/>
                  <a:pt x="1301750" y="25400"/>
                  <a:pt x="1301750" y="25400"/>
                </a:cubicBezTo>
                <a:cubicBezTo>
                  <a:pt x="1373542" y="61296"/>
                  <a:pt x="1270376" y="12825"/>
                  <a:pt x="1365250" y="44450"/>
                </a:cubicBezTo>
                <a:cubicBezTo>
                  <a:pt x="1372490" y="46863"/>
                  <a:pt x="1377474" y="53737"/>
                  <a:pt x="1384300" y="57150"/>
                </a:cubicBezTo>
                <a:cubicBezTo>
                  <a:pt x="1390287" y="60143"/>
                  <a:pt x="1397000" y="61383"/>
                  <a:pt x="1403350" y="63500"/>
                </a:cubicBezTo>
                <a:cubicBezTo>
                  <a:pt x="1413933" y="71967"/>
                  <a:pt x="1423607" y="81717"/>
                  <a:pt x="1435100" y="88900"/>
                </a:cubicBezTo>
                <a:cubicBezTo>
                  <a:pt x="1440776" y="92448"/>
                  <a:pt x="1447998" y="92613"/>
                  <a:pt x="1454150" y="95250"/>
                </a:cubicBezTo>
                <a:cubicBezTo>
                  <a:pt x="1509077" y="118790"/>
                  <a:pt x="1453924" y="99408"/>
                  <a:pt x="1498600" y="114300"/>
                </a:cubicBezTo>
                <a:lnTo>
                  <a:pt x="1511300" y="13335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CC9BB77-8445-3719-744D-24B6BD34AE88}"/>
              </a:ext>
            </a:extLst>
          </p:cNvPr>
          <p:cNvSpPr/>
          <p:nvPr/>
        </p:nvSpPr>
        <p:spPr>
          <a:xfrm>
            <a:off x="6502400" y="2472268"/>
            <a:ext cx="194733" cy="177953"/>
          </a:xfrm>
          <a:custGeom>
            <a:avLst/>
            <a:gdLst>
              <a:gd name="connsiteX0" fmla="*/ 107950 w 146050"/>
              <a:gd name="connsiteY0" fmla="*/ 0 h 133465"/>
              <a:gd name="connsiteX1" fmla="*/ 120650 w 146050"/>
              <a:gd name="connsiteY1" fmla="*/ 50800 h 133465"/>
              <a:gd name="connsiteX2" fmla="*/ 133350 w 146050"/>
              <a:gd name="connsiteY2" fmla="*/ 76200 h 133465"/>
              <a:gd name="connsiteX3" fmla="*/ 139700 w 146050"/>
              <a:gd name="connsiteY3" fmla="*/ 101600 h 133465"/>
              <a:gd name="connsiteX4" fmla="*/ 146050 w 146050"/>
              <a:gd name="connsiteY4" fmla="*/ 120650 h 133465"/>
              <a:gd name="connsiteX5" fmla="*/ 127000 w 146050"/>
              <a:gd name="connsiteY5" fmla="*/ 133350 h 133465"/>
              <a:gd name="connsiteX6" fmla="*/ 107950 w 146050"/>
              <a:gd name="connsiteY6" fmla="*/ 127000 h 133465"/>
              <a:gd name="connsiteX7" fmla="*/ 0 w 146050"/>
              <a:gd name="connsiteY7" fmla="*/ 127000 h 1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050" h="133465">
                <a:moveTo>
                  <a:pt x="107950" y="0"/>
                </a:moveTo>
                <a:cubicBezTo>
                  <a:pt x="111677" y="18636"/>
                  <a:pt x="113328" y="33715"/>
                  <a:pt x="120650" y="50800"/>
                </a:cubicBezTo>
                <a:cubicBezTo>
                  <a:pt x="124379" y="59501"/>
                  <a:pt x="130026" y="67337"/>
                  <a:pt x="133350" y="76200"/>
                </a:cubicBezTo>
                <a:cubicBezTo>
                  <a:pt x="136414" y="84372"/>
                  <a:pt x="137302" y="93209"/>
                  <a:pt x="139700" y="101600"/>
                </a:cubicBezTo>
                <a:cubicBezTo>
                  <a:pt x="141539" y="108036"/>
                  <a:pt x="143933" y="114300"/>
                  <a:pt x="146050" y="120650"/>
                </a:cubicBezTo>
                <a:cubicBezTo>
                  <a:pt x="139700" y="124883"/>
                  <a:pt x="134528" y="132095"/>
                  <a:pt x="127000" y="133350"/>
                </a:cubicBezTo>
                <a:cubicBezTo>
                  <a:pt x="120398" y="134450"/>
                  <a:pt x="114635" y="127334"/>
                  <a:pt x="107950" y="127000"/>
                </a:cubicBezTo>
                <a:cubicBezTo>
                  <a:pt x="72012" y="125203"/>
                  <a:pt x="35983" y="127000"/>
                  <a:pt x="0" y="127000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224FE-6A15-08C7-9FE4-07041A5FBD88}"/>
              </a:ext>
            </a:extLst>
          </p:cNvPr>
          <p:cNvSpPr/>
          <p:nvPr/>
        </p:nvSpPr>
        <p:spPr>
          <a:xfrm>
            <a:off x="7622103" y="4453467"/>
            <a:ext cx="42672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8FE9-7A7F-D7FB-7C94-FEABC0AF5B8C}"/>
              </a:ext>
            </a:extLst>
          </p:cNvPr>
          <p:cNvSpPr/>
          <p:nvPr/>
        </p:nvSpPr>
        <p:spPr>
          <a:xfrm>
            <a:off x="7620000" y="4919401"/>
            <a:ext cx="42672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3, 6, 11]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2644A-6545-23B4-214F-973965118297}"/>
              </a:ext>
            </a:extLst>
          </p:cNvPr>
          <p:cNvSpPr/>
          <p:nvPr/>
        </p:nvSpPr>
        <p:spPr>
          <a:xfrm>
            <a:off x="5283200" y="444500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1B896-44ED-9717-99FE-732783C4DC93}"/>
              </a:ext>
            </a:extLst>
          </p:cNvPr>
          <p:cNvSpPr/>
          <p:nvPr/>
        </p:nvSpPr>
        <p:spPr>
          <a:xfrm>
            <a:off x="5281097" y="491093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CAA4C-A9BD-E590-5281-F46875D988D1}"/>
              </a:ext>
            </a:extLst>
          </p:cNvPr>
          <p:cNvCxnSpPr>
            <a:cxnSpLocks/>
          </p:cNvCxnSpPr>
          <p:nvPr/>
        </p:nvCxnSpPr>
        <p:spPr>
          <a:xfrm>
            <a:off x="7924800" y="3327400"/>
            <a:ext cx="794635" cy="17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F65AD6D-E9AA-9763-BD23-615B9268F1BB}"/>
              </a:ext>
            </a:extLst>
          </p:cNvPr>
          <p:cNvSpPr/>
          <p:nvPr/>
        </p:nvSpPr>
        <p:spPr>
          <a:xfrm>
            <a:off x="882177" y="3812733"/>
            <a:ext cx="518447" cy="406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130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E19F-355D-8F67-CE79-4F96240E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Cumulative Sum with </a:t>
            </a:r>
            <a:r>
              <a:rPr lang="en-US">
                <a:solidFill>
                  <a:schemeClr val="tx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F2DC-2542-D764-2177-9ECA253F6E78}"/>
              </a:ext>
            </a:extLst>
          </p:cNvPr>
          <p:cNvSpPr/>
          <p:nvPr/>
        </p:nvSpPr>
        <p:spPr>
          <a:xfrm>
            <a:off x="6604000" y="189025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D7E9D-C12B-C80C-6808-183A050E6FAB}"/>
              </a:ext>
            </a:extLst>
          </p:cNvPr>
          <p:cNvSpPr/>
          <p:nvPr/>
        </p:nvSpPr>
        <p:spPr>
          <a:xfrm>
            <a:off x="9042400" y="19339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32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1429" t="-2083" r="-198571" b="-6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85D28D3-A879-74CA-82D5-EBFC1E368D66}"/>
              </a:ext>
            </a:extLst>
          </p:cNvPr>
          <p:cNvSpPr/>
          <p:nvPr/>
        </p:nvSpPr>
        <p:spPr>
          <a:xfrm>
            <a:off x="6601897" y="654959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14D80-4DBD-0540-E14F-E2CF5D73F5D0}"/>
              </a:ext>
            </a:extLst>
          </p:cNvPr>
          <p:cNvSpPr/>
          <p:nvPr/>
        </p:nvSpPr>
        <p:spPr>
          <a:xfrm>
            <a:off x="9042400" y="65932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DDA87-4782-CCD9-C77A-2B1E593FB157}"/>
              </a:ext>
            </a:extLst>
          </p:cNvPr>
          <p:cNvSpPr txBox="1"/>
          <p:nvPr/>
        </p:nvSpPr>
        <p:spPr>
          <a:xfrm>
            <a:off x="5283200" y="1695027"/>
            <a:ext cx="6604000" cy="235000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from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import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jnp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array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([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2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5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])</a:t>
            </a: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def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):</a:t>
            </a:r>
          </a:p>
          <a:p>
            <a:pPr defTabSz="1219170"/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    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+=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    return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7F848E"/>
                </a:solidFill>
                <a:latin typeface="Berkeley Mono" pitchFamily="49" charset="77"/>
              </a:rPr>
              <a:t># ('carryover', 'accumulated')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0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final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result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scan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CCBA0FF-B21C-24BA-BC67-530A8A59C337}"/>
              </a:ext>
            </a:extLst>
          </p:cNvPr>
          <p:cNvSpPr/>
          <p:nvPr/>
        </p:nvSpPr>
        <p:spPr>
          <a:xfrm>
            <a:off x="4631267" y="2446867"/>
            <a:ext cx="2159000" cy="1143000"/>
          </a:xfrm>
          <a:custGeom>
            <a:avLst/>
            <a:gdLst>
              <a:gd name="connsiteX0" fmla="*/ 1619250 w 1619250"/>
              <a:gd name="connsiteY0" fmla="*/ 673100 h 857250"/>
              <a:gd name="connsiteX1" fmla="*/ 1568450 w 1619250"/>
              <a:gd name="connsiteY1" fmla="*/ 717550 h 857250"/>
              <a:gd name="connsiteX2" fmla="*/ 1460500 w 1619250"/>
              <a:gd name="connsiteY2" fmla="*/ 768350 h 857250"/>
              <a:gd name="connsiteX3" fmla="*/ 1320800 w 1619250"/>
              <a:gd name="connsiteY3" fmla="*/ 806450 h 857250"/>
              <a:gd name="connsiteX4" fmla="*/ 1250950 w 1619250"/>
              <a:gd name="connsiteY4" fmla="*/ 819150 h 857250"/>
              <a:gd name="connsiteX5" fmla="*/ 1193800 w 1619250"/>
              <a:gd name="connsiteY5" fmla="*/ 831850 h 857250"/>
              <a:gd name="connsiteX6" fmla="*/ 1130300 w 1619250"/>
              <a:gd name="connsiteY6" fmla="*/ 838200 h 857250"/>
              <a:gd name="connsiteX7" fmla="*/ 1079500 w 1619250"/>
              <a:gd name="connsiteY7" fmla="*/ 844550 h 857250"/>
              <a:gd name="connsiteX8" fmla="*/ 1035050 w 1619250"/>
              <a:gd name="connsiteY8" fmla="*/ 850900 h 857250"/>
              <a:gd name="connsiteX9" fmla="*/ 958850 w 1619250"/>
              <a:gd name="connsiteY9" fmla="*/ 857250 h 857250"/>
              <a:gd name="connsiteX10" fmla="*/ 736600 w 1619250"/>
              <a:gd name="connsiteY10" fmla="*/ 838200 h 857250"/>
              <a:gd name="connsiteX11" fmla="*/ 533400 w 1619250"/>
              <a:gd name="connsiteY11" fmla="*/ 819150 h 857250"/>
              <a:gd name="connsiteX12" fmla="*/ 387350 w 1619250"/>
              <a:gd name="connsiteY12" fmla="*/ 793750 h 857250"/>
              <a:gd name="connsiteX13" fmla="*/ 330200 w 1619250"/>
              <a:gd name="connsiteY13" fmla="*/ 787400 h 857250"/>
              <a:gd name="connsiteX14" fmla="*/ 222250 w 1619250"/>
              <a:gd name="connsiteY14" fmla="*/ 749300 h 857250"/>
              <a:gd name="connsiteX15" fmla="*/ 171450 w 1619250"/>
              <a:gd name="connsiteY15" fmla="*/ 723900 h 857250"/>
              <a:gd name="connsiteX16" fmla="*/ 146050 w 1619250"/>
              <a:gd name="connsiteY16" fmla="*/ 704850 h 857250"/>
              <a:gd name="connsiteX17" fmla="*/ 95250 w 1619250"/>
              <a:gd name="connsiteY17" fmla="*/ 666750 h 857250"/>
              <a:gd name="connsiteX18" fmla="*/ 82550 w 1619250"/>
              <a:gd name="connsiteY18" fmla="*/ 647700 h 857250"/>
              <a:gd name="connsiteX19" fmla="*/ 63500 w 1619250"/>
              <a:gd name="connsiteY19" fmla="*/ 622300 h 857250"/>
              <a:gd name="connsiteX20" fmla="*/ 44450 w 1619250"/>
              <a:gd name="connsiteY20" fmla="*/ 603250 h 857250"/>
              <a:gd name="connsiteX21" fmla="*/ 19050 w 1619250"/>
              <a:gd name="connsiteY21" fmla="*/ 539750 h 857250"/>
              <a:gd name="connsiteX22" fmla="*/ 6350 w 1619250"/>
              <a:gd name="connsiteY22" fmla="*/ 501650 h 857250"/>
              <a:gd name="connsiteX23" fmla="*/ 0 w 1619250"/>
              <a:gd name="connsiteY23" fmla="*/ 482600 h 857250"/>
              <a:gd name="connsiteX24" fmla="*/ 6350 w 1619250"/>
              <a:gd name="connsiteY24" fmla="*/ 381000 h 857250"/>
              <a:gd name="connsiteX25" fmla="*/ 12700 w 1619250"/>
              <a:gd name="connsiteY25" fmla="*/ 349250 h 857250"/>
              <a:gd name="connsiteX26" fmla="*/ 38100 w 1619250"/>
              <a:gd name="connsiteY26" fmla="*/ 298450 h 857250"/>
              <a:gd name="connsiteX27" fmla="*/ 95250 w 1619250"/>
              <a:gd name="connsiteY27" fmla="*/ 209550 h 857250"/>
              <a:gd name="connsiteX28" fmla="*/ 120650 w 1619250"/>
              <a:gd name="connsiteY28" fmla="*/ 190500 h 857250"/>
              <a:gd name="connsiteX29" fmla="*/ 139700 w 1619250"/>
              <a:gd name="connsiteY29" fmla="*/ 171450 h 857250"/>
              <a:gd name="connsiteX30" fmla="*/ 158750 w 1619250"/>
              <a:gd name="connsiteY30" fmla="*/ 158750 h 857250"/>
              <a:gd name="connsiteX31" fmla="*/ 177800 w 1619250"/>
              <a:gd name="connsiteY31" fmla="*/ 139700 h 857250"/>
              <a:gd name="connsiteX32" fmla="*/ 209550 w 1619250"/>
              <a:gd name="connsiteY32" fmla="*/ 120650 h 857250"/>
              <a:gd name="connsiteX33" fmla="*/ 254000 w 1619250"/>
              <a:gd name="connsiteY33" fmla="*/ 88900 h 857250"/>
              <a:gd name="connsiteX34" fmla="*/ 311150 w 1619250"/>
              <a:gd name="connsiteY34" fmla="*/ 63500 h 857250"/>
              <a:gd name="connsiteX35" fmla="*/ 330200 w 1619250"/>
              <a:gd name="connsiteY35" fmla="*/ 57150 h 857250"/>
              <a:gd name="connsiteX36" fmla="*/ 355600 w 1619250"/>
              <a:gd name="connsiteY36" fmla="*/ 44450 h 857250"/>
              <a:gd name="connsiteX37" fmla="*/ 381000 w 1619250"/>
              <a:gd name="connsiteY37" fmla="*/ 38100 h 857250"/>
              <a:gd name="connsiteX38" fmla="*/ 450850 w 1619250"/>
              <a:gd name="connsiteY38" fmla="*/ 19050 h 857250"/>
              <a:gd name="connsiteX39" fmla="*/ 482600 w 1619250"/>
              <a:gd name="connsiteY39" fmla="*/ 12700 h 857250"/>
              <a:gd name="connsiteX40" fmla="*/ 565150 w 1619250"/>
              <a:gd name="connsiteY40" fmla="*/ 0 h 857250"/>
              <a:gd name="connsiteX41" fmla="*/ 1168400 w 1619250"/>
              <a:gd name="connsiteY41" fmla="*/ 6350 h 857250"/>
              <a:gd name="connsiteX42" fmla="*/ 1238250 w 1619250"/>
              <a:gd name="connsiteY42" fmla="*/ 12700 h 857250"/>
              <a:gd name="connsiteX43" fmla="*/ 1301750 w 1619250"/>
              <a:gd name="connsiteY43" fmla="*/ 25400 h 857250"/>
              <a:gd name="connsiteX44" fmla="*/ 1365250 w 1619250"/>
              <a:gd name="connsiteY44" fmla="*/ 44450 h 857250"/>
              <a:gd name="connsiteX45" fmla="*/ 1384300 w 1619250"/>
              <a:gd name="connsiteY45" fmla="*/ 57150 h 857250"/>
              <a:gd name="connsiteX46" fmla="*/ 1403350 w 1619250"/>
              <a:gd name="connsiteY46" fmla="*/ 63500 h 857250"/>
              <a:gd name="connsiteX47" fmla="*/ 1435100 w 1619250"/>
              <a:gd name="connsiteY47" fmla="*/ 88900 h 857250"/>
              <a:gd name="connsiteX48" fmla="*/ 1454150 w 1619250"/>
              <a:gd name="connsiteY48" fmla="*/ 95250 h 857250"/>
              <a:gd name="connsiteX49" fmla="*/ 1498600 w 1619250"/>
              <a:gd name="connsiteY49" fmla="*/ 114300 h 857250"/>
              <a:gd name="connsiteX50" fmla="*/ 1511300 w 1619250"/>
              <a:gd name="connsiteY50" fmla="*/ 1333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19250" h="857250">
                <a:moveTo>
                  <a:pt x="1619250" y="673100"/>
                </a:moveTo>
                <a:cubicBezTo>
                  <a:pt x="1602317" y="687917"/>
                  <a:pt x="1586594" y="704244"/>
                  <a:pt x="1568450" y="717550"/>
                </a:cubicBezTo>
                <a:cubicBezTo>
                  <a:pt x="1539087" y="739083"/>
                  <a:pt x="1493247" y="756888"/>
                  <a:pt x="1460500" y="768350"/>
                </a:cubicBezTo>
                <a:cubicBezTo>
                  <a:pt x="1425586" y="780570"/>
                  <a:pt x="1354860" y="799046"/>
                  <a:pt x="1320800" y="806450"/>
                </a:cubicBezTo>
                <a:cubicBezTo>
                  <a:pt x="1297675" y="811477"/>
                  <a:pt x="1274155" y="814509"/>
                  <a:pt x="1250950" y="819150"/>
                </a:cubicBezTo>
                <a:cubicBezTo>
                  <a:pt x="1231814" y="822977"/>
                  <a:pt x="1213076" y="828806"/>
                  <a:pt x="1193800" y="831850"/>
                </a:cubicBezTo>
                <a:cubicBezTo>
                  <a:pt x="1172788" y="835168"/>
                  <a:pt x="1151442" y="835851"/>
                  <a:pt x="1130300" y="838200"/>
                </a:cubicBezTo>
                <a:cubicBezTo>
                  <a:pt x="1113339" y="840085"/>
                  <a:pt x="1096415" y="842295"/>
                  <a:pt x="1079500" y="844550"/>
                </a:cubicBezTo>
                <a:cubicBezTo>
                  <a:pt x="1064664" y="846528"/>
                  <a:pt x="1049935" y="849333"/>
                  <a:pt x="1035050" y="850900"/>
                </a:cubicBezTo>
                <a:cubicBezTo>
                  <a:pt x="1009702" y="853568"/>
                  <a:pt x="984250" y="855133"/>
                  <a:pt x="958850" y="857250"/>
                </a:cubicBezTo>
                <a:cubicBezTo>
                  <a:pt x="656083" y="842833"/>
                  <a:pt x="963402" y="861662"/>
                  <a:pt x="736600" y="838200"/>
                </a:cubicBezTo>
                <a:cubicBezTo>
                  <a:pt x="470828" y="810706"/>
                  <a:pt x="825950" y="856898"/>
                  <a:pt x="533400" y="819150"/>
                </a:cubicBezTo>
                <a:cubicBezTo>
                  <a:pt x="269358" y="785080"/>
                  <a:pt x="575306" y="825076"/>
                  <a:pt x="387350" y="793750"/>
                </a:cubicBezTo>
                <a:cubicBezTo>
                  <a:pt x="368444" y="790599"/>
                  <a:pt x="349250" y="789517"/>
                  <a:pt x="330200" y="787400"/>
                </a:cubicBezTo>
                <a:cubicBezTo>
                  <a:pt x="271553" y="769806"/>
                  <a:pt x="272209" y="772614"/>
                  <a:pt x="222250" y="749300"/>
                </a:cubicBezTo>
                <a:cubicBezTo>
                  <a:pt x="205094" y="741294"/>
                  <a:pt x="186596" y="735259"/>
                  <a:pt x="171450" y="723900"/>
                </a:cubicBezTo>
                <a:cubicBezTo>
                  <a:pt x="162983" y="717550"/>
                  <a:pt x="154662" y="711001"/>
                  <a:pt x="146050" y="704850"/>
                </a:cubicBezTo>
                <a:cubicBezTo>
                  <a:pt x="125532" y="690194"/>
                  <a:pt x="115539" y="687039"/>
                  <a:pt x="95250" y="666750"/>
                </a:cubicBezTo>
                <a:cubicBezTo>
                  <a:pt x="89854" y="661354"/>
                  <a:pt x="86986" y="653910"/>
                  <a:pt x="82550" y="647700"/>
                </a:cubicBezTo>
                <a:cubicBezTo>
                  <a:pt x="76399" y="639088"/>
                  <a:pt x="70388" y="630335"/>
                  <a:pt x="63500" y="622300"/>
                </a:cubicBezTo>
                <a:cubicBezTo>
                  <a:pt x="57656" y="615482"/>
                  <a:pt x="49670" y="610558"/>
                  <a:pt x="44450" y="603250"/>
                </a:cubicBezTo>
                <a:cubicBezTo>
                  <a:pt x="32771" y="586899"/>
                  <a:pt x="24833" y="557100"/>
                  <a:pt x="19050" y="539750"/>
                </a:cubicBezTo>
                <a:lnTo>
                  <a:pt x="6350" y="501650"/>
                </a:lnTo>
                <a:lnTo>
                  <a:pt x="0" y="482600"/>
                </a:lnTo>
                <a:cubicBezTo>
                  <a:pt x="2117" y="448733"/>
                  <a:pt x="3133" y="414780"/>
                  <a:pt x="6350" y="381000"/>
                </a:cubicBezTo>
                <a:cubicBezTo>
                  <a:pt x="7373" y="370256"/>
                  <a:pt x="8826" y="359324"/>
                  <a:pt x="12700" y="349250"/>
                </a:cubicBezTo>
                <a:cubicBezTo>
                  <a:pt x="19496" y="331580"/>
                  <a:pt x="29191" y="315155"/>
                  <a:pt x="38100" y="298450"/>
                </a:cubicBezTo>
                <a:cubicBezTo>
                  <a:pt x="52130" y="272144"/>
                  <a:pt x="75352" y="231659"/>
                  <a:pt x="95250" y="209550"/>
                </a:cubicBezTo>
                <a:cubicBezTo>
                  <a:pt x="102330" y="201683"/>
                  <a:pt x="112615" y="197388"/>
                  <a:pt x="120650" y="190500"/>
                </a:cubicBezTo>
                <a:cubicBezTo>
                  <a:pt x="127468" y="184656"/>
                  <a:pt x="132801" y="177199"/>
                  <a:pt x="139700" y="171450"/>
                </a:cubicBezTo>
                <a:cubicBezTo>
                  <a:pt x="145563" y="166564"/>
                  <a:pt x="152887" y="163636"/>
                  <a:pt x="158750" y="158750"/>
                </a:cubicBezTo>
                <a:cubicBezTo>
                  <a:pt x="165649" y="153001"/>
                  <a:pt x="170616" y="145088"/>
                  <a:pt x="177800" y="139700"/>
                </a:cubicBezTo>
                <a:cubicBezTo>
                  <a:pt x="187674" y="132295"/>
                  <a:pt x="199281" y="127496"/>
                  <a:pt x="209550" y="120650"/>
                </a:cubicBezTo>
                <a:cubicBezTo>
                  <a:pt x="229993" y="107021"/>
                  <a:pt x="234121" y="100259"/>
                  <a:pt x="254000" y="88900"/>
                </a:cubicBezTo>
                <a:cubicBezTo>
                  <a:pt x="272367" y="78405"/>
                  <a:pt x="291357" y="70922"/>
                  <a:pt x="311150" y="63500"/>
                </a:cubicBezTo>
                <a:cubicBezTo>
                  <a:pt x="317417" y="61150"/>
                  <a:pt x="324048" y="59787"/>
                  <a:pt x="330200" y="57150"/>
                </a:cubicBezTo>
                <a:cubicBezTo>
                  <a:pt x="338901" y="53421"/>
                  <a:pt x="346737" y="47774"/>
                  <a:pt x="355600" y="44450"/>
                </a:cubicBezTo>
                <a:cubicBezTo>
                  <a:pt x="363772" y="41386"/>
                  <a:pt x="372609" y="40498"/>
                  <a:pt x="381000" y="38100"/>
                </a:cubicBezTo>
                <a:cubicBezTo>
                  <a:pt x="423575" y="25936"/>
                  <a:pt x="375391" y="34142"/>
                  <a:pt x="450850" y="19050"/>
                </a:cubicBezTo>
                <a:lnTo>
                  <a:pt x="482600" y="12700"/>
                </a:lnTo>
                <a:cubicBezTo>
                  <a:pt x="514905" y="6826"/>
                  <a:pt x="531852" y="4757"/>
                  <a:pt x="565150" y="0"/>
                </a:cubicBezTo>
                <a:lnTo>
                  <a:pt x="1168400" y="6350"/>
                </a:lnTo>
                <a:cubicBezTo>
                  <a:pt x="1191775" y="6791"/>
                  <a:pt x="1215106" y="9394"/>
                  <a:pt x="1238250" y="12700"/>
                </a:cubicBezTo>
                <a:cubicBezTo>
                  <a:pt x="1259619" y="15753"/>
                  <a:pt x="1301750" y="25400"/>
                  <a:pt x="1301750" y="25400"/>
                </a:cubicBezTo>
                <a:cubicBezTo>
                  <a:pt x="1373542" y="61296"/>
                  <a:pt x="1270376" y="12825"/>
                  <a:pt x="1365250" y="44450"/>
                </a:cubicBezTo>
                <a:cubicBezTo>
                  <a:pt x="1372490" y="46863"/>
                  <a:pt x="1377474" y="53737"/>
                  <a:pt x="1384300" y="57150"/>
                </a:cubicBezTo>
                <a:cubicBezTo>
                  <a:pt x="1390287" y="60143"/>
                  <a:pt x="1397000" y="61383"/>
                  <a:pt x="1403350" y="63500"/>
                </a:cubicBezTo>
                <a:cubicBezTo>
                  <a:pt x="1413933" y="71967"/>
                  <a:pt x="1423607" y="81717"/>
                  <a:pt x="1435100" y="88900"/>
                </a:cubicBezTo>
                <a:cubicBezTo>
                  <a:pt x="1440776" y="92448"/>
                  <a:pt x="1447998" y="92613"/>
                  <a:pt x="1454150" y="95250"/>
                </a:cubicBezTo>
                <a:cubicBezTo>
                  <a:pt x="1509077" y="118790"/>
                  <a:pt x="1453924" y="99408"/>
                  <a:pt x="1498600" y="114300"/>
                </a:cubicBezTo>
                <a:lnTo>
                  <a:pt x="1511300" y="13335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CC9BB77-8445-3719-744D-24B6BD34AE88}"/>
              </a:ext>
            </a:extLst>
          </p:cNvPr>
          <p:cNvSpPr/>
          <p:nvPr/>
        </p:nvSpPr>
        <p:spPr>
          <a:xfrm>
            <a:off x="6502400" y="2472268"/>
            <a:ext cx="194733" cy="177953"/>
          </a:xfrm>
          <a:custGeom>
            <a:avLst/>
            <a:gdLst>
              <a:gd name="connsiteX0" fmla="*/ 107950 w 146050"/>
              <a:gd name="connsiteY0" fmla="*/ 0 h 133465"/>
              <a:gd name="connsiteX1" fmla="*/ 120650 w 146050"/>
              <a:gd name="connsiteY1" fmla="*/ 50800 h 133465"/>
              <a:gd name="connsiteX2" fmla="*/ 133350 w 146050"/>
              <a:gd name="connsiteY2" fmla="*/ 76200 h 133465"/>
              <a:gd name="connsiteX3" fmla="*/ 139700 w 146050"/>
              <a:gd name="connsiteY3" fmla="*/ 101600 h 133465"/>
              <a:gd name="connsiteX4" fmla="*/ 146050 w 146050"/>
              <a:gd name="connsiteY4" fmla="*/ 120650 h 133465"/>
              <a:gd name="connsiteX5" fmla="*/ 127000 w 146050"/>
              <a:gd name="connsiteY5" fmla="*/ 133350 h 133465"/>
              <a:gd name="connsiteX6" fmla="*/ 107950 w 146050"/>
              <a:gd name="connsiteY6" fmla="*/ 127000 h 133465"/>
              <a:gd name="connsiteX7" fmla="*/ 0 w 146050"/>
              <a:gd name="connsiteY7" fmla="*/ 127000 h 1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050" h="133465">
                <a:moveTo>
                  <a:pt x="107950" y="0"/>
                </a:moveTo>
                <a:cubicBezTo>
                  <a:pt x="111677" y="18636"/>
                  <a:pt x="113328" y="33715"/>
                  <a:pt x="120650" y="50800"/>
                </a:cubicBezTo>
                <a:cubicBezTo>
                  <a:pt x="124379" y="59501"/>
                  <a:pt x="130026" y="67337"/>
                  <a:pt x="133350" y="76200"/>
                </a:cubicBezTo>
                <a:cubicBezTo>
                  <a:pt x="136414" y="84372"/>
                  <a:pt x="137302" y="93209"/>
                  <a:pt x="139700" y="101600"/>
                </a:cubicBezTo>
                <a:cubicBezTo>
                  <a:pt x="141539" y="108036"/>
                  <a:pt x="143933" y="114300"/>
                  <a:pt x="146050" y="120650"/>
                </a:cubicBezTo>
                <a:cubicBezTo>
                  <a:pt x="139700" y="124883"/>
                  <a:pt x="134528" y="132095"/>
                  <a:pt x="127000" y="133350"/>
                </a:cubicBezTo>
                <a:cubicBezTo>
                  <a:pt x="120398" y="134450"/>
                  <a:pt x="114635" y="127334"/>
                  <a:pt x="107950" y="127000"/>
                </a:cubicBezTo>
                <a:cubicBezTo>
                  <a:pt x="72012" y="125203"/>
                  <a:pt x="35983" y="127000"/>
                  <a:pt x="0" y="127000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224FE-6A15-08C7-9FE4-07041A5FBD88}"/>
              </a:ext>
            </a:extLst>
          </p:cNvPr>
          <p:cNvSpPr/>
          <p:nvPr/>
        </p:nvSpPr>
        <p:spPr>
          <a:xfrm>
            <a:off x="7622103" y="4453467"/>
            <a:ext cx="42672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8FE9-7A7F-D7FB-7C94-FEABC0AF5B8C}"/>
              </a:ext>
            </a:extLst>
          </p:cNvPr>
          <p:cNvSpPr/>
          <p:nvPr/>
        </p:nvSpPr>
        <p:spPr>
          <a:xfrm>
            <a:off x="7620000" y="4919401"/>
            <a:ext cx="42672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3, 6, 11, 18]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2644A-6545-23B4-214F-973965118297}"/>
              </a:ext>
            </a:extLst>
          </p:cNvPr>
          <p:cNvSpPr/>
          <p:nvPr/>
        </p:nvSpPr>
        <p:spPr>
          <a:xfrm>
            <a:off x="5283200" y="444500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1B896-44ED-9717-99FE-732783C4DC93}"/>
              </a:ext>
            </a:extLst>
          </p:cNvPr>
          <p:cNvSpPr/>
          <p:nvPr/>
        </p:nvSpPr>
        <p:spPr>
          <a:xfrm>
            <a:off x="5281097" y="491093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CAA4C-A9BD-E590-5281-F46875D988D1}"/>
              </a:ext>
            </a:extLst>
          </p:cNvPr>
          <p:cNvCxnSpPr>
            <a:cxnSpLocks/>
          </p:cNvCxnSpPr>
          <p:nvPr/>
        </p:nvCxnSpPr>
        <p:spPr>
          <a:xfrm>
            <a:off x="7924800" y="3327400"/>
            <a:ext cx="794635" cy="17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F65AD6D-E9AA-9763-BD23-615B9268F1BB}"/>
              </a:ext>
            </a:extLst>
          </p:cNvPr>
          <p:cNvSpPr/>
          <p:nvPr/>
        </p:nvSpPr>
        <p:spPr>
          <a:xfrm>
            <a:off x="882177" y="4280034"/>
            <a:ext cx="518447" cy="406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25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E19F-355D-8F67-CE79-4F96240E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Cumulative Sum with </a:t>
            </a:r>
            <a:r>
              <a:rPr lang="en-US">
                <a:solidFill>
                  <a:schemeClr val="tx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F2DC-2542-D764-2177-9ECA253F6E78}"/>
              </a:ext>
            </a:extLst>
          </p:cNvPr>
          <p:cNvSpPr/>
          <p:nvPr/>
        </p:nvSpPr>
        <p:spPr>
          <a:xfrm>
            <a:off x="6604000" y="189025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D7E9D-C12B-C80C-6808-183A050E6FAB}"/>
              </a:ext>
            </a:extLst>
          </p:cNvPr>
          <p:cNvSpPr/>
          <p:nvPr/>
        </p:nvSpPr>
        <p:spPr>
          <a:xfrm>
            <a:off x="9042400" y="19339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32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1429" t="-2083" r="-198571" b="-6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85D28D3-A879-74CA-82D5-EBFC1E368D66}"/>
              </a:ext>
            </a:extLst>
          </p:cNvPr>
          <p:cNvSpPr/>
          <p:nvPr/>
        </p:nvSpPr>
        <p:spPr>
          <a:xfrm>
            <a:off x="6601897" y="654959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14D80-4DBD-0540-E14F-E2CF5D73F5D0}"/>
              </a:ext>
            </a:extLst>
          </p:cNvPr>
          <p:cNvSpPr/>
          <p:nvPr/>
        </p:nvSpPr>
        <p:spPr>
          <a:xfrm>
            <a:off x="9042400" y="65932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DDA87-4782-CCD9-C77A-2B1E593FB157}"/>
              </a:ext>
            </a:extLst>
          </p:cNvPr>
          <p:cNvSpPr txBox="1"/>
          <p:nvPr/>
        </p:nvSpPr>
        <p:spPr>
          <a:xfrm>
            <a:off x="5283200" y="1695027"/>
            <a:ext cx="6604000" cy="235000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from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import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jnp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array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([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2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5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])</a:t>
            </a: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def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):</a:t>
            </a:r>
          </a:p>
          <a:p>
            <a:pPr defTabSz="1219170"/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    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+=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    return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7F848E"/>
                </a:solidFill>
                <a:latin typeface="Berkeley Mono" pitchFamily="49" charset="77"/>
              </a:rPr>
              <a:t># ('carryover', 'accumulated')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0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final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result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scan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CCBA0FF-B21C-24BA-BC67-530A8A59C337}"/>
              </a:ext>
            </a:extLst>
          </p:cNvPr>
          <p:cNvSpPr/>
          <p:nvPr/>
        </p:nvSpPr>
        <p:spPr>
          <a:xfrm>
            <a:off x="4631267" y="2446867"/>
            <a:ext cx="2159000" cy="1143000"/>
          </a:xfrm>
          <a:custGeom>
            <a:avLst/>
            <a:gdLst>
              <a:gd name="connsiteX0" fmla="*/ 1619250 w 1619250"/>
              <a:gd name="connsiteY0" fmla="*/ 673100 h 857250"/>
              <a:gd name="connsiteX1" fmla="*/ 1568450 w 1619250"/>
              <a:gd name="connsiteY1" fmla="*/ 717550 h 857250"/>
              <a:gd name="connsiteX2" fmla="*/ 1460500 w 1619250"/>
              <a:gd name="connsiteY2" fmla="*/ 768350 h 857250"/>
              <a:gd name="connsiteX3" fmla="*/ 1320800 w 1619250"/>
              <a:gd name="connsiteY3" fmla="*/ 806450 h 857250"/>
              <a:gd name="connsiteX4" fmla="*/ 1250950 w 1619250"/>
              <a:gd name="connsiteY4" fmla="*/ 819150 h 857250"/>
              <a:gd name="connsiteX5" fmla="*/ 1193800 w 1619250"/>
              <a:gd name="connsiteY5" fmla="*/ 831850 h 857250"/>
              <a:gd name="connsiteX6" fmla="*/ 1130300 w 1619250"/>
              <a:gd name="connsiteY6" fmla="*/ 838200 h 857250"/>
              <a:gd name="connsiteX7" fmla="*/ 1079500 w 1619250"/>
              <a:gd name="connsiteY7" fmla="*/ 844550 h 857250"/>
              <a:gd name="connsiteX8" fmla="*/ 1035050 w 1619250"/>
              <a:gd name="connsiteY8" fmla="*/ 850900 h 857250"/>
              <a:gd name="connsiteX9" fmla="*/ 958850 w 1619250"/>
              <a:gd name="connsiteY9" fmla="*/ 857250 h 857250"/>
              <a:gd name="connsiteX10" fmla="*/ 736600 w 1619250"/>
              <a:gd name="connsiteY10" fmla="*/ 838200 h 857250"/>
              <a:gd name="connsiteX11" fmla="*/ 533400 w 1619250"/>
              <a:gd name="connsiteY11" fmla="*/ 819150 h 857250"/>
              <a:gd name="connsiteX12" fmla="*/ 387350 w 1619250"/>
              <a:gd name="connsiteY12" fmla="*/ 793750 h 857250"/>
              <a:gd name="connsiteX13" fmla="*/ 330200 w 1619250"/>
              <a:gd name="connsiteY13" fmla="*/ 787400 h 857250"/>
              <a:gd name="connsiteX14" fmla="*/ 222250 w 1619250"/>
              <a:gd name="connsiteY14" fmla="*/ 749300 h 857250"/>
              <a:gd name="connsiteX15" fmla="*/ 171450 w 1619250"/>
              <a:gd name="connsiteY15" fmla="*/ 723900 h 857250"/>
              <a:gd name="connsiteX16" fmla="*/ 146050 w 1619250"/>
              <a:gd name="connsiteY16" fmla="*/ 704850 h 857250"/>
              <a:gd name="connsiteX17" fmla="*/ 95250 w 1619250"/>
              <a:gd name="connsiteY17" fmla="*/ 666750 h 857250"/>
              <a:gd name="connsiteX18" fmla="*/ 82550 w 1619250"/>
              <a:gd name="connsiteY18" fmla="*/ 647700 h 857250"/>
              <a:gd name="connsiteX19" fmla="*/ 63500 w 1619250"/>
              <a:gd name="connsiteY19" fmla="*/ 622300 h 857250"/>
              <a:gd name="connsiteX20" fmla="*/ 44450 w 1619250"/>
              <a:gd name="connsiteY20" fmla="*/ 603250 h 857250"/>
              <a:gd name="connsiteX21" fmla="*/ 19050 w 1619250"/>
              <a:gd name="connsiteY21" fmla="*/ 539750 h 857250"/>
              <a:gd name="connsiteX22" fmla="*/ 6350 w 1619250"/>
              <a:gd name="connsiteY22" fmla="*/ 501650 h 857250"/>
              <a:gd name="connsiteX23" fmla="*/ 0 w 1619250"/>
              <a:gd name="connsiteY23" fmla="*/ 482600 h 857250"/>
              <a:gd name="connsiteX24" fmla="*/ 6350 w 1619250"/>
              <a:gd name="connsiteY24" fmla="*/ 381000 h 857250"/>
              <a:gd name="connsiteX25" fmla="*/ 12700 w 1619250"/>
              <a:gd name="connsiteY25" fmla="*/ 349250 h 857250"/>
              <a:gd name="connsiteX26" fmla="*/ 38100 w 1619250"/>
              <a:gd name="connsiteY26" fmla="*/ 298450 h 857250"/>
              <a:gd name="connsiteX27" fmla="*/ 95250 w 1619250"/>
              <a:gd name="connsiteY27" fmla="*/ 209550 h 857250"/>
              <a:gd name="connsiteX28" fmla="*/ 120650 w 1619250"/>
              <a:gd name="connsiteY28" fmla="*/ 190500 h 857250"/>
              <a:gd name="connsiteX29" fmla="*/ 139700 w 1619250"/>
              <a:gd name="connsiteY29" fmla="*/ 171450 h 857250"/>
              <a:gd name="connsiteX30" fmla="*/ 158750 w 1619250"/>
              <a:gd name="connsiteY30" fmla="*/ 158750 h 857250"/>
              <a:gd name="connsiteX31" fmla="*/ 177800 w 1619250"/>
              <a:gd name="connsiteY31" fmla="*/ 139700 h 857250"/>
              <a:gd name="connsiteX32" fmla="*/ 209550 w 1619250"/>
              <a:gd name="connsiteY32" fmla="*/ 120650 h 857250"/>
              <a:gd name="connsiteX33" fmla="*/ 254000 w 1619250"/>
              <a:gd name="connsiteY33" fmla="*/ 88900 h 857250"/>
              <a:gd name="connsiteX34" fmla="*/ 311150 w 1619250"/>
              <a:gd name="connsiteY34" fmla="*/ 63500 h 857250"/>
              <a:gd name="connsiteX35" fmla="*/ 330200 w 1619250"/>
              <a:gd name="connsiteY35" fmla="*/ 57150 h 857250"/>
              <a:gd name="connsiteX36" fmla="*/ 355600 w 1619250"/>
              <a:gd name="connsiteY36" fmla="*/ 44450 h 857250"/>
              <a:gd name="connsiteX37" fmla="*/ 381000 w 1619250"/>
              <a:gd name="connsiteY37" fmla="*/ 38100 h 857250"/>
              <a:gd name="connsiteX38" fmla="*/ 450850 w 1619250"/>
              <a:gd name="connsiteY38" fmla="*/ 19050 h 857250"/>
              <a:gd name="connsiteX39" fmla="*/ 482600 w 1619250"/>
              <a:gd name="connsiteY39" fmla="*/ 12700 h 857250"/>
              <a:gd name="connsiteX40" fmla="*/ 565150 w 1619250"/>
              <a:gd name="connsiteY40" fmla="*/ 0 h 857250"/>
              <a:gd name="connsiteX41" fmla="*/ 1168400 w 1619250"/>
              <a:gd name="connsiteY41" fmla="*/ 6350 h 857250"/>
              <a:gd name="connsiteX42" fmla="*/ 1238250 w 1619250"/>
              <a:gd name="connsiteY42" fmla="*/ 12700 h 857250"/>
              <a:gd name="connsiteX43" fmla="*/ 1301750 w 1619250"/>
              <a:gd name="connsiteY43" fmla="*/ 25400 h 857250"/>
              <a:gd name="connsiteX44" fmla="*/ 1365250 w 1619250"/>
              <a:gd name="connsiteY44" fmla="*/ 44450 h 857250"/>
              <a:gd name="connsiteX45" fmla="*/ 1384300 w 1619250"/>
              <a:gd name="connsiteY45" fmla="*/ 57150 h 857250"/>
              <a:gd name="connsiteX46" fmla="*/ 1403350 w 1619250"/>
              <a:gd name="connsiteY46" fmla="*/ 63500 h 857250"/>
              <a:gd name="connsiteX47" fmla="*/ 1435100 w 1619250"/>
              <a:gd name="connsiteY47" fmla="*/ 88900 h 857250"/>
              <a:gd name="connsiteX48" fmla="*/ 1454150 w 1619250"/>
              <a:gd name="connsiteY48" fmla="*/ 95250 h 857250"/>
              <a:gd name="connsiteX49" fmla="*/ 1498600 w 1619250"/>
              <a:gd name="connsiteY49" fmla="*/ 114300 h 857250"/>
              <a:gd name="connsiteX50" fmla="*/ 1511300 w 1619250"/>
              <a:gd name="connsiteY50" fmla="*/ 1333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19250" h="857250">
                <a:moveTo>
                  <a:pt x="1619250" y="673100"/>
                </a:moveTo>
                <a:cubicBezTo>
                  <a:pt x="1602317" y="687917"/>
                  <a:pt x="1586594" y="704244"/>
                  <a:pt x="1568450" y="717550"/>
                </a:cubicBezTo>
                <a:cubicBezTo>
                  <a:pt x="1539087" y="739083"/>
                  <a:pt x="1493247" y="756888"/>
                  <a:pt x="1460500" y="768350"/>
                </a:cubicBezTo>
                <a:cubicBezTo>
                  <a:pt x="1425586" y="780570"/>
                  <a:pt x="1354860" y="799046"/>
                  <a:pt x="1320800" y="806450"/>
                </a:cubicBezTo>
                <a:cubicBezTo>
                  <a:pt x="1297675" y="811477"/>
                  <a:pt x="1274155" y="814509"/>
                  <a:pt x="1250950" y="819150"/>
                </a:cubicBezTo>
                <a:cubicBezTo>
                  <a:pt x="1231814" y="822977"/>
                  <a:pt x="1213076" y="828806"/>
                  <a:pt x="1193800" y="831850"/>
                </a:cubicBezTo>
                <a:cubicBezTo>
                  <a:pt x="1172788" y="835168"/>
                  <a:pt x="1151442" y="835851"/>
                  <a:pt x="1130300" y="838200"/>
                </a:cubicBezTo>
                <a:cubicBezTo>
                  <a:pt x="1113339" y="840085"/>
                  <a:pt x="1096415" y="842295"/>
                  <a:pt x="1079500" y="844550"/>
                </a:cubicBezTo>
                <a:cubicBezTo>
                  <a:pt x="1064664" y="846528"/>
                  <a:pt x="1049935" y="849333"/>
                  <a:pt x="1035050" y="850900"/>
                </a:cubicBezTo>
                <a:cubicBezTo>
                  <a:pt x="1009702" y="853568"/>
                  <a:pt x="984250" y="855133"/>
                  <a:pt x="958850" y="857250"/>
                </a:cubicBezTo>
                <a:cubicBezTo>
                  <a:pt x="656083" y="842833"/>
                  <a:pt x="963402" y="861662"/>
                  <a:pt x="736600" y="838200"/>
                </a:cubicBezTo>
                <a:cubicBezTo>
                  <a:pt x="470828" y="810706"/>
                  <a:pt x="825950" y="856898"/>
                  <a:pt x="533400" y="819150"/>
                </a:cubicBezTo>
                <a:cubicBezTo>
                  <a:pt x="269358" y="785080"/>
                  <a:pt x="575306" y="825076"/>
                  <a:pt x="387350" y="793750"/>
                </a:cubicBezTo>
                <a:cubicBezTo>
                  <a:pt x="368444" y="790599"/>
                  <a:pt x="349250" y="789517"/>
                  <a:pt x="330200" y="787400"/>
                </a:cubicBezTo>
                <a:cubicBezTo>
                  <a:pt x="271553" y="769806"/>
                  <a:pt x="272209" y="772614"/>
                  <a:pt x="222250" y="749300"/>
                </a:cubicBezTo>
                <a:cubicBezTo>
                  <a:pt x="205094" y="741294"/>
                  <a:pt x="186596" y="735259"/>
                  <a:pt x="171450" y="723900"/>
                </a:cubicBezTo>
                <a:cubicBezTo>
                  <a:pt x="162983" y="717550"/>
                  <a:pt x="154662" y="711001"/>
                  <a:pt x="146050" y="704850"/>
                </a:cubicBezTo>
                <a:cubicBezTo>
                  <a:pt x="125532" y="690194"/>
                  <a:pt x="115539" y="687039"/>
                  <a:pt x="95250" y="666750"/>
                </a:cubicBezTo>
                <a:cubicBezTo>
                  <a:pt x="89854" y="661354"/>
                  <a:pt x="86986" y="653910"/>
                  <a:pt x="82550" y="647700"/>
                </a:cubicBezTo>
                <a:cubicBezTo>
                  <a:pt x="76399" y="639088"/>
                  <a:pt x="70388" y="630335"/>
                  <a:pt x="63500" y="622300"/>
                </a:cubicBezTo>
                <a:cubicBezTo>
                  <a:pt x="57656" y="615482"/>
                  <a:pt x="49670" y="610558"/>
                  <a:pt x="44450" y="603250"/>
                </a:cubicBezTo>
                <a:cubicBezTo>
                  <a:pt x="32771" y="586899"/>
                  <a:pt x="24833" y="557100"/>
                  <a:pt x="19050" y="539750"/>
                </a:cubicBezTo>
                <a:lnTo>
                  <a:pt x="6350" y="501650"/>
                </a:lnTo>
                <a:lnTo>
                  <a:pt x="0" y="482600"/>
                </a:lnTo>
                <a:cubicBezTo>
                  <a:pt x="2117" y="448733"/>
                  <a:pt x="3133" y="414780"/>
                  <a:pt x="6350" y="381000"/>
                </a:cubicBezTo>
                <a:cubicBezTo>
                  <a:pt x="7373" y="370256"/>
                  <a:pt x="8826" y="359324"/>
                  <a:pt x="12700" y="349250"/>
                </a:cubicBezTo>
                <a:cubicBezTo>
                  <a:pt x="19496" y="331580"/>
                  <a:pt x="29191" y="315155"/>
                  <a:pt x="38100" y="298450"/>
                </a:cubicBezTo>
                <a:cubicBezTo>
                  <a:pt x="52130" y="272144"/>
                  <a:pt x="75352" y="231659"/>
                  <a:pt x="95250" y="209550"/>
                </a:cubicBezTo>
                <a:cubicBezTo>
                  <a:pt x="102330" y="201683"/>
                  <a:pt x="112615" y="197388"/>
                  <a:pt x="120650" y="190500"/>
                </a:cubicBezTo>
                <a:cubicBezTo>
                  <a:pt x="127468" y="184656"/>
                  <a:pt x="132801" y="177199"/>
                  <a:pt x="139700" y="171450"/>
                </a:cubicBezTo>
                <a:cubicBezTo>
                  <a:pt x="145563" y="166564"/>
                  <a:pt x="152887" y="163636"/>
                  <a:pt x="158750" y="158750"/>
                </a:cubicBezTo>
                <a:cubicBezTo>
                  <a:pt x="165649" y="153001"/>
                  <a:pt x="170616" y="145088"/>
                  <a:pt x="177800" y="139700"/>
                </a:cubicBezTo>
                <a:cubicBezTo>
                  <a:pt x="187674" y="132295"/>
                  <a:pt x="199281" y="127496"/>
                  <a:pt x="209550" y="120650"/>
                </a:cubicBezTo>
                <a:cubicBezTo>
                  <a:pt x="229993" y="107021"/>
                  <a:pt x="234121" y="100259"/>
                  <a:pt x="254000" y="88900"/>
                </a:cubicBezTo>
                <a:cubicBezTo>
                  <a:pt x="272367" y="78405"/>
                  <a:pt x="291357" y="70922"/>
                  <a:pt x="311150" y="63500"/>
                </a:cubicBezTo>
                <a:cubicBezTo>
                  <a:pt x="317417" y="61150"/>
                  <a:pt x="324048" y="59787"/>
                  <a:pt x="330200" y="57150"/>
                </a:cubicBezTo>
                <a:cubicBezTo>
                  <a:pt x="338901" y="53421"/>
                  <a:pt x="346737" y="47774"/>
                  <a:pt x="355600" y="44450"/>
                </a:cubicBezTo>
                <a:cubicBezTo>
                  <a:pt x="363772" y="41386"/>
                  <a:pt x="372609" y="40498"/>
                  <a:pt x="381000" y="38100"/>
                </a:cubicBezTo>
                <a:cubicBezTo>
                  <a:pt x="423575" y="25936"/>
                  <a:pt x="375391" y="34142"/>
                  <a:pt x="450850" y="19050"/>
                </a:cubicBezTo>
                <a:lnTo>
                  <a:pt x="482600" y="12700"/>
                </a:lnTo>
                <a:cubicBezTo>
                  <a:pt x="514905" y="6826"/>
                  <a:pt x="531852" y="4757"/>
                  <a:pt x="565150" y="0"/>
                </a:cubicBezTo>
                <a:lnTo>
                  <a:pt x="1168400" y="6350"/>
                </a:lnTo>
                <a:cubicBezTo>
                  <a:pt x="1191775" y="6791"/>
                  <a:pt x="1215106" y="9394"/>
                  <a:pt x="1238250" y="12700"/>
                </a:cubicBezTo>
                <a:cubicBezTo>
                  <a:pt x="1259619" y="15753"/>
                  <a:pt x="1301750" y="25400"/>
                  <a:pt x="1301750" y="25400"/>
                </a:cubicBezTo>
                <a:cubicBezTo>
                  <a:pt x="1373542" y="61296"/>
                  <a:pt x="1270376" y="12825"/>
                  <a:pt x="1365250" y="44450"/>
                </a:cubicBezTo>
                <a:cubicBezTo>
                  <a:pt x="1372490" y="46863"/>
                  <a:pt x="1377474" y="53737"/>
                  <a:pt x="1384300" y="57150"/>
                </a:cubicBezTo>
                <a:cubicBezTo>
                  <a:pt x="1390287" y="60143"/>
                  <a:pt x="1397000" y="61383"/>
                  <a:pt x="1403350" y="63500"/>
                </a:cubicBezTo>
                <a:cubicBezTo>
                  <a:pt x="1413933" y="71967"/>
                  <a:pt x="1423607" y="81717"/>
                  <a:pt x="1435100" y="88900"/>
                </a:cubicBezTo>
                <a:cubicBezTo>
                  <a:pt x="1440776" y="92448"/>
                  <a:pt x="1447998" y="92613"/>
                  <a:pt x="1454150" y="95250"/>
                </a:cubicBezTo>
                <a:cubicBezTo>
                  <a:pt x="1509077" y="118790"/>
                  <a:pt x="1453924" y="99408"/>
                  <a:pt x="1498600" y="114300"/>
                </a:cubicBezTo>
                <a:lnTo>
                  <a:pt x="1511300" y="13335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CC9BB77-8445-3719-744D-24B6BD34AE88}"/>
              </a:ext>
            </a:extLst>
          </p:cNvPr>
          <p:cNvSpPr/>
          <p:nvPr/>
        </p:nvSpPr>
        <p:spPr>
          <a:xfrm>
            <a:off x="6502400" y="2472268"/>
            <a:ext cx="194733" cy="177953"/>
          </a:xfrm>
          <a:custGeom>
            <a:avLst/>
            <a:gdLst>
              <a:gd name="connsiteX0" fmla="*/ 107950 w 146050"/>
              <a:gd name="connsiteY0" fmla="*/ 0 h 133465"/>
              <a:gd name="connsiteX1" fmla="*/ 120650 w 146050"/>
              <a:gd name="connsiteY1" fmla="*/ 50800 h 133465"/>
              <a:gd name="connsiteX2" fmla="*/ 133350 w 146050"/>
              <a:gd name="connsiteY2" fmla="*/ 76200 h 133465"/>
              <a:gd name="connsiteX3" fmla="*/ 139700 w 146050"/>
              <a:gd name="connsiteY3" fmla="*/ 101600 h 133465"/>
              <a:gd name="connsiteX4" fmla="*/ 146050 w 146050"/>
              <a:gd name="connsiteY4" fmla="*/ 120650 h 133465"/>
              <a:gd name="connsiteX5" fmla="*/ 127000 w 146050"/>
              <a:gd name="connsiteY5" fmla="*/ 133350 h 133465"/>
              <a:gd name="connsiteX6" fmla="*/ 107950 w 146050"/>
              <a:gd name="connsiteY6" fmla="*/ 127000 h 133465"/>
              <a:gd name="connsiteX7" fmla="*/ 0 w 146050"/>
              <a:gd name="connsiteY7" fmla="*/ 127000 h 1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050" h="133465">
                <a:moveTo>
                  <a:pt x="107950" y="0"/>
                </a:moveTo>
                <a:cubicBezTo>
                  <a:pt x="111677" y="18636"/>
                  <a:pt x="113328" y="33715"/>
                  <a:pt x="120650" y="50800"/>
                </a:cubicBezTo>
                <a:cubicBezTo>
                  <a:pt x="124379" y="59501"/>
                  <a:pt x="130026" y="67337"/>
                  <a:pt x="133350" y="76200"/>
                </a:cubicBezTo>
                <a:cubicBezTo>
                  <a:pt x="136414" y="84372"/>
                  <a:pt x="137302" y="93209"/>
                  <a:pt x="139700" y="101600"/>
                </a:cubicBezTo>
                <a:cubicBezTo>
                  <a:pt x="141539" y="108036"/>
                  <a:pt x="143933" y="114300"/>
                  <a:pt x="146050" y="120650"/>
                </a:cubicBezTo>
                <a:cubicBezTo>
                  <a:pt x="139700" y="124883"/>
                  <a:pt x="134528" y="132095"/>
                  <a:pt x="127000" y="133350"/>
                </a:cubicBezTo>
                <a:cubicBezTo>
                  <a:pt x="120398" y="134450"/>
                  <a:pt x="114635" y="127334"/>
                  <a:pt x="107950" y="127000"/>
                </a:cubicBezTo>
                <a:cubicBezTo>
                  <a:pt x="72012" y="125203"/>
                  <a:pt x="35983" y="127000"/>
                  <a:pt x="0" y="127000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224FE-6A15-08C7-9FE4-07041A5FBD88}"/>
              </a:ext>
            </a:extLst>
          </p:cNvPr>
          <p:cNvSpPr/>
          <p:nvPr/>
        </p:nvSpPr>
        <p:spPr>
          <a:xfrm>
            <a:off x="7622103" y="4453467"/>
            <a:ext cx="42672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8FE9-7A7F-D7FB-7C94-FEABC0AF5B8C}"/>
              </a:ext>
            </a:extLst>
          </p:cNvPr>
          <p:cNvSpPr/>
          <p:nvPr/>
        </p:nvSpPr>
        <p:spPr>
          <a:xfrm>
            <a:off x="7620000" y="4919401"/>
            <a:ext cx="42672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3, 6, 11, 18, 29]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2644A-6545-23B4-214F-973965118297}"/>
              </a:ext>
            </a:extLst>
          </p:cNvPr>
          <p:cNvSpPr/>
          <p:nvPr/>
        </p:nvSpPr>
        <p:spPr>
          <a:xfrm>
            <a:off x="5283200" y="444500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1B896-44ED-9717-99FE-732783C4DC93}"/>
              </a:ext>
            </a:extLst>
          </p:cNvPr>
          <p:cNvSpPr/>
          <p:nvPr/>
        </p:nvSpPr>
        <p:spPr>
          <a:xfrm>
            <a:off x="5281097" y="491093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CAA4C-A9BD-E590-5281-F46875D988D1}"/>
              </a:ext>
            </a:extLst>
          </p:cNvPr>
          <p:cNvCxnSpPr>
            <a:cxnSpLocks/>
          </p:cNvCxnSpPr>
          <p:nvPr/>
        </p:nvCxnSpPr>
        <p:spPr>
          <a:xfrm>
            <a:off x="7924800" y="3327400"/>
            <a:ext cx="794635" cy="17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F65AD6D-E9AA-9763-BD23-615B9268F1BB}"/>
              </a:ext>
            </a:extLst>
          </p:cNvPr>
          <p:cNvSpPr/>
          <p:nvPr/>
        </p:nvSpPr>
        <p:spPr>
          <a:xfrm>
            <a:off x="882177" y="4765129"/>
            <a:ext cx="518447" cy="406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7519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E19F-355D-8F67-CE79-4F96240E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Cumulative Sum with </a:t>
            </a:r>
            <a:r>
              <a:rPr lang="en-US">
                <a:solidFill>
                  <a:schemeClr val="tx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F2DC-2542-D764-2177-9ECA253F6E78}"/>
              </a:ext>
            </a:extLst>
          </p:cNvPr>
          <p:cNvSpPr/>
          <p:nvPr/>
        </p:nvSpPr>
        <p:spPr>
          <a:xfrm>
            <a:off x="6604000" y="189025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D7E9D-C12B-C80C-6808-183A050E6FAB}"/>
              </a:ext>
            </a:extLst>
          </p:cNvPr>
          <p:cNvSpPr/>
          <p:nvPr/>
        </p:nvSpPr>
        <p:spPr>
          <a:xfrm>
            <a:off x="9042400" y="19339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32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1429" t="-2083" r="-198571" b="-6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85D28D3-A879-74CA-82D5-EBFC1E368D66}"/>
              </a:ext>
            </a:extLst>
          </p:cNvPr>
          <p:cNvSpPr/>
          <p:nvPr/>
        </p:nvSpPr>
        <p:spPr>
          <a:xfrm>
            <a:off x="6601897" y="654959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14D80-4DBD-0540-E14F-E2CF5D73F5D0}"/>
              </a:ext>
            </a:extLst>
          </p:cNvPr>
          <p:cNvSpPr/>
          <p:nvPr/>
        </p:nvSpPr>
        <p:spPr>
          <a:xfrm>
            <a:off x="9042400" y="65932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DDA87-4782-CCD9-C77A-2B1E593FB157}"/>
              </a:ext>
            </a:extLst>
          </p:cNvPr>
          <p:cNvSpPr txBox="1"/>
          <p:nvPr/>
        </p:nvSpPr>
        <p:spPr>
          <a:xfrm>
            <a:off x="5283200" y="1695027"/>
            <a:ext cx="6604000" cy="235000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from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import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jnp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array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([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2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5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])</a:t>
            </a: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def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):</a:t>
            </a:r>
          </a:p>
          <a:p>
            <a:pPr defTabSz="1219170"/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    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+=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    return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7F848E"/>
                </a:solidFill>
                <a:latin typeface="Berkeley Mono" pitchFamily="49" charset="77"/>
              </a:rPr>
              <a:t># ('carryover', 'accumulated')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0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final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result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scan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CCBA0FF-B21C-24BA-BC67-530A8A59C337}"/>
              </a:ext>
            </a:extLst>
          </p:cNvPr>
          <p:cNvSpPr/>
          <p:nvPr/>
        </p:nvSpPr>
        <p:spPr>
          <a:xfrm>
            <a:off x="4631267" y="2446867"/>
            <a:ext cx="2159000" cy="1143000"/>
          </a:xfrm>
          <a:custGeom>
            <a:avLst/>
            <a:gdLst>
              <a:gd name="connsiteX0" fmla="*/ 1619250 w 1619250"/>
              <a:gd name="connsiteY0" fmla="*/ 673100 h 857250"/>
              <a:gd name="connsiteX1" fmla="*/ 1568450 w 1619250"/>
              <a:gd name="connsiteY1" fmla="*/ 717550 h 857250"/>
              <a:gd name="connsiteX2" fmla="*/ 1460500 w 1619250"/>
              <a:gd name="connsiteY2" fmla="*/ 768350 h 857250"/>
              <a:gd name="connsiteX3" fmla="*/ 1320800 w 1619250"/>
              <a:gd name="connsiteY3" fmla="*/ 806450 h 857250"/>
              <a:gd name="connsiteX4" fmla="*/ 1250950 w 1619250"/>
              <a:gd name="connsiteY4" fmla="*/ 819150 h 857250"/>
              <a:gd name="connsiteX5" fmla="*/ 1193800 w 1619250"/>
              <a:gd name="connsiteY5" fmla="*/ 831850 h 857250"/>
              <a:gd name="connsiteX6" fmla="*/ 1130300 w 1619250"/>
              <a:gd name="connsiteY6" fmla="*/ 838200 h 857250"/>
              <a:gd name="connsiteX7" fmla="*/ 1079500 w 1619250"/>
              <a:gd name="connsiteY7" fmla="*/ 844550 h 857250"/>
              <a:gd name="connsiteX8" fmla="*/ 1035050 w 1619250"/>
              <a:gd name="connsiteY8" fmla="*/ 850900 h 857250"/>
              <a:gd name="connsiteX9" fmla="*/ 958850 w 1619250"/>
              <a:gd name="connsiteY9" fmla="*/ 857250 h 857250"/>
              <a:gd name="connsiteX10" fmla="*/ 736600 w 1619250"/>
              <a:gd name="connsiteY10" fmla="*/ 838200 h 857250"/>
              <a:gd name="connsiteX11" fmla="*/ 533400 w 1619250"/>
              <a:gd name="connsiteY11" fmla="*/ 819150 h 857250"/>
              <a:gd name="connsiteX12" fmla="*/ 387350 w 1619250"/>
              <a:gd name="connsiteY12" fmla="*/ 793750 h 857250"/>
              <a:gd name="connsiteX13" fmla="*/ 330200 w 1619250"/>
              <a:gd name="connsiteY13" fmla="*/ 787400 h 857250"/>
              <a:gd name="connsiteX14" fmla="*/ 222250 w 1619250"/>
              <a:gd name="connsiteY14" fmla="*/ 749300 h 857250"/>
              <a:gd name="connsiteX15" fmla="*/ 171450 w 1619250"/>
              <a:gd name="connsiteY15" fmla="*/ 723900 h 857250"/>
              <a:gd name="connsiteX16" fmla="*/ 146050 w 1619250"/>
              <a:gd name="connsiteY16" fmla="*/ 704850 h 857250"/>
              <a:gd name="connsiteX17" fmla="*/ 95250 w 1619250"/>
              <a:gd name="connsiteY17" fmla="*/ 666750 h 857250"/>
              <a:gd name="connsiteX18" fmla="*/ 82550 w 1619250"/>
              <a:gd name="connsiteY18" fmla="*/ 647700 h 857250"/>
              <a:gd name="connsiteX19" fmla="*/ 63500 w 1619250"/>
              <a:gd name="connsiteY19" fmla="*/ 622300 h 857250"/>
              <a:gd name="connsiteX20" fmla="*/ 44450 w 1619250"/>
              <a:gd name="connsiteY20" fmla="*/ 603250 h 857250"/>
              <a:gd name="connsiteX21" fmla="*/ 19050 w 1619250"/>
              <a:gd name="connsiteY21" fmla="*/ 539750 h 857250"/>
              <a:gd name="connsiteX22" fmla="*/ 6350 w 1619250"/>
              <a:gd name="connsiteY22" fmla="*/ 501650 h 857250"/>
              <a:gd name="connsiteX23" fmla="*/ 0 w 1619250"/>
              <a:gd name="connsiteY23" fmla="*/ 482600 h 857250"/>
              <a:gd name="connsiteX24" fmla="*/ 6350 w 1619250"/>
              <a:gd name="connsiteY24" fmla="*/ 381000 h 857250"/>
              <a:gd name="connsiteX25" fmla="*/ 12700 w 1619250"/>
              <a:gd name="connsiteY25" fmla="*/ 349250 h 857250"/>
              <a:gd name="connsiteX26" fmla="*/ 38100 w 1619250"/>
              <a:gd name="connsiteY26" fmla="*/ 298450 h 857250"/>
              <a:gd name="connsiteX27" fmla="*/ 95250 w 1619250"/>
              <a:gd name="connsiteY27" fmla="*/ 209550 h 857250"/>
              <a:gd name="connsiteX28" fmla="*/ 120650 w 1619250"/>
              <a:gd name="connsiteY28" fmla="*/ 190500 h 857250"/>
              <a:gd name="connsiteX29" fmla="*/ 139700 w 1619250"/>
              <a:gd name="connsiteY29" fmla="*/ 171450 h 857250"/>
              <a:gd name="connsiteX30" fmla="*/ 158750 w 1619250"/>
              <a:gd name="connsiteY30" fmla="*/ 158750 h 857250"/>
              <a:gd name="connsiteX31" fmla="*/ 177800 w 1619250"/>
              <a:gd name="connsiteY31" fmla="*/ 139700 h 857250"/>
              <a:gd name="connsiteX32" fmla="*/ 209550 w 1619250"/>
              <a:gd name="connsiteY32" fmla="*/ 120650 h 857250"/>
              <a:gd name="connsiteX33" fmla="*/ 254000 w 1619250"/>
              <a:gd name="connsiteY33" fmla="*/ 88900 h 857250"/>
              <a:gd name="connsiteX34" fmla="*/ 311150 w 1619250"/>
              <a:gd name="connsiteY34" fmla="*/ 63500 h 857250"/>
              <a:gd name="connsiteX35" fmla="*/ 330200 w 1619250"/>
              <a:gd name="connsiteY35" fmla="*/ 57150 h 857250"/>
              <a:gd name="connsiteX36" fmla="*/ 355600 w 1619250"/>
              <a:gd name="connsiteY36" fmla="*/ 44450 h 857250"/>
              <a:gd name="connsiteX37" fmla="*/ 381000 w 1619250"/>
              <a:gd name="connsiteY37" fmla="*/ 38100 h 857250"/>
              <a:gd name="connsiteX38" fmla="*/ 450850 w 1619250"/>
              <a:gd name="connsiteY38" fmla="*/ 19050 h 857250"/>
              <a:gd name="connsiteX39" fmla="*/ 482600 w 1619250"/>
              <a:gd name="connsiteY39" fmla="*/ 12700 h 857250"/>
              <a:gd name="connsiteX40" fmla="*/ 565150 w 1619250"/>
              <a:gd name="connsiteY40" fmla="*/ 0 h 857250"/>
              <a:gd name="connsiteX41" fmla="*/ 1168400 w 1619250"/>
              <a:gd name="connsiteY41" fmla="*/ 6350 h 857250"/>
              <a:gd name="connsiteX42" fmla="*/ 1238250 w 1619250"/>
              <a:gd name="connsiteY42" fmla="*/ 12700 h 857250"/>
              <a:gd name="connsiteX43" fmla="*/ 1301750 w 1619250"/>
              <a:gd name="connsiteY43" fmla="*/ 25400 h 857250"/>
              <a:gd name="connsiteX44" fmla="*/ 1365250 w 1619250"/>
              <a:gd name="connsiteY44" fmla="*/ 44450 h 857250"/>
              <a:gd name="connsiteX45" fmla="*/ 1384300 w 1619250"/>
              <a:gd name="connsiteY45" fmla="*/ 57150 h 857250"/>
              <a:gd name="connsiteX46" fmla="*/ 1403350 w 1619250"/>
              <a:gd name="connsiteY46" fmla="*/ 63500 h 857250"/>
              <a:gd name="connsiteX47" fmla="*/ 1435100 w 1619250"/>
              <a:gd name="connsiteY47" fmla="*/ 88900 h 857250"/>
              <a:gd name="connsiteX48" fmla="*/ 1454150 w 1619250"/>
              <a:gd name="connsiteY48" fmla="*/ 95250 h 857250"/>
              <a:gd name="connsiteX49" fmla="*/ 1498600 w 1619250"/>
              <a:gd name="connsiteY49" fmla="*/ 114300 h 857250"/>
              <a:gd name="connsiteX50" fmla="*/ 1511300 w 1619250"/>
              <a:gd name="connsiteY50" fmla="*/ 1333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19250" h="857250">
                <a:moveTo>
                  <a:pt x="1619250" y="673100"/>
                </a:moveTo>
                <a:cubicBezTo>
                  <a:pt x="1602317" y="687917"/>
                  <a:pt x="1586594" y="704244"/>
                  <a:pt x="1568450" y="717550"/>
                </a:cubicBezTo>
                <a:cubicBezTo>
                  <a:pt x="1539087" y="739083"/>
                  <a:pt x="1493247" y="756888"/>
                  <a:pt x="1460500" y="768350"/>
                </a:cubicBezTo>
                <a:cubicBezTo>
                  <a:pt x="1425586" y="780570"/>
                  <a:pt x="1354860" y="799046"/>
                  <a:pt x="1320800" y="806450"/>
                </a:cubicBezTo>
                <a:cubicBezTo>
                  <a:pt x="1297675" y="811477"/>
                  <a:pt x="1274155" y="814509"/>
                  <a:pt x="1250950" y="819150"/>
                </a:cubicBezTo>
                <a:cubicBezTo>
                  <a:pt x="1231814" y="822977"/>
                  <a:pt x="1213076" y="828806"/>
                  <a:pt x="1193800" y="831850"/>
                </a:cubicBezTo>
                <a:cubicBezTo>
                  <a:pt x="1172788" y="835168"/>
                  <a:pt x="1151442" y="835851"/>
                  <a:pt x="1130300" y="838200"/>
                </a:cubicBezTo>
                <a:cubicBezTo>
                  <a:pt x="1113339" y="840085"/>
                  <a:pt x="1096415" y="842295"/>
                  <a:pt x="1079500" y="844550"/>
                </a:cubicBezTo>
                <a:cubicBezTo>
                  <a:pt x="1064664" y="846528"/>
                  <a:pt x="1049935" y="849333"/>
                  <a:pt x="1035050" y="850900"/>
                </a:cubicBezTo>
                <a:cubicBezTo>
                  <a:pt x="1009702" y="853568"/>
                  <a:pt x="984250" y="855133"/>
                  <a:pt x="958850" y="857250"/>
                </a:cubicBezTo>
                <a:cubicBezTo>
                  <a:pt x="656083" y="842833"/>
                  <a:pt x="963402" y="861662"/>
                  <a:pt x="736600" y="838200"/>
                </a:cubicBezTo>
                <a:cubicBezTo>
                  <a:pt x="470828" y="810706"/>
                  <a:pt x="825950" y="856898"/>
                  <a:pt x="533400" y="819150"/>
                </a:cubicBezTo>
                <a:cubicBezTo>
                  <a:pt x="269358" y="785080"/>
                  <a:pt x="575306" y="825076"/>
                  <a:pt x="387350" y="793750"/>
                </a:cubicBezTo>
                <a:cubicBezTo>
                  <a:pt x="368444" y="790599"/>
                  <a:pt x="349250" y="789517"/>
                  <a:pt x="330200" y="787400"/>
                </a:cubicBezTo>
                <a:cubicBezTo>
                  <a:pt x="271553" y="769806"/>
                  <a:pt x="272209" y="772614"/>
                  <a:pt x="222250" y="749300"/>
                </a:cubicBezTo>
                <a:cubicBezTo>
                  <a:pt x="205094" y="741294"/>
                  <a:pt x="186596" y="735259"/>
                  <a:pt x="171450" y="723900"/>
                </a:cubicBezTo>
                <a:cubicBezTo>
                  <a:pt x="162983" y="717550"/>
                  <a:pt x="154662" y="711001"/>
                  <a:pt x="146050" y="704850"/>
                </a:cubicBezTo>
                <a:cubicBezTo>
                  <a:pt x="125532" y="690194"/>
                  <a:pt x="115539" y="687039"/>
                  <a:pt x="95250" y="666750"/>
                </a:cubicBezTo>
                <a:cubicBezTo>
                  <a:pt x="89854" y="661354"/>
                  <a:pt x="86986" y="653910"/>
                  <a:pt x="82550" y="647700"/>
                </a:cubicBezTo>
                <a:cubicBezTo>
                  <a:pt x="76399" y="639088"/>
                  <a:pt x="70388" y="630335"/>
                  <a:pt x="63500" y="622300"/>
                </a:cubicBezTo>
                <a:cubicBezTo>
                  <a:pt x="57656" y="615482"/>
                  <a:pt x="49670" y="610558"/>
                  <a:pt x="44450" y="603250"/>
                </a:cubicBezTo>
                <a:cubicBezTo>
                  <a:pt x="32771" y="586899"/>
                  <a:pt x="24833" y="557100"/>
                  <a:pt x="19050" y="539750"/>
                </a:cubicBezTo>
                <a:lnTo>
                  <a:pt x="6350" y="501650"/>
                </a:lnTo>
                <a:lnTo>
                  <a:pt x="0" y="482600"/>
                </a:lnTo>
                <a:cubicBezTo>
                  <a:pt x="2117" y="448733"/>
                  <a:pt x="3133" y="414780"/>
                  <a:pt x="6350" y="381000"/>
                </a:cubicBezTo>
                <a:cubicBezTo>
                  <a:pt x="7373" y="370256"/>
                  <a:pt x="8826" y="359324"/>
                  <a:pt x="12700" y="349250"/>
                </a:cubicBezTo>
                <a:cubicBezTo>
                  <a:pt x="19496" y="331580"/>
                  <a:pt x="29191" y="315155"/>
                  <a:pt x="38100" y="298450"/>
                </a:cubicBezTo>
                <a:cubicBezTo>
                  <a:pt x="52130" y="272144"/>
                  <a:pt x="75352" y="231659"/>
                  <a:pt x="95250" y="209550"/>
                </a:cubicBezTo>
                <a:cubicBezTo>
                  <a:pt x="102330" y="201683"/>
                  <a:pt x="112615" y="197388"/>
                  <a:pt x="120650" y="190500"/>
                </a:cubicBezTo>
                <a:cubicBezTo>
                  <a:pt x="127468" y="184656"/>
                  <a:pt x="132801" y="177199"/>
                  <a:pt x="139700" y="171450"/>
                </a:cubicBezTo>
                <a:cubicBezTo>
                  <a:pt x="145563" y="166564"/>
                  <a:pt x="152887" y="163636"/>
                  <a:pt x="158750" y="158750"/>
                </a:cubicBezTo>
                <a:cubicBezTo>
                  <a:pt x="165649" y="153001"/>
                  <a:pt x="170616" y="145088"/>
                  <a:pt x="177800" y="139700"/>
                </a:cubicBezTo>
                <a:cubicBezTo>
                  <a:pt x="187674" y="132295"/>
                  <a:pt x="199281" y="127496"/>
                  <a:pt x="209550" y="120650"/>
                </a:cubicBezTo>
                <a:cubicBezTo>
                  <a:pt x="229993" y="107021"/>
                  <a:pt x="234121" y="100259"/>
                  <a:pt x="254000" y="88900"/>
                </a:cubicBezTo>
                <a:cubicBezTo>
                  <a:pt x="272367" y="78405"/>
                  <a:pt x="291357" y="70922"/>
                  <a:pt x="311150" y="63500"/>
                </a:cubicBezTo>
                <a:cubicBezTo>
                  <a:pt x="317417" y="61150"/>
                  <a:pt x="324048" y="59787"/>
                  <a:pt x="330200" y="57150"/>
                </a:cubicBezTo>
                <a:cubicBezTo>
                  <a:pt x="338901" y="53421"/>
                  <a:pt x="346737" y="47774"/>
                  <a:pt x="355600" y="44450"/>
                </a:cubicBezTo>
                <a:cubicBezTo>
                  <a:pt x="363772" y="41386"/>
                  <a:pt x="372609" y="40498"/>
                  <a:pt x="381000" y="38100"/>
                </a:cubicBezTo>
                <a:cubicBezTo>
                  <a:pt x="423575" y="25936"/>
                  <a:pt x="375391" y="34142"/>
                  <a:pt x="450850" y="19050"/>
                </a:cubicBezTo>
                <a:lnTo>
                  <a:pt x="482600" y="12700"/>
                </a:lnTo>
                <a:cubicBezTo>
                  <a:pt x="514905" y="6826"/>
                  <a:pt x="531852" y="4757"/>
                  <a:pt x="565150" y="0"/>
                </a:cubicBezTo>
                <a:lnTo>
                  <a:pt x="1168400" y="6350"/>
                </a:lnTo>
                <a:cubicBezTo>
                  <a:pt x="1191775" y="6791"/>
                  <a:pt x="1215106" y="9394"/>
                  <a:pt x="1238250" y="12700"/>
                </a:cubicBezTo>
                <a:cubicBezTo>
                  <a:pt x="1259619" y="15753"/>
                  <a:pt x="1301750" y="25400"/>
                  <a:pt x="1301750" y="25400"/>
                </a:cubicBezTo>
                <a:cubicBezTo>
                  <a:pt x="1373542" y="61296"/>
                  <a:pt x="1270376" y="12825"/>
                  <a:pt x="1365250" y="44450"/>
                </a:cubicBezTo>
                <a:cubicBezTo>
                  <a:pt x="1372490" y="46863"/>
                  <a:pt x="1377474" y="53737"/>
                  <a:pt x="1384300" y="57150"/>
                </a:cubicBezTo>
                <a:cubicBezTo>
                  <a:pt x="1390287" y="60143"/>
                  <a:pt x="1397000" y="61383"/>
                  <a:pt x="1403350" y="63500"/>
                </a:cubicBezTo>
                <a:cubicBezTo>
                  <a:pt x="1413933" y="71967"/>
                  <a:pt x="1423607" y="81717"/>
                  <a:pt x="1435100" y="88900"/>
                </a:cubicBezTo>
                <a:cubicBezTo>
                  <a:pt x="1440776" y="92448"/>
                  <a:pt x="1447998" y="92613"/>
                  <a:pt x="1454150" y="95250"/>
                </a:cubicBezTo>
                <a:cubicBezTo>
                  <a:pt x="1509077" y="118790"/>
                  <a:pt x="1453924" y="99408"/>
                  <a:pt x="1498600" y="114300"/>
                </a:cubicBezTo>
                <a:lnTo>
                  <a:pt x="1511300" y="13335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CC9BB77-8445-3719-744D-24B6BD34AE88}"/>
              </a:ext>
            </a:extLst>
          </p:cNvPr>
          <p:cNvSpPr/>
          <p:nvPr/>
        </p:nvSpPr>
        <p:spPr>
          <a:xfrm>
            <a:off x="6502400" y="2472268"/>
            <a:ext cx="194733" cy="177953"/>
          </a:xfrm>
          <a:custGeom>
            <a:avLst/>
            <a:gdLst>
              <a:gd name="connsiteX0" fmla="*/ 107950 w 146050"/>
              <a:gd name="connsiteY0" fmla="*/ 0 h 133465"/>
              <a:gd name="connsiteX1" fmla="*/ 120650 w 146050"/>
              <a:gd name="connsiteY1" fmla="*/ 50800 h 133465"/>
              <a:gd name="connsiteX2" fmla="*/ 133350 w 146050"/>
              <a:gd name="connsiteY2" fmla="*/ 76200 h 133465"/>
              <a:gd name="connsiteX3" fmla="*/ 139700 w 146050"/>
              <a:gd name="connsiteY3" fmla="*/ 101600 h 133465"/>
              <a:gd name="connsiteX4" fmla="*/ 146050 w 146050"/>
              <a:gd name="connsiteY4" fmla="*/ 120650 h 133465"/>
              <a:gd name="connsiteX5" fmla="*/ 127000 w 146050"/>
              <a:gd name="connsiteY5" fmla="*/ 133350 h 133465"/>
              <a:gd name="connsiteX6" fmla="*/ 107950 w 146050"/>
              <a:gd name="connsiteY6" fmla="*/ 127000 h 133465"/>
              <a:gd name="connsiteX7" fmla="*/ 0 w 146050"/>
              <a:gd name="connsiteY7" fmla="*/ 127000 h 1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050" h="133465">
                <a:moveTo>
                  <a:pt x="107950" y="0"/>
                </a:moveTo>
                <a:cubicBezTo>
                  <a:pt x="111677" y="18636"/>
                  <a:pt x="113328" y="33715"/>
                  <a:pt x="120650" y="50800"/>
                </a:cubicBezTo>
                <a:cubicBezTo>
                  <a:pt x="124379" y="59501"/>
                  <a:pt x="130026" y="67337"/>
                  <a:pt x="133350" y="76200"/>
                </a:cubicBezTo>
                <a:cubicBezTo>
                  <a:pt x="136414" y="84372"/>
                  <a:pt x="137302" y="93209"/>
                  <a:pt x="139700" y="101600"/>
                </a:cubicBezTo>
                <a:cubicBezTo>
                  <a:pt x="141539" y="108036"/>
                  <a:pt x="143933" y="114300"/>
                  <a:pt x="146050" y="120650"/>
                </a:cubicBezTo>
                <a:cubicBezTo>
                  <a:pt x="139700" y="124883"/>
                  <a:pt x="134528" y="132095"/>
                  <a:pt x="127000" y="133350"/>
                </a:cubicBezTo>
                <a:cubicBezTo>
                  <a:pt x="120398" y="134450"/>
                  <a:pt x="114635" y="127334"/>
                  <a:pt x="107950" y="127000"/>
                </a:cubicBezTo>
                <a:cubicBezTo>
                  <a:pt x="72012" y="125203"/>
                  <a:pt x="35983" y="127000"/>
                  <a:pt x="0" y="127000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224FE-6A15-08C7-9FE4-07041A5FBD88}"/>
              </a:ext>
            </a:extLst>
          </p:cNvPr>
          <p:cNvSpPr/>
          <p:nvPr/>
        </p:nvSpPr>
        <p:spPr>
          <a:xfrm>
            <a:off x="7622103" y="4453467"/>
            <a:ext cx="42672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8FE9-7A7F-D7FB-7C94-FEABC0AF5B8C}"/>
              </a:ext>
            </a:extLst>
          </p:cNvPr>
          <p:cNvSpPr/>
          <p:nvPr/>
        </p:nvSpPr>
        <p:spPr>
          <a:xfrm>
            <a:off x="7620000" y="4919401"/>
            <a:ext cx="42672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3, 6, 11, 18, 29, 42]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2644A-6545-23B4-214F-973965118297}"/>
              </a:ext>
            </a:extLst>
          </p:cNvPr>
          <p:cNvSpPr/>
          <p:nvPr/>
        </p:nvSpPr>
        <p:spPr>
          <a:xfrm>
            <a:off x="5283200" y="444500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1B896-44ED-9717-99FE-732783C4DC93}"/>
              </a:ext>
            </a:extLst>
          </p:cNvPr>
          <p:cNvSpPr/>
          <p:nvPr/>
        </p:nvSpPr>
        <p:spPr>
          <a:xfrm>
            <a:off x="5281097" y="491093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CAA4C-A9BD-E590-5281-F46875D988D1}"/>
              </a:ext>
            </a:extLst>
          </p:cNvPr>
          <p:cNvCxnSpPr>
            <a:cxnSpLocks/>
          </p:cNvCxnSpPr>
          <p:nvPr/>
        </p:nvCxnSpPr>
        <p:spPr>
          <a:xfrm>
            <a:off x="7924800" y="3327400"/>
            <a:ext cx="794635" cy="17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F65AD6D-E9AA-9763-BD23-615B9268F1BB}"/>
              </a:ext>
            </a:extLst>
          </p:cNvPr>
          <p:cNvSpPr/>
          <p:nvPr/>
        </p:nvSpPr>
        <p:spPr>
          <a:xfrm>
            <a:off x="882177" y="5294519"/>
            <a:ext cx="518447" cy="406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52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E19F-355D-8F67-CE79-4F96240E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Cumulative Sum with </a:t>
            </a:r>
            <a:r>
              <a:rPr lang="en-US">
                <a:solidFill>
                  <a:schemeClr val="tx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F2DC-2542-D764-2177-9ECA253F6E78}"/>
              </a:ext>
            </a:extLst>
          </p:cNvPr>
          <p:cNvSpPr/>
          <p:nvPr/>
        </p:nvSpPr>
        <p:spPr>
          <a:xfrm>
            <a:off x="6604000" y="189025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D7E9D-C12B-C80C-6808-183A050E6FAB}"/>
              </a:ext>
            </a:extLst>
          </p:cNvPr>
          <p:cNvSpPr/>
          <p:nvPr/>
        </p:nvSpPr>
        <p:spPr>
          <a:xfrm>
            <a:off x="9042400" y="19339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32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AE3BBD6-0237-5C10-CD7E-CBA14CF501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200" y="1695027"/>
              <a:ext cx="2642832" cy="45652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80944">
                      <a:extLst>
                        <a:ext uri="{9D8B030D-6E8A-4147-A177-3AD203B41FA5}">
                          <a16:colId xmlns:a16="http://schemas.microsoft.com/office/drawing/2014/main" val="1662973840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904509074"/>
                        </a:ext>
                      </a:extLst>
                    </a:gridCol>
                    <a:gridCol w="880944">
                      <a:extLst>
                        <a:ext uri="{9D8B030D-6E8A-4147-A177-3AD203B41FA5}">
                          <a16:colId xmlns:a16="http://schemas.microsoft.com/office/drawing/2014/main" val="1676115712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1429" t="-2083" r="-198571" b="-6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in</a:t>
                          </a:r>
                          <a:endParaRPr lang="en-US" sz="3200" b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Carry out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3150969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0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4079325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03068992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9583767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6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006920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993519702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11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18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8298702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13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334439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17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42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59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4054407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85D28D3-A879-74CA-82D5-EBFC1E368D66}"/>
              </a:ext>
            </a:extLst>
          </p:cNvPr>
          <p:cNvSpPr/>
          <p:nvPr/>
        </p:nvSpPr>
        <p:spPr>
          <a:xfrm>
            <a:off x="6601897" y="654959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14D80-4DBD-0540-E14F-E2CF5D73F5D0}"/>
              </a:ext>
            </a:extLst>
          </p:cNvPr>
          <p:cNvSpPr/>
          <p:nvPr/>
        </p:nvSpPr>
        <p:spPr>
          <a:xfrm>
            <a:off x="9042400" y="65932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DDA87-4782-CCD9-C77A-2B1E593FB157}"/>
              </a:ext>
            </a:extLst>
          </p:cNvPr>
          <p:cNvSpPr txBox="1"/>
          <p:nvPr/>
        </p:nvSpPr>
        <p:spPr>
          <a:xfrm>
            <a:off x="5283200" y="1695027"/>
            <a:ext cx="6604000" cy="235000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from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import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jnp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array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([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2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5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11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13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17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])</a:t>
            </a: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def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):</a:t>
            </a:r>
          </a:p>
          <a:p>
            <a:pPr defTabSz="1219170"/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    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+=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el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C678DD"/>
                </a:solidFill>
                <a:latin typeface="Berkeley Mono" pitchFamily="49" charset="77"/>
              </a:rPr>
              <a:t>    return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i="1" dirty="0">
                <a:solidFill>
                  <a:srgbClr val="E06C75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i="1" dirty="0">
                <a:solidFill>
                  <a:srgbClr val="7F848E"/>
                </a:solidFill>
                <a:latin typeface="Berkeley Mono" pitchFamily="49" charset="77"/>
              </a:rPr>
              <a:t># ('carryover', 'accumulated')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b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</a:b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D19A66"/>
                </a:solidFill>
                <a:latin typeface="Berkeley Mono" pitchFamily="49" charset="77"/>
              </a:rPr>
              <a:t>0</a:t>
            </a:r>
            <a:endParaRPr lang="en-US" sz="1467" dirty="0">
              <a:solidFill>
                <a:srgbClr val="ABB2BF"/>
              </a:solidFill>
              <a:latin typeface="Berkeley Mono" pitchFamily="49" charset="77"/>
            </a:endParaRPr>
          </a:p>
          <a:p>
            <a:pPr defTabSz="1219170"/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final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result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56B6C2"/>
                </a:solidFill>
                <a:latin typeface="Berkeley Mono" pitchFamily="49" charset="77"/>
              </a:rPr>
              <a:t>=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 </a:t>
            </a:r>
            <a:r>
              <a:rPr lang="en-US" sz="1467" dirty="0">
                <a:solidFill>
                  <a:srgbClr val="E5C07B"/>
                </a:solidFill>
                <a:latin typeface="Berkeley Mono" pitchFamily="49" charset="77"/>
              </a:rPr>
              <a:t>lax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.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scan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(</a:t>
            </a:r>
            <a:r>
              <a:rPr lang="en-US" sz="1467" dirty="0">
                <a:solidFill>
                  <a:srgbClr val="61AFEF"/>
                </a:solidFill>
                <a:latin typeface="Berkeley Mono" pitchFamily="49" charset="77"/>
              </a:rPr>
              <a:t>cumsum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init_sum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, </a:t>
            </a:r>
            <a:r>
              <a:rPr lang="en-US" sz="1467" dirty="0">
                <a:solidFill>
                  <a:srgbClr val="E06C75"/>
                </a:solidFill>
                <a:latin typeface="Berkeley Mono" pitchFamily="49" charset="77"/>
              </a:rPr>
              <a:t>xs</a:t>
            </a:r>
            <a:r>
              <a:rPr lang="en-US" sz="1467" dirty="0">
                <a:solidFill>
                  <a:srgbClr val="ABB2BF"/>
                </a:solidFill>
                <a:latin typeface="Berkeley Mono" pitchFamily="49" charset="77"/>
              </a:rPr>
              <a:t>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CCBA0FF-B21C-24BA-BC67-530A8A59C337}"/>
              </a:ext>
            </a:extLst>
          </p:cNvPr>
          <p:cNvSpPr/>
          <p:nvPr/>
        </p:nvSpPr>
        <p:spPr>
          <a:xfrm>
            <a:off x="4631267" y="2446867"/>
            <a:ext cx="2159000" cy="1143000"/>
          </a:xfrm>
          <a:custGeom>
            <a:avLst/>
            <a:gdLst>
              <a:gd name="connsiteX0" fmla="*/ 1619250 w 1619250"/>
              <a:gd name="connsiteY0" fmla="*/ 673100 h 857250"/>
              <a:gd name="connsiteX1" fmla="*/ 1568450 w 1619250"/>
              <a:gd name="connsiteY1" fmla="*/ 717550 h 857250"/>
              <a:gd name="connsiteX2" fmla="*/ 1460500 w 1619250"/>
              <a:gd name="connsiteY2" fmla="*/ 768350 h 857250"/>
              <a:gd name="connsiteX3" fmla="*/ 1320800 w 1619250"/>
              <a:gd name="connsiteY3" fmla="*/ 806450 h 857250"/>
              <a:gd name="connsiteX4" fmla="*/ 1250950 w 1619250"/>
              <a:gd name="connsiteY4" fmla="*/ 819150 h 857250"/>
              <a:gd name="connsiteX5" fmla="*/ 1193800 w 1619250"/>
              <a:gd name="connsiteY5" fmla="*/ 831850 h 857250"/>
              <a:gd name="connsiteX6" fmla="*/ 1130300 w 1619250"/>
              <a:gd name="connsiteY6" fmla="*/ 838200 h 857250"/>
              <a:gd name="connsiteX7" fmla="*/ 1079500 w 1619250"/>
              <a:gd name="connsiteY7" fmla="*/ 844550 h 857250"/>
              <a:gd name="connsiteX8" fmla="*/ 1035050 w 1619250"/>
              <a:gd name="connsiteY8" fmla="*/ 850900 h 857250"/>
              <a:gd name="connsiteX9" fmla="*/ 958850 w 1619250"/>
              <a:gd name="connsiteY9" fmla="*/ 857250 h 857250"/>
              <a:gd name="connsiteX10" fmla="*/ 736600 w 1619250"/>
              <a:gd name="connsiteY10" fmla="*/ 838200 h 857250"/>
              <a:gd name="connsiteX11" fmla="*/ 533400 w 1619250"/>
              <a:gd name="connsiteY11" fmla="*/ 819150 h 857250"/>
              <a:gd name="connsiteX12" fmla="*/ 387350 w 1619250"/>
              <a:gd name="connsiteY12" fmla="*/ 793750 h 857250"/>
              <a:gd name="connsiteX13" fmla="*/ 330200 w 1619250"/>
              <a:gd name="connsiteY13" fmla="*/ 787400 h 857250"/>
              <a:gd name="connsiteX14" fmla="*/ 222250 w 1619250"/>
              <a:gd name="connsiteY14" fmla="*/ 749300 h 857250"/>
              <a:gd name="connsiteX15" fmla="*/ 171450 w 1619250"/>
              <a:gd name="connsiteY15" fmla="*/ 723900 h 857250"/>
              <a:gd name="connsiteX16" fmla="*/ 146050 w 1619250"/>
              <a:gd name="connsiteY16" fmla="*/ 704850 h 857250"/>
              <a:gd name="connsiteX17" fmla="*/ 95250 w 1619250"/>
              <a:gd name="connsiteY17" fmla="*/ 666750 h 857250"/>
              <a:gd name="connsiteX18" fmla="*/ 82550 w 1619250"/>
              <a:gd name="connsiteY18" fmla="*/ 647700 h 857250"/>
              <a:gd name="connsiteX19" fmla="*/ 63500 w 1619250"/>
              <a:gd name="connsiteY19" fmla="*/ 622300 h 857250"/>
              <a:gd name="connsiteX20" fmla="*/ 44450 w 1619250"/>
              <a:gd name="connsiteY20" fmla="*/ 603250 h 857250"/>
              <a:gd name="connsiteX21" fmla="*/ 19050 w 1619250"/>
              <a:gd name="connsiteY21" fmla="*/ 539750 h 857250"/>
              <a:gd name="connsiteX22" fmla="*/ 6350 w 1619250"/>
              <a:gd name="connsiteY22" fmla="*/ 501650 h 857250"/>
              <a:gd name="connsiteX23" fmla="*/ 0 w 1619250"/>
              <a:gd name="connsiteY23" fmla="*/ 482600 h 857250"/>
              <a:gd name="connsiteX24" fmla="*/ 6350 w 1619250"/>
              <a:gd name="connsiteY24" fmla="*/ 381000 h 857250"/>
              <a:gd name="connsiteX25" fmla="*/ 12700 w 1619250"/>
              <a:gd name="connsiteY25" fmla="*/ 349250 h 857250"/>
              <a:gd name="connsiteX26" fmla="*/ 38100 w 1619250"/>
              <a:gd name="connsiteY26" fmla="*/ 298450 h 857250"/>
              <a:gd name="connsiteX27" fmla="*/ 95250 w 1619250"/>
              <a:gd name="connsiteY27" fmla="*/ 209550 h 857250"/>
              <a:gd name="connsiteX28" fmla="*/ 120650 w 1619250"/>
              <a:gd name="connsiteY28" fmla="*/ 190500 h 857250"/>
              <a:gd name="connsiteX29" fmla="*/ 139700 w 1619250"/>
              <a:gd name="connsiteY29" fmla="*/ 171450 h 857250"/>
              <a:gd name="connsiteX30" fmla="*/ 158750 w 1619250"/>
              <a:gd name="connsiteY30" fmla="*/ 158750 h 857250"/>
              <a:gd name="connsiteX31" fmla="*/ 177800 w 1619250"/>
              <a:gd name="connsiteY31" fmla="*/ 139700 h 857250"/>
              <a:gd name="connsiteX32" fmla="*/ 209550 w 1619250"/>
              <a:gd name="connsiteY32" fmla="*/ 120650 h 857250"/>
              <a:gd name="connsiteX33" fmla="*/ 254000 w 1619250"/>
              <a:gd name="connsiteY33" fmla="*/ 88900 h 857250"/>
              <a:gd name="connsiteX34" fmla="*/ 311150 w 1619250"/>
              <a:gd name="connsiteY34" fmla="*/ 63500 h 857250"/>
              <a:gd name="connsiteX35" fmla="*/ 330200 w 1619250"/>
              <a:gd name="connsiteY35" fmla="*/ 57150 h 857250"/>
              <a:gd name="connsiteX36" fmla="*/ 355600 w 1619250"/>
              <a:gd name="connsiteY36" fmla="*/ 44450 h 857250"/>
              <a:gd name="connsiteX37" fmla="*/ 381000 w 1619250"/>
              <a:gd name="connsiteY37" fmla="*/ 38100 h 857250"/>
              <a:gd name="connsiteX38" fmla="*/ 450850 w 1619250"/>
              <a:gd name="connsiteY38" fmla="*/ 19050 h 857250"/>
              <a:gd name="connsiteX39" fmla="*/ 482600 w 1619250"/>
              <a:gd name="connsiteY39" fmla="*/ 12700 h 857250"/>
              <a:gd name="connsiteX40" fmla="*/ 565150 w 1619250"/>
              <a:gd name="connsiteY40" fmla="*/ 0 h 857250"/>
              <a:gd name="connsiteX41" fmla="*/ 1168400 w 1619250"/>
              <a:gd name="connsiteY41" fmla="*/ 6350 h 857250"/>
              <a:gd name="connsiteX42" fmla="*/ 1238250 w 1619250"/>
              <a:gd name="connsiteY42" fmla="*/ 12700 h 857250"/>
              <a:gd name="connsiteX43" fmla="*/ 1301750 w 1619250"/>
              <a:gd name="connsiteY43" fmla="*/ 25400 h 857250"/>
              <a:gd name="connsiteX44" fmla="*/ 1365250 w 1619250"/>
              <a:gd name="connsiteY44" fmla="*/ 44450 h 857250"/>
              <a:gd name="connsiteX45" fmla="*/ 1384300 w 1619250"/>
              <a:gd name="connsiteY45" fmla="*/ 57150 h 857250"/>
              <a:gd name="connsiteX46" fmla="*/ 1403350 w 1619250"/>
              <a:gd name="connsiteY46" fmla="*/ 63500 h 857250"/>
              <a:gd name="connsiteX47" fmla="*/ 1435100 w 1619250"/>
              <a:gd name="connsiteY47" fmla="*/ 88900 h 857250"/>
              <a:gd name="connsiteX48" fmla="*/ 1454150 w 1619250"/>
              <a:gd name="connsiteY48" fmla="*/ 95250 h 857250"/>
              <a:gd name="connsiteX49" fmla="*/ 1498600 w 1619250"/>
              <a:gd name="connsiteY49" fmla="*/ 114300 h 857250"/>
              <a:gd name="connsiteX50" fmla="*/ 1511300 w 1619250"/>
              <a:gd name="connsiteY50" fmla="*/ 1333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19250" h="857250">
                <a:moveTo>
                  <a:pt x="1619250" y="673100"/>
                </a:moveTo>
                <a:cubicBezTo>
                  <a:pt x="1602317" y="687917"/>
                  <a:pt x="1586594" y="704244"/>
                  <a:pt x="1568450" y="717550"/>
                </a:cubicBezTo>
                <a:cubicBezTo>
                  <a:pt x="1539087" y="739083"/>
                  <a:pt x="1493247" y="756888"/>
                  <a:pt x="1460500" y="768350"/>
                </a:cubicBezTo>
                <a:cubicBezTo>
                  <a:pt x="1425586" y="780570"/>
                  <a:pt x="1354860" y="799046"/>
                  <a:pt x="1320800" y="806450"/>
                </a:cubicBezTo>
                <a:cubicBezTo>
                  <a:pt x="1297675" y="811477"/>
                  <a:pt x="1274155" y="814509"/>
                  <a:pt x="1250950" y="819150"/>
                </a:cubicBezTo>
                <a:cubicBezTo>
                  <a:pt x="1231814" y="822977"/>
                  <a:pt x="1213076" y="828806"/>
                  <a:pt x="1193800" y="831850"/>
                </a:cubicBezTo>
                <a:cubicBezTo>
                  <a:pt x="1172788" y="835168"/>
                  <a:pt x="1151442" y="835851"/>
                  <a:pt x="1130300" y="838200"/>
                </a:cubicBezTo>
                <a:cubicBezTo>
                  <a:pt x="1113339" y="840085"/>
                  <a:pt x="1096415" y="842295"/>
                  <a:pt x="1079500" y="844550"/>
                </a:cubicBezTo>
                <a:cubicBezTo>
                  <a:pt x="1064664" y="846528"/>
                  <a:pt x="1049935" y="849333"/>
                  <a:pt x="1035050" y="850900"/>
                </a:cubicBezTo>
                <a:cubicBezTo>
                  <a:pt x="1009702" y="853568"/>
                  <a:pt x="984250" y="855133"/>
                  <a:pt x="958850" y="857250"/>
                </a:cubicBezTo>
                <a:cubicBezTo>
                  <a:pt x="656083" y="842833"/>
                  <a:pt x="963402" y="861662"/>
                  <a:pt x="736600" y="838200"/>
                </a:cubicBezTo>
                <a:cubicBezTo>
                  <a:pt x="470828" y="810706"/>
                  <a:pt x="825950" y="856898"/>
                  <a:pt x="533400" y="819150"/>
                </a:cubicBezTo>
                <a:cubicBezTo>
                  <a:pt x="269358" y="785080"/>
                  <a:pt x="575306" y="825076"/>
                  <a:pt x="387350" y="793750"/>
                </a:cubicBezTo>
                <a:cubicBezTo>
                  <a:pt x="368444" y="790599"/>
                  <a:pt x="349250" y="789517"/>
                  <a:pt x="330200" y="787400"/>
                </a:cubicBezTo>
                <a:cubicBezTo>
                  <a:pt x="271553" y="769806"/>
                  <a:pt x="272209" y="772614"/>
                  <a:pt x="222250" y="749300"/>
                </a:cubicBezTo>
                <a:cubicBezTo>
                  <a:pt x="205094" y="741294"/>
                  <a:pt x="186596" y="735259"/>
                  <a:pt x="171450" y="723900"/>
                </a:cubicBezTo>
                <a:cubicBezTo>
                  <a:pt x="162983" y="717550"/>
                  <a:pt x="154662" y="711001"/>
                  <a:pt x="146050" y="704850"/>
                </a:cubicBezTo>
                <a:cubicBezTo>
                  <a:pt x="125532" y="690194"/>
                  <a:pt x="115539" y="687039"/>
                  <a:pt x="95250" y="666750"/>
                </a:cubicBezTo>
                <a:cubicBezTo>
                  <a:pt x="89854" y="661354"/>
                  <a:pt x="86986" y="653910"/>
                  <a:pt x="82550" y="647700"/>
                </a:cubicBezTo>
                <a:cubicBezTo>
                  <a:pt x="76399" y="639088"/>
                  <a:pt x="70388" y="630335"/>
                  <a:pt x="63500" y="622300"/>
                </a:cubicBezTo>
                <a:cubicBezTo>
                  <a:pt x="57656" y="615482"/>
                  <a:pt x="49670" y="610558"/>
                  <a:pt x="44450" y="603250"/>
                </a:cubicBezTo>
                <a:cubicBezTo>
                  <a:pt x="32771" y="586899"/>
                  <a:pt x="24833" y="557100"/>
                  <a:pt x="19050" y="539750"/>
                </a:cubicBezTo>
                <a:lnTo>
                  <a:pt x="6350" y="501650"/>
                </a:lnTo>
                <a:lnTo>
                  <a:pt x="0" y="482600"/>
                </a:lnTo>
                <a:cubicBezTo>
                  <a:pt x="2117" y="448733"/>
                  <a:pt x="3133" y="414780"/>
                  <a:pt x="6350" y="381000"/>
                </a:cubicBezTo>
                <a:cubicBezTo>
                  <a:pt x="7373" y="370256"/>
                  <a:pt x="8826" y="359324"/>
                  <a:pt x="12700" y="349250"/>
                </a:cubicBezTo>
                <a:cubicBezTo>
                  <a:pt x="19496" y="331580"/>
                  <a:pt x="29191" y="315155"/>
                  <a:pt x="38100" y="298450"/>
                </a:cubicBezTo>
                <a:cubicBezTo>
                  <a:pt x="52130" y="272144"/>
                  <a:pt x="75352" y="231659"/>
                  <a:pt x="95250" y="209550"/>
                </a:cubicBezTo>
                <a:cubicBezTo>
                  <a:pt x="102330" y="201683"/>
                  <a:pt x="112615" y="197388"/>
                  <a:pt x="120650" y="190500"/>
                </a:cubicBezTo>
                <a:cubicBezTo>
                  <a:pt x="127468" y="184656"/>
                  <a:pt x="132801" y="177199"/>
                  <a:pt x="139700" y="171450"/>
                </a:cubicBezTo>
                <a:cubicBezTo>
                  <a:pt x="145563" y="166564"/>
                  <a:pt x="152887" y="163636"/>
                  <a:pt x="158750" y="158750"/>
                </a:cubicBezTo>
                <a:cubicBezTo>
                  <a:pt x="165649" y="153001"/>
                  <a:pt x="170616" y="145088"/>
                  <a:pt x="177800" y="139700"/>
                </a:cubicBezTo>
                <a:cubicBezTo>
                  <a:pt x="187674" y="132295"/>
                  <a:pt x="199281" y="127496"/>
                  <a:pt x="209550" y="120650"/>
                </a:cubicBezTo>
                <a:cubicBezTo>
                  <a:pt x="229993" y="107021"/>
                  <a:pt x="234121" y="100259"/>
                  <a:pt x="254000" y="88900"/>
                </a:cubicBezTo>
                <a:cubicBezTo>
                  <a:pt x="272367" y="78405"/>
                  <a:pt x="291357" y="70922"/>
                  <a:pt x="311150" y="63500"/>
                </a:cubicBezTo>
                <a:cubicBezTo>
                  <a:pt x="317417" y="61150"/>
                  <a:pt x="324048" y="59787"/>
                  <a:pt x="330200" y="57150"/>
                </a:cubicBezTo>
                <a:cubicBezTo>
                  <a:pt x="338901" y="53421"/>
                  <a:pt x="346737" y="47774"/>
                  <a:pt x="355600" y="44450"/>
                </a:cubicBezTo>
                <a:cubicBezTo>
                  <a:pt x="363772" y="41386"/>
                  <a:pt x="372609" y="40498"/>
                  <a:pt x="381000" y="38100"/>
                </a:cubicBezTo>
                <a:cubicBezTo>
                  <a:pt x="423575" y="25936"/>
                  <a:pt x="375391" y="34142"/>
                  <a:pt x="450850" y="19050"/>
                </a:cubicBezTo>
                <a:lnTo>
                  <a:pt x="482600" y="12700"/>
                </a:lnTo>
                <a:cubicBezTo>
                  <a:pt x="514905" y="6826"/>
                  <a:pt x="531852" y="4757"/>
                  <a:pt x="565150" y="0"/>
                </a:cubicBezTo>
                <a:lnTo>
                  <a:pt x="1168400" y="6350"/>
                </a:lnTo>
                <a:cubicBezTo>
                  <a:pt x="1191775" y="6791"/>
                  <a:pt x="1215106" y="9394"/>
                  <a:pt x="1238250" y="12700"/>
                </a:cubicBezTo>
                <a:cubicBezTo>
                  <a:pt x="1259619" y="15753"/>
                  <a:pt x="1301750" y="25400"/>
                  <a:pt x="1301750" y="25400"/>
                </a:cubicBezTo>
                <a:cubicBezTo>
                  <a:pt x="1373542" y="61296"/>
                  <a:pt x="1270376" y="12825"/>
                  <a:pt x="1365250" y="44450"/>
                </a:cubicBezTo>
                <a:cubicBezTo>
                  <a:pt x="1372490" y="46863"/>
                  <a:pt x="1377474" y="53737"/>
                  <a:pt x="1384300" y="57150"/>
                </a:cubicBezTo>
                <a:cubicBezTo>
                  <a:pt x="1390287" y="60143"/>
                  <a:pt x="1397000" y="61383"/>
                  <a:pt x="1403350" y="63500"/>
                </a:cubicBezTo>
                <a:cubicBezTo>
                  <a:pt x="1413933" y="71967"/>
                  <a:pt x="1423607" y="81717"/>
                  <a:pt x="1435100" y="88900"/>
                </a:cubicBezTo>
                <a:cubicBezTo>
                  <a:pt x="1440776" y="92448"/>
                  <a:pt x="1447998" y="92613"/>
                  <a:pt x="1454150" y="95250"/>
                </a:cubicBezTo>
                <a:cubicBezTo>
                  <a:pt x="1509077" y="118790"/>
                  <a:pt x="1453924" y="99408"/>
                  <a:pt x="1498600" y="114300"/>
                </a:cubicBezTo>
                <a:lnTo>
                  <a:pt x="1511300" y="13335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CC9BB77-8445-3719-744D-24B6BD34AE88}"/>
              </a:ext>
            </a:extLst>
          </p:cNvPr>
          <p:cNvSpPr/>
          <p:nvPr/>
        </p:nvSpPr>
        <p:spPr>
          <a:xfrm>
            <a:off x="6502400" y="2472268"/>
            <a:ext cx="194733" cy="177953"/>
          </a:xfrm>
          <a:custGeom>
            <a:avLst/>
            <a:gdLst>
              <a:gd name="connsiteX0" fmla="*/ 107950 w 146050"/>
              <a:gd name="connsiteY0" fmla="*/ 0 h 133465"/>
              <a:gd name="connsiteX1" fmla="*/ 120650 w 146050"/>
              <a:gd name="connsiteY1" fmla="*/ 50800 h 133465"/>
              <a:gd name="connsiteX2" fmla="*/ 133350 w 146050"/>
              <a:gd name="connsiteY2" fmla="*/ 76200 h 133465"/>
              <a:gd name="connsiteX3" fmla="*/ 139700 w 146050"/>
              <a:gd name="connsiteY3" fmla="*/ 101600 h 133465"/>
              <a:gd name="connsiteX4" fmla="*/ 146050 w 146050"/>
              <a:gd name="connsiteY4" fmla="*/ 120650 h 133465"/>
              <a:gd name="connsiteX5" fmla="*/ 127000 w 146050"/>
              <a:gd name="connsiteY5" fmla="*/ 133350 h 133465"/>
              <a:gd name="connsiteX6" fmla="*/ 107950 w 146050"/>
              <a:gd name="connsiteY6" fmla="*/ 127000 h 133465"/>
              <a:gd name="connsiteX7" fmla="*/ 0 w 146050"/>
              <a:gd name="connsiteY7" fmla="*/ 127000 h 1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050" h="133465">
                <a:moveTo>
                  <a:pt x="107950" y="0"/>
                </a:moveTo>
                <a:cubicBezTo>
                  <a:pt x="111677" y="18636"/>
                  <a:pt x="113328" y="33715"/>
                  <a:pt x="120650" y="50800"/>
                </a:cubicBezTo>
                <a:cubicBezTo>
                  <a:pt x="124379" y="59501"/>
                  <a:pt x="130026" y="67337"/>
                  <a:pt x="133350" y="76200"/>
                </a:cubicBezTo>
                <a:cubicBezTo>
                  <a:pt x="136414" y="84372"/>
                  <a:pt x="137302" y="93209"/>
                  <a:pt x="139700" y="101600"/>
                </a:cubicBezTo>
                <a:cubicBezTo>
                  <a:pt x="141539" y="108036"/>
                  <a:pt x="143933" y="114300"/>
                  <a:pt x="146050" y="120650"/>
                </a:cubicBezTo>
                <a:cubicBezTo>
                  <a:pt x="139700" y="124883"/>
                  <a:pt x="134528" y="132095"/>
                  <a:pt x="127000" y="133350"/>
                </a:cubicBezTo>
                <a:cubicBezTo>
                  <a:pt x="120398" y="134450"/>
                  <a:pt x="114635" y="127334"/>
                  <a:pt x="107950" y="127000"/>
                </a:cubicBezTo>
                <a:cubicBezTo>
                  <a:pt x="72012" y="125203"/>
                  <a:pt x="35983" y="127000"/>
                  <a:pt x="0" y="127000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666C7A"/>
              </a:solidFill>
              <a:latin typeface="Poppi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224FE-6A15-08C7-9FE4-07041A5FBD88}"/>
              </a:ext>
            </a:extLst>
          </p:cNvPr>
          <p:cNvSpPr/>
          <p:nvPr/>
        </p:nvSpPr>
        <p:spPr>
          <a:xfrm>
            <a:off x="7622103" y="4453467"/>
            <a:ext cx="42672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68FE9-7A7F-D7FB-7C94-FEABC0AF5B8C}"/>
              </a:ext>
            </a:extLst>
          </p:cNvPr>
          <p:cNvSpPr/>
          <p:nvPr/>
        </p:nvSpPr>
        <p:spPr>
          <a:xfrm>
            <a:off x="7620000" y="4919401"/>
            <a:ext cx="42672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0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3, 6, 11, 18, 29, 42, 59]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2644A-6545-23B4-214F-973965118297}"/>
              </a:ext>
            </a:extLst>
          </p:cNvPr>
          <p:cNvSpPr/>
          <p:nvPr/>
        </p:nvSpPr>
        <p:spPr>
          <a:xfrm>
            <a:off x="5283200" y="4445001"/>
            <a:ext cx="1828800" cy="465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Carry 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1B896-44ED-9717-99FE-732783C4DC93}"/>
              </a:ext>
            </a:extLst>
          </p:cNvPr>
          <p:cNvSpPr/>
          <p:nvPr/>
        </p:nvSpPr>
        <p:spPr>
          <a:xfrm>
            <a:off x="5281097" y="4910935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1219170"/>
            <a:r>
              <a:rPr lang="en-US" sz="2400" dirty="0">
                <a:solidFill>
                  <a:srgbClr val="666C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CAA4C-A9BD-E590-5281-F46875D988D1}"/>
              </a:ext>
            </a:extLst>
          </p:cNvPr>
          <p:cNvCxnSpPr>
            <a:cxnSpLocks/>
          </p:cNvCxnSpPr>
          <p:nvPr/>
        </p:nvCxnSpPr>
        <p:spPr>
          <a:xfrm>
            <a:off x="7924800" y="3327400"/>
            <a:ext cx="794635" cy="17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F65AD6D-E9AA-9763-BD23-615B9268F1BB}"/>
              </a:ext>
            </a:extLst>
          </p:cNvPr>
          <p:cNvSpPr/>
          <p:nvPr/>
        </p:nvSpPr>
        <p:spPr>
          <a:xfrm>
            <a:off x="882177" y="5756531"/>
            <a:ext cx="518447" cy="406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60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dy_Slide">
  <a:themeElements>
    <a:clrScheme name="TCC Corporate Palette V1.0">
      <a:dk1>
        <a:srgbClr val="666C7A"/>
      </a:dk1>
      <a:lt1>
        <a:srgbClr val="FFFFFF"/>
      </a:lt1>
      <a:dk2>
        <a:srgbClr val="1E3896"/>
      </a:dk2>
      <a:lt2>
        <a:srgbClr val="FFFFFF"/>
      </a:lt2>
      <a:accent1>
        <a:srgbClr val="A7E0FF"/>
      </a:accent1>
      <a:accent2>
        <a:srgbClr val="5DB8FD"/>
      </a:accent2>
      <a:accent3>
        <a:srgbClr val="196EEF"/>
      </a:accent3>
      <a:accent4>
        <a:srgbClr val="1E3896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TCC Corporate Font - V1.0">
      <a:majorFont>
        <a:latin typeface="Poppins Light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dk1"/>
        </a:solidFill>
        <a:ln>
          <a:noFill/>
        </a:ln>
      </a:spPr>
      <a:bodyPr rtlCol="0" anchor="ctr">
        <a:normAutofit/>
      </a:bodyPr>
      <a:lstStyle>
        <a:defPPr algn="ctr">
          <a:defRPr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CC-Template-16x9-012623  -  Read-Only" id="{7E99115F-39F1-1F41-9C67-2760822E7B76}" vid="{00F677B3-FEC1-934F-8753-468FD24F74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984</Words>
  <Application>Microsoft Macintosh PowerPoint</Application>
  <PresentationFormat>Widescreen</PresentationFormat>
  <Paragraphs>352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Berkeley Mono</vt:lpstr>
      <vt:lpstr>Calibri</vt:lpstr>
      <vt:lpstr>Calibri Light</vt:lpstr>
      <vt:lpstr>Cambria Math</vt:lpstr>
      <vt:lpstr>Fira Code</vt:lpstr>
      <vt:lpstr>Poppins Light</vt:lpstr>
      <vt:lpstr>Verdana</vt:lpstr>
      <vt:lpstr>Office Theme</vt:lpstr>
      <vt:lpstr>Body_Slide</vt:lpstr>
      <vt:lpstr>Cumulative Sum with scan</vt:lpstr>
      <vt:lpstr>Cumulative Sum with scan</vt:lpstr>
      <vt:lpstr>Cumulative Sum with scan</vt:lpstr>
      <vt:lpstr>Cumulative Sum with scan</vt:lpstr>
      <vt:lpstr>Cumulative Sum with scan</vt:lpstr>
      <vt:lpstr>Cumulative Sum with scan</vt:lpstr>
      <vt:lpstr>Cumulative Sum with scan</vt:lpstr>
      <vt:lpstr>Cumulative Sum with 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Cumulative Sum with scan</dc:title>
  <dc:creator>Nelson Tang</dc:creator>
  <cp:lastModifiedBy>Nelson Tang</cp:lastModifiedBy>
  <cp:revision>2</cp:revision>
  <dcterms:created xsi:type="dcterms:W3CDTF">2023-11-09T00:43:39Z</dcterms:created>
  <dcterms:modified xsi:type="dcterms:W3CDTF">2023-11-09T00:49:57Z</dcterms:modified>
</cp:coreProperties>
</file>