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4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2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3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3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6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7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 </a:t>
            </a:r>
            <a:r>
              <a:rPr lang="en-US" dirty="0" smtClean="0"/>
              <a:t>Sentiment </a:t>
            </a:r>
            <a:r>
              <a:rPr lang="en-US" dirty="0" smtClean="0"/>
              <a:t>Analysis etc</a:t>
            </a:r>
            <a:r>
              <a:rPr lang="en-US" dirty="0" smtClean="0"/>
              <a:t>.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slide </a:t>
            </a:r>
            <a:r>
              <a:rPr lang="en-US" dirty="0" smtClean="0"/>
              <a:t>1/97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/>
              <a:t>stars</a:t>
            </a:r>
            <a:r>
              <a:rPr lang="is-I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7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30776"/>
            <a:ext cx="10515600" cy="132556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119" y="767386"/>
            <a:ext cx="10515600" cy="5818349"/>
          </a:xfrm>
        </p:spPr>
        <p:txBody>
          <a:bodyPr>
            <a:normAutofit/>
          </a:bodyPr>
          <a:lstStyle/>
          <a:p>
            <a:r>
              <a:rPr lang="en-US" dirty="0" smtClean="0"/>
              <a:t>NLTK – Python</a:t>
            </a:r>
          </a:p>
          <a:p>
            <a:pPr lvl="1"/>
            <a:r>
              <a:rPr lang="en-US" dirty="0" smtClean="0"/>
              <a:t>Mature</a:t>
            </a:r>
          </a:p>
          <a:p>
            <a:pPr lvl="1"/>
            <a:r>
              <a:rPr lang="en-US" dirty="0" smtClean="0"/>
              <a:t>Well documented </a:t>
            </a:r>
          </a:p>
          <a:p>
            <a:pPr lvl="1"/>
            <a:r>
              <a:rPr lang="en-US" dirty="0" smtClean="0"/>
              <a:t>Could be faster?</a:t>
            </a:r>
          </a:p>
          <a:p>
            <a:pPr lvl="1"/>
            <a:r>
              <a:rPr lang="en-US" dirty="0" smtClean="0"/>
              <a:t>Has classifiers</a:t>
            </a:r>
          </a:p>
          <a:p>
            <a:pPr lvl="2"/>
            <a:r>
              <a:rPr lang="en-US" dirty="0" smtClean="0"/>
              <a:t>Naïve Bayesian</a:t>
            </a:r>
          </a:p>
          <a:p>
            <a:pPr lvl="2"/>
            <a:r>
              <a:rPr lang="en-US" dirty="0" smtClean="0"/>
              <a:t>Max entropy</a:t>
            </a:r>
          </a:p>
          <a:p>
            <a:r>
              <a:rPr lang="en-US" dirty="0" err="1" smtClean="0"/>
              <a:t>spacEy</a:t>
            </a:r>
            <a:r>
              <a:rPr lang="en-US" dirty="0" smtClean="0"/>
              <a:t> – Python</a:t>
            </a:r>
          </a:p>
          <a:p>
            <a:pPr lvl="1"/>
            <a:r>
              <a:rPr lang="en-US" dirty="0" smtClean="0"/>
              <a:t>Fewer functions than NLTK</a:t>
            </a:r>
          </a:p>
          <a:p>
            <a:pPr lvl="1"/>
            <a:r>
              <a:rPr lang="en-US" dirty="0" smtClean="0"/>
              <a:t>But rapidly gaining traction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classifers</a:t>
            </a:r>
            <a:r>
              <a:rPr lang="en-US" dirty="0" smtClean="0"/>
              <a:t>!</a:t>
            </a:r>
          </a:p>
          <a:p>
            <a:r>
              <a:rPr lang="en-US" dirty="0" smtClean="0"/>
              <a:t>Stanford NLP</a:t>
            </a:r>
          </a:p>
          <a:p>
            <a:pPr lvl="1"/>
            <a:r>
              <a:rPr lang="en-US" dirty="0" smtClean="0"/>
              <a:t>Well respected academically</a:t>
            </a:r>
          </a:p>
          <a:p>
            <a:pPr lvl="1"/>
            <a:r>
              <a:rPr lang="en-US" dirty="0" smtClean="0"/>
              <a:t>Provides max entropy classifiers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442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662"/>
          </a:xfrm>
        </p:spPr>
        <p:txBody>
          <a:bodyPr/>
          <a:lstStyle/>
          <a:p>
            <a:r>
              <a:rPr lang="en-US" dirty="0" smtClean="0"/>
              <a:t>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788"/>
            <a:ext cx="10515600" cy="5098175"/>
          </a:xfrm>
        </p:spPr>
        <p:txBody>
          <a:bodyPr/>
          <a:lstStyle/>
          <a:p>
            <a:r>
              <a:rPr lang="en-US" dirty="0" smtClean="0"/>
              <a:t>Naive Bayesian classifier needs training.		</a:t>
            </a:r>
          </a:p>
          <a:p>
            <a:pPr lvl="1"/>
            <a:r>
              <a:rPr lang="en-US" dirty="0" smtClean="0"/>
              <a:t>Used 1500 negative and 1500 positive reviews from Amazon as training set</a:t>
            </a:r>
          </a:p>
          <a:p>
            <a:pPr lvl="1"/>
            <a:r>
              <a:rPr lang="en-US" dirty="0" smtClean="0"/>
              <a:t>Then tested on 200 reviews known to be negative and 200 known to be positive.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negative_test_results.csv</a:t>
            </a:r>
            <a:r>
              <a:rPr lang="en-US" dirty="0" smtClean="0"/>
              <a:t> and </a:t>
            </a:r>
            <a:r>
              <a:rPr lang="en-US" dirty="0" err="1" smtClean="0"/>
              <a:t>positive_test_results.cvs</a:t>
            </a:r>
            <a:endParaRPr lang="en-US" dirty="0"/>
          </a:p>
          <a:p>
            <a:pPr lvl="1"/>
            <a:r>
              <a:rPr lang="en-US" dirty="0" smtClean="0"/>
              <a:t>Also ran against the ”sandals reviews” </a:t>
            </a:r>
            <a:r>
              <a:rPr lang="en-US" dirty="0" err="1" smtClean="0"/>
              <a:t>cf</a:t>
            </a:r>
            <a:r>
              <a:rPr lang="en-US" dirty="0" smtClean="0"/>
              <a:t> DJ. See </a:t>
            </a:r>
            <a:r>
              <a:rPr lang="en-US" dirty="0" err="1" smtClean="0"/>
              <a:t>sandals_results.csv</a:t>
            </a:r>
            <a:endParaRPr lang="en-US" dirty="0" smtClean="0"/>
          </a:p>
          <a:p>
            <a:pPr lvl="1"/>
            <a:r>
              <a:rPr lang="en-US" dirty="0" smtClean="0"/>
              <a:t>The bigger the training set the better the results </a:t>
            </a:r>
          </a:p>
          <a:p>
            <a:pPr lvl="2"/>
            <a:r>
              <a:rPr lang="en-US" dirty="0" smtClean="0"/>
              <a:t>On the training set the classifier thinks it has accuracy of </a:t>
            </a:r>
            <a:r>
              <a:rPr lang="hr-HR" dirty="0" smtClean="0"/>
              <a:t>0.905 0.845 for + </a:t>
            </a:r>
            <a:r>
              <a:rPr lang="hr-HR" dirty="0" err="1" smtClean="0"/>
              <a:t>and</a:t>
            </a:r>
            <a:r>
              <a:rPr lang="hr-HR" dirty="0" smtClean="0"/>
              <a:t> -</a:t>
            </a:r>
            <a:endParaRPr lang="en-US" dirty="0" smtClean="0"/>
          </a:p>
          <a:p>
            <a:pPr lvl="1"/>
            <a:r>
              <a:rPr lang="en-US" dirty="0" smtClean="0"/>
              <a:t>Could have a classifier per domain?</a:t>
            </a:r>
          </a:p>
          <a:p>
            <a:pPr lvl="2"/>
            <a:r>
              <a:rPr lang="en-US" dirty="0" smtClean="0"/>
              <a:t>Can be persisted and added to</a:t>
            </a:r>
          </a:p>
          <a:p>
            <a:pPr lvl="1"/>
            <a:r>
              <a:rPr lang="en-US" dirty="0" smtClean="0"/>
              <a:t>PSO tagging – see ‘</a:t>
            </a:r>
            <a:r>
              <a:rPr lang="en-US" dirty="0" err="1" smtClean="0"/>
              <a:t>sentences.py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Also did sentence extraction and classification on the </a:t>
            </a:r>
            <a:r>
              <a:rPr lang="en-US" dirty="0" err="1" smtClean="0"/>
              <a:t>sentisum</a:t>
            </a:r>
            <a:r>
              <a:rPr lang="en-US" dirty="0" smtClean="0"/>
              <a:t> data </a:t>
            </a:r>
            <a:r>
              <a:rPr lang="is-IS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7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NLTK Sentence extract/classify on </a:t>
            </a:r>
            <a:r>
              <a:rPr lang="en-US" sz="3800" dirty="0" err="1" smtClean="0"/>
              <a:t>Sentisum</a:t>
            </a:r>
            <a:r>
              <a:rPr lang="en-US" sz="3800" dirty="0" smtClean="0"/>
              <a:t> text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41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---- Review text. ----</a:t>
            </a:r>
          </a:p>
          <a:p>
            <a:pPr marL="0" indent="0">
              <a:buNone/>
            </a:pPr>
            <a:r>
              <a:rPr lang="en-US" sz="2200" dirty="0" smtClean="0"/>
              <a:t>Great fit glad I found out about slim fit. I'm a little porky and regular shirt are like a tent . The only disappointing thing is the shortage of short sleeved shirts in your range . A couple of </a:t>
            </a:r>
            <a:r>
              <a:rPr lang="en-US" sz="2200" dirty="0" err="1" smtClean="0"/>
              <a:t>colours</a:t>
            </a:r>
            <a:r>
              <a:rPr lang="en-US" sz="2200" dirty="0" smtClean="0"/>
              <a:t> and styles ,I think would a winner</a:t>
            </a:r>
          </a:p>
          <a:p>
            <a:pPr marL="0" indent="0">
              <a:buNone/>
            </a:pPr>
            <a:r>
              <a:rPr lang="en-US" sz="2200" dirty="0" smtClean="0"/>
              <a:t>---- sentences and scores...</a:t>
            </a:r>
          </a:p>
          <a:p>
            <a:pPr marL="0" indent="0">
              <a:buNone/>
            </a:pPr>
            <a:r>
              <a:rPr lang="en-US" sz="2200" dirty="0" smtClean="0"/>
              <a:t>Great fit glad I found out about slim fit. -&gt; POSITIVE + 1.0 - 0.0</a:t>
            </a:r>
          </a:p>
          <a:p>
            <a:pPr marL="0" indent="0">
              <a:buNone/>
            </a:pPr>
            <a:r>
              <a:rPr lang="en-US" sz="2200" dirty="0" smtClean="0"/>
              <a:t>I'm a little porky and regular shirt are like a tent . -&gt; POSITIVE + 1.0 - 0.0</a:t>
            </a:r>
          </a:p>
          <a:p>
            <a:pPr marL="0" indent="0">
              <a:buNone/>
            </a:pPr>
            <a:r>
              <a:rPr lang="en-US" sz="2200" dirty="0" smtClean="0"/>
              <a:t>The only disappointing thing is the shortage of short sleeved shirts in your range . -&gt; POSITIVE + 0.79 - 0.21</a:t>
            </a:r>
          </a:p>
          <a:p>
            <a:pPr marL="0" indent="0">
              <a:buNone/>
            </a:pPr>
            <a:r>
              <a:rPr lang="en-US" sz="2200" dirty="0" smtClean="0"/>
              <a:t>A couple of </a:t>
            </a:r>
            <a:r>
              <a:rPr lang="en-US" sz="2200" dirty="0" err="1" smtClean="0"/>
              <a:t>colours</a:t>
            </a:r>
            <a:r>
              <a:rPr lang="en-US" sz="2200" dirty="0" smtClean="0"/>
              <a:t> and styles ,I think would a winner -&gt; POSITIVE + 0.99 - 0.01</a:t>
            </a:r>
          </a:p>
          <a:p>
            <a:pPr marL="0" indent="0">
              <a:buNone/>
            </a:pPr>
            <a:r>
              <a:rPr lang="en-US" sz="2200" dirty="0" smtClean="0"/>
              <a:t>=======================</a:t>
            </a:r>
          </a:p>
          <a:p>
            <a:r>
              <a:rPr lang="en-US" sz="1800" dirty="0" smtClean="0"/>
              <a:t>See </a:t>
            </a:r>
            <a:r>
              <a:rPr lang="en-US" sz="1800" dirty="0" err="1" smtClean="0"/>
              <a:t>sentSumNLTK_results.txt</a:t>
            </a:r>
            <a:r>
              <a:rPr lang="en-US" sz="1800" dirty="0" smtClean="0"/>
              <a:t> for more.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43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spaCey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spaCey</a:t>
            </a:r>
            <a:r>
              <a:rPr lang="en-US" dirty="0" smtClean="0"/>
              <a:t> creators state</a:t>
            </a:r>
          </a:p>
          <a:p>
            <a:pPr lvl="1"/>
            <a:r>
              <a:rPr lang="en-US" i="1" dirty="0" smtClean="0"/>
              <a:t>“</a:t>
            </a:r>
            <a:r>
              <a:rPr lang="en-US" i="1" dirty="0" err="1" smtClean="0"/>
              <a:t>spaCy</a:t>
            </a:r>
            <a:r>
              <a:rPr lang="en-US" i="1" dirty="0" smtClean="0"/>
              <a:t> does tokenization, sentence recognition, part of speech tagging, lemmatization, dependency parsing, and named entity recognition all at once!”</a:t>
            </a:r>
          </a:p>
          <a:p>
            <a:pPr lvl="1"/>
            <a:r>
              <a:rPr lang="en-US" i="1" dirty="0" smtClean="0"/>
              <a:t>It does but doesn’t have classifiers</a:t>
            </a:r>
          </a:p>
          <a:p>
            <a:pPr lvl="2"/>
            <a:r>
              <a:rPr lang="en-US" i="1" dirty="0" smtClean="0"/>
              <a:t>But that may well come.</a:t>
            </a:r>
          </a:p>
          <a:p>
            <a:pPr lvl="1"/>
            <a:r>
              <a:rPr lang="en-US" i="1" dirty="0" smtClean="0"/>
              <a:t>Did do slightly better than NLTK on entity extraction – see </a:t>
            </a:r>
            <a:r>
              <a:rPr lang="en-US" i="1" dirty="0" err="1" smtClean="0"/>
              <a:t>spacey.py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58100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Stanford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Pipeline style processing</a:t>
            </a:r>
          </a:p>
          <a:p>
            <a:r>
              <a:rPr lang="en-US" dirty="0" smtClean="0"/>
              <a:t>Max entropy classifier	</a:t>
            </a:r>
          </a:p>
          <a:p>
            <a:pPr lvl="1"/>
            <a:r>
              <a:rPr lang="en-US" dirty="0" smtClean="0"/>
              <a:t>Doesn’t </a:t>
            </a:r>
            <a:r>
              <a:rPr lang="en-US" b="1" dirty="0" smtClean="0"/>
              <a:t>seem</a:t>
            </a:r>
            <a:r>
              <a:rPr lang="en-US" dirty="0" smtClean="0"/>
              <a:t> to be an option to train</a:t>
            </a:r>
          </a:p>
          <a:p>
            <a:pPr lvl="1"/>
            <a:r>
              <a:rPr lang="en-US" dirty="0" smtClean="0"/>
              <a:t>See csv files with results</a:t>
            </a:r>
          </a:p>
        </p:txBody>
      </p:sp>
    </p:spTree>
    <p:extLst>
      <p:ext uri="{BB962C8B-B14F-4D97-AF65-F5344CB8AC3E}">
        <p14:creationId xmlns:p14="http://schemas.microsoft.com/office/powerpoint/2010/main" val="91838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4974887"/>
          </a:xfrm>
        </p:spPr>
        <p:txBody>
          <a:bodyPr>
            <a:normAutofit/>
          </a:bodyPr>
          <a:lstStyle/>
          <a:p>
            <a:r>
              <a:rPr lang="en-US" dirty="0" smtClean="0"/>
              <a:t>NLTK provides what we need.</a:t>
            </a:r>
          </a:p>
          <a:p>
            <a:r>
              <a:rPr lang="en-US" dirty="0" smtClean="0"/>
              <a:t>Can be trained – allowing a number of classifiers – one per domain if needed.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initialise</a:t>
            </a:r>
            <a:r>
              <a:rPr lang="en-US" dirty="0" smtClean="0"/>
              <a:t> classifier with Amazon  reviews and then apply </a:t>
            </a:r>
            <a:r>
              <a:rPr lang="en-US" dirty="0" err="1" smtClean="0"/>
              <a:t>Feefo</a:t>
            </a:r>
            <a:r>
              <a:rPr lang="en-US" dirty="0" smtClean="0"/>
              <a:t> specific training.</a:t>
            </a:r>
          </a:p>
          <a:p>
            <a:pPr lvl="1"/>
            <a:r>
              <a:rPr lang="en-US" dirty="0" smtClean="0"/>
              <a:t>Then apply batched training at regular intervals</a:t>
            </a:r>
          </a:p>
          <a:p>
            <a:r>
              <a:rPr lang="en-US" dirty="0" smtClean="0"/>
              <a:t>Bayesian classification is simple yet robust and perhaps not quite as naïve as expected.</a:t>
            </a:r>
          </a:p>
          <a:p>
            <a:r>
              <a:rPr lang="en-US" dirty="0"/>
              <a:t>Code/results at </a:t>
            </a:r>
          </a:p>
          <a:p>
            <a:pPr marL="0" indent="0">
              <a:buNone/>
            </a:pPr>
            <a:r>
              <a:rPr lang="en-US" dirty="0" smtClean="0"/>
              <a:t>    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/mike-k-</a:t>
            </a:r>
            <a:r>
              <a:rPr lang="en-US" dirty="0" err="1"/>
              <a:t>houghton</a:t>
            </a:r>
            <a:r>
              <a:rPr lang="en-US" dirty="0"/>
              <a:t>/</a:t>
            </a:r>
            <a:r>
              <a:rPr lang="en-US" dirty="0" err="1"/>
              <a:t>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4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326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Wingdings</vt:lpstr>
      <vt:lpstr>Arial</vt:lpstr>
      <vt:lpstr>Office Theme</vt:lpstr>
      <vt:lpstr> Sentiment Analysis etc.  slide 1/97 </vt:lpstr>
      <vt:lpstr>Overview</vt:lpstr>
      <vt:lpstr>NLTK</vt:lpstr>
      <vt:lpstr>NLTK Sentence extract/classify on Sentisum text</vt:lpstr>
      <vt:lpstr>spaCey</vt:lpstr>
      <vt:lpstr>Stanford NLP</vt:lpstr>
      <vt:lpstr>Summary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</dc:title>
  <dc:creator>Mike Houghton</dc:creator>
  <cp:lastModifiedBy>Mike Houghton</cp:lastModifiedBy>
  <cp:revision>16</cp:revision>
  <dcterms:created xsi:type="dcterms:W3CDTF">2017-04-13T09:50:38Z</dcterms:created>
  <dcterms:modified xsi:type="dcterms:W3CDTF">2017-04-13T15:42:12Z</dcterms:modified>
</cp:coreProperties>
</file>