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93" r:id="rId8"/>
    <p:sldId id="294" r:id="rId9"/>
    <p:sldId id="295" r:id="rId10"/>
    <p:sldId id="263" r:id="rId11"/>
    <p:sldId id="296" r:id="rId12"/>
    <p:sldId id="297" r:id="rId13"/>
    <p:sldId id="298" r:id="rId14"/>
    <p:sldId id="301" r:id="rId15"/>
    <p:sldId id="299" r:id="rId16"/>
    <p:sldId id="300" r:id="rId17"/>
    <p:sldId id="302" r:id="rId18"/>
    <p:sldId id="307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it\AppData\Local\Temp\Rar$DIa10156.45959\7.%20Monitoring%20Beban%20Puncak%20Sistim%20Sumbar%20(1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ID"/>
              <a:t>KWH</a:t>
            </a:r>
            <a:r>
              <a:rPr lang="en-ID" baseline="0"/>
              <a:t> Peak Load </a:t>
            </a:r>
            <a:endParaRPr lang="en-ID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'eva  (2)'!$P$7</c:f>
              <c:strCache>
                <c:ptCount val="1"/>
                <c:pt idx="0">
                  <c:v>21:00-08:00</c:v>
                </c:pt>
              </c:strCache>
            </c:strRef>
          </c:tx>
          <c:cat>
            <c:numRef>
              <c:f>'eva  (2)'!$C$8:$C$37</c:f>
              <c:numCache>
                <c:formatCode>d\-mmm\-yy</c:formatCode>
                <c:ptCount val="30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</c:numCache>
            </c:numRef>
          </c:cat>
          <c:val>
            <c:numRef>
              <c:f>'eva  (2)'!$P$8:$P$37</c:f>
              <c:numCache>
                <c:formatCode>0.0</c:formatCode>
                <c:ptCount val="30"/>
                <c:pt idx="0">
                  <c:v>424.74999999999989</c:v>
                </c:pt>
                <c:pt idx="1">
                  <c:v>420.62400000000008</c:v>
                </c:pt>
                <c:pt idx="2">
                  <c:v>405.18000000000006</c:v>
                </c:pt>
                <c:pt idx="3">
                  <c:v>409.83000000000004</c:v>
                </c:pt>
                <c:pt idx="4">
                  <c:v>415.60000000000014</c:v>
                </c:pt>
                <c:pt idx="5">
                  <c:v>414.42999999999995</c:v>
                </c:pt>
                <c:pt idx="6">
                  <c:v>431.2</c:v>
                </c:pt>
                <c:pt idx="7">
                  <c:v>406.70299999999992</c:v>
                </c:pt>
                <c:pt idx="8">
                  <c:v>417.98000000000013</c:v>
                </c:pt>
                <c:pt idx="9">
                  <c:v>430.82099999999986</c:v>
                </c:pt>
                <c:pt idx="10">
                  <c:v>406.76199999999989</c:v>
                </c:pt>
                <c:pt idx="11">
                  <c:v>403.35000000000014</c:v>
                </c:pt>
                <c:pt idx="12">
                  <c:v>407.06099999999998</c:v>
                </c:pt>
                <c:pt idx="13">
                  <c:v>424.32000000000011</c:v>
                </c:pt>
                <c:pt idx="14">
                  <c:v>405.94699999999989</c:v>
                </c:pt>
                <c:pt idx="15">
                  <c:v>450.68</c:v>
                </c:pt>
                <c:pt idx="16">
                  <c:v>424.9</c:v>
                </c:pt>
                <c:pt idx="17">
                  <c:v>423.52</c:v>
                </c:pt>
                <c:pt idx="18">
                  <c:v>417.77299999999997</c:v>
                </c:pt>
                <c:pt idx="19">
                  <c:v>427.7999999999999</c:v>
                </c:pt>
                <c:pt idx="20">
                  <c:v>449.81999999999988</c:v>
                </c:pt>
                <c:pt idx="21">
                  <c:v>443.6099999999999</c:v>
                </c:pt>
                <c:pt idx="22">
                  <c:v>443.14</c:v>
                </c:pt>
                <c:pt idx="23">
                  <c:v>465.59000000000003</c:v>
                </c:pt>
                <c:pt idx="24">
                  <c:v>443.76</c:v>
                </c:pt>
                <c:pt idx="25">
                  <c:v>430.73</c:v>
                </c:pt>
                <c:pt idx="26">
                  <c:v>430.70299999999997</c:v>
                </c:pt>
                <c:pt idx="27">
                  <c:v>466.26999999999987</c:v>
                </c:pt>
                <c:pt idx="28">
                  <c:v>405.6570000000001</c:v>
                </c:pt>
                <c:pt idx="29">
                  <c:v>434.88099999999997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23-4A43-855A-651D405795FB}"/>
            </c:ext>
          </c:extLst>
        </c:ser>
        <c:ser>
          <c:idx val="1"/>
          <c:order val="1"/>
          <c:tx>
            <c:strRef>
              <c:f>'eva  (2)'!$Q$7</c:f>
              <c:strCache>
                <c:ptCount val="1"/>
                <c:pt idx="0">
                  <c:v>08:00-16:00</c:v>
                </c:pt>
              </c:strCache>
            </c:strRef>
          </c:tx>
          <c:cat>
            <c:numRef>
              <c:f>'eva  (2)'!$C$8:$C$37</c:f>
              <c:numCache>
                <c:formatCode>d\-mmm\-yy</c:formatCode>
                <c:ptCount val="30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</c:numCache>
            </c:numRef>
          </c:cat>
          <c:val>
            <c:numRef>
              <c:f>'eva  (2)'!$Q$8:$Q$37</c:f>
              <c:numCache>
                <c:formatCode>0.0</c:formatCode>
                <c:ptCount val="30"/>
                <c:pt idx="0">
                  <c:v>437.74999999999994</c:v>
                </c:pt>
                <c:pt idx="1">
                  <c:v>437.68700000000001</c:v>
                </c:pt>
                <c:pt idx="2">
                  <c:v>451.57</c:v>
                </c:pt>
                <c:pt idx="3">
                  <c:v>421.12000000000012</c:v>
                </c:pt>
                <c:pt idx="4">
                  <c:v>399.34999999999991</c:v>
                </c:pt>
                <c:pt idx="5">
                  <c:v>470.73999999999995</c:v>
                </c:pt>
                <c:pt idx="6">
                  <c:v>440.81999999999994</c:v>
                </c:pt>
                <c:pt idx="7">
                  <c:v>434.46299999999991</c:v>
                </c:pt>
                <c:pt idx="8">
                  <c:v>406.87000000000006</c:v>
                </c:pt>
                <c:pt idx="9">
                  <c:v>427.81000000000006</c:v>
                </c:pt>
                <c:pt idx="10">
                  <c:v>407.61399999999992</c:v>
                </c:pt>
                <c:pt idx="11">
                  <c:v>373.71000000000009</c:v>
                </c:pt>
                <c:pt idx="12">
                  <c:v>390.01000000000005</c:v>
                </c:pt>
                <c:pt idx="13">
                  <c:v>415.97299999999996</c:v>
                </c:pt>
                <c:pt idx="14">
                  <c:v>384.76999999999987</c:v>
                </c:pt>
                <c:pt idx="15">
                  <c:v>449.32</c:v>
                </c:pt>
                <c:pt idx="16">
                  <c:v>428.18</c:v>
                </c:pt>
                <c:pt idx="17">
                  <c:v>420.95899999999989</c:v>
                </c:pt>
                <c:pt idx="18">
                  <c:v>416.53000000000003</c:v>
                </c:pt>
                <c:pt idx="19">
                  <c:v>446.46000000000009</c:v>
                </c:pt>
                <c:pt idx="20">
                  <c:v>470.28999999999991</c:v>
                </c:pt>
                <c:pt idx="21">
                  <c:v>443.12000000000006</c:v>
                </c:pt>
                <c:pt idx="22">
                  <c:v>448.82000000000011</c:v>
                </c:pt>
                <c:pt idx="23">
                  <c:v>469.86</c:v>
                </c:pt>
                <c:pt idx="24">
                  <c:v>414.17000000000007</c:v>
                </c:pt>
                <c:pt idx="25">
                  <c:v>399.48999999999995</c:v>
                </c:pt>
                <c:pt idx="26">
                  <c:v>445.29999999999995</c:v>
                </c:pt>
                <c:pt idx="27">
                  <c:v>436.34299999999985</c:v>
                </c:pt>
                <c:pt idx="28">
                  <c:v>424.90700000000015</c:v>
                </c:pt>
                <c:pt idx="29">
                  <c:v>448.32099999999991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23-4A43-855A-651D405795FB}"/>
            </c:ext>
          </c:extLst>
        </c:ser>
        <c:ser>
          <c:idx val="2"/>
          <c:order val="2"/>
          <c:tx>
            <c:strRef>
              <c:f>'eva  (2)'!$R$7</c:f>
              <c:strCache>
                <c:ptCount val="1"/>
                <c:pt idx="0">
                  <c:v>16:00-21:00</c:v>
                </c:pt>
              </c:strCache>
            </c:strRef>
          </c:tx>
          <c:cat>
            <c:numRef>
              <c:f>'eva  (2)'!$C$8:$C$37</c:f>
              <c:numCache>
                <c:formatCode>d\-mmm\-yy</c:formatCode>
                <c:ptCount val="30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</c:numCache>
            </c:numRef>
          </c:cat>
          <c:val>
            <c:numRef>
              <c:f>'eva  (2)'!$R$8:$R$37</c:f>
              <c:numCache>
                <c:formatCode>0.0</c:formatCode>
                <c:ptCount val="30"/>
                <c:pt idx="0">
                  <c:v>535.69200000000001</c:v>
                </c:pt>
                <c:pt idx="1">
                  <c:v>540.29700000000003</c:v>
                </c:pt>
                <c:pt idx="2">
                  <c:v>550.54</c:v>
                </c:pt>
                <c:pt idx="3">
                  <c:v>548.27500000000009</c:v>
                </c:pt>
                <c:pt idx="4">
                  <c:v>536.04</c:v>
                </c:pt>
                <c:pt idx="5">
                  <c:v>560.89</c:v>
                </c:pt>
                <c:pt idx="6">
                  <c:v>528.79</c:v>
                </c:pt>
                <c:pt idx="7">
                  <c:v>519.93999999999983</c:v>
                </c:pt>
                <c:pt idx="8">
                  <c:v>526.04</c:v>
                </c:pt>
                <c:pt idx="9">
                  <c:v>531.39499999999998</c:v>
                </c:pt>
                <c:pt idx="10">
                  <c:v>504.37</c:v>
                </c:pt>
                <c:pt idx="11">
                  <c:v>508.72</c:v>
                </c:pt>
                <c:pt idx="12">
                  <c:v>515.59</c:v>
                </c:pt>
                <c:pt idx="13">
                  <c:v>542.93700000000013</c:v>
                </c:pt>
                <c:pt idx="14">
                  <c:v>548.76</c:v>
                </c:pt>
                <c:pt idx="15">
                  <c:v>543.05999999999995</c:v>
                </c:pt>
                <c:pt idx="16">
                  <c:v>533.25099999999998</c:v>
                </c:pt>
                <c:pt idx="17">
                  <c:v>522.66</c:v>
                </c:pt>
                <c:pt idx="18">
                  <c:v>534.35</c:v>
                </c:pt>
                <c:pt idx="19">
                  <c:v>571.34800000000007</c:v>
                </c:pt>
                <c:pt idx="20">
                  <c:v>555.1099999999999</c:v>
                </c:pt>
                <c:pt idx="21">
                  <c:v>523.57000000000016</c:v>
                </c:pt>
                <c:pt idx="22">
                  <c:v>538.49</c:v>
                </c:pt>
                <c:pt idx="23">
                  <c:v>564.41</c:v>
                </c:pt>
                <c:pt idx="24">
                  <c:v>544.87400000000002</c:v>
                </c:pt>
                <c:pt idx="25">
                  <c:v>550.67000000000007</c:v>
                </c:pt>
                <c:pt idx="26">
                  <c:v>557.80499999999995</c:v>
                </c:pt>
                <c:pt idx="27">
                  <c:v>511.57800000000003</c:v>
                </c:pt>
                <c:pt idx="28">
                  <c:v>556.13999999999987</c:v>
                </c:pt>
                <c:pt idx="29">
                  <c:v>553.22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23-4A43-855A-651D40579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90352"/>
        <c:axId val="1"/>
      </c:lineChart>
      <c:dateAx>
        <c:axId val="680490352"/>
        <c:scaling>
          <c:orientation val="minMax"/>
        </c:scaling>
        <c:delete val="0"/>
        <c:axPos val="b"/>
        <c:numFmt formatCode="dd\-mmm\-yy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days"/>
      </c:dateAx>
      <c:valAx>
        <c:axId val="1"/>
        <c:scaling>
          <c:orientation val="minMax"/>
        </c:scaling>
        <c:delete val="0"/>
        <c:axPos val="l"/>
        <c:majorGridlines/>
        <c:numFmt formatCode="0.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680490352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54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794690577118589"/>
          <c:y val="0.27154403294778534"/>
          <c:w val="0.3985327333001385"/>
          <c:h val="0.66432771053918871"/>
        </c:manualLayout>
      </c:layout>
      <c:pieChart>
        <c:varyColors val="1"/>
        <c:ser>
          <c:idx val="0"/>
          <c:order val="0"/>
          <c:tx>
            <c:strRef>
              <c:f>Sheet1!$D$4</c:f>
              <c:strCache>
                <c:ptCount val="1"/>
                <c:pt idx="0">
                  <c:v>Total kwh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A75-45D9-9892-5865595B17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A75-45D9-9892-5865595B17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A75-45D9-9892-5865595B17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A75-45D9-9892-5865595B17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Sheet1!$C$5:$C$8</c:f>
              <c:strCache>
                <c:ptCount val="4"/>
                <c:pt idx="0">
                  <c:v>Padang</c:v>
                </c:pt>
                <c:pt idx="1">
                  <c:v>Bukittinggi</c:v>
                </c:pt>
                <c:pt idx="2">
                  <c:v>Payakumbuh</c:v>
                </c:pt>
                <c:pt idx="3">
                  <c:v>Solok</c:v>
                </c:pt>
              </c:strCache>
            </c:strRef>
          </c:cat>
          <c:val>
            <c:numRef>
              <c:f>Sheet1!$D$5:$D$8</c:f>
              <c:numCache>
                <c:formatCode>General</c:formatCode>
                <c:ptCount val="4"/>
                <c:pt idx="0">
                  <c:v>7157850</c:v>
                </c:pt>
                <c:pt idx="1">
                  <c:v>4778524</c:v>
                </c:pt>
                <c:pt idx="2">
                  <c:v>2877770</c:v>
                </c:pt>
                <c:pt idx="3">
                  <c:v>3229521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75-45D9-9892-5865595B17A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9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5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7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0.jpg"/><Relationship Id="rId9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hart" Target="../charts/char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2" name="Picture 5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63" name="Rectangle 54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Picture 7" descr="A picture containing pylon, crane, outdoor object, distance&#10;&#10;Description automatically generated">
            <a:extLst>
              <a:ext uri="{FF2B5EF4-FFF2-40B4-BE49-F238E27FC236}">
                <a16:creationId xmlns:a16="http://schemas.microsoft.com/office/drawing/2014/main" id="{D85DAEEF-1EFC-76C3-441C-DB8F61B90F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1" b="1"/>
          <a:stretch/>
        </p:blipFill>
        <p:spPr>
          <a:xfrm>
            <a:off x="3048" y="1386"/>
            <a:ext cx="12188952" cy="6856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039DF-B92C-F06A-BE03-D1C9EBBC1CF0}"/>
              </a:ext>
            </a:extLst>
          </p:cNvPr>
          <p:cNvSpPr txBox="1"/>
          <p:nvPr/>
        </p:nvSpPr>
        <p:spPr>
          <a:xfrm>
            <a:off x="3742887" y="854261"/>
            <a:ext cx="7621799" cy="54373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GB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SEGMENTATION USING CUSTOMER LIFETIME VALUE</a:t>
            </a:r>
            <a:br>
              <a:rPr lang="en-GB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HYBRID K-MEANS AND ANALYTIC HIERARCHY PROCESS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en-GB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Thesis Defence – Master of Science Management</a:t>
            </a:r>
          </a:p>
          <a:p>
            <a:pPr algn="ctr">
              <a:spcAft>
                <a:spcPts val="800"/>
              </a:spcAft>
            </a:pPr>
            <a:r>
              <a:rPr lang="en-GB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Radit Rahmadhan</a:t>
            </a:r>
            <a:endParaRPr lang="en-GB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29020003</a:t>
            </a:r>
          </a:p>
          <a:p>
            <a:pPr algn="ctr">
              <a:spcAft>
                <a:spcPts val="800"/>
              </a:spcAft>
            </a:pPr>
            <a:endParaRPr lang="en-GB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6">
              <a:spcAft>
                <a:spcPts val="800"/>
              </a:spcAft>
            </a:pPr>
            <a:endParaRPr lang="en-GB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70088" lvl="6">
              <a:spcAft>
                <a:spcPts val="800"/>
              </a:spcAft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 : </a:t>
            </a:r>
            <a:r>
              <a:rPr lang="en-GB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Meditya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Wasesa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Ph.D.</a:t>
            </a:r>
          </a:p>
          <a:p>
            <a:pPr marL="1970088" lvl="6">
              <a:spcAft>
                <a:spcPts val="800"/>
              </a:spcAft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Examiners : 1. </a:t>
            </a:r>
            <a:r>
              <a:rPr lang="en-GB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Manahan </a:t>
            </a:r>
            <a:r>
              <a:rPr lang="en-GB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Siallagan</a:t>
            </a:r>
            <a:b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2. </a:t>
            </a:r>
            <a:r>
              <a:rPr lang="en-GB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Prawira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Fajarinda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Belgiawan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Ph.D.</a:t>
            </a:r>
          </a:p>
          <a:p>
            <a:pPr lvl="6">
              <a:spcAft>
                <a:spcPts val="800"/>
              </a:spcAft>
            </a:pPr>
            <a:endParaRPr lang="en-GB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6">
              <a:spcAft>
                <a:spcPts val="800"/>
              </a:spcAft>
            </a:pPr>
            <a:endParaRPr lang="en-GB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6">
              <a:spcAft>
                <a:spcPts val="800"/>
              </a:spcAft>
            </a:pP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Bandung, 22 December 2022</a:t>
            </a:r>
          </a:p>
        </p:txBody>
      </p:sp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89C2974D-BFC0-32DB-33DA-0AF733569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-23914"/>
            <a:ext cx="830361" cy="854272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49" name="Picture 48" descr="Logo&#10;&#10;Description automatically generated">
            <a:extLst>
              <a:ext uri="{FF2B5EF4-FFF2-40B4-BE49-F238E27FC236}">
                <a16:creationId xmlns:a16="http://schemas.microsoft.com/office/drawing/2014/main" id="{11F76107-E709-EF5A-7130-5D607BC2D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-23910"/>
            <a:ext cx="2285652" cy="878171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599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0" y="1741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Research Philosophical Position</a:t>
            </a:r>
            <a:endParaRPr lang="en-ID" sz="28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03 | Methodology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719B370A-F3F8-D169-37E5-7873A95D57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16"/>
          <a:stretch/>
        </p:blipFill>
        <p:spPr bwMode="auto">
          <a:xfrm>
            <a:off x="685945" y="1148646"/>
            <a:ext cx="7001485" cy="41153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L-Shape 5">
            <a:extLst>
              <a:ext uri="{FF2B5EF4-FFF2-40B4-BE49-F238E27FC236}">
                <a16:creationId xmlns:a16="http://schemas.microsoft.com/office/drawing/2014/main" id="{F0B4C8DB-B220-0090-0422-EF69B7EEC6D1}"/>
              </a:ext>
            </a:extLst>
          </p:cNvPr>
          <p:cNvSpPr/>
          <p:nvPr/>
        </p:nvSpPr>
        <p:spPr>
          <a:xfrm rot="18878103">
            <a:off x="8238837" y="1111827"/>
            <a:ext cx="299461" cy="17558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F04D5-117D-8091-15DE-A31EF1337C5B}"/>
              </a:ext>
            </a:extLst>
          </p:cNvPr>
          <p:cNvSpPr/>
          <p:nvPr/>
        </p:nvSpPr>
        <p:spPr>
          <a:xfrm>
            <a:off x="8064120" y="1004240"/>
            <a:ext cx="648897" cy="47310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1B43EE9-CDD8-EB5A-CAB1-BB7441488F5E}"/>
              </a:ext>
            </a:extLst>
          </p:cNvPr>
          <p:cNvSpPr/>
          <p:nvPr/>
        </p:nvSpPr>
        <p:spPr>
          <a:xfrm rot="18878103">
            <a:off x="8220216" y="1930545"/>
            <a:ext cx="299461" cy="17558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CA6741-31EC-A00C-36F8-3A1FA79D0CEA}"/>
              </a:ext>
            </a:extLst>
          </p:cNvPr>
          <p:cNvSpPr/>
          <p:nvPr/>
        </p:nvSpPr>
        <p:spPr>
          <a:xfrm>
            <a:off x="8045499" y="1788585"/>
            <a:ext cx="648897" cy="47310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FC334C05-9FB3-A16A-6BF2-0CB33346B132}"/>
              </a:ext>
            </a:extLst>
          </p:cNvPr>
          <p:cNvSpPr/>
          <p:nvPr/>
        </p:nvSpPr>
        <p:spPr>
          <a:xfrm rot="18878103">
            <a:off x="8220217" y="2716242"/>
            <a:ext cx="299461" cy="17558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968EE9-0FE3-E4A2-03AF-40886114BD32}"/>
              </a:ext>
            </a:extLst>
          </p:cNvPr>
          <p:cNvSpPr/>
          <p:nvPr/>
        </p:nvSpPr>
        <p:spPr>
          <a:xfrm>
            <a:off x="8026994" y="2610631"/>
            <a:ext cx="648897" cy="47310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996F4D20-3C9A-A453-2BA0-CCD5B215A97D}"/>
              </a:ext>
            </a:extLst>
          </p:cNvPr>
          <p:cNvSpPr/>
          <p:nvPr/>
        </p:nvSpPr>
        <p:spPr>
          <a:xfrm rot="18878103">
            <a:off x="8201711" y="3480302"/>
            <a:ext cx="299461" cy="17558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5B6E53-ACBB-4016-1962-454C147DEA42}"/>
              </a:ext>
            </a:extLst>
          </p:cNvPr>
          <p:cNvSpPr/>
          <p:nvPr/>
        </p:nvSpPr>
        <p:spPr>
          <a:xfrm>
            <a:off x="8045497" y="3356153"/>
            <a:ext cx="648897" cy="47310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27B69F69-6DEC-CFFD-AF64-4B7CD908A5C5}"/>
              </a:ext>
            </a:extLst>
          </p:cNvPr>
          <p:cNvSpPr/>
          <p:nvPr/>
        </p:nvSpPr>
        <p:spPr>
          <a:xfrm rot="18878103">
            <a:off x="8200935" y="4307183"/>
            <a:ext cx="299461" cy="17558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F82A50-1949-C6AE-B217-46A4CBFF0229}"/>
              </a:ext>
            </a:extLst>
          </p:cNvPr>
          <p:cNvSpPr/>
          <p:nvPr/>
        </p:nvSpPr>
        <p:spPr>
          <a:xfrm>
            <a:off x="8005174" y="4158422"/>
            <a:ext cx="648897" cy="47310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AD6FB3EE-48CD-7D86-45CC-49A62015073D}"/>
              </a:ext>
            </a:extLst>
          </p:cNvPr>
          <p:cNvSpPr/>
          <p:nvPr/>
        </p:nvSpPr>
        <p:spPr>
          <a:xfrm rot="18878103">
            <a:off x="8175123" y="5097590"/>
            <a:ext cx="299461" cy="17558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A837F8-E1FA-0EFD-C2CB-9A3783B89F13}"/>
              </a:ext>
            </a:extLst>
          </p:cNvPr>
          <p:cNvSpPr/>
          <p:nvPr/>
        </p:nvSpPr>
        <p:spPr>
          <a:xfrm>
            <a:off x="8005173" y="4996977"/>
            <a:ext cx="648897" cy="47310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EAC87E-AE5E-ED40-CD07-5F08B68CAC23}"/>
              </a:ext>
            </a:extLst>
          </p:cNvPr>
          <p:cNvSpPr txBox="1"/>
          <p:nvPr/>
        </p:nvSpPr>
        <p:spPr>
          <a:xfrm>
            <a:off x="9167780" y="1031389"/>
            <a:ext cx="15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Pragmatism</a:t>
            </a:r>
            <a:endParaRPr lang="en-ID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A6CBC8-08A9-B494-5A5B-C0F1BD69CDD5}"/>
              </a:ext>
            </a:extLst>
          </p:cNvPr>
          <p:cNvSpPr txBox="1"/>
          <p:nvPr/>
        </p:nvSpPr>
        <p:spPr>
          <a:xfrm>
            <a:off x="9167780" y="1870763"/>
            <a:ext cx="15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Deduction</a:t>
            </a:r>
            <a:endParaRPr lang="en-ID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90320E-9969-3A1D-D08A-725E79F138A2}"/>
              </a:ext>
            </a:extLst>
          </p:cNvPr>
          <p:cNvSpPr txBox="1"/>
          <p:nvPr/>
        </p:nvSpPr>
        <p:spPr>
          <a:xfrm>
            <a:off x="9167780" y="2689605"/>
            <a:ext cx="267587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Quantitative Method</a:t>
            </a:r>
            <a:endParaRPr lang="en-ID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C79E4F-3845-D613-0D53-0C41C3AB13F0}"/>
              </a:ext>
            </a:extLst>
          </p:cNvPr>
          <p:cNvSpPr txBox="1"/>
          <p:nvPr/>
        </p:nvSpPr>
        <p:spPr>
          <a:xfrm>
            <a:off x="9182294" y="3459926"/>
            <a:ext cx="267587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Case Study</a:t>
            </a:r>
            <a:endParaRPr lang="en-ID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411509-4FBF-ABC3-F53D-4786B5DC008B}"/>
              </a:ext>
            </a:extLst>
          </p:cNvPr>
          <p:cNvSpPr txBox="1"/>
          <p:nvPr/>
        </p:nvSpPr>
        <p:spPr>
          <a:xfrm>
            <a:off x="9182293" y="4262195"/>
            <a:ext cx="267587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Longitudinal</a:t>
            </a:r>
            <a:endParaRPr lang="en-ID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8E36E8-DB24-57E9-A37A-09419681390B}"/>
              </a:ext>
            </a:extLst>
          </p:cNvPr>
          <p:cNvSpPr txBox="1"/>
          <p:nvPr/>
        </p:nvSpPr>
        <p:spPr>
          <a:xfrm>
            <a:off x="9167779" y="4990196"/>
            <a:ext cx="267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Quantitative Data Collection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11443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0" y="34763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Research Framework</a:t>
            </a:r>
            <a:endParaRPr lang="en-ID" sz="28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03 | Methodology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 descr="Graphical user interface, diagram, application, Word&#10;&#10;Description automatically generated">
            <a:extLst>
              <a:ext uri="{FF2B5EF4-FFF2-40B4-BE49-F238E27FC236}">
                <a16:creationId xmlns:a16="http://schemas.microsoft.com/office/drawing/2014/main" id="{1FDF8BD5-FC39-B51F-C248-21762D1D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43" y="1552238"/>
            <a:ext cx="10849749" cy="4099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9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-9167" y="-5712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-9167" y="2609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Data Collection</a:t>
            </a:r>
            <a:endParaRPr lang="en-ID" sz="28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03 | Methodology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06BDB40-EF68-0AC2-528C-0612DE808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7" y="3436639"/>
            <a:ext cx="1569765" cy="1511152"/>
          </a:xfrm>
          <a:prstGeom prst="rect">
            <a:avLst/>
          </a:prstGeom>
        </p:spPr>
      </p:pic>
      <p:pic>
        <p:nvPicPr>
          <p:cNvPr id="17" name="Picture 16" descr="A person holding a phone&#10;&#10;Description automatically generated with medium confidence">
            <a:extLst>
              <a:ext uri="{FF2B5EF4-FFF2-40B4-BE49-F238E27FC236}">
                <a16:creationId xmlns:a16="http://schemas.microsoft.com/office/drawing/2014/main" id="{B96D8210-379D-F09E-437A-71B1FD626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22" y="3436638"/>
            <a:ext cx="1569763" cy="148074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F6E40B4D-6D4F-2AD5-27CC-4353DF0C60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2"/>
          <a:stretch/>
        </p:blipFill>
        <p:spPr>
          <a:xfrm>
            <a:off x="793132" y="1651997"/>
            <a:ext cx="3142454" cy="1769365"/>
          </a:xfrm>
          <a:prstGeom prst="rect">
            <a:avLst/>
          </a:prstGeom>
        </p:spPr>
      </p:pic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55A0CED5-D453-68F1-CE78-73C15D928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7701" y="1523984"/>
            <a:ext cx="523220" cy="5232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2AD894-3062-177C-09B0-D30B759689B8}"/>
              </a:ext>
            </a:extLst>
          </p:cNvPr>
          <p:cNvSpPr txBox="1"/>
          <p:nvPr/>
        </p:nvSpPr>
        <p:spPr>
          <a:xfrm>
            <a:off x="5222785" y="1651160"/>
            <a:ext cx="502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PT.PLN Persero West Sumatera Region Data</a:t>
            </a:r>
            <a:endParaRPr lang="en-ID" b="1" dirty="0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E52CC3D8-DACC-6266-0E29-826333D80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91843"/>
              </p:ext>
            </p:extLst>
          </p:nvPr>
        </p:nvGraphicFramePr>
        <p:xfrm>
          <a:off x="4517701" y="2201052"/>
          <a:ext cx="6661992" cy="27467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79002">
                  <a:extLst>
                    <a:ext uri="{9D8B030D-6E8A-4147-A177-3AD203B41FA5}">
                      <a16:colId xmlns:a16="http://schemas.microsoft.com/office/drawing/2014/main" val="2132477057"/>
                    </a:ext>
                  </a:extLst>
                </a:gridCol>
                <a:gridCol w="647891">
                  <a:extLst>
                    <a:ext uri="{9D8B030D-6E8A-4147-A177-3AD203B41FA5}">
                      <a16:colId xmlns:a16="http://schemas.microsoft.com/office/drawing/2014/main" val="3063504819"/>
                    </a:ext>
                  </a:extLst>
                </a:gridCol>
                <a:gridCol w="1198062">
                  <a:extLst>
                    <a:ext uri="{9D8B030D-6E8A-4147-A177-3AD203B41FA5}">
                      <a16:colId xmlns:a16="http://schemas.microsoft.com/office/drawing/2014/main" val="364623398"/>
                    </a:ext>
                  </a:extLst>
                </a:gridCol>
                <a:gridCol w="938975">
                  <a:extLst>
                    <a:ext uri="{9D8B030D-6E8A-4147-A177-3AD203B41FA5}">
                      <a16:colId xmlns:a16="http://schemas.microsoft.com/office/drawing/2014/main" val="3888280766"/>
                    </a:ext>
                  </a:extLst>
                </a:gridCol>
                <a:gridCol w="1198062">
                  <a:extLst>
                    <a:ext uri="{9D8B030D-6E8A-4147-A177-3AD203B41FA5}">
                      <a16:colId xmlns:a16="http://schemas.microsoft.com/office/drawing/2014/main" val="1986485095"/>
                    </a:ext>
                  </a:extLst>
                </a:gridCol>
              </a:tblGrid>
              <a:tr h="408555">
                <a:tc>
                  <a:txBody>
                    <a:bodyPr/>
                    <a:lstStyle/>
                    <a:p>
                      <a:r>
                        <a:rPr lang="en-GB" sz="1400" dirty="0"/>
                        <a:t>Data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Year 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Row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Variable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Data Used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092594"/>
                  </a:ext>
                </a:extLst>
              </a:tr>
              <a:tr h="9493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Customer Transactions history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2019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7,945,689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107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July,2020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5313"/>
                  </a:ext>
                </a:extLst>
              </a:tr>
              <a:tr h="9493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Customer Transactions history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2020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8,558,539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107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04583"/>
                  </a:ext>
                </a:extLst>
              </a:tr>
              <a:tr h="439497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 Data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16,504,228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1,835,212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4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09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0" y="1741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Data Preparation</a:t>
            </a:r>
            <a:endParaRPr lang="en-ID" sz="28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03 | Methodology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0806D-29BE-CE5F-8741-3644520847C3}"/>
              </a:ext>
            </a:extLst>
          </p:cNvPr>
          <p:cNvSpPr txBox="1"/>
          <p:nvPr/>
        </p:nvSpPr>
        <p:spPr>
          <a:xfrm>
            <a:off x="2369284" y="1570893"/>
            <a:ext cx="133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Regional</a:t>
            </a:r>
            <a:endParaRPr lang="en-ID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911F0-75B3-58F8-BFA7-5650BFA4951B}"/>
              </a:ext>
            </a:extLst>
          </p:cNvPr>
          <p:cNvSpPr txBox="1"/>
          <p:nvPr/>
        </p:nvSpPr>
        <p:spPr>
          <a:xfrm>
            <a:off x="8324453" y="1568642"/>
            <a:ext cx="253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Customer</a:t>
            </a:r>
            <a:endParaRPr lang="en-ID" sz="20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81E95-3D22-68D7-B10E-18B1458B3088}"/>
              </a:ext>
            </a:extLst>
          </p:cNvPr>
          <p:cNvCxnSpPr/>
          <p:nvPr/>
        </p:nvCxnSpPr>
        <p:spPr>
          <a:xfrm>
            <a:off x="6096000" y="1551407"/>
            <a:ext cx="0" cy="488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96DCA3-B3AD-F4CA-D37A-F509FE6E9869}"/>
              </a:ext>
            </a:extLst>
          </p:cNvPr>
          <p:cNvSpPr txBox="1"/>
          <p:nvPr/>
        </p:nvSpPr>
        <p:spPr>
          <a:xfrm>
            <a:off x="0" y="8613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Data Profiling</a:t>
            </a:r>
            <a:endParaRPr lang="en-ID" sz="200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43CEABA-52B9-4F89-A1B6-EB3597109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283138"/>
              </p:ext>
            </p:extLst>
          </p:nvPr>
        </p:nvGraphicFramePr>
        <p:xfrm>
          <a:off x="772798" y="2280434"/>
          <a:ext cx="4550404" cy="248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6B21A75-A75F-14FC-D424-F800677FB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99" y="2235242"/>
            <a:ext cx="4272280" cy="2572985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7EDADF-E1E1-5EDA-E1B8-EF82573FBF39}"/>
              </a:ext>
            </a:extLst>
          </p:cNvPr>
          <p:cNvSpPr txBox="1"/>
          <p:nvPr/>
        </p:nvSpPr>
        <p:spPr>
          <a:xfrm>
            <a:off x="772798" y="5072467"/>
            <a:ext cx="4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Padang area has the highest electricity consumption compared to other locations.</a:t>
            </a:r>
            <a:endParaRPr lang="en-ID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6D661C-7641-D6BC-DEF5-A0C7A2AAD4D3}"/>
              </a:ext>
            </a:extLst>
          </p:cNvPr>
          <p:cNvSpPr txBox="1"/>
          <p:nvPr/>
        </p:nvSpPr>
        <p:spPr>
          <a:xfrm>
            <a:off x="7818084" y="5072467"/>
            <a:ext cx="2651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GB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ocuses on business customers</a:t>
            </a:r>
            <a:endParaRPr lang="en-ID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3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-14514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0" y="11040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Data Preparation</a:t>
            </a:r>
            <a:endParaRPr lang="en-ID" sz="28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03 | Methodology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6DCA3-B3AD-F4CA-D37A-F509FE6E9869}"/>
              </a:ext>
            </a:extLst>
          </p:cNvPr>
          <p:cNvSpPr txBox="1"/>
          <p:nvPr/>
        </p:nvSpPr>
        <p:spPr>
          <a:xfrm>
            <a:off x="0" y="75919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Data</a:t>
            </a:r>
            <a:r>
              <a:rPr lang="en-GB" dirty="0">
                <a:latin typeface="Amasis MT Pro Black" panose="02040A04050005020304" pitchFamily="18" charset="0"/>
              </a:rPr>
              <a:t> Cleaning</a:t>
            </a:r>
            <a:endParaRPr lang="en-ID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A1B1A1-D441-98D9-54E5-B9036D64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00423"/>
              </p:ext>
            </p:extLst>
          </p:nvPr>
        </p:nvGraphicFramePr>
        <p:xfrm>
          <a:off x="4784945" y="1511745"/>
          <a:ext cx="7154124" cy="480822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154460">
                  <a:extLst>
                    <a:ext uri="{9D8B030D-6E8A-4147-A177-3AD203B41FA5}">
                      <a16:colId xmlns:a16="http://schemas.microsoft.com/office/drawing/2014/main" val="2885435842"/>
                    </a:ext>
                  </a:extLst>
                </a:gridCol>
                <a:gridCol w="650619">
                  <a:extLst>
                    <a:ext uri="{9D8B030D-6E8A-4147-A177-3AD203B41FA5}">
                      <a16:colId xmlns:a16="http://schemas.microsoft.com/office/drawing/2014/main" val="1200448622"/>
                    </a:ext>
                  </a:extLst>
                </a:gridCol>
                <a:gridCol w="425553">
                  <a:extLst>
                    <a:ext uri="{9D8B030D-6E8A-4147-A177-3AD203B41FA5}">
                      <a16:colId xmlns:a16="http://schemas.microsoft.com/office/drawing/2014/main" val="238186626"/>
                    </a:ext>
                  </a:extLst>
                </a:gridCol>
                <a:gridCol w="700633">
                  <a:extLst>
                    <a:ext uri="{9D8B030D-6E8A-4147-A177-3AD203B41FA5}">
                      <a16:colId xmlns:a16="http://schemas.microsoft.com/office/drawing/2014/main" val="2164922932"/>
                    </a:ext>
                  </a:extLst>
                </a:gridCol>
                <a:gridCol w="498907">
                  <a:extLst>
                    <a:ext uri="{9D8B030D-6E8A-4147-A177-3AD203B41FA5}">
                      <a16:colId xmlns:a16="http://schemas.microsoft.com/office/drawing/2014/main" val="3353053492"/>
                    </a:ext>
                  </a:extLst>
                </a:gridCol>
                <a:gridCol w="2723952">
                  <a:extLst>
                    <a:ext uri="{9D8B030D-6E8A-4147-A177-3AD203B41FA5}">
                      <a16:colId xmlns:a16="http://schemas.microsoft.com/office/drawing/2014/main" val="3446102909"/>
                    </a:ext>
                  </a:extLst>
                </a:gridCol>
              </a:tblGrid>
              <a:tr h="161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Variable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Data Type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Count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Max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Min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Variable Description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1821023340"/>
                  </a:ext>
                </a:extLst>
              </a:tr>
              <a:tr h="161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ID Customer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Integer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24,785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Identity of the customer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696358154"/>
                  </a:ext>
                </a:extLst>
              </a:tr>
              <a:tr h="9314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Customer Service Unit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String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-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Customer Service Units or service branches provided by the company which are in 4 customer service centers namely Belanti, Painan, Indarung, Pariaman, Lubuk Basung, Lubuk Sikaping, Koto tuo, Baso, Sijunjung, Sungai Rumbai, Kayu Aro, Sawah Lunto, Batusangkar, Lintau, Lima Puluh Kota and others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1535559660"/>
                  </a:ext>
                </a:extLst>
              </a:tr>
              <a:tr h="161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Data Entry Date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2020/12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2019/01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Admin enters data per 1 month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469512741"/>
                  </a:ext>
                </a:extLst>
              </a:tr>
              <a:tr h="7072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Rates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Categorical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B1 means a business that uses electricity from 450 kWh to 5500 kWh, B2 means a business that uses electricity from 6600 to 200 thousand kWh, B3 means a business that uses 200 thousand kwh of electrical power and above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2060725739"/>
                  </a:ext>
                </a:extLst>
              </a:tr>
              <a:tr h="5252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Power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Integer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43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2,425,000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450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Power used by customers such as 450 kwh,900 kwh,1,300 kwh, 2,200 kwh,3,300 kwh, 7,700 kwh,15,400 kwh,132,000 kwh, 200,000 kwh and others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1855122445"/>
                  </a:ext>
                </a:extLst>
              </a:tr>
              <a:tr h="161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Meter Code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Categorical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 means analogue meter and E means digital meter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4107553130"/>
                  </a:ext>
                </a:extLst>
              </a:tr>
              <a:tr h="161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Flash time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Double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2,7904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4775.66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Electricity usage time by customer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3178144210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Total KWH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Integer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1,0427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635,370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The total of peak load kwh usage and peak external load kwh used by customers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575770812"/>
                  </a:ext>
                </a:extLst>
              </a:tr>
              <a:tr h="161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KWH Off – Load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Integer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10,417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500,640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KWH used at peak external load by customers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614875535"/>
                  </a:ext>
                </a:extLst>
              </a:tr>
              <a:tr h="161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KWH Peak Load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Integer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1,515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146,580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KWH used at peak load by customers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4255042400"/>
                  </a:ext>
                </a:extLst>
              </a:tr>
              <a:tr h="5252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Discount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Double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338,942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Discounts given by the company based on the provisions of the company such as using unused kwh by the company or because of a natural disaster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4117452244"/>
                  </a:ext>
                </a:extLst>
              </a:tr>
              <a:tr h="161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Peak Offload Fee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Double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18,578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518,552,899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Payments made when using Peak Offload 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746921214"/>
                  </a:ext>
                </a:extLst>
              </a:tr>
              <a:tr h="161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Peak Load Fee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Double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2,256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227,736,949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Payments made when using Peak Load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3368927425"/>
                  </a:ext>
                </a:extLst>
              </a:tr>
              <a:tr h="161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Total Cost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Double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21,621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732,079,768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The total cost paid by the customer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74" marR="29574" marT="0" marB="0"/>
                </a:tc>
                <a:extLst>
                  <a:ext uri="{0D108BD9-81ED-4DB2-BD59-A6C34878D82A}">
                    <a16:rowId xmlns:a16="http://schemas.microsoft.com/office/drawing/2014/main" val="38975594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2CBC27E-A8C2-58F8-81BE-A1BE57E366C1}"/>
              </a:ext>
            </a:extLst>
          </p:cNvPr>
          <p:cNvSpPr txBox="1"/>
          <p:nvPr/>
        </p:nvSpPr>
        <p:spPr>
          <a:xfrm>
            <a:off x="510663" y="4035458"/>
            <a:ext cx="399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Process focused to duplicate removal and missing value handling</a:t>
            </a:r>
            <a:endParaRPr lang="en-ID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961B271-EF6C-441E-E047-F00D29662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5" y="2541007"/>
            <a:ext cx="1541656" cy="763491"/>
          </a:xfrm>
          <a:prstGeom prst="rect">
            <a:avLst/>
          </a:prstGeom>
        </p:spPr>
      </p:pic>
      <p:pic>
        <p:nvPicPr>
          <p:cNvPr id="23" name="Picture 22" descr="Chart, diagram, bubble chart&#10;&#10;Description automatically generated">
            <a:extLst>
              <a:ext uri="{FF2B5EF4-FFF2-40B4-BE49-F238E27FC236}">
                <a16:creationId xmlns:a16="http://schemas.microsoft.com/office/drawing/2014/main" id="{0FF0E6B8-1A21-F7B5-EBA6-8FB244188F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7" t="41081" r="26904" b="29583"/>
          <a:stretch/>
        </p:blipFill>
        <p:spPr>
          <a:xfrm>
            <a:off x="2878333" y="2531665"/>
            <a:ext cx="1270830" cy="7634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1DC57D-FA7B-0E26-26AC-C4047885ED50}"/>
              </a:ext>
            </a:extLst>
          </p:cNvPr>
          <p:cNvSpPr txBox="1"/>
          <p:nvPr/>
        </p:nvSpPr>
        <p:spPr>
          <a:xfrm>
            <a:off x="664031" y="3539173"/>
            <a:ext cx="1541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Duplicate Removal</a:t>
            </a:r>
            <a:endParaRPr lang="en-ID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C51F1-B3F0-1DCD-2764-E66F2B4CB7C0}"/>
              </a:ext>
            </a:extLst>
          </p:cNvPr>
          <p:cNvSpPr txBox="1"/>
          <p:nvPr/>
        </p:nvSpPr>
        <p:spPr>
          <a:xfrm>
            <a:off x="2801172" y="3527555"/>
            <a:ext cx="1541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Missing Handling Value</a:t>
            </a:r>
            <a:endParaRPr lang="en-ID" sz="1100" b="1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1B63F2D-DDF8-5934-CF37-7F62ADB07FCB}"/>
              </a:ext>
            </a:extLst>
          </p:cNvPr>
          <p:cNvSpPr/>
          <p:nvPr/>
        </p:nvSpPr>
        <p:spPr>
          <a:xfrm>
            <a:off x="2364878" y="2875059"/>
            <a:ext cx="313509" cy="1866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768296-B5E6-6D1C-2AE8-8C1B3467B3DF}"/>
              </a:ext>
            </a:extLst>
          </p:cNvPr>
          <p:cNvSpPr txBox="1"/>
          <p:nvPr/>
        </p:nvSpPr>
        <p:spPr>
          <a:xfrm>
            <a:off x="1953765" y="2042012"/>
            <a:ext cx="144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Process</a:t>
            </a:r>
            <a:endParaRPr lang="en-ID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601C6-C534-E947-89F7-4B61C0967902}"/>
              </a:ext>
            </a:extLst>
          </p:cNvPr>
          <p:cNvSpPr txBox="1"/>
          <p:nvPr/>
        </p:nvSpPr>
        <p:spPr>
          <a:xfrm>
            <a:off x="4809673" y="1234733"/>
            <a:ext cx="7129395" cy="26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Data Cleaning Description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272283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0" y="1741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Choice Of Variable</a:t>
            </a:r>
            <a:endParaRPr lang="en-ID" sz="28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03 | Methodology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A5DD5D-5C15-2242-7453-7DC1276B7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12397"/>
              </p:ext>
            </p:extLst>
          </p:nvPr>
        </p:nvGraphicFramePr>
        <p:xfrm>
          <a:off x="693543" y="1553679"/>
          <a:ext cx="6621656" cy="429330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65605">
                  <a:extLst>
                    <a:ext uri="{9D8B030D-6E8A-4147-A177-3AD203B41FA5}">
                      <a16:colId xmlns:a16="http://schemas.microsoft.com/office/drawing/2014/main" val="291269123"/>
                    </a:ext>
                  </a:extLst>
                </a:gridCol>
                <a:gridCol w="984289">
                  <a:extLst>
                    <a:ext uri="{9D8B030D-6E8A-4147-A177-3AD203B41FA5}">
                      <a16:colId xmlns:a16="http://schemas.microsoft.com/office/drawing/2014/main" val="2066002051"/>
                    </a:ext>
                  </a:extLst>
                </a:gridCol>
                <a:gridCol w="772824">
                  <a:extLst>
                    <a:ext uri="{9D8B030D-6E8A-4147-A177-3AD203B41FA5}">
                      <a16:colId xmlns:a16="http://schemas.microsoft.com/office/drawing/2014/main" val="1954297269"/>
                    </a:ext>
                  </a:extLst>
                </a:gridCol>
                <a:gridCol w="3498938">
                  <a:extLst>
                    <a:ext uri="{9D8B030D-6E8A-4147-A177-3AD203B41FA5}">
                      <a16:colId xmlns:a16="http://schemas.microsoft.com/office/drawing/2014/main" val="3922226208"/>
                    </a:ext>
                  </a:extLst>
                </a:gridCol>
              </a:tblGrid>
              <a:tr h="2284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Data Type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Function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Variable Description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671423"/>
                  </a:ext>
                </a:extLst>
              </a:tr>
              <a:tr h="7493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Power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Integer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D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D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D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D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D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D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D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Predictor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Power used by customers such as 450 kwh,900 kwh,1,300 kwh, 2,200 kwh,3,300 kwh, 7,700 kwh,154,00 kwh,132,000 kwh,200,000 kwh and others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246711"/>
                  </a:ext>
                </a:extLst>
              </a:tr>
              <a:tr h="2284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Flash time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Double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Electricity usage time by customer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8332327"/>
                  </a:ext>
                </a:extLst>
              </a:tr>
              <a:tr h="2284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KWH Off - Load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Integer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KWH used at peak external load by customers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782873"/>
                  </a:ext>
                </a:extLst>
              </a:tr>
              <a:tr h="2284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KWH Peak Load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Integer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KWH used at peak load by customers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045891"/>
                  </a:ext>
                </a:extLst>
              </a:tr>
              <a:tr h="4863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Total KWH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Integer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total of peak load kwh usage and peak external load kwh used by customers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2192813"/>
                  </a:ext>
                </a:extLst>
              </a:tr>
              <a:tr h="7442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Discount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Double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Discounts given by the company based on the provisions of the company such as using unused kwh by the company or because of a natural disaster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728068"/>
                  </a:ext>
                </a:extLst>
              </a:tr>
              <a:tr h="2284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Peak Offload Fee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Double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Payments made when using Peak Offload 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770958"/>
                  </a:ext>
                </a:extLst>
              </a:tr>
              <a:tr h="2284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Peak Load Fee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Double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Payments made when using Peak Load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435381"/>
                  </a:ext>
                </a:extLst>
              </a:tr>
              <a:tr h="2284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Total Cost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Double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total cost paid by the customer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96378"/>
                  </a:ext>
                </a:extLst>
              </a:tr>
              <a:tr h="4863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Customer segmentation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Double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Predicted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The results of the cluster based on the model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0693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4A0688-D937-5CE0-0D10-0DFDBF5476A0}"/>
              </a:ext>
            </a:extLst>
          </p:cNvPr>
          <p:cNvSpPr txBox="1"/>
          <p:nvPr/>
        </p:nvSpPr>
        <p:spPr>
          <a:xfrm>
            <a:off x="693543" y="1166670"/>
            <a:ext cx="6621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Predictive Model Specification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372801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-14514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0" y="1741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Clustering Model</a:t>
            </a:r>
            <a:endParaRPr lang="en-ID" sz="28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03 | Methodology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56857D5-AA4E-F461-01B0-9D3D7385F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7" y="1393128"/>
            <a:ext cx="4115023" cy="37984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20B82F-0E17-4297-02D9-A58DD73510EE}"/>
              </a:ext>
            </a:extLst>
          </p:cNvPr>
          <p:cNvSpPr/>
          <p:nvPr/>
        </p:nvSpPr>
        <p:spPr>
          <a:xfrm>
            <a:off x="5348496" y="2172864"/>
            <a:ext cx="583407" cy="52322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endParaRPr lang="en-ID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01B7F2-E2B7-825F-2610-85DE90C9EDAF}"/>
              </a:ext>
            </a:extLst>
          </p:cNvPr>
          <p:cNvSpPr/>
          <p:nvPr/>
        </p:nvSpPr>
        <p:spPr>
          <a:xfrm>
            <a:off x="5321859" y="3151502"/>
            <a:ext cx="583407" cy="52322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  <a:endParaRPr lang="en-ID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7BFFE8-6E43-7047-ED0F-3F4DA2420324}"/>
              </a:ext>
            </a:extLst>
          </p:cNvPr>
          <p:cNvSpPr/>
          <p:nvPr/>
        </p:nvSpPr>
        <p:spPr>
          <a:xfrm>
            <a:off x="5321860" y="4171557"/>
            <a:ext cx="583407" cy="52322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  <a:endParaRPr lang="en-ID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A2636-379D-9671-88EF-36228E90F85C}"/>
              </a:ext>
            </a:extLst>
          </p:cNvPr>
          <p:cNvSpPr txBox="1"/>
          <p:nvPr/>
        </p:nvSpPr>
        <p:spPr>
          <a:xfrm>
            <a:off x="6351597" y="2190127"/>
            <a:ext cx="444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Determine the number of clusters with elbow method</a:t>
            </a:r>
            <a:endParaRPr lang="en-ID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A2359-91C4-BDC6-5B07-DD0D6BE7BE57}"/>
              </a:ext>
            </a:extLst>
          </p:cNvPr>
          <p:cNvSpPr txBox="1"/>
          <p:nvPr/>
        </p:nvSpPr>
        <p:spPr>
          <a:xfrm>
            <a:off x="6351597" y="3112028"/>
            <a:ext cx="44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Each data point in the data set will be assigned to the nearest centroid, and then a new centroid is generated.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DB495-1C53-A128-83A0-1F61CCBAE56F}"/>
              </a:ext>
            </a:extLst>
          </p:cNvPr>
          <p:cNvSpPr txBox="1"/>
          <p:nvPr/>
        </p:nvSpPr>
        <p:spPr>
          <a:xfrm>
            <a:off x="6351597" y="4178806"/>
            <a:ext cx="4226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To recalculate a new cluster by assigning all data points to the nearest centroid, and then a new group is created.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445520-07EB-A2ED-1C1B-FB22CAC060BC}"/>
              </a:ext>
            </a:extLst>
          </p:cNvPr>
          <p:cNvSpPr/>
          <p:nvPr/>
        </p:nvSpPr>
        <p:spPr>
          <a:xfrm>
            <a:off x="5321860" y="5191612"/>
            <a:ext cx="583407" cy="52322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  <a:endParaRPr lang="en-ID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DCC41-6865-0220-01A3-B49577C30C47}"/>
              </a:ext>
            </a:extLst>
          </p:cNvPr>
          <p:cNvSpPr txBox="1"/>
          <p:nvPr/>
        </p:nvSpPr>
        <p:spPr>
          <a:xfrm>
            <a:off x="6351597" y="5191612"/>
            <a:ext cx="42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process will be repeated between step 2 and step 3 until the stopping criteria are met.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01966-0FE9-02D6-6C65-921CC06522F5}"/>
              </a:ext>
            </a:extLst>
          </p:cNvPr>
          <p:cNvSpPr txBox="1"/>
          <p:nvPr/>
        </p:nvSpPr>
        <p:spPr>
          <a:xfrm>
            <a:off x="5306569" y="1219368"/>
            <a:ext cx="568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This study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 the K-Means Clustering model to group customers adopt by (</a:t>
            </a:r>
            <a:r>
              <a:rPr lang="en-GB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Bapna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et al., 2004)</a:t>
            </a:r>
            <a:endParaRPr lang="en-ID" sz="1600" b="1" dirty="0"/>
          </a:p>
        </p:txBody>
      </p:sp>
    </p:spTree>
    <p:extLst>
      <p:ext uri="{BB962C8B-B14F-4D97-AF65-F5344CB8AC3E}">
        <p14:creationId xmlns:p14="http://schemas.microsoft.com/office/powerpoint/2010/main" val="249016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-14514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03 | Methodology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1054964" y="44733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0DBF4-17AB-EDD4-3E35-CA6CD6DE2777}"/>
              </a:ext>
            </a:extLst>
          </p:cNvPr>
          <p:cNvSpPr txBox="1"/>
          <p:nvPr/>
        </p:nvSpPr>
        <p:spPr>
          <a:xfrm>
            <a:off x="0" y="5789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Marketing Strategy Definition</a:t>
            </a:r>
            <a:endParaRPr lang="en-ID" sz="2000" dirty="0">
              <a:latin typeface="Amasis MT Pro Black" panose="02040A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478BF-3D6A-BE18-7EB1-F6F4574614B9}"/>
              </a:ext>
            </a:extLst>
          </p:cNvPr>
          <p:cNvSpPr txBox="1"/>
          <p:nvPr/>
        </p:nvSpPr>
        <p:spPr>
          <a:xfrm>
            <a:off x="565869" y="791271"/>
            <a:ext cx="30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Customer Lifetime Value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CB31-8820-B9B9-F03D-06285B6072F5}"/>
              </a:ext>
            </a:extLst>
          </p:cNvPr>
          <p:cNvSpPr txBox="1"/>
          <p:nvPr/>
        </p:nvSpPr>
        <p:spPr>
          <a:xfrm>
            <a:off x="9381576" y="769742"/>
            <a:ext cx="172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CRM Concept</a:t>
            </a:r>
            <a:endParaRPr lang="en-ID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E616C2-26EE-82CE-544A-AD6D3A486627}"/>
              </a:ext>
            </a:extLst>
          </p:cNvPr>
          <p:cNvCxnSpPr>
            <a:cxnSpLocks/>
          </p:cNvCxnSpPr>
          <p:nvPr/>
        </p:nvCxnSpPr>
        <p:spPr>
          <a:xfrm>
            <a:off x="3846286" y="697391"/>
            <a:ext cx="0" cy="595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4E0FF8-3C86-C0BF-BEA2-90D71125ED35}"/>
              </a:ext>
            </a:extLst>
          </p:cNvPr>
          <p:cNvCxnSpPr>
            <a:cxnSpLocks/>
          </p:cNvCxnSpPr>
          <p:nvPr/>
        </p:nvCxnSpPr>
        <p:spPr>
          <a:xfrm>
            <a:off x="8614227" y="697391"/>
            <a:ext cx="0" cy="589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F55A6-8FE1-8583-190D-6ED42BDFE321}"/>
                  </a:ext>
                </a:extLst>
              </p:cNvPr>
              <p:cNvSpPr txBox="1"/>
              <p:nvPr/>
            </p:nvSpPr>
            <p:spPr>
              <a:xfrm>
                <a:off x="184993" y="2936597"/>
                <a:ext cx="3374558" cy="2744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GB" sz="1200" b="1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CLV is calculated based on the CLV rating determined for each segment (</a:t>
                </a:r>
                <a:r>
                  <a:rPr lang="en-GB" sz="1200" b="1" i="1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Khajvand</a:t>
                </a:r>
                <a:r>
                  <a:rPr lang="en-GB" sz="1200" b="1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 al., 2011). CLV equation calculation is as follow:</a:t>
                </a:r>
                <a:endParaRPr lang="en-ID" sz="1200" b="1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𝐶𝐿𝑉</m:t>
                      </m:r>
                      <m:r>
                        <a:rPr lang="en-ID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D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D" sz="1200" dirty="0">
                  <a:effectLst/>
                  <a:latin typeface="Abadi" panose="020B0604020104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9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where: 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variables values from cluster results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end of the variable and weight based on the number of clustered variables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 = weight of each value of cluster result 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= start of the variable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 = start of the weight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F55A6-8FE1-8583-190D-6ED42BDF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93" y="2936597"/>
                <a:ext cx="3374558" cy="2744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3009A2DB-71A5-71E3-51B3-C506C77D3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7" y="1382960"/>
            <a:ext cx="2179241" cy="12203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306076-F069-57E4-1665-88176325D52E}"/>
              </a:ext>
            </a:extLst>
          </p:cNvPr>
          <p:cNvSpPr txBox="1"/>
          <p:nvPr/>
        </p:nvSpPr>
        <p:spPr>
          <a:xfrm>
            <a:off x="4613635" y="742609"/>
            <a:ext cx="372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Analytical Hierarchy Process</a:t>
            </a:r>
            <a:endParaRPr lang="en-ID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3BD853-6307-DFF4-EFBA-0933F1E3ADD3}"/>
                  </a:ext>
                </a:extLst>
              </p:cNvPr>
              <p:cNvSpPr txBox="1"/>
              <p:nvPr/>
            </p:nvSpPr>
            <p:spPr>
              <a:xfrm>
                <a:off x="4022024" y="1211426"/>
                <a:ext cx="4425289" cy="509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D" sz="11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step from AHP is described below </a:t>
                </a:r>
                <a:r>
                  <a:rPr lang="en-ID" sz="11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(Al &amp; Al-Harbi, n.d.; </a:t>
                </a:r>
                <a:r>
                  <a:rPr lang="en-ID" sz="1100" b="1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Parvaneh</a:t>
                </a:r>
                <a:r>
                  <a:rPr lang="en-ID" sz="11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et al., n.d.)</a:t>
                </a:r>
                <a:r>
                  <a:rPr lang="en-ID" sz="11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Comparing variables based on cluster results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Make a set of pairwise comparison matrices for each lower level with one matrix for each element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results of the matrix are required for assessment in each pairwise comparison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Hierarchical synthesis is now used to determine the criterion weights taken from all eigenvectors.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After making all pairwise comparisons, consistency is determined using the eigenvalues with formula </a:t>
                </a:r>
              </a:p>
              <a:p>
                <a:pPr marL="27051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𝐶𝐼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func>
                            <m:funcPr>
                              <m:ctrlPr>
                                <a:rPr lang="en-ID" sz="1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0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ID" sz="1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D" sz="1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ID" sz="1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algn="just">
                  <a:lnSpc>
                    <a:spcPct val="150000"/>
                  </a:lnSpc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270510" algn="just">
                  <a:lnSpc>
                    <a:spcPct val="150000"/>
                  </a:lnSpc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CI = Consistency index</a:t>
                </a:r>
              </a:p>
              <a:p>
                <a:pPr marL="27051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1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D" sz="1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D" sz="1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𝑚𝑎𝑥𝑖𝑚𝑢𝑚</m:t>
                    </m:r>
                  </m:oMath>
                </a14:m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the eigenvalue of the predetermined variable value</a:t>
                </a:r>
              </a:p>
              <a:p>
                <a:pPr marL="27051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𝑐𝑟𝑖𝑡𝑒𝑟𝑖𝑎</m:t>
                      </m:r>
                    </m:oMath>
                  </m:oMathPara>
                </a14:m>
                <a:endParaRPr lang="en-ID" sz="1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algn="just">
                  <a:lnSpc>
                    <a:spcPct val="150000"/>
                  </a:lnSpc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 startAt="6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Steps 3 to 5 are performed for all levels in the hierarchy.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3BD853-6307-DFF4-EFBA-0933F1E3A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24" y="1211426"/>
                <a:ext cx="4425289" cy="5090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DED2C40-AB7E-213E-B7B4-6D446F3ED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86528"/>
              </p:ext>
            </p:extLst>
          </p:nvPr>
        </p:nvGraphicFramePr>
        <p:xfrm>
          <a:off x="8841952" y="2808655"/>
          <a:ext cx="3128975" cy="2539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413">
                  <a:extLst>
                    <a:ext uri="{9D8B030D-6E8A-4147-A177-3AD203B41FA5}">
                      <a16:colId xmlns:a16="http://schemas.microsoft.com/office/drawing/2014/main" val="4029140083"/>
                    </a:ext>
                  </a:extLst>
                </a:gridCol>
                <a:gridCol w="1150568">
                  <a:extLst>
                    <a:ext uri="{9D8B030D-6E8A-4147-A177-3AD203B41FA5}">
                      <a16:colId xmlns:a16="http://schemas.microsoft.com/office/drawing/2014/main" val="3813885028"/>
                    </a:ext>
                  </a:extLst>
                </a:gridCol>
                <a:gridCol w="1069994">
                  <a:extLst>
                    <a:ext uri="{9D8B030D-6E8A-4147-A177-3AD203B41FA5}">
                      <a16:colId xmlns:a16="http://schemas.microsoft.com/office/drawing/2014/main" val="452174002"/>
                    </a:ext>
                  </a:extLst>
                </a:gridCol>
              </a:tblGrid>
              <a:tr h="542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Customer Type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Sustainable Marketing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One To One Marketing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468634"/>
                  </a:ext>
                </a:extLst>
              </a:tr>
              <a:tr h="9986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Profitable Customer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Business To Business 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Customer Business Development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173022"/>
                  </a:ext>
                </a:extLst>
              </a:tr>
              <a:tr h="9986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Less Profitable Customer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Continuous Replenishment Program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Retail Account Marketing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20789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64049AD-762F-87AD-FF02-A9EA540B8C6C}"/>
              </a:ext>
            </a:extLst>
          </p:cNvPr>
          <p:cNvSpPr txBox="1"/>
          <p:nvPr/>
        </p:nvSpPr>
        <p:spPr>
          <a:xfrm>
            <a:off x="8841952" y="1516224"/>
            <a:ext cx="3094745" cy="86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results of CLV, then we can determine the targeting that aims to develop customer service improvement strategies based on the concept of customer relationship CRM </a:t>
            </a:r>
            <a:r>
              <a:rPr lang="en-ID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(S. M. S. Hosseini et al., 2010)</a:t>
            </a:r>
            <a:endParaRPr lang="en-ID" sz="1000" b="1" dirty="0"/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6CC765B7-2A38-38A4-E1D8-12EEB45F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BA32C8F1-9EE1-5B85-85D4-0BB9065D6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DD2EF3-B53A-99B9-8BCA-4E338260D93D}"/>
              </a:ext>
            </a:extLst>
          </p:cNvPr>
          <p:cNvSpPr/>
          <p:nvPr/>
        </p:nvSpPr>
        <p:spPr>
          <a:xfrm>
            <a:off x="184992" y="0"/>
            <a:ext cx="357347" cy="822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588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-14514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03 | Methodology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15575" cy="1088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1054964" y="44733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6CC765B7-2A38-38A4-E1D8-12EEB45F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BA32C8F1-9EE1-5B85-85D4-0BB9065D6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AD2D1C-F92D-F2D8-9642-C9EA4E1A6BB1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C32CC-56DC-5F90-E9BC-2E5E2857EA08}"/>
              </a:ext>
            </a:extLst>
          </p:cNvPr>
          <p:cNvSpPr txBox="1"/>
          <p:nvPr/>
        </p:nvSpPr>
        <p:spPr>
          <a:xfrm>
            <a:off x="9550400" y="6515369"/>
            <a:ext cx="245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04 | Result &amp; Analysis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4B8F2-9F17-520F-A246-22B272004A32}"/>
              </a:ext>
            </a:extLst>
          </p:cNvPr>
          <p:cNvSpPr/>
          <p:nvPr/>
        </p:nvSpPr>
        <p:spPr>
          <a:xfrm>
            <a:off x="184993" y="0"/>
            <a:ext cx="315575" cy="1088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CE562-831C-5A95-2ECD-095B06E2F464}"/>
              </a:ext>
            </a:extLst>
          </p:cNvPr>
          <p:cNvSpPr txBox="1"/>
          <p:nvPr/>
        </p:nvSpPr>
        <p:spPr>
          <a:xfrm>
            <a:off x="0" y="383014"/>
            <a:ext cx="1237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masis MT Pro Black" panose="02040A04050005020304" pitchFamily="18" charset="0"/>
              </a:rPr>
              <a:t>Result Of Clustering</a:t>
            </a:r>
            <a:endParaRPr lang="en-ID" sz="1400" dirty="0">
              <a:latin typeface="Amasis MT Pro Black" panose="02040A040500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38C4E-48E7-A851-5423-95DE8295DFAA}"/>
              </a:ext>
            </a:extLst>
          </p:cNvPr>
          <p:cNvSpPr txBox="1"/>
          <p:nvPr/>
        </p:nvSpPr>
        <p:spPr>
          <a:xfrm>
            <a:off x="1562195" y="709312"/>
            <a:ext cx="240489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Find Correct Variable</a:t>
            </a:r>
            <a:endParaRPr lang="en-ID" sz="16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503A08-7A44-7618-F7E4-482D0272B3D2}"/>
              </a:ext>
            </a:extLst>
          </p:cNvPr>
          <p:cNvSpPr/>
          <p:nvPr/>
        </p:nvSpPr>
        <p:spPr>
          <a:xfrm>
            <a:off x="841756" y="681423"/>
            <a:ext cx="503141" cy="39151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endParaRPr lang="en-ID" sz="1400" b="1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D791627-AC2F-E675-79E1-E52AD11E4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7994"/>
              </p:ext>
            </p:extLst>
          </p:nvPr>
        </p:nvGraphicFramePr>
        <p:xfrm>
          <a:off x="641615" y="1317058"/>
          <a:ext cx="5715609" cy="3706227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18818">
                  <a:extLst>
                    <a:ext uri="{9D8B030D-6E8A-4147-A177-3AD203B41FA5}">
                      <a16:colId xmlns:a16="http://schemas.microsoft.com/office/drawing/2014/main" val="1929191398"/>
                    </a:ext>
                  </a:extLst>
                </a:gridCol>
                <a:gridCol w="415065">
                  <a:extLst>
                    <a:ext uri="{9D8B030D-6E8A-4147-A177-3AD203B41FA5}">
                      <a16:colId xmlns:a16="http://schemas.microsoft.com/office/drawing/2014/main" val="158978996"/>
                    </a:ext>
                  </a:extLst>
                </a:gridCol>
                <a:gridCol w="429486">
                  <a:extLst>
                    <a:ext uri="{9D8B030D-6E8A-4147-A177-3AD203B41FA5}">
                      <a16:colId xmlns:a16="http://schemas.microsoft.com/office/drawing/2014/main" val="3876797605"/>
                    </a:ext>
                  </a:extLst>
                </a:gridCol>
                <a:gridCol w="561152">
                  <a:extLst>
                    <a:ext uri="{9D8B030D-6E8A-4147-A177-3AD203B41FA5}">
                      <a16:colId xmlns:a16="http://schemas.microsoft.com/office/drawing/2014/main" val="3082680976"/>
                    </a:ext>
                  </a:extLst>
                </a:gridCol>
                <a:gridCol w="412557">
                  <a:extLst>
                    <a:ext uri="{9D8B030D-6E8A-4147-A177-3AD203B41FA5}">
                      <a16:colId xmlns:a16="http://schemas.microsoft.com/office/drawing/2014/main" val="3741783838"/>
                    </a:ext>
                  </a:extLst>
                </a:gridCol>
                <a:gridCol w="665234">
                  <a:extLst>
                    <a:ext uri="{9D8B030D-6E8A-4147-A177-3AD203B41FA5}">
                      <a16:colId xmlns:a16="http://schemas.microsoft.com/office/drawing/2014/main" val="3913091131"/>
                    </a:ext>
                  </a:extLst>
                </a:gridCol>
                <a:gridCol w="516011">
                  <a:extLst>
                    <a:ext uri="{9D8B030D-6E8A-4147-A177-3AD203B41FA5}">
                      <a16:colId xmlns:a16="http://schemas.microsoft.com/office/drawing/2014/main" val="3219207774"/>
                    </a:ext>
                  </a:extLst>
                </a:gridCol>
                <a:gridCol w="516488">
                  <a:extLst>
                    <a:ext uri="{9D8B030D-6E8A-4147-A177-3AD203B41FA5}">
                      <a16:colId xmlns:a16="http://schemas.microsoft.com/office/drawing/2014/main" val="3922116802"/>
                    </a:ext>
                  </a:extLst>
                </a:gridCol>
                <a:gridCol w="264156">
                  <a:extLst>
                    <a:ext uri="{9D8B030D-6E8A-4147-A177-3AD203B41FA5}">
                      <a16:colId xmlns:a16="http://schemas.microsoft.com/office/drawing/2014/main" val="1484389121"/>
                    </a:ext>
                  </a:extLst>
                </a:gridCol>
                <a:gridCol w="626313">
                  <a:extLst>
                    <a:ext uri="{9D8B030D-6E8A-4147-A177-3AD203B41FA5}">
                      <a16:colId xmlns:a16="http://schemas.microsoft.com/office/drawing/2014/main" val="2414117755"/>
                    </a:ext>
                  </a:extLst>
                </a:gridCol>
                <a:gridCol w="586232">
                  <a:extLst>
                    <a:ext uri="{9D8B030D-6E8A-4147-A177-3AD203B41FA5}">
                      <a16:colId xmlns:a16="http://schemas.microsoft.com/office/drawing/2014/main" val="1895385722"/>
                    </a:ext>
                  </a:extLst>
                </a:gridCol>
                <a:gridCol w="504097">
                  <a:extLst>
                    <a:ext uri="{9D8B030D-6E8A-4147-A177-3AD203B41FA5}">
                      <a16:colId xmlns:a16="http://schemas.microsoft.com/office/drawing/2014/main" val="1002403545"/>
                    </a:ext>
                  </a:extLst>
                </a:gridCol>
              </a:tblGrid>
              <a:tr h="1194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P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FT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TK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NPL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PL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NPLF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PLF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TC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D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DIM1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DIM2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TV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359279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√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69.2%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25.1 %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94.3 %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1259165"/>
                  </a:ext>
                </a:extLst>
              </a:tr>
              <a:tr h="452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√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79.7 %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 dirty="0">
                          <a:effectLst/>
                        </a:rPr>
                        <a:t>14.3 %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94.0 %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59913997"/>
                  </a:ext>
                </a:extLst>
              </a:tr>
              <a:tr h="452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√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v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65.7 %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14.4 %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80.1 %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9093429"/>
                  </a:ext>
                </a:extLst>
              </a:tr>
              <a:tr h="452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 dirty="0">
                          <a:effectLst/>
                        </a:rPr>
                        <a:t>69.7 %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12.6 %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82.3 %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44400577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×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47.3 %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25.1 %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72.4 %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6895963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57.1 %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20.1 %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77.2 %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0145042"/>
                  </a:ext>
                </a:extLst>
              </a:tr>
              <a:tr h="452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71.4 %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25.1 %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96.5 %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4854412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 dirty="0">
                          <a:effectLst/>
                        </a:rPr>
                        <a:t>92.5 %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5.1 %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97.5 %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029077"/>
                  </a:ext>
                </a:extLst>
              </a:tr>
              <a:tr h="2526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91.9 %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5.8 %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97.7 %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7820390"/>
                  </a:ext>
                </a:extLst>
              </a:tr>
              <a:tr h="452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√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√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×</a:t>
                      </a:r>
                      <a:endParaRPr lang="en-ID" sz="105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√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×</a:t>
                      </a:r>
                      <a:endParaRPr lang="en-ID" sz="105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 dirty="0">
                          <a:effectLst/>
                        </a:rPr>
                        <a:t>93.2%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 dirty="0">
                          <a:effectLst/>
                        </a:rPr>
                        <a:t>4.4 %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600" dirty="0">
                          <a:effectLst/>
                        </a:rPr>
                        <a:t>97.6 %</a:t>
                      </a:r>
                      <a:endParaRPr lang="en-ID" sz="1050" dirty="0"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82153463"/>
                  </a:ext>
                </a:extLst>
              </a:tr>
            </a:tbl>
          </a:graphicData>
        </a:graphic>
      </p:graphicFrame>
      <p:pic>
        <p:nvPicPr>
          <p:cNvPr id="25" name="Picture 2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5F7B3EE-5F6E-5195-9E86-D4DD3BEFED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4"/>
          <a:stretch/>
        </p:blipFill>
        <p:spPr bwMode="auto">
          <a:xfrm>
            <a:off x="6901111" y="1310056"/>
            <a:ext cx="5198436" cy="24496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3D517D-4C2B-48EA-ADC1-E8BDD95FF8B5}"/>
              </a:ext>
            </a:extLst>
          </p:cNvPr>
          <p:cNvCxnSpPr>
            <a:cxnSpLocks/>
          </p:cNvCxnSpPr>
          <p:nvPr/>
        </p:nvCxnSpPr>
        <p:spPr>
          <a:xfrm>
            <a:off x="6753844" y="757937"/>
            <a:ext cx="41643" cy="5938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230B5E6-D462-9DB3-3238-FB5E83034A46}"/>
              </a:ext>
            </a:extLst>
          </p:cNvPr>
          <p:cNvSpPr txBox="1"/>
          <p:nvPr/>
        </p:nvSpPr>
        <p:spPr>
          <a:xfrm>
            <a:off x="608842" y="4943770"/>
            <a:ext cx="5781154" cy="35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 P: Power, FT: Flash Time, TC: Total KWH, NPL: Non Peak Load, PL: Peak Load, NPLF: Non Peak Load Fee, PLF: Peak Load Fee, TC: Total Cost, D: Discount, DIM1: Dimension1, DIM2:Dimension2, TV: Total Variant </a:t>
            </a:r>
            <a:endParaRPr lang="en-ID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5E232A-A8A9-0F71-37AE-5A1EA4BDC8EF}"/>
              </a:ext>
            </a:extLst>
          </p:cNvPr>
          <p:cNvSpPr txBox="1"/>
          <p:nvPr/>
        </p:nvSpPr>
        <p:spPr>
          <a:xfrm>
            <a:off x="8432772" y="721346"/>
            <a:ext cx="2974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Determined The Number of Cluster</a:t>
            </a:r>
            <a:endParaRPr lang="en-ID" sz="1200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08C025-95F3-1E7B-1F26-309FED4CA3EA}"/>
              </a:ext>
            </a:extLst>
          </p:cNvPr>
          <p:cNvSpPr/>
          <p:nvPr/>
        </p:nvSpPr>
        <p:spPr>
          <a:xfrm>
            <a:off x="7712334" y="693456"/>
            <a:ext cx="527129" cy="39151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  <a:endParaRPr lang="en-ID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53C160-469B-0188-BF80-7DA1738F88F5}"/>
              </a:ext>
            </a:extLst>
          </p:cNvPr>
          <p:cNvSpPr txBox="1"/>
          <p:nvPr/>
        </p:nvSpPr>
        <p:spPr>
          <a:xfrm>
            <a:off x="-9167" y="-245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Result</a:t>
            </a:r>
            <a:endParaRPr lang="en-ID" sz="2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1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-14514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03 | Methodology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15575" cy="1088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1054964" y="44733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0DBF4-17AB-EDD4-3E35-CA6CD6DE2777}"/>
              </a:ext>
            </a:extLst>
          </p:cNvPr>
          <p:cNvSpPr txBox="1"/>
          <p:nvPr/>
        </p:nvSpPr>
        <p:spPr>
          <a:xfrm>
            <a:off x="0" y="5789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Marketing Strategy Definition</a:t>
            </a:r>
            <a:endParaRPr lang="en-ID" sz="2000" dirty="0">
              <a:latin typeface="Amasis MT Pro Black" panose="02040A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478BF-3D6A-BE18-7EB1-F6F4574614B9}"/>
              </a:ext>
            </a:extLst>
          </p:cNvPr>
          <p:cNvSpPr txBox="1"/>
          <p:nvPr/>
        </p:nvSpPr>
        <p:spPr>
          <a:xfrm>
            <a:off x="565869" y="791271"/>
            <a:ext cx="30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Customer Lifetime Value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CB31-8820-B9B9-F03D-06285B6072F5}"/>
              </a:ext>
            </a:extLst>
          </p:cNvPr>
          <p:cNvSpPr txBox="1"/>
          <p:nvPr/>
        </p:nvSpPr>
        <p:spPr>
          <a:xfrm>
            <a:off x="9381576" y="769742"/>
            <a:ext cx="172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CRM Concept</a:t>
            </a:r>
            <a:endParaRPr lang="en-ID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E616C2-26EE-82CE-544A-AD6D3A486627}"/>
              </a:ext>
            </a:extLst>
          </p:cNvPr>
          <p:cNvCxnSpPr>
            <a:cxnSpLocks/>
          </p:cNvCxnSpPr>
          <p:nvPr/>
        </p:nvCxnSpPr>
        <p:spPr>
          <a:xfrm>
            <a:off x="3846286" y="697391"/>
            <a:ext cx="0" cy="595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4E0FF8-3C86-C0BF-BEA2-90D71125ED35}"/>
              </a:ext>
            </a:extLst>
          </p:cNvPr>
          <p:cNvCxnSpPr>
            <a:cxnSpLocks/>
          </p:cNvCxnSpPr>
          <p:nvPr/>
        </p:nvCxnSpPr>
        <p:spPr>
          <a:xfrm>
            <a:off x="8614227" y="697391"/>
            <a:ext cx="0" cy="589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F55A6-8FE1-8583-190D-6ED42BDFE321}"/>
                  </a:ext>
                </a:extLst>
              </p:cNvPr>
              <p:cNvSpPr txBox="1"/>
              <p:nvPr/>
            </p:nvSpPr>
            <p:spPr>
              <a:xfrm>
                <a:off x="184993" y="2936597"/>
                <a:ext cx="3374558" cy="2744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GB" sz="1200" b="1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CLV is calculated based on the CLV rating determined for each segment (</a:t>
                </a:r>
                <a:r>
                  <a:rPr lang="en-GB" sz="1200" b="1" i="1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Khajvand</a:t>
                </a:r>
                <a:r>
                  <a:rPr lang="en-GB" sz="1200" b="1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 al., 2011). CLV equation calculation is as follow:</a:t>
                </a:r>
                <a:endParaRPr lang="en-ID" sz="1200" b="1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𝐶𝐿𝑉</m:t>
                      </m:r>
                      <m:r>
                        <a:rPr lang="en-ID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D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D" sz="1200" dirty="0">
                  <a:effectLst/>
                  <a:latin typeface="Abadi" panose="020B0604020104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9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where: 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variables values from cluster results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end of the variable and weight based on the number of clustered variables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 = weight of each value of cluster result 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= start of the variable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 = start of the weight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F55A6-8FE1-8583-190D-6ED42BDF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93" y="2936597"/>
                <a:ext cx="3374558" cy="2744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3009A2DB-71A5-71E3-51B3-C506C77D3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7" y="1382960"/>
            <a:ext cx="2179241" cy="12203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306076-F069-57E4-1665-88176325D52E}"/>
              </a:ext>
            </a:extLst>
          </p:cNvPr>
          <p:cNvSpPr txBox="1"/>
          <p:nvPr/>
        </p:nvSpPr>
        <p:spPr>
          <a:xfrm>
            <a:off x="4613635" y="742609"/>
            <a:ext cx="372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Analytical Hierarchy Process</a:t>
            </a:r>
            <a:endParaRPr lang="en-ID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3BD853-6307-DFF4-EFBA-0933F1E3ADD3}"/>
                  </a:ext>
                </a:extLst>
              </p:cNvPr>
              <p:cNvSpPr txBox="1"/>
              <p:nvPr/>
            </p:nvSpPr>
            <p:spPr>
              <a:xfrm>
                <a:off x="4022024" y="1211426"/>
                <a:ext cx="4425289" cy="509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D" sz="11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step from AHP is described below </a:t>
                </a:r>
                <a:r>
                  <a:rPr lang="en-ID" sz="11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(Al &amp; Al-Harbi, n.d.; </a:t>
                </a:r>
                <a:r>
                  <a:rPr lang="en-ID" sz="1100" b="1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Parvaneh</a:t>
                </a:r>
                <a:r>
                  <a:rPr lang="en-ID" sz="11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et al., n.d.)</a:t>
                </a:r>
                <a:r>
                  <a:rPr lang="en-ID" sz="11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Comparing variables based on cluster results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Make a set of pairwise comparison matrices for each lower level with one matrix for each element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results of the matrix are required for assessment in each pairwise comparison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Hierarchical synthesis is now used to determine the criterion weights taken from all eigenvectors.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After making all pairwise comparisons, consistency is determined using the eigenvalues with formula </a:t>
                </a:r>
              </a:p>
              <a:p>
                <a:pPr marL="27051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𝐶𝐼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func>
                            <m:funcPr>
                              <m:ctrlPr>
                                <a:rPr lang="en-ID" sz="1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0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ID" sz="1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D" sz="1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ID" sz="1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algn="just">
                  <a:lnSpc>
                    <a:spcPct val="150000"/>
                  </a:lnSpc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270510" algn="just">
                  <a:lnSpc>
                    <a:spcPct val="150000"/>
                  </a:lnSpc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CI = Consistency index</a:t>
                </a:r>
              </a:p>
              <a:p>
                <a:pPr marL="27051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1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D" sz="1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D" sz="1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𝑚𝑎𝑥𝑖𝑚𝑢𝑚</m:t>
                    </m:r>
                  </m:oMath>
                </a14:m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the eigenvalue of the predetermined variable value</a:t>
                </a:r>
              </a:p>
              <a:p>
                <a:pPr marL="27051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𝑐𝑟𝑖𝑡𝑒𝑟𝑖𝑎</m:t>
                      </m:r>
                    </m:oMath>
                  </m:oMathPara>
                </a14:m>
                <a:endParaRPr lang="en-ID" sz="1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algn="just">
                  <a:lnSpc>
                    <a:spcPct val="150000"/>
                  </a:lnSpc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 startAt="6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Steps 3 to 5 are performed for all levels in the hierarchy.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3BD853-6307-DFF4-EFBA-0933F1E3A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24" y="1211426"/>
                <a:ext cx="4425289" cy="5090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DED2C40-AB7E-213E-B7B4-6D446F3ED899}"/>
              </a:ext>
            </a:extLst>
          </p:cNvPr>
          <p:cNvGraphicFramePr>
            <a:graphicFrameLocks noGrp="1"/>
          </p:cNvGraphicFramePr>
          <p:nvPr/>
        </p:nvGraphicFramePr>
        <p:xfrm>
          <a:off x="8841952" y="2808655"/>
          <a:ext cx="3128975" cy="2539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413">
                  <a:extLst>
                    <a:ext uri="{9D8B030D-6E8A-4147-A177-3AD203B41FA5}">
                      <a16:colId xmlns:a16="http://schemas.microsoft.com/office/drawing/2014/main" val="4029140083"/>
                    </a:ext>
                  </a:extLst>
                </a:gridCol>
                <a:gridCol w="1150568">
                  <a:extLst>
                    <a:ext uri="{9D8B030D-6E8A-4147-A177-3AD203B41FA5}">
                      <a16:colId xmlns:a16="http://schemas.microsoft.com/office/drawing/2014/main" val="3813885028"/>
                    </a:ext>
                  </a:extLst>
                </a:gridCol>
                <a:gridCol w="1069994">
                  <a:extLst>
                    <a:ext uri="{9D8B030D-6E8A-4147-A177-3AD203B41FA5}">
                      <a16:colId xmlns:a16="http://schemas.microsoft.com/office/drawing/2014/main" val="452174002"/>
                    </a:ext>
                  </a:extLst>
                </a:gridCol>
              </a:tblGrid>
              <a:tr h="542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Customer Type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Sustainable Marketing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One To One Marketing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468634"/>
                  </a:ext>
                </a:extLst>
              </a:tr>
              <a:tr h="9986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Profitable Customer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Business To Business 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Customer Business Development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173022"/>
                  </a:ext>
                </a:extLst>
              </a:tr>
              <a:tr h="9986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Less Profitable Customer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Continuous Replenishment Program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Retail Account Marketing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20789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64049AD-762F-87AD-FF02-A9EA540B8C6C}"/>
              </a:ext>
            </a:extLst>
          </p:cNvPr>
          <p:cNvSpPr txBox="1"/>
          <p:nvPr/>
        </p:nvSpPr>
        <p:spPr>
          <a:xfrm>
            <a:off x="8841952" y="1516224"/>
            <a:ext cx="3094745" cy="86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results of CLV, then we can determine the targeting that aims to develop customer service improvement strategies based on the concept of customer relationship CRM </a:t>
            </a:r>
            <a:r>
              <a:rPr lang="en-ID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(S. M. S. Hosseini et al., 2010)</a:t>
            </a:r>
            <a:endParaRPr lang="en-ID" sz="1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B7D223-CD0E-FF85-60ED-1A27D343AE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74DD1-9D15-7BCA-2183-60F00E072FA6}"/>
              </a:ext>
            </a:extLst>
          </p:cNvPr>
          <p:cNvSpPr txBox="1"/>
          <p:nvPr/>
        </p:nvSpPr>
        <p:spPr>
          <a:xfrm>
            <a:off x="-9167" y="35500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Result</a:t>
            </a:r>
            <a:endParaRPr lang="en-ID" sz="2000" dirty="0">
              <a:latin typeface="Amasis MT Pro Black" panose="02040A04050005020304" pitchFamily="18" charset="0"/>
            </a:endParaRPr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6CC765B7-2A38-38A4-E1D8-12EEB45F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BA32C8F1-9EE1-5B85-85D4-0BB9065D6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AD2D1C-F92D-F2D8-9642-C9EA4E1A6BB1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C32CC-56DC-5F90-E9BC-2E5E2857EA08}"/>
              </a:ext>
            </a:extLst>
          </p:cNvPr>
          <p:cNvSpPr txBox="1"/>
          <p:nvPr/>
        </p:nvSpPr>
        <p:spPr>
          <a:xfrm>
            <a:off x="9550400" y="6515369"/>
            <a:ext cx="245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04 | Result &amp; Analysis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D2EF3-B53A-99B9-8BCA-4E338260D93D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5ECFB7-1434-7934-7C1F-C22A8505A8A1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876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256A0-5E07-6811-9BCB-41BCFC24DC3F}"/>
              </a:ext>
            </a:extLst>
          </p:cNvPr>
          <p:cNvSpPr/>
          <p:nvPr/>
        </p:nvSpPr>
        <p:spPr>
          <a:xfrm>
            <a:off x="2177534" y="0"/>
            <a:ext cx="998582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5740CB-1406-DB17-B60D-2E1AD6104B24}"/>
              </a:ext>
            </a:extLst>
          </p:cNvPr>
          <p:cNvSpPr/>
          <p:nvPr/>
        </p:nvSpPr>
        <p:spPr>
          <a:xfrm>
            <a:off x="0" y="0"/>
            <a:ext cx="220617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99513-ADE6-D291-0500-AC8DC1634C8B}"/>
              </a:ext>
            </a:extLst>
          </p:cNvPr>
          <p:cNvSpPr txBox="1"/>
          <p:nvPr/>
        </p:nvSpPr>
        <p:spPr>
          <a:xfrm>
            <a:off x="2206172" y="158862"/>
            <a:ext cx="99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The Outline of Presentation</a:t>
            </a:r>
            <a:endParaRPr lang="en-ID" sz="2800" dirty="0">
              <a:latin typeface="Amasis MT Pro Black" panose="02040A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84644-4AA4-FF6B-FE97-F9F4DB9F55C9}"/>
              </a:ext>
            </a:extLst>
          </p:cNvPr>
          <p:cNvSpPr txBox="1"/>
          <p:nvPr/>
        </p:nvSpPr>
        <p:spPr>
          <a:xfrm>
            <a:off x="3369597" y="914112"/>
            <a:ext cx="345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01 | INTRODUCTION</a:t>
            </a:r>
            <a:endParaRPr lang="en-ID" b="1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9C61208-E521-5372-BC61-3C3AA4D65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2" y="6081464"/>
            <a:ext cx="508550" cy="523194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CD09CC7-546A-375C-F0B9-3A1DA11DF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2" y="6066827"/>
            <a:ext cx="1399836" cy="537831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686ED4-0371-901D-98E6-2E35CEA0EA4A}"/>
              </a:ext>
            </a:extLst>
          </p:cNvPr>
          <p:cNvSpPr txBox="1"/>
          <p:nvPr/>
        </p:nvSpPr>
        <p:spPr>
          <a:xfrm>
            <a:off x="3350373" y="2320711"/>
            <a:ext cx="345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02 | LITERATURE REVIEW</a:t>
            </a:r>
            <a:endParaRPr lang="en-ID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2D821-4DBD-5E00-E688-E81C34FD1D40}"/>
              </a:ext>
            </a:extLst>
          </p:cNvPr>
          <p:cNvSpPr txBox="1"/>
          <p:nvPr/>
        </p:nvSpPr>
        <p:spPr>
          <a:xfrm>
            <a:off x="3369597" y="3625810"/>
            <a:ext cx="345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03 | METHODOLOGY</a:t>
            </a:r>
            <a:endParaRPr lang="en-ID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EFF6D-8B38-F89F-BE29-82E8EB2245F8}"/>
              </a:ext>
            </a:extLst>
          </p:cNvPr>
          <p:cNvSpPr txBox="1"/>
          <p:nvPr/>
        </p:nvSpPr>
        <p:spPr>
          <a:xfrm>
            <a:off x="3350373" y="4860474"/>
            <a:ext cx="3650182" cy="370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04 | RESULT AND ANALYSIS</a:t>
            </a:r>
            <a:endParaRPr lang="en-ID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9201D-68E5-722B-12C4-008633E66613}"/>
              </a:ext>
            </a:extLst>
          </p:cNvPr>
          <p:cNvSpPr txBox="1"/>
          <p:nvPr/>
        </p:nvSpPr>
        <p:spPr>
          <a:xfrm>
            <a:off x="3369597" y="6008398"/>
            <a:ext cx="345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05 | CONCLUSION</a:t>
            </a:r>
            <a:endParaRPr lang="en-ID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63C26-E6FD-2F5D-7A8B-958267BFD4F7}"/>
              </a:ext>
            </a:extLst>
          </p:cNvPr>
          <p:cNvSpPr txBox="1"/>
          <p:nvPr/>
        </p:nvSpPr>
        <p:spPr>
          <a:xfrm>
            <a:off x="7199085" y="795890"/>
            <a:ext cx="410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Background and 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Research Question and Research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Research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Research Scope</a:t>
            </a:r>
            <a:endParaRPr lang="en-ID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F4215-7A3E-233B-E1DC-1D0E1E41EE27}"/>
              </a:ext>
            </a:extLst>
          </p:cNvPr>
          <p:cNvSpPr txBox="1"/>
          <p:nvPr/>
        </p:nvSpPr>
        <p:spPr>
          <a:xfrm>
            <a:off x="7170448" y="1876101"/>
            <a:ext cx="410452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b="1" dirty="0"/>
              <a:t>Customer Segmentation Based On Electricity Consumption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b="1" dirty="0"/>
              <a:t>Customer Segmentation Based On Customer Lifetime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b="1" dirty="0"/>
              <a:t>Marketing Strategy in Customer Relationship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b="1" dirty="0"/>
              <a:t>Research Position</a:t>
            </a:r>
            <a:endParaRPr lang="en-ID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382BA-BEF2-5A1D-8586-3E9098F1626C}"/>
              </a:ext>
            </a:extLst>
          </p:cNvPr>
          <p:cNvSpPr txBox="1"/>
          <p:nvPr/>
        </p:nvSpPr>
        <p:spPr>
          <a:xfrm>
            <a:off x="7199085" y="3327152"/>
            <a:ext cx="4104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Research Philosophical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Research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Data Cleaning, Choice Of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Clustering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Marketing Strategy Definition</a:t>
            </a:r>
            <a:endParaRPr lang="en-ID" sz="12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9B75F5-55BB-A07A-DD71-F32A350632B6}"/>
              </a:ext>
            </a:extLst>
          </p:cNvPr>
          <p:cNvCxnSpPr/>
          <p:nvPr/>
        </p:nvCxnSpPr>
        <p:spPr>
          <a:xfrm>
            <a:off x="2796922" y="1762292"/>
            <a:ext cx="8804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E3F5EA-005A-EEFB-103B-D1ECA64EB542}"/>
              </a:ext>
            </a:extLst>
          </p:cNvPr>
          <p:cNvCxnSpPr/>
          <p:nvPr/>
        </p:nvCxnSpPr>
        <p:spPr>
          <a:xfrm>
            <a:off x="2796922" y="3196480"/>
            <a:ext cx="8804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9DE157-8C51-82FE-6786-CDA07820B37F}"/>
              </a:ext>
            </a:extLst>
          </p:cNvPr>
          <p:cNvCxnSpPr/>
          <p:nvPr/>
        </p:nvCxnSpPr>
        <p:spPr>
          <a:xfrm>
            <a:off x="2788184" y="4578687"/>
            <a:ext cx="8804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83077D-3011-2554-1705-84CDC8217B00}"/>
              </a:ext>
            </a:extLst>
          </p:cNvPr>
          <p:cNvSpPr txBox="1"/>
          <p:nvPr/>
        </p:nvSpPr>
        <p:spPr>
          <a:xfrm>
            <a:off x="7199085" y="4718550"/>
            <a:ext cx="410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Results of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Results of Customer Lifetime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Implementation of Customer Relationship Management</a:t>
            </a:r>
            <a:endParaRPr lang="en-ID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BF3749-BEE9-3951-C2D3-56D1EA40625B}"/>
              </a:ext>
            </a:extLst>
          </p:cNvPr>
          <p:cNvCxnSpPr/>
          <p:nvPr/>
        </p:nvCxnSpPr>
        <p:spPr>
          <a:xfrm>
            <a:off x="2768285" y="5815813"/>
            <a:ext cx="8804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15CC0D-9268-68CB-7AD6-5D9684FB0039}"/>
              </a:ext>
            </a:extLst>
          </p:cNvPr>
          <p:cNvSpPr txBox="1"/>
          <p:nvPr/>
        </p:nvSpPr>
        <p:spPr>
          <a:xfrm>
            <a:off x="7170448" y="5953839"/>
            <a:ext cx="410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General 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Research and Practical Implications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Limitation and Further Research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315686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-14514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03 | Methodology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15575" cy="1088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1054964" y="44733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0DBF4-17AB-EDD4-3E35-CA6CD6DE2777}"/>
              </a:ext>
            </a:extLst>
          </p:cNvPr>
          <p:cNvSpPr txBox="1"/>
          <p:nvPr/>
        </p:nvSpPr>
        <p:spPr>
          <a:xfrm>
            <a:off x="0" y="5789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Marketing Strategy Definition</a:t>
            </a:r>
            <a:endParaRPr lang="en-ID" sz="2000" dirty="0">
              <a:latin typeface="Amasis MT Pro Black" panose="02040A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478BF-3D6A-BE18-7EB1-F6F4574614B9}"/>
              </a:ext>
            </a:extLst>
          </p:cNvPr>
          <p:cNvSpPr txBox="1"/>
          <p:nvPr/>
        </p:nvSpPr>
        <p:spPr>
          <a:xfrm>
            <a:off x="565869" y="791271"/>
            <a:ext cx="30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Customer Lifetime Value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CB31-8820-B9B9-F03D-06285B6072F5}"/>
              </a:ext>
            </a:extLst>
          </p:cNvPr>
          <p:cNvSpPr txBox="1"/>
          <p:nvPr/>
        </p:nvSpPr>
        <p:spPr>
          <a:xfrm>
            <a:off x="9381576" y="769742"/>
            <a:ext cx="172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CRM Concept</a:t>
            </a:r>
            <a:endParaRPr lang="en-ID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E616C2-26EE-82CE-544A-AD6D3A486627}"/>
              </a:ext>
            </a:extLst>
          </p:cNvPr>
          <p:cNvCxnSpPr>
            <a:cxnSpLocks/>
          </p:cNvCxnSpPr>
          <p:nvPr/>
        </p:nvCxnSpPr>
        <p:spPr>
          <a:xfrm>
            <a:off x="3846286" y="697391"/>
            <a:ext cx="0" cy="595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4E0FF8-3C86-C0BF-BEA2-90D71125ED35}"/>
              </a:ext>
            </a:extLst>
          </p:cNvPr>
          <p:cNvCxnSpPr>
            <a:cxnSpLocks/>
          </p:cNvCxnSpPr>
          <p:nvPr/>
        </p:nvCxnSpPr>
        <p:spPr>
          <a:xfrm>
            <a:off x="8614227" y="697391"/>
            <a:ext cx="0" cy="589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F55A6-8FE1-8583-190D-6ED42BDFE321}"/>
                  </a:ext>
                </a:extLst>
              </p:cNvPr>
              <p:cNvSpPr txBox="1"/>
              <p:nvPr/>
            </p:nvSpPr>
            <p:spPr>
              <a:xfrm>
                <a:off x="184993" y="2936597"/>
                <a:ext cx="3374558" cy="2744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GB" sz="1200" b="1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CLV is calculated based on the CLV rating determined for each segment (</a:t>
                </a:r>
                <a:r>
                  <a:rPr lang="en-GB" sz="1200" b="1" i="1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Khajvand</a:t>
                </a:r>
                <a:r>
                  <a:rPr lang="en-GB" sz="1200" b="1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 al., 2011). CLV equation calculation is as follow:</a:t>
                </a:r>
                <a:endParaRPr lang="en-ID" sz="1200" b="1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𝐶𝐿𝑉</m:t>
                      </m:r>
                      <m:r>
                        <a:rPr lang="en-ID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D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D" sz="1200" dirty="0">
                  <a:effectLst/>
                  <a:latin typeface="Abadi" panose="020B0604020104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9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where: 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variables values from cluster results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end of the variable and weight based on the number of clustered variables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 = weight of each value of cluster result 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= start of the variable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 = start of the weight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F55A6-8FE1-8583-190D-6ED42BDF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93" y="2936597"/>
                <a:ext cx="3374558" cy="2744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3009A2DB-71A5-71E3-51B3-C506C77D3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7" y="1382960"/>
            <a:ext cx="2179241" cy="12203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306076-F069-57E4-1665-88176325D52E}"/>
              </a:ext>
            </a:extLst>
          </p:cNvPr>
          <p:cNvSpPr txBox="1"/>
          <p:nvPr/>
        </p:nvSpPr>
        <p:spPr>
          <a:xfrm>
            <a:off x="4613635" y="742609"/>
            <a:ext cx="372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Analytical Hierarchy Process</a:t>
            </a:r>
            <a:endParaRPr lang="en-ID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3BD853-6307-DFF4-EFBA-0933F1E3ADD3}"/>
                  </a:ext>
                </a:extLst>
              </p:cNvPr>
              <p:cNvSpPr txBox="1"/>
              <p:nvPr/>
            </p:nvSpPr>
            <p:spPr>
              <a:xfrm>
                <a:off x="4022024" y="1211426"/>
                <a:ext cx="4425289" cy="509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D" sz="11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step from AHP is described below </a:t>
                </a:r>
                <a:r>
                  <a:rPr lang="en-ID" sz="11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(Al &amp; Al-Harbi, n.d.; </a:t>
                </a:r>
                <a:r>
                  <a:rPr lang="en-ID" sz="1100" b="1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Parvaneh</a:t>
                </a:r>
                <a:r>
                  <a:rPr lang="en-ID" sz="11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et al., n.d.)</a:t>
                </a:r>
                <a:r>
                  <a:rPr lang="en-ID" sz="11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Comparing variables based on cluster results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Make a set of pairwise comparison matrices for each lower level with one matrix for each element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results of the matrix are required for assessment in each pairwise comparison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Hierarchical synthesis is now used to determine the criterion weights taken from all eigenvectors.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After making all pairwise comparisons, consistency is determined using the eigenvalues with formula </a:t>
                </a:r>
              </a:p>
              <a:p>
                <a:pPr marL="27051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𝐶𝐼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func>
                            <m:funcPr>
                              <m:ctrlPr>
                                <a:rPr lang="en-ID" sz="1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0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ID" sz="1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D" sz="1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ID" sz="1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algn="just">
                  <a:lnSpc>
                    <a:spcPct val="150000"/>
                  </a:lnSpc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270510" algn="just">
                  <a:lnSpc>
                    <a:spcPct val="150000"/>
                  </a:lnSpc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CI = Consistency index</a:t>
                </a:r>
              </a:p>
              <a:p>
                <a:pPr marL="27051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1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D" sz="1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D" sz="1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𝑚𝑎𝑥𝑖𝑚𝑢𝑚</m:t>
                    </m:r>
                  </m:oMath>
                </a14:m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the eigenvalue of the predetermined variable value</a:t>
                </a:r>
              </a:p>
              <a:p>
                <a:pPr marL="27051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𝑐𝑟𝑖𝑡𝑒𝑟𝑖𝑎</m:t>
                      </m:r>
                    </m:oMath>
                  </m:oMathPara>
                </a14:m>
                <a:endParaRPr lang="en-ID" sz="1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algn="just">
                  <a:lnSpc>
                    <a:spcPct val="150000"/>
                  </a:lnSpc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 startAt="6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Steps 3 to 5 are performed for all levels in the hierarchy.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3BD853-6307-DFF4-EFBA-0933F1E3A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24" y="1211426"/>
                <a:ext cx="4425289" cy="5090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DED2C40-AB7E-213E-B7B4-6D446F3ED899}"/>
              </a:ext>
            </a:extLst>
          </p:cNvPr>
          <p:cNvGraphicFramePr>
            <a:graphicFrameLocks noGrp="1"/>
          </p:cNvGraphicFramePr>
          <p:nvPr/>
        </p:nvGraphicFramePr>
        <p:xfrm>
          <a:off x="8841952" y="2808655"/>
          <a:ext cx="3128975" cy="2539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413">
                  <a:extLst>
                    <a:ext uri="{9D8B030D-6E8A-4147-A177-3AD203B41FA5}">
                      <a16:colId xmlns:a16="http://schemas.microsoft.com/office/drawing/2014/main" val="4029140083"/>
                    </a:ext>
                  </a:extLst>
                </a:gridCol>
                <a:gridCol w="1150568">
                  <a:extLst>
                    <a:ext uri="{9D8B030D-6E8A-4147-A177-3AD203B41FA5}">
                      <a16:colId xmlns:a16="http://schemas.microsoft.com/office/drawing/2014/main" val="3813885028"/>
                    </a:ext>
                  </a:extLst>
                </a:gridCol>
                <a:gridCol w="1069994">
                  <a:extLst>
                    <a:ext uri="{9D8B030D-6E8A-4147-A177-3AD203B41FA5}">
                      <a16:colId xmlns:a16="http://schemas.microsoft.com/office/drawing/2014/main" val="452174002"/>
                    </a:ext>
                  </a:extLst>
                </a:gridCol>
              </a:tblGrid>
              <a:tr h="542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Customer Type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Sustainable Marketing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One To One Marketing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468634"/>
                  </a:ext>
                </a:extLst>
              </a:tr>
              <a:tr h="9986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Profitable Customer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Business To Business 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Customer Business Development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173022"/>
                  </a:ext>
                </a:extLst>
              </a:tr>
              <a:tr h="9986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Less Profitable Customer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Continuous Replenishment Program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Retail Account Marketing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20789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64049AD-762F-87AD-FF02-A9EA540B8C6C}"/>
              </a:ext>
            </a:extLst>
          </p:cNvPr>
          <p:cNvSpPr txBox="1"/>
          <p:nvPr/>
        </p:nvSpPr>
        <p:spPr>
          <a:xfrm>
            <a:off x="8841952" y="1516224"/>
            <a:ext cx="3094745" cy="86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results of CLV, then we can determine the targeting that aims to develop customer service improvement strategies based on the concept of customer relationship CRM </a:t>
            </a:r>
            <a:r>
              <a:rPr lang="en-ID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(S. M. S. Hosseini et al., 2010)</a:t>
            </a:r>
            <a:endParaRPr lang="en-ID" sz="1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B7D223-CD0E-FF85-60ED-1A27D343AE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74DD1-9D15-7BCA-2183-60F00E072FA6}"/>
              </a:ext>
            </a:extLst>
          </p:cNvPr>
          <p:cNvSpPr txBox="1"/>
          <p:nvPr/>
        </p:nvSpPr>
        <p:spPr>
          <a:xfrm>
            <a:off x="-9167" y="35500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Result</a:t>
            </a:r>
            <a:endParaRPr lang="en-ID" sz="2000" dirty="0">
              <a:latin typeface="Amasis MT Pro Black" panose="02040A04050005020304" pitchFamily="18" charset="0"/>
            </a:endParaRPr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6CC765B7-2A38-38A4-E1D8-12EEB45F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BA32C8F1-9EE1-5B85-85D4-0BB9065D6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AD2D1C-F92D-F2D8-9642-C9EA4E1A6BB1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C32CC-56DC-5F90-E9BC-2E5E2857EA08}"/>
              </a:ext>
            </a:extLst>
          </p:cNvPr>
          <p:cNvSpPr txBox="1"/>
          <p:nvPr/>
        </p:nvSpPr>
        <p:spPr>
          <a:xfrm>
            <a:off x="9550400" y="6515369"/>
            <a:ext cx="245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04 | Result &amp; Analysis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D2EF3-B53A-99B9-8BCA-4E338260D93D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5ECFB7-1434-7934-7C1F-C22A8505A8A1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7219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-14514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03 | Methodology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15575" cy="1088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1054964" y="44733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0DBF4-17AB-EDD4-3E35-CA6CD6DE2777}"/>
              </a:ext>
            </a:extLst>
          </p:cNvPr>
          <p:cNvSpPr txBox="1"/>
          <p:nvPr/>
        </p:nvSpPr>
        <p:spPr>
          <a:xfrm>
            <a:off x="0" y="5789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Marketing Strategy Definition</a:t>
            </a:r>
            <a:endParaRPr lang="en-ID" sz="2000" dirty="0">
              <a:latin typeface="Amasis MT Pro Black" panose="02040A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478BF-3D6A-BE18-7EB1-F6F4574614B9}"/>
              </a:ext>
            </a:extLst>
          </p:cNvPr>
          <p:cNvSpPr txBox="1"/>
          <p:nvPr/>
        </p:nvSpPr>
        <p:spPr>
          <a:xfrm>
            <a:off x="565869" y="791271"/>
            <a:ext cx="30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Customer Lifetime Value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CB31-8820-B9B9-F03D-06285B6072F5}"/>
              </a:ext>
            </a:extLst>
          </p:cNvPr>
          <p:cNvSpPr txBox="1"/>
          <p:nvPr/>
        </p:nvSpPr>
        <p:spPr>
          <a:xfrm>
            <a:off x="9381576" y="769742"/>
            <a:ext cx="172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CRM Concept</a:t>
            </a:r>
            <a:endParaRPr lang="en-ID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E616C2-26EE-82CE-544A-AD6D3A486627}"/>
              </a:ext>
            </a:extLst>
          </p:cNvPr>
          <p:cNvCxnSpPr>
            <a:cxnSpLocks/>
          </p:cNvCxnSpPr>
          <p:nvPr/>
        </p:nvCxnSpPr>
        <p:spPr>
          <a:xfrm>
            <a:off x="3846286" y="697391"/>
            <a:ext cx="0" cy="595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4E0FF8-3C86-C0BF-BEA2-90D71125ED35}"/>
              </a:ext>
            </a:extLst>
          </p:cNvPr>
          <p:cNvCxnSpPr>
            <a:cxnSpLocks/>
          </p:cNvCxnSpPr>
          <p:nvPr/>
        </p:nvCxnSpPr>
        <p:spPr>
          <a:xfrm>
            <a:off x="8614227" y="697391"/>
            <a:ext cx="0" cy="589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F55A6-8FE1-8583-190D-6ED42BDFE321}"/>
                  </a:ext>
                </a:extLst>
              </p:cNvPr>
              <p:cNvSpPr txBox="1"/>
              <p:nvPr/>
            </p:nvSpPr>
            <p:spPr>
              <a:xfrm>
                <a:off x="184993" y="2936597"/>
                <a:ext cx="3374558" cy="2744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GB" sz="1200" b="1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CLV is calculated based on the CLV rating determined for each segment (</a:t>
                </a:r>
                <a:r>
                  <a:rPr lang="en-GB" sz="1200" b="1" i="1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Khajvand</a:t>
                </a:r>
                <a:r>
                  <a:rPr lang="en-GB" sz="1200" b="1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 al., 2011). CLV equation calculation is as follow:</a:t>
                </a:r>
                <a:endParaRPr lang="en-ID" sz="1200" b="1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𝐶𝐿𝑉</m:t>
                      </m:r>
                      <m:r>
                        <a:rPr lang="en-ID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D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D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D" sz="1200" dirty="0">
                  <a:effectLst/>
                  <a:latin typeface="Abadi" panose="020B0604020104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9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where: 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variables values from cluster results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end of the variable and weight based on the number of clustered variables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 = weight of each value of cluster result 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= start of the variable</a:t>
                </a:r>
              </a:p>
              <a:p>
                <a:pPr marL="457200" algn="just">
                  <a:spcAft>
                    <a:spcPts val="800"/>
                  </a:spcAft>
                </a:pPr>
                <a:r>
                  <a:rPr lang="en-ID" sz="800" i="1" dirty="0"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 = start of the weight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F55A6-8FE1-8583-190D-6ED42BDF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93" y="2936597"/>
                <a:ext cx="3374558" cy="2744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3009A2DB-71A5-71E3-51B3-C506C77D3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7" y="1382960"/>
            <a:ext cx="2179241" cy="12203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306076-F069-57E4-1665-88176325D52E}"/>
              </a:ext>
            </a:extLst>
          </p:cNvPr>
          <p:cNvSpPr txBox="1"/>
          <p:nvPr/>
        </p:nvSpPr>
        <p:spPr>
          <a:xfrm>
            <a:off x="4613635" y="742609"/>
            <a:ext cx="372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Analytical Hierarchy Process</a:t>
            </a:r>
            <a:endParaRPr lang="en-ID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3BD853-6307-DFF4-EFBA-0933F1E3ADD3}"/>
                  </a:ext>
                </a:extLst>
              </p:cNvPr>
              <p:cNvSpPr txBox="1"/>
              <p:nvPr/>
            </p:nvSpPr>
            <p:spPr>
              <a:xfrm>
                <a:off x="4022024" y="1211426"/>
                <a:ext cx="4425289" cy="509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D" sz="11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step from AHP is described below </a:t>
                </a:r>
                <a:r>
                  <a:rPr lang="en-ID" sz="11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(Al &amp; Al-Harbi, n.d.; </a:t>
                </a:r>
                <a:r>
                  <a:rPr lang="en-ID" sz="1100" b="1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Parvaneh</a:t>
                </a:r>
                <a:r>
                  <a:rPr lang="en-ID" sz="11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et al., n.d.)</a:t>
                </a:r>
                <a:r>
                  <a:rPr lang="en-ID" sz="11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Comparing variables based on cluster results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Make a set of pairwise comparison matrices for each lower level with one matrix for each element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results of the matrix are required for assessment in each pairwise comparison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Hierarchical synthesis is now used to determine the criterion weights taken from all eigenvectors.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After making all pairwise comparisons, consistency is determined using the eigenvalues with formula </a:t>
                </a:r>
              </a:p>
              <a:p>
                <a:pPr marL="27051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𝐶𝐼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func>
                            <m:funcPr>
                              <m:ctrlPr>
                                <a:rPr lang="en-ID" sz="1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0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ID" sz="1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D" sz="1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D" sz="1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ID" sz="1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algn="just">
                  <a:lnSpc>
                    <a:spcPct val="150000"/>
                  </a:lnSpc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270510" algn="just">
                  <a:lnSpc>
                    <a:spcPct val="150000"/>
                  </a:lnSpc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CI = Consistency index</a:t>
                </a:r>
              </a:p>
              <a:p>
                <a:pPr marL="27051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1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D" sz="1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D" sz="1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𝑚𝑎𝑥𝑖𝑚𝑢𝑚</m:t>
                    </m:r>
                  </m:oMath>
                </a14:m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the eigenvalue of the predetermined variable value</a:t>
                </a:r>
              </a:p>
              <a:p>
                <a:pPr marL="27051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sz="1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𝑐𝑟𝑖𝑡𝑒𝑟𝑖𝑎</m:t>
                      </m:r>
                    </m:oMath>
                  </m:oMathPara>
                </a14:m>
                <a:endParaRPr lang="en-ID" sz="1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algn="just">
                  <a:lnSpc>
                    <a:spcPct val="150000"/>
                  </a:lnSpc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 startAt="6"/>
                </a:pPr>
                <a:r>
                  <a:rPr lang="en-ID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Steps 3 to 5 are performed for all levels in the hierarchy.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3BD853-6307-DFF4-EFBA-0933F1E3A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24" y="1211426"/>
                <a:ext cx="4425289" cy="5090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DED2C40-AB7E-213E-B7B4-6D446F3ED899}"/>
              </a:ext>
            </a:extLst>
          </p:cNvPr>
          <p:cNvGraphicFramePr>
            <a:graphicFrameLocks noGrp="1"/>
          </p:cNvGraphicFramePr>
          <p:nvPr/>
        </p:nvGraphicFramePr>
        <p:xfrm>
          <a:off x="8841952" y="2808655"/>
          <a:ext cx="3128975" cy="2539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413">
                  <a:extLst>
                    <a:ext uri="{9D8B030D-6E8A-4147-A177-3AD203B41FA5}">
                      <a16:colId xmlns:a16="http://schemas.microsoft.com/office/drawing/2014/main" val="4029140083"/>
                    </a:ext>
                  </a:extLst>
                </a:gridCol>
                <a:gridCol w="1150568">
                  <a:extLst>
                    <a:ext uri="{9D8B030D-6E8A-4147-A177-3AD203B41FA5}">
                      <a16:colId xmlns:a16="http://schemas.microsoft.com/office/drawing/2014/main" val="3813885028"/>
                    </a:ext>
                  </a:extLst>
                </a:gridCol>
                <a:gridCol w="1069994">
                  <a:extLst>
                    <a:ext uri="{9D8B030D-6E8A-4147-A177-3AD203B41FA5}">
                      <a16:colId xmlns:a16="http://schemas.microsoft.com/office/drawing/2014/main" val="452174002"/>
                    </a:ext>
                  </a:extLst>
                </a:gridCol>
              </a:tblGrid>
              <a:tr h="542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Customer Type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Sustainable Marketing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One To One Marketing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468634"/>
                  </a:ext>
                </a:extLst>
              </a:tr>
              <a:tr h="9986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Profitable Customer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Business To Business 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Customer Business Development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173022"/>
                  </a:ext>
                </a:extLst>
              </a:tr>
              <a:tr h="9986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Less Profitable Customer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Continuous Replenishment Program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Retail Account Marketing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20789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64049AD-762F-87AD-FF02-A9EA540B8C6C}"/>
              </a:ext>
            </a:extLst>
          </p:cNvPr>
          <p:cNvSpPr txBox="1"/>
          <p:nvPr/>
        </p:nvSpPr>
        <p:spPr>
          <a:xfrm>
            <a:off x="8841952" y="1516224"/>
            <a:ext cx="3094745" cy="86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results of CLV, then we can determine the targeting that aims to develop customer service improvement strategies based on the concept of customer relationship CRM </a:t>
            </a:r>
            <a:r>
              <a:rPr lang="en-ID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(S. M. S. Hosseini et al., 2010)</a:t>
            </a:r>
            <a:endParaRPr lang="en-ID" sz="1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B7D223-CD0E-FF85-60ED-1A27D343AE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74DD1-9D15-7BCA-2183-60F00E072FA6}"/>
              </a:ext>
            </a:extLst>
          </p:cNvPr>
          <p:cNvSpPr txBox="1"/>
          <p:nvPr/>
        </p:nvSpPr>
        <p:spPr>
          <a:xfrm>
            <a:off x="-9167" y="35500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Result</a:t>
            </a:r>
            <a:endParaRPr lang="en-ID" sz="2000" dirty="0">
              <a:latin typeface="Amasis MT Pro Black" panose="02040A04050005020304" pitchFamily="18" charset="0"/>
            </a:endParaRPr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6CC765B7-2A38-38A4-E1D8-12EEB45F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BA32C8F1-9EE1-5B85-85D4-0BB9065D6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AD2D1C-F92D-F2D8-9642-C9EA4E1A6BB1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C32CC-56DC-5F90-E9BC-2E5E2857EA08}"/>
              </a:ext>
            </a:extLst>
          </p:cNvPr>
          <p:cNvSpPr txBox="1"/>
          <p:nvPr/>
        </p:nvSpPr>
        <p:spPr>
          <a:xfrm>
            <a:off x="9550400" y="6515369"/>
            <a:ext cx="245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04 | Result &amp; Analysis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D2EF3-B53A-99B9-8BCA-4E338260D93D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5ECFB7-1434-7934-7C1F-C22A8505A8A1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193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7DCB5-8372-579C-6F43-2B220C5E7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9"/>
          <a:stretch/>
        </p:blipFill>
        <p:spPr>
          <a:xfrm>
            <a:off x="1103870" y="929477"/>
            <a:ext cx="4003188" cy="2201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0" y="1741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Background and Problem Statement</a:t>
            </a:r>
            <a:endParaRPr lang="en-ID" sz="2800" dirty="0"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D2813-95A6-F72F-119C-FA4FBF9C4373}"/>
              </a:ext>
            </a:extLst>
          </p:cNvPr>
          <p:cNvSpPr txBox="1"/>
          <p:nvPr/>
        </p:nvSpPr>
        <p:spPr>
          <a:xfrm>
            <a:off x="2431764" y="790977"/>
            <a:ext cx="1873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/>
              <a:t>Source: Katadata.co.id</a:t>
            </a:r>
            <a:endParaRPr lang="en-ID" sz="105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0A573-92B7-2784-9EC8-B0B7203304D9}"/>
              </a:ext>
            </a:extLst>
          </p:cNvPr>
          <p:cNvSpPr txBox="1"/>
          <p:nvPr/>
        </p:nvSpPr>
        <p:spPr>
          <a:xfrm rot="16200000">
            <a:off x="25043" y="1424497"/>
            <a:ext cx="1899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/>
              <a:t>Business Customer</a:t>
            </a:r>
            <a:endParaRPr lang="en-ID" sz="105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D5B73-5DC2-83BD-D072-389B1DA1AB3E}"/>
              </a:ext>
            </a:extLst>
          </p:cNvPr>
          <p:cNvSpPr txBox="1"/>
          <p:nvPr/>
        </p:nvSpPr>
        <p:spPr>
          <a:xfrm>
            <a:off x="1410843" y="3256766"/>
            <a:ext cx="4441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latin typeface="Times New Roman" panose="02020603050405020304" pitchFamily="18" charset="0"/>
              </a:rPr>
              <a:t>Electricity consumption in Indonesia increased by 98.89%</a:t>
            </a:r>
            <a:endParaRPr lang="en-ID" sz="900" b="1" i="1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442567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427930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90743" y="6427930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31056" y="6504503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01 | INTRODUCTION</a:t>
            </a:r>
            <a:endParaRPr lang="en-ID" sz="1600" b="1" dirty="0">
              <a:solidFill>
                <a:schemeClr val="bg1"/>
              </a:solidFill>
            </a:endParaRPr>
          </a:p>
        </p:txBody>
      </p:sp>
      <p:pic>
        <p:nvPicPr>
          <p:cNvPr id="17" name="Picture 2" descr="Akibat Banjir, Ini Wilayah di Jakarta dan Bekasi yang Terkena Pemadaman  Listrik">
            <a:extLst>
              <a:ext uri="{FF2B5EF4-FFF2-40B4-BE49-F238E27FC236}">
                <a16:creationId xmlns:a16="http://schemas.microsoft.com/office/drawing/2014/main" id="{7BFE3364-B1A9-7975-2C76-E7E13E5D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1079650"/>
            <a:ext cx="2985685" cy="19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E6FDA7-B42F-8F4D-60E5-AACFB7288438}"/>
              </a:ext>
            </a:extLst>
          </p:cNvPr>
          <p:cNvSpPr txBox="1"/>
          <p:nvPr/>
        </p:nvSpPr>
        <p:spPr>
          <a:xfrm>
            <a:off x="6690503" y="3207243"/>
            <a:ext cx="4441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latin typeface="Times New Roman" panose="02020603050405020304" pitchFamily="18" charset="0"/>
              </a:rPr>
              <a:t>Electricity blackouts occur up to four times a month.</a:t>
            </a:r>
            <a:endParaRPr lang="en-ID" sz="9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BDA106-9CB7-96DA-0B16-196FCF322926}"/>
              </a:ext>
            </a:extLst>
          </p:cNvPr>
          <p:cNvSpPr txBox="1"/>
          <p:nvPr/>
        </p:nvSpPr>
        <p:spPr>
          <a:xfrm rot="5400000">
            <a:off x="9380654" y="1644620"/>
            <a:ext cx="17477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Source : Interview Results from several PLN customers in the West Sumatra Zone</a:t>
            </a:r>
          </a:p>
        </p:txBody>
      </p:sp>
      <p:pic>
        <p:nvPicPr>
          <p:cNvPr id="20" name="Picture 1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4F1BA10-D8F2-2E26-8E08-444B2E2CE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949" y="3874248"/>
            <a:ext cx="4003187" cy="1810324"/>
          </a:xfrm>
          <a:prstGeom prst="rect">
            <a:avLst/>
          </a:prstGeom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5381CC5-8F22-2F64-3BDF-E7291BE78B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960574"/>
              </p:ext>
            </p:extLst>
          </p:nvPr>
        </p:nvGraphicFramePr>
        <p:xfrm>
          <a:off x="6472036" y="3741159"/>
          <a:ext cx="4036420" cy="1872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C23B4F15-F8E7-7EBF-D3DB-DE4BDDD4C22C}"/>
              </a:ext>
            </a:extLst>
          </p:cNvPr>
          <p:cNvSpPr/>
          <p:nvPr/>
        </p:nvSpPr>
        <p:spPr>
          <a:xfrm>
            <a:off x="5852797" y="1905496"/>
            <a:ext cx="603302" cy="225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8C3F4AE-EA59-1729-A820-711F9644DA24}"/>
              </a:ext>
            </a:extLst>
          </p:cNvPr>
          <p:cNvSpPr/>
          <p:nvPr/>
        </p:nvSpPr>
        <p:spPr>
          <a:xfrm>
            <a:off x="8271013" y="3452367"/>
            <a:ext cx="350474" cy="27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F541C02-9CF6-6129-CBFE-FFEBB5090646}"/>
              </a:ext>
            </a:extLst>
          </p:cNvPr>
          <p:cNvSpPr/>
          <p:nvPr/>
        </p:nvSpPr>
        <p:spPr>
          <a:xfrm rot="10800000">
            <a:off x="5454609" y="4520550"/>
            <a:ext cx="900955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753DF0-4959-92E6-8C4B-53EE1A58AFBC}"/>
              </a:ext>
            </a:extLst>
          </p:cNvPr>
          <p:cNvSpPr txBox="1"/>
          <p:nvPr/>
        </p:nvSpPr>
        <p:spPr>
          <a:xfrm>
            <a:off x="6282993" y="5690547"/>
            <a:ext cx="489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latin typeface="Times New Roman" panose="02020603050405020304" pitchFamily="18" charset="0"/>
              </a:rPr>
              <a:t>Customers using more than 200k of power during peak load than off-peak electricity while during non-peak load hours, usage is low.</a:t>
            </a:r>
            <a:endParaRPr lang="en-ID" sz="900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CD405-54E3-FCC7-FD2A-E0528A570644}"/>
              </a:ext>
            </a:extLst>
          </p:cNvPr>
          <p:cNvSpPr txBox="1"/>
          <p:nvPr/>
        </p:nvSpPr>
        <p:spPr>
          <a:xfrm>
            <a:off x="1345054" y="5678877"/>
            <a:ext cx="444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latin typeface="Times New Roman" panose="02020603050405020304" pitchFamily="18" charset="0"/>
              </a:rPr>
              <a:t>Low consumption of business customers due to power outages (below 50 hours per month) </a:t>
            </a:r>
            <a:endParaRPr lang="en-ID" sz="900" b="1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E9CE3D-8229-91BF-ADD5-6D59FDC497DA}"/>
              </a:ext>
            </a:extLst>
          </p:cNvPr>
          <p:cNvSpPr txBox="1"/>
          <p:nvPr/>
        </p:nvSpPr>
        <p:spPr>
          <a:xfrm rot="5400000">
            <a:off x="9956801" y="4553807"/>
            <a:ext cx="1585017" cy="60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i="1" dirty="0"/>
              <a:t>Source : PLN customer transaction data for West Sumatra Region from 2019 to 2020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84F39C-1F58-9295-43E1-0097ACD723E3}"/>
              </a:ext>
            </a:extLst>
          </p:cNvPr>
          <p:cNvSpPr txBox="1"/>
          <p:nvPr/>
        </p:nvSpPr>
        <p:spPr>
          <a:xfrm rot="16200000">
            <a:off x="275574" y="4323808"/>
            <a:ext cx="1585017" cy="60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i="1" dirty="0"/>
              <a:t>Source : PLN customer transaction data for West Sumatra Region from 2019 to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069BED-C0C6-C6D4-694F-E8FFB4850669}"/>
              </a:ext>
            </a:extLst>
          </p:cNvPr>
          <p:cNvSpPr/>
          <p:nvPr/>
        </p:nvSpPr>
        <p:spPr>
          <a:xfrm>
            <a:off x="184993" y="1"/>
            <a:ext cx="315575" cy="1669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39F54D-22A5-D169-BA9E-42E0030453A3}"/>
              </a:ext>
            </a:extLst>
          </p:cNvPr>
          <p:cNvSpPr/>
          <p:nvPr/>
        </p:nvSpPr>
        <p:spPr>
          <a:xfrm>
            <a:off x="10886336" y="151459"/>
            <a:ext cx="915963" cy="696686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759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0" y="1741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Research Questions and Research Objective</a:t>
            </a:r>
            <a:endParaRPr lang="en-ID" sz="28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6" y="6442567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6" y="6427930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90743" y="6414624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31056" y="6491197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01 | INTRODUCTION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4F2E3B-1217-5C5B-E086-D5FBF9E734F3}"/>
              </a:ext>
            </a:extLst>
          </p:cNvPr>
          <p:cNvSpPr/>
          <p:nvPr/>
        </p:nvSpPr>
        <p:spPr>
          <a:xfrm>
            <a:off x="3795387" y="1583764"/>
            <a:ext cx="1073166" cy="6563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RQ1</a:t>
            </a:r>
            <a:endParaRPr lang="en-ID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5859EB-CEA6-1BCC-67E8-5EF1BACAC0CC}"/>
              </a:ext>
            </a:extLst>
          </p:cNvPr>
          <p:cNvSpPr/>
          <p:nvPr/>
        </p:nvSpPr>
        <p:spPr>
          <a:xfrm>
            <a:off x="3795387" y="3802834"/>
            <a:ext cx="1073166" cy="6563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RQ2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5D1AF-0476-C119-9ECA-FDAB8C66813E}"/>
              </a:ext>
            </a:extLst>
          </p:cNvPr>
          <p:cNvSpPr txBox="1"/>
          <p:nvPr/>
        </p:nvSpPr>
        <p:spPr>
          <a:xfrm>
            <a:off x="4952667" y="1496462"/>
            <a:ext cx="6281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“How to develop an accurate customer segmentation model according to the characteristics of electricity customers using West Sumatra Zone business customer transaction data?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72A576-1A0A-EFCA-D31B-400C01723A27}"/>
              </a:ext>
            </a:extLst>
          </p:cNvPr>
          <p:cNvSpPr txBox="1"/>
          <p:nvPr/>
        </p:nvSpPr>
        <p:spPr>
          <a:xfrm>
            <a:off x="4952666" y="3874450"/>
            <a:ext cx="6121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implement marketing strategies according to customer criteria based on the results of the customer segmentation model?</a:t>
            </a:r>
            <a:endParaRPr lang="en-ID" sz="16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74BD77-D6ED-EB05-C5FC-ABBECAADA7F5}"/>
              </a:ext>
            </a:extLst>
          </p:cNvPr>
          <p:cNvSpPr txBox="1"/>
          <p:nvPr/>
        </p:nvSpPr>
        <p:spPr>
          <a:xfrm>
            <a:off x="4893522" y="2730917"/>
            <a:ext cx="1404590" cy="33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Objectives :</a:t>
            </a:r>
            <a:endParaRPr lang="en-ID" sz="1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F3CC4F-96CD-B4E3-66FB-EF8C10FEABA0}"/>
              </a:ext>
            </a:extLst>
          </p:cNvPr>
          <p:cNvSpPr txBox="1"/>
          <p:nvPr/>
        </p:nvSpPr>
        <p:spPr>
          <a:xfrm>
            <a:off x="4893522" y="4639467"/>
            <a:ext cx="1404590" cy="33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Objectives :</a:t>
            </a:r>
            <a:endParaRPr lang="en-ID" sz="1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EE8BC0-357B-F24A-058E-9B488BD694CB}"/>
              </a:ext>
            </a:extLst>
          </p:cNvPr>
          <p:cNvSpPr txBox="1"/>
          <p:nvPr/>
        </p:nvSpPr>
        <p:spPr>
          <a:xfrm>
            <a:off x="6093687" y="2733711"/>
            <a:ext cx="5140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masis MT Pro Light" panose="020B0604020202020204" pitchFamily="18" charset="0"/>
              </a:rPr>
              <a:t>To develop a hybrid model of customer segmentation to find the right grouping of electricity customers according to their consumption patterns.</a:t>
            </a:r>
            <a:endParaRPr lang="en-ID" sz="1600" dirty="0">
              <a:latin typeface="Amasis MT Pro Light" panose="020B0604020202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FD492F-9B3F-369C-7D1B-3CC58D1F5339}"/>
              </a:ext>
            </a:extLst>
          </p:cNvPr>
          <p:cNvSpPr txBox="1"/>
          <p:nvPr/>
        </p:nvSpPr>
        <p:spPr>
          <a:xfrm>
            <a:off x="6148865" y="4639467"/>
            <a:ext cx="4925535" cy="107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masis MT Pro Light" panose="020B0604020202020204" pitchFamily="18" charset="0"/>
              </a:rPr>
              <a:t>To apply the concept of Customer Relationship Management (CRM) Strategy according to the characteristics of its customers in order to meet the demand for electricity effectively.</a:t>
            </a:r>
            <a:endParaRPr lang="en-ID" sz="1600" dirty="0">
              <a:latin typeface="Amasis MT Pro Light" panose="020B06040202020202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A0F216E-E2A3-0BAB-72C9-787CAA2ED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89" y="1542298"/>
            <a:ext cx="2181264" cy="134231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ECDACE2-C3AF-44A7-B77D-9B9C31C00B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3" y="2894971"/>
            <a:ext cx="1268832" cy="2734551"/>
          </a:xfrm>
          <a:prstGeom prst="rect">
            <a:avLst/>
          </a:prstGeom>
        </p:spPr>
      </p:pic>
      <p:pic>
        <p:nvPicPr>
          <p:cNvPr id="51" name="Picture 50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CA463DCD-DF0C-E682-311F-167D2088D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74" y="2905390"/>
            <a:ext cx="1557581" cy="131863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A7D2F8-8614-FE13-CC98-927E49FF77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24" y="4113092"/>
            <a:ext cx="1516431" cy="1516431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D17177CA-251A-245C-69A2-2DDB443D8DB6}"/>
              </a:ext>
            </a:extLst>
          </p:cNvPr>
          <p:cNvSpPr/>
          <p:nvPr/>
        </p:nvSpPr>
        <p:spPr>
          <a:xfrm>
            <a:off x="10791371" y="170420"/>
            <a:ext cx="915963" cy="696686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193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0" y="1741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Research Method and Research Scope</a:t>
            </a:r>
            <a:endParaRPr lang="en-ID" sz="28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721889" y="6515369"/>
            <a:ext cx="2285118" cy="33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01 | INTRODUCTION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86C87-2FC9-0C60-6B7B-FE13B1F3A0FC}"/>
              </a:ext>
            </a:extLst>
          </p:cNvPr>
          <p:cNvSpPr txBox="1"/>
          <p:nvPr/>
        </p:nvSpPr>
        <p:spPr>
          <a:xfrm>
            <a:off x="1702417" y="1318025"/>
            <a:ext cx="279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Research Method</a:t>
            </a:r>
            <a:endParaRPr lang="en-ID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4B055-61FE-0F68-CE03-9C59B66CCD67}"/>
              </a:ext>
            </a:extLst>
          </p:cNvPr>
          <p:cNvSpPr txBox="1"/>
          <p:nvPr/>
        </p:nvSpPr>
        <p:spPr>
          <a:xfrm>
            <a:off x="8024842" y="1318025"/>
            <a:ext cx="253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Research Scope</a:t>
            </a:r>
            <a:endParaRPr lang="en-ID" sz="2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ECFE99-70BF-BFE4-C875-ACEF511156D9}"/>
              </a:ext>
            </a:extLst>
          </p:cNvPr>
          <p:cNvCxnSpPr/>
          <p:nvPr/>
        </p:nvCxnSpPr>
        <p:spPr>
          <a:xfrm>
            <a:off x="6096000" y="1333433"/>
            <a:ext cx="0" cy="488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191E59-51B4-AA17-561E-FA4548A6C132}"/>
              </a:ext>
            </a:extLst>
          </p:cNvPr>
          <p:cNvSpPr txBox="1"/>
          <p:nvPr/>
        </p:nvSpPr>
        <p:spPr>
          <a:xfrm>
            <a:off x="693543" y="2041669"/>
            <a:ext cx="4575721" cy="110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research adopted and modified the predictive analytics framework by (</a:t>
            </a:r>
            <a:r>
              <a:rPr lang="en-GB" sz="1600" dirty="0" err="1"/>
              <a:t>Shmueli</a:t>
            </a:r>
            <a:r>
              <a:rPr lang="en-GB" sz="1600" dirty="0"/>
              <a:t> &amp; </a:t>
            </a:r>
            <a:r>
              <a:rPr lang="en-GB" sz="1600" dirty="0" err="1"/>
              <a:t>Koppius</a:t>
            </a:r>
            <a:r>
              <a:rPr lang="en-GB" sz="1600" dirty="0"/>
              <a:t>, 2011) to develop a hybrid segmentation model</a:t>
            </a:r>
            <a:endParaRPr lang="en-ID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ACBF28-999F-5AB3-E790-F8B6AD5EEF52}"/>
              </a:ext>
            </a:extLst>
          </p:cNvPr>
          <p:cNvSpPr/>
          <p:nvPr/>
        </p:nvSpPr>
        <p:spPr>
          <a:xfrm>
            <a:off x="1517320" y="3629075"/>
            <a:ext cx="339173" cy="33374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0903D6-3886-B896-5EBE-B5CFCFBDE139}"/>
              </a:ext>
            </a:extLst>
          </p:cNvPr>
          <p:cNvSpPr/>
          <p:nvPr/>
        </p:nvSpPr>
        <p:spPr>
          <a:xfrm>
            <a:off x="3348033" y="3610823"/>
            <a:ext cx="339173" cy="33374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275851-B29D-F0D5-A7F1-3D117C38B855}"/>
              </a:ext>
            </a:extLst>
          </p:cNvPr>
          <p:cNvSpPr/>
          <p:nvPr/>
        </p:nvSpPr>
        <p:spPr>
          <a:xfrm>
            <a:off x="4815699" y="5038304"/>
            <a:ext cx="339173" cy="33374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ID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16A700-D069-0D90-8C59-16B2C563A043}"/>
              </a:ext>
            </a:extLst>
          </p:cNvPr>
          <p:cNvSpPr/>
          <p:nvPr/>
        </p:nvSpPr>
        <p:spPr>
          <a:xfrm>
            <a:off x="2587175" y="5038304"/>
            <a:ext cx="339173" cy="33374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  <a:endParaRPr lang="en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B43275-8866-CA70-F59C-71A9C306F426}"/>
              </a:ext>
            </a:extLst>
          </p:cNvPr>
          <p:cNvSpPr/>
          <p:nvPr/>
        </p:nvSpPr>
        <p:spPr>
          <a:xfrm>
            <a:off x="412143" y="5054367"/>
            <a:ext cx="339173" cy="33374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ID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8EF44B-FBCD-BE79-EA98-3C0F8A64E03E}"/>
              </a:ext>
            </a:extLst>
          </p:cNvPr>
          <p:cNvCxnSpPr>
            <a:cxnSpLocks/>
            <a:stCxn id="33" idx="6"/>
            <a:endCxn id="34" idx="6"/>
          </p:cNvCxnSpPr>
          <p:nvPr/>
        </p:nvCxnSpPr>
        <p:spPr>
          <a:xfrm>
            <a:off x="3687206" y="3777696"/>
            <a:ext cx="1467666" cy="1427481"/>
          </a:xfrm>
          <a:prstGeom prst="bentConnector3">
            <a:avLst>
              <a:gd name="adj1" fmla="val 1155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D97234-0BAF-274C-973A-1324BA55C626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 flipV="1">
            <a:off x="1856493" y="3777696"/>
            <a:ext cx="1491540" cy="1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926C07-3869-5D03-4C7C-5990D145DF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403627" y="3795948"/>
            <a:ext cx="1113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B825BDD-0611-8061-D111-D46B4532CCAF}"/>
              </a:ext>
            </a:extLst>
          </p:cNvPr>
          <p:cNvCxnSpPr>
            <a:cxnSpLocks/>
            <a:endCxn id="35" idx="6"/>
          </p:cNvCxnSpPr>
          <p:nvPr/>
        </p:nvCxnSpPr>
        <p:spPr>
          <a:xfrm flipH="1" flipV="1">
            <a:off x="2926348" y="5205177"/>
            <a:ext cx="1889351" cy="1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9ADB05-81FB-212B-9617-67001C9513FD}"/>
              </a:ext>
            </a:extLst>
          </p:cNvPr>
          <p:cNvCxnSpPr>
            <a:cxnSpLocks/>
            <a:stCxn id="35" idx="2"/>
            <a:endCxn id="36" idx="6"/>
          </p:cNvCxnSpPr>
          <p:nvPr/>
        </p:nvCxnSpPr>
        <p:spPr>
          <a:xfrm flipH="1">
            <a:off x="751316" y="5205177"/>
            <a:ext cx="1835859" cy="1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D2CADFC-A255-5F87-4F17-BD90AD5A6AE9}"/>
              </a:ext>
            </a:extLst>
          </p:cNvPr>
          <p:cNvSpPr txBox="1"/>
          <p:nvPr/>
        </p:nvSpPr>
        <p:spPr>
          <a:xfrm>
            <a:off x="1023073" y="4155471"/>
            <a:ext cx="1500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Data Collection</a:t>
            </a:r>
            <a:endParaRPr lang="en-ID" sz="11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815E5A-9EE0-5F36-0AAE-E69E01DC7656}"/>
              </a:ext>
            </a:extLst>
          </p:cNvPr>
          <p:cNvSpPr txBox="1"/>
          <p:nvPr/>
        </p:nvSpPr>
        <p:spPr>
          <a:xfrm>
            <a:off x="2866582" y="4131695"/>
            <a:ext cx="1500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Data Preparation</a:t>
            </a:r>
            <a:endParaRPr lang="en-ID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A44073-884B-C2CB-5D2F-4F34E5E4FEBC}"/>
              </a:ext>
            </a:extLst>
          </p:cNvPr>
          <p:cNvSpPr txBox="1"/>
          <p:nvPr/>
        </p:nvSpPr>
        <p:spPr>
          <a:xfrm>
            <a:off x="4235029" y="5638623"/>
            <a:ext cx="1686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Model Development</a:t>
            </a:r>
            <a:endParaRPr lang="en-ID" sz="11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5D5828-15D7-BBC6-26C3-B23CEC786CF0}"/>
              </a:ext>
            </a:extLst>
          </p:cNvPr>
          <p:cNvSpPr txBox="1"/>
          <p:nvPr/>
        </p:nvSpPr>
        <p:spPr>
          <a:xfrm>
            <a:off x="23786" y="5632868"/>
            <a:ext cx="1832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Model Use &amp; Reporting</a:t>
            </a:r>
            <a:endParaRPr lang="en-ID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1073EA-4474-7093-E887-7599A0680BAE}"/>
              </a:ext>
            </a:extLst>
          </p:cNvPr>
          <p:cNvSpPr txBox="1"/>
          <p:nvPr/>
        </p:nvSpPr>
        <p:spPr>
          <a:xfrm>
            <a:off x="2082952" y="5647215"/>
            <a:ext cx="1686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Model Evaluation</a:t>
            </a:r>
            <a:endParaRPr lang="en-ID" sz="11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D142F2-D25A-9E47-A9C6-193BF1138656}"/>
              </a:ext>
            </a:extLst>
          </p:cNvPr>
          <p:cNvCxnSpPr/>
          <p:nvPr/>
        </p:nvCxnSpPr>
        <p:spPr>
          <a:xfrm>
            <a:off x="1702417" y="3962820"/>
            <a:ext cx="0" cy="16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03D2B1-B3C9-AA56-9CC0-42CE3E17212C}"/>
              </a:ext>
            </a:extLst>
          </p:cNvPr>
          <p:cNvCxnSpPr>
            <a:stCxn id="33" idx="4"/>
          </p:cNvCxnSpPr>
          <p:nvPr/>
        </p:nvCxnSpPr>
        <p:spPr>
          <a:xfrm flipH="1">
            <a:off x="3517619" y="3944568"/>
            <a:ext cx="1" cy="18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6C5318-2054-C4BC-D157-4397494D80E7}"/>
              </a:ext>
            </a:extLst>
          </p:cNvPr>
          <p:cNvCxnSpPr/>
          <p:nvPr/>
        </p:nvCxnSpPr>
        <p:spPr>
          <a:xfrm flipV="1">
            <a:off x="510663" y="5402459"/>
            <a:ext cx="0" cy="24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639158-5A9D-122F-A5CF-BD6791DEE666}"/>
              </a:ext>
            </a:extLst>
          </p:cNvPr>
          <p:cNvCxnSpPr>
            <a:cxnSpLocks/>
          </p:cNvCxnSpPr>
          <p:nvPr/>
        </p:nvCxnSpPr>
        <p:spPr>
          <a:xfrm flipV="1">
            <a:off x="2757714" y="5402459"/>
            <a:ext cx="0" cy="24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FBB816-D556-1A5B-ED3F-E089CB897DD2}"/>
              </a:ext>
            </a:extLst>
          </p:cNvPr>
          <p:cNvCxnSpPr/>
          <p:nvPr/>
        </p:nvCxnSpPr>
        <p:spPr>
          <a:xfrm flipV="1">
            <a:off x="4960842" y="5372049"/>
            <a:ext cx="0" cy="25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1D07BCE-7202-091F-D091-B36D07BF2078}"/>
              </a:ext>
            </a:extLst>
          </p:cNvPr>
          <p:cNvSpPr/>
          <p:nvPr/>
        </p:nvSpPr>
        <p:spPr>
          <a:xfrm>
            <a:off x="6523992" y="1985059"/>
            <a:ext cx="583407" cy="52322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endParaRPr lang="en-ID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AB6A182-CC50-F5BF-98B3-82A29DC5E4CC}"/>
              </a:ext>
            </a:extLst>
          </p:cNvPr>
          <p:cNvSpPr/>
          <p:nvPr/>
        </p:nvSpPr>
        <p:spPr>
          <a:xfrm>
            <a:off x="6523992" y="3306483"/>
            <a:ext cx="583407" cy="52322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  <a:endParaRPr lang="en-ID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2F3D732-AB0E-BC12-2CDD-F8C912EC5777}"/>
              </a:ext>
            </a:extLst>
          </p:cNvPr>
          <p:cNvSpPr/>
          <p:nvPr/>
        </p:nvSpPr>
        <p:spPr>
          <a:xfrm>
            <a:off x="6523992" y="4627336"/>
            <a:ext cx="583407" cy="52322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  <a:endParaRPr lang="en-ID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E90104-32BD-0254-F37A-8571584CFA20}"/>
              </a:ext>
            </a:extLst>
          </p:cNvPr>
          <p:cNvSpPr txBox="1"/>
          <p:nvPr/>
        </p:nvSpPr>
        <p:spPr>
          <a:xfrm>
            <a:off x="7501203" y="1985059"/>
            <a:ext cx="444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study focuses on the electricity consumption of business customers specific to the Padang region</a:t>
            </a:r>
            <a:endParaRPr lang="en-ID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96A960-8C60-D0B7-B5AE-0CBA4516E760}"/>
              </a:ext>
            </a:extLst>
          </p:cNvPr>
          <p:cNvSpPr txBox="1"/>
          <p:nvPr/>
        </p:nvSpPr>
        <p:spPr>
          <a:xfrm>
            <a:off x="7501202" y="3306483"/>
            <a:ext cx="444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study used one month of business customer transaction data</a:t>
            </a:r>
            <a:endParaRPr lang="en-ID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14A418-0273-51DB-9592-1D2937098B12}"/>
              </a:ext>
            </a:extLst>
          </p:cNvPr>
          <p:cNvSpPr txBox="1"/>
          <p:nvPr/>
        </p:nvSpPr>
        <p:spPr>
          <a:xfrm>
            <a:off x="7553729" y="4627336"/>
            <a:ext cx="4226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study examines proposed using a combination of machine learning models namely K-Means Clustering, Customer Lifetime Value and Customer Relationship Management (CRM) strategies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97381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0" y="33219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Customer Segmentation Based on Electricity Consumption Data</a:t>
            </a:r>
            <a:endParaRPr lang="en-ID" sz="20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550400" y="6515369"/>
            <a:ext cx="245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02 | LITERATURE REVIEW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92CFBA-2562-E41A-423E-D48F64544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99853"/>
              </p:ext>
            </p:extLst>
          </p:nvPr>
        </p:nvGraphicFramePr>
        <p:xfrm>
          <a:off x="695793" y="1366570"/>
          <a:ext cx="6972964" cy="356784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723677">
                  <a:extLst>
                    <a:ext uri="{9D8B030D-6E8A-4147-A177-3AD203B41FA5}">
                      <a16:colId xmlns:a16="http://schemas.microsoft.com/office/drawing/2014/main" val="1484163376"/>
                    </a:ext>
                  </a:extLst>
                </a:gridCol>
                <a:gridCol w="902480">
                  <a:extLst>
                    <a:ext uri="{9D8B030D-6E8A-4147-A177-3AD203B41FA5}">
                      <a16:colId xmlns:a16="http://schemas.microsoft.com/office/drawing/2014/main" val="3312144837"/>
                    </a:ext>
                  </a:extLst>
                </a:gridCol>
                <a:gridCol w="1541249">
                  <a:extLst>
                    <a:ext uri="{9D8B030D-6E8A-4147-A177-3AD203B41FA5}">
                      <a16:colId xmlns:a16="http://schemas.microsoft.com/office/drawing/2014/main" val="1926520171"/>
                    </a:ext>
                  </a:extLst>
                </a:gridCol>
                <a:gridCol w="1324151">
                  <a:extLst>
                    <a:ext uri="{9D8B030D-6E8A-4147-A177-3AD203B41FA5}">
                      <a16:colId xmlns:a16="http://schemas.microsoft.com/office/drawing/2014/main" val="2247802118"/>
                    </a:ext>
                  </a:extLst>
                </a:gridCol>
                <a:gridCol w="1481407">
                  <a:extLst>
                    <a:ext uri="{9D8B030D-6E8A-4147-A177-3AD203B41FA5}">
                      <a16:colId xmlns:a16="http://schemas.microsoft.com/office/drawing/2014/main" val="1039865"/>
                    </a:ext>
                  </a:extLst>
                </a:gridCol>
              </a:tblGrid>
              <a:tr h="4328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             Article</a:t>
                      </a:r>
                      <a:endParaRPr lang="en-ID" sz="1000" dirty="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Business Context</a:t>
                      </a:r>
                      <a:endParaRPr lang="en-ID" sz="1000" dirty="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Dataset</a:t>
                      </a:r>
                      <a:endParaRPr lang="en-ID" sz="1000" dirty="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Segmentation </a:t>
                      </a:r>
                      <a:endParaRPr lang="en-ID" sz="100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Features</a:t>
                      </a:r>
                      <a:endParaRPr lang="en-ID" sz="100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Segmentation</a:t>
                      </a:r>
                      <a:endParaRPr lang="en-ID" sz="10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Method</a:t>
                      </a:r>
                      <a:endParaRPr lang="en-ID" sz="1000" dirty="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extLst>
                  <a:ext uri="{0D108BD9-81ED-4DB2-BD59-A6C34878D82A}">
                    <a16:rowId xmlns:a16="http://schemas.microsoft.com/office/drawing/2014/main" val="3420618633"/>
                  </a:ext>
                </a:extLst>
              </a:tr>
              <a:tr h="649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(McLoughlin et al., 2015)</a:t>
                      </a:r>
                      <a:endParaRPr lang="en-ID" sz="100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Electricity Load Profile in Ireland</a:t>
                      </a:r>
                      <a:endParaRPr lang="en-ID" sz="1000" dirty="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Experimental data period January 1, 2009, to December 31, 2010, </a:t>
                      </a:r>
                      <a:endParaRPr lang="en-ID" sz="100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Dwelling type, No. of bedrooms, Age, Social Class, Electronic Type</a:t>
                      </a:r>
                      <a:endParaRPr lang="en-ID" sz="100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K-means, k-medoid and Self Organizing Maps (SOM)</a:t>
                      </a:r>
                      <a:endParaRPr lang="en-ID" sz="100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extLst>
                  <a:ext uri="{0D108BD9-81ED-4DB2-BD59-A6C34878D82A}">
                    <a16:rowId xmlns:a16="http://schemas.microsoft.com/office/drawing/2014/main" val="3142524151"/>
                  </a:ext>
                </a:extLst>
              </a:tr>
              <a:tr h="6858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(Jang et al., 2021)</a:t>
                      </a:r>
                      <a:endParaRPr lang="en-ID" sz="1000" dirty="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Electricity Load Profile</a:t>
                      </a:r>
                      <a:endParaRPr lang="en-ID" sz="1000" dirty="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Smart Metering Data in 2009</a:t>
                      </a:r>
                      <a:endParaRPr lang="en-ID" sz="100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Identity, Social Status, age, gender, Demand kWh, Income</a:t>
                      </a:r>
                      <a:endParaRPr lang="en-ID" sz="100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Regression Ordinary Least Square (OLS), Evaluation (Root Mean Square Error (RMSE))</a:t>
                      </a:r>
                      <a:endParaRPr lang="en-ID" sz="1000" dirty="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extLst>
                  <a:ext uri="{0D108BD9-81ED-4DB2-BD59-A6C34878D82A}">
                    <a16:rowId xmlns:a16="http://schemas.microsoft.com/office/drawing/2014/main" val="870670146"/>
                  </a:ext>
                </a:extLst>
              </a:tr>
              <a:tr h="649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(E. Lee et al., 2020)</a:t>
                      </a:r>
                      <a:endParaRPr lang="en-ID" sz="100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Electricity Load Profile</a:t>
                      </a:r>
                      <a:endParaRPr lang="en-ID" sz="100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Residential Demand Data during November,2017 until </a:t>
                      </a:r>
                      <a:r>
                        <a:rPr lang="en-US" sz="1000" dirty="0" err="1">
                          <a:effectLst/>
                          <a:latin typeface="+mn-lt"/>
                        </a:rPr>
                        <a:t>Febuary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, 2018</a:t>
                      </a:r>
                      <a:endParaRPr lang="en-ID" sz="1000" dirty="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Identity, Daily Consumption, Load Profile, Peak Hour, Demand</a:t>
                      </a:r>
                      <a:endParaRPr lang="en-ID" sz="100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K-means, Fuzzy C-Means (FCM) and Self Organizing Maps (SOM)</a:t>
                      </a:r>
                      <a:endParaRPr lang="en-ID" sz="1000" dirty="0">
                        <a:effectLst/>
                        <a:latin typeface="+mn-lt"/>
                        <a:ea typeface="Calibri" panose="020F0502020204030204" pitchFamily="34" charset="0"/>
                        <a:cs typeface="Adobe Devanagari" panose="02040503050201020203" pitchFamily="18" charset="0"/>
                      </a:endParaRPr>
                    </a:p>
                  </a:txBody>
                  <a:tcPr marL="21532" marR="21532" marT="0" marB="0"/>
                </a:tc>
                <a:extLst>
                  <a:ext uri="{0D108BD9-81ED-4DB2-BD59-A6C34878D82A}">
                    <a16:rowId xmlns:a16="http://schemas.microsoft.com/office/drawing/2014/main" val="4081845573"/>
                  </a:ext>
                </a:extLst>
              </a:tr>
              <a:tr h="1150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(Afthoni et al., n.d.)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Electricity Consumption in Indonesia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Transaction in September 2021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Rate, Power, Total kWh, Total Cost, Flash Time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(K-Means)</a:t>
                      </a:r>
                      <a:r>
                        <a:rPr lang="en-ID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Validity (Silhouette Method) combines (Customer Relationship Management (CRM))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120462"/>
                  </a:ext>
                </a:extLst>
              </a:tr>
            </a:tbl>
          </a:graphicData>
        </a:graphic>
      </p:graphicFrame>
      <p:sp>
        <p:nvSpPr>
          <p:cNvPr id="6" name="L-Shape 5">
            <a:extLst>
              <a:ext uri="{FF2B5EF4-FFF2-40B4-BE49-F238E27FC236}">
                <a16:creationId xmlns:a16="http://schemas.microsoft.com/office/drawing/2014/main" id="{D56A4143-F930-CCEB-6656-5F13FFFC67F4}"/>
              </a:ext>
            </a:extLst>
          </p:cNvPr>
          <p:cNvSpPr/>
          <p:nvPr/>
        </p:nvSpPr>
        <p:spPr>
          <a:xfrm rot="18878103">
            <a:off x="8325922" y="1727969"/>
            <a:ext cx="299461" cy="17558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AFE127-1F38-5000-14F4-E0D288CE43FB}"/>
              </a:ext>
            </a:extLst>
          </p:cNvPr>
          <p:cNvSpPr/>
          <p:nvPr/>
        </p:nvSpPr>
        <p:spPr>
          <a:xfrm>
            <a:off x="8151205" y="1620382"/>
            <a:ext cx="648897" cy="47310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FB122292-1A56-553F-64C8-191114ACA058}"/>
              </a:ext>
            </a:extLst>
          </p:cNvPr>
          <p:cNvSpPr/>
          <p:nvPr/>
        </p:nvSpPr>
        <p:spPr>
          <a:xfrm rot="18878103">
            <a:off x="8330367" y="2749039"/>
            <a:ext cx="299461" cy="17558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9645B-B053-9ABB-9A1D-77C210145A3A}"/>
              </a:ext>
            </a:extLst>
          </p:cNvPr>
          <p:cNvSpPr/>
          <p:nvPr/>
        </p:nvSpPr>
        <p:spPr>
          <a:xfrm>
            <a:off x="8155650" y="2641452"/>
            <a:ext cx="648897" cy="47310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D67E64B1-9E40-DBCF-CC47-D3DABBCDBB07}"/>
              </a:ext>
            </a:extLst>
          </p:cNvPr>
          <p:cNvSpPr/>
          <p:nvPr/>
        </p:nvSpPr>
        <p:spPr>
          <a:xfrm rot="18878103">
            <a:off x="8325922" y="3851030"/>
            <a:ext cx="299461" cy="17558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61BBF9-AE67-08D6-3F7F-9DC0AE13A61A}"/>
              </a:ext>
            </a:extLst>
          </p:cNvPr>
          <p:cNvSpPr/>
          <p:nvPr/>
        </p:nvSpPr>
        <p:spPr>
          <a:xfrm>
            <a:off x="8151205" y="3743443"/>
            <a:ext cx="648897" cy="47310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638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0" y="35500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Customer Segmentation Based on Customer Lifetime Value</a:t>
            </a:r>
            <a:endParaRPr lang="en-ID" sz="20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550400" y="6515369"/>
            <a:ext cx="245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02 | LITERATURE REVIEW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A17931-A7BA-FAA5-C150-EF7900A27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21380"/>
              </p:ext>
            </p:extLst>
          </p:nvPr>
        </p:nvGraphicFramePr>
        <p:xfrm>
          <a:off x="1127869" y="1549659"/>
          <a:ext cx="6483645" cy="16577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6729">
                  <a:extLst>
                    <a:ext uri="{9D8B030D-6E8A-4147-A177-3AD203B41FA5}">
                      <a16:colId xmlns:a16="http://schemas.microsoft.com/office/drawing/2014/main" val="1892461120"/>
                    </a:ext>
                  </a:extLst>
                </a:gridCol>
                <a:gridCol w="1296729">
                  <a:extLst>
                    <a:ext uri="{9D8B030D-6E8A-4147-A177-3AD203B41FA5}">
                      <a16:colId xmlns:a16="http://schemas.microsoft.com/office/drawing/2014/main" val="684189538"/>
                    </a:ext>
                  </a:extLst>
                </a:gridCol>
                <a:gridCol w="1296729">
                  <a:extLst>
                    <a:ext uri="{9D8B030D-6E8A-4147-A177-3AD203B41FA5}">
                      <a16:colId xmlns:a16="http://schemas.microsoft.com/office/drawing/2014/main" val="2865861781"/>
                    </a:ext>
                  </a:extLst>
                </a:gridCol>
                <a:gridCol w="1296729">
                  <a:extLst>
                    <a:ext uri="{9D8B030D-6E8A-4147-A177-3AD203B41FA5}">
                      <a16:colId xmlns:a16="http://schemas.microsoft.com/office/drawing/2014/main" val="1601419068"/>
                    </a:ext>
                  </a:extLst>
                </a:gridCol>
                <a:gridCol w="1296729">
                  <a:extLst>
                    <a:ext uri="{9D8B030D-6E8A-4147-A177-3AD203B41FA5}">
                      <a16:colId xmlns:a16="http://schemas.microsoft.com/office/drawing/2014/main" val="1092656098"/>
                    </a:ext>
                  </a:extLst>
                </a:gridCol>
              </a:tblGrid>
              <a:tr h="552591">
                <a:tc>
                  <a:txBody>
                    <a:bodyPr/>
                    <a:lstStyle/>
                    <a:p>
                      <a:r>
                        <a:rPr lang="en-GB" sz="1000" dirty="0"/>
                        <a:t>Study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Business Context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Dataset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Segmentation Features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Segmentation Model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65959"/>
                  </a:ext>
                </a:extLst>
              </a:tr>
              <a:tr h="552591">
                <a:tc>
                  <a:txBody>
                    <a:bodyPr/>
                    <a:lstStyle/>
                    <a:p>
                      <a:endParaRPr lang="en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19964"/>
                  </a:ext>
                </a:extLst>
              </a:tr>
              <a:tr h="552591">
                <a:tc>
                  <a:txBody>
                    <a:bodyPr/>
                    <a:lstStyle/>
                    <a:p>
                      <a:endParaRPr lang="en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56147"/>
                  </a:ext>
                </a:extLst>
              </a:tr>
            </a:tbl>
          </a:graphicData>
        </a:graphic>
      </p:graphicFrame>
      <p:sp>
        <p:nvSpPr>
          <p:cNvPr id="6" name="L-Shape 5">
            <a:extLst>
              <a:ext uri="{FF2B5EF4-FFF2-40B4-BE49-F238E27FC236}">
                <a16:creationId xmlns:a16="http://schemas.microsoft.com/office/drawing/2014/main" id="{297A04AE-CAF5-8750-A4DD-C72DF45E8A82}"/>
              </a:ext>
            </a:extLst>
          </p:cNvPr>
          <p:cNvSpPr/>
          <p:nvPr/>
        </p:nvSpPr>
        <p:spPr>
          <a:xfrm rot="18878103">
            <a:off x="8403437" y="1727969"/>
            <a:ext cx="299461" cy="17558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3687C5-D6C7-F5D9-C8D8-8CF7AD927E13}"/>
              </a:ext>
            </a:extLst>
          </p:cNvPr>
          <p:cNvSpPr/>
          <p:nvPr/>
        </p:nvSpPr>
        <p:spPr>
          <a:xfrm>
            <a:off x="8228720" y="1620382"/>
            <a:ext cx="648897" cy="47310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7196904E-9B79-C54A-F6E8-DE86C8DF3BE1}"/>
              </a:ext>
            </a:extLst>
          </p:cNvPr>
          <p:cNvSpPr/>
          <p:nvPr/>
        </p:nvSpPr>
        <p:spPr>
          <a:xfrm rot="18878103">
            <a:off x="8403437" y="2829793"/>
            <a:ext cx="299461" cy="17558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51FA5B-0DFC-2263-5CD6-6F3E41DD57E6}"/>
              </a:ext>
            </a:extLst>
          </p:cNvPr>
          <p:cNvSpPr/>
          <p:nvPr/>
        </p:nvSpPr>
        <p:spPr>
          <a:xfrm>
            <a:off x="8228720" y="2722206"/>
            <a:ext cx="648897" cy="47310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B97F8B71-71C8-6D0B-1050-45BA4CBCAF0F}"/>
              </a:ext>
            </a:extLst>
          </p:cNvPr>
          <p:cNvSpPr/>
          <p:nvPr/>
        </p:nvSpPr>
        <p:spPr>
          <a:xfrm rot="18878103">
            <a:off x="8403437" y="3902724"/>
            <a:ext cx="299461" cy="17558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9C8EB4-C3A7-1181-08F3-6008020D3B0D}"/>
              </a:ext>
            </a:extLst>
          </p:cNvPr>
          <p:cNvSpPr/>
          <p:nvPr/>
        </p:nvSpPr>
        <p:spPr>
          <a:xfrm>
            <a:off x="8228720" y="3795137"/>
            <a:ext cx="648897" cy="47310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308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-9167" y="35500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masis MT Pro Black" panose="02040A04050005020304" pitchFamily="18" charset="0"/>
              </a:rPr>
              <a:t>Marketing Strategy in Customer Relationship Management</a:t>
            </a:r>
            <a:endParaRPr lang="en-ID" sz="20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550400" y="6515369"/>
            <a:ext cx="245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02 | LITERATURE REVIEW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68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D2B6D-BEDC-6A91-89D5-BC03EF4A3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CC003-9B85-ADBA-83C4-B0417B7D6593}"/>
              </a:ext>
            </a:extLst>
          </p:cNvPr>
          <p:cNvSpPr txBox="1"/>
          <p:nvPr/>
        </p:nvSpPr>
        <p:spPr>
          <a:xfrm>
            <a:off x="0" y="2609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masis MT Pro Black" panose="02040A04050005020304" pitchFamily="18" charset="0"/>
              </a:rPr>
              <a:t>Research Positioning</a:t>
            </a:r>
            <a:endParaRPr lang="en-ID" sz="2800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2211FD9-DAB9-1876-84A8-B784B64A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3" y="6364721"/>
            <a:ext cx="315575" cy="324662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96760CD-3EED-5C42-9D56-0E68AFAF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3" y="6350084"/>
            <a:ext cx="868652" cy="333745"/>
          </a:xfrm>
          <a:prstGeom prst="rect">
            <a:avLst/>
          </a:prstGeom>
          <a:noFill/>
          <a:effectLst>
            <a:outerShdw blurRad="317500" dist="50800" dir="5400000" sx="56000" sy="56000" algn="ctr" rotWithShape="0">
              <a:srgbClr val="000000">
                <a:alpha val="90000"/>
              </a:srgbClr>
            </a:outerShdw>
            <a:reflection stA="66000" endPos="52000" dist="508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F8631C-39F6-744F-41FF-630F2D112BB0}"/>
              </a:ext>
            </a:extLst>
          </p:cNvPr>
          <p:cNvSpPr/>
          <p:nvPr/>
        </p:nvSpPr>
        <p:spPr>
          <a:xfrm>
            <a:off x="9381576" y="6438796"/>
            <a:ext cx="2801257" cy="4300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0DE7D-ECC4-0D5F-8A1D-4E79AD2046E0}"/>
              </a:ext>
            </a:extLst>
          </p:cNvPr>
          <p:cNvSpPr txBox="1"/>
          <p:nvPr/>
        </p:nvSpPr>
        <p:spPr>
          <a:xfrm>
            <a:off x="9550400" y="6515369"/>
            <a:ext cx="245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02 | LITERATURE REVIEW</a:t>
            </a:r>
            <a:endParaRPr lang="en-ID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3DAA9-5942-C450-7C37-296071452811}"/>
              </a:ext>
            </a:extLst>
          </p:cNvPr>
          <p:cNvSpPr/>
          <p:nvPr/>
        </p:nvSpPr>
        <p:spPr>
          <a:xfrm>
            <a:off x="184993" y="0"/>
            <a:ext cx="325670" cy="1856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C6EF95-B9DA-2606-AD43-C8D92566070D}"/>
              </a:ext>
            </a:extLst>
          </p:cNvPr>
          <p:cNvSpPr/>
          <p:nvPr/>
        </p:nvSpPr>
        <p:spPr>
          <a:xfrm>
            <a:off x="10564837" y="174171"/>
            <a:ext cx="915963" cy="6966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542093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2867</Words>
  <Application>Microsoft Office PowerPoint</Application>
  <PresentationFormat>Widescreen</PresentationFormat>
  <Paragraphs>613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Abadi</vt:lpstr>
      <vt:lpstr>Agency FB</vt:lpstr>
      <vt:lpstr>Aharoni</vt:lpstr>
      <vt:lpstr>Amasis MT Pro Black</vt:lpstr>
      <vt:lpstr>Amasis MT Pro Light</vt:lpstr>
      <vt:lpstr>Arial</vt:lpstr>
      <vt:lpstr>Avenir Next LT Pro</vt:lpstr>
      <vt:lpstr>AvenirNext LT Pro Medium</vt:lpstr>
      <vt:lpstr>Calibri</vt:lpstr>
      <vt:lpstr>Cambria Math</vt:lpstr>
      <vt:lpstr>Times New Roman</vt:lpstr>
      <vt:lpstr>BlockprintVTI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 Rahmadhan, S.Kom.</dc:creator>
  <cp:lastModifiedBy>Radit Rahmadhan, S.Kom.</cp:lastModifiedBy>
  <cp:revision>32</cp:revision>
  <dcterms:created xsi:type="dcterms:W3CDTF">2022-12-18T05:18:34Z</dcterms:created>
  <dcterms:modified xsi:type="dcterms:W3CDTF">2022-12-19T17:20:29Z</dcterms:modified>
</cp:coreProperties>
</file>