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93" r:id="rId8"/>
    <p:sldId id="294" r:id="rId9"/>
    <p:sldId id="295" r:id="rId10"/>
    <p:sldId id="263" r:id="rId11"/>
    <p:sldId id="296" r:id="rId12"/>
    <p:sldId id="297" r:id="rId13"/>
    <p:sldId id="298" r:id="rId14"/>
    <p:sldId id="301" r:id="rId15"/>
    <p:sldId id="299" r:id="rId16"/>
    <p:sldId id="300" r:id="rId17"/>
    <p:sldId id="302" r:id="rId18"/>
    <p:sldId id="307" r:id="rId19"/>
    <p:sldId id="308" r:id="rId20"/>
    <p:sldId id="309" r:id="rId21"/>
    <p:sldId id="310" r:id="rId22"/>
    <p:sldId id="312" r:id="rId23"/>
    <p:sldId id="311" r:id="rId24"/>
    <p:sldId id="3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dit\AppData\Local\Temp\Rar$DIa10156.45959\7.%20Monitoring%20Beban%20Puncak%20Sistim%20Sumbar%20(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ID"/>
              <a:t>KWH</a:t>
            </a:r>
            <a:r>
              <a:rPr lang="en-ID" baseline="0"/>
              <a:t> Peak Load </a:t>
            </a:r>
            <a:endParaRPr lang="en-ID"/>
          </a:p>
        </c:rich>
      </c:tx>
      <c:overlay val="0"/>
    </c:title>
    <c:autoTitleDeleted val="0"/>
    <c:plotArea>
      <c:layout/>
      <c:lineChart>
        <c:grouping val="standard"/>
        <c:varyColors val="0"/>
        <c:ser>
          <c:idx val="0"/>
          <c:order val="0"/>
          <c:tx>
            <c:strRef>
              <c:f>'eva  (2)'!$P$7</c:f>
              <c:strCache>
                <c:ptCount val="1"/>
                <c:pt idx="0">
                  <c:v>21:00-08:00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(2)'!$P$8:$P$37</c:f>
              <c:numCache>
                <c:formatCode>0.0</c:formatCode>
                <c:ptCount val="30"/>
                <c:pt idx="0">
                  <c:v>424.74999999999989</c:v>
                </c:pt>
                <c:pt idx="1">
                  <c:v>420.62400000000008</c:v>
                </c:pt>
                <c:pt idx="2">
                  <c:v>405.18000000000006</c:v>
                </c:pt>
                <c:pt idx="3">
                  <c:v>409.83000000000004</c:v>
                </c:pt>
                <c:pt idx="4">
                  <c:v>415.60000000000014</c:v>
                </c:pt>
                <c:pt idx="5">
                  <c:v>414.42999999999995</c:v>
                </c:pt>
                <c:pt idx="6">
                  <c:v>431.2</c:v>
                </c:pt>
                <c:pt idx="7">
                  <c:v>406.70299999999992</c:v>
                </c:pt>
                <c:pt idx="8">
                  <c:v>417.98000000000013</c:v>
                </c:pt>
                <c:pt idx="9">
                  <c:v>430.82099999999986</c:v>
                </c:pt>
                <c:pt idx="10">
                  <c:v>406.76199999999989</c:v>
                </c:pt>
                <c:pt idx="11">
                  <c:v>403.35000000000014</c:v>
                </c:pt>
                <c:pt idx="12">
                  <c:v>407.06099999999998</c:v>
                </c:pt>
                <c:pt idx="13">
                  <c:v>424.32000000000011</c:v>
                </c:pt>
                <c:pt idx="14">
                  <c:v>405.94699999999989</c:v>
                </c:pt>
                <c:pt idx="15">
                  <c:v>450.68</c:v>
                </c:pt>
                <c:pt idx="16">
                  <c:v>424.9</c:v>
                </c:pt>
                <c:pt idx="17">
                  <c:v>423.52</c:v>
                </c:pt>
                <c:pt idx="18">
                  <c:v>417.77299999999997</c:v>
                </c:pt>
                <c:pt idx="19">
                  <c:v>427.7999999999999</c:v>
                </c:pt>
                <c:pt idx="20">
                  <c:v>449.81999999999988</c:v>
                </c:pt>
                <c:pt idx="21">
                  <c:v>443.6099999999999</c:v>
                </c:pt>
                <c:pt idx="22">
                  <c:v>443.14</c:v>
                </c:pt>
                <c:pt idx="23">
                  <c:v>465.59000000000003</c:v>
                </c:pt>
                <c:pt idx="24">
                  <c:v>443.76</c:v>
                </c:pt>
                <c:pt idx="25">
                  <c:v>430.73</c:v>
                </c:pt>
                <c:pt idx="26">
                  <c:v>430.70299999999997</c:v>
                </c:pt>
                <c:pt idx="27">
                  <c:v>466.26999999999987</c:v>
                </c:pt>
                <c:pt idx="28">
                  <c:v>405.6570000000001</c:v>
                </c:pt>
                <c:pt idx="29">
                  <c:v>434.88099999999997</c:v>
                </c:pt>
              </c:numCache>
            </c:numRef>
          </c:val>
          <c:smooth val="0"/>
          <c:extLst>
            <c:ext xmlns:c16="http://schemas.microsoft.com/office/drawing/2014/chart" uri="{C3380CC4-5D6E-409C-BE32-E72D297353CC}">
              <c16:uniqueId val="{00000000-3F23-4A43-855A-651D405795FB}"/>
            </c:ext>
          </c:extLst>
        </c:ser>
        <c:ser>
          <c:idx val="1"/>
          <c:order val="1"/>
          <c:tx>
            <c:strRef>
              <c:f>'eva  (2)'!$Q$7</c:f>
              <c:strCache>
                <c:ptCount val="1"/>
                <c:pt idx="0">
                  <c:v>08:00-16:00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(2)'!$Q$8:$Q$37</c:f>
              <c:numCache>
                <c:formatCode>0.0</c:formatCode>
                <c:ptCount val="30"/>
                <c:pt idx="0">
                  <c:v>437.74999999999994</c:v>
                </c:pt>
                <c:pt idx="1">
                  <c:v>437.68700000000001</c:v>
                </c:pt>
                <c:pt idx="2">
                  <c:v>451.57</c:v>
                </c:pt>
                <c:pt idx="3">
                  <c:v>421.12000000000012</c:v>
                </c:pt>
                <c:pt idx="4">
                  <c:v>399.34999999999991</c:v>
                </c:pt>
                <c:pt idx="5">
                  <c:v>470.73999999999995</c:v>
                </c:pt>
                <c:pt idx="6">
                  <c:v>440.81999999999994</c:v>
                </c:pt>
                <c:pt idx="7">
                  <c:v>434.46299999999991</c:v>
                </c:pt>
                <c:pt idx="8">
                  <c:v>406.87000000000006</c:v>
                </c:pt>
                <c:pt idx="9">
                  <c:v>427.81000000000006</c:v>
                </c:pt>
                <c:pt idx="10">
                  <c:v>407.61399999999992</c:v>
                </c:pt>
                <c:pt idx="11">
                  <c:v>373.71000000000009</c:v>
                </c:pt>
                <c:pt idx="12">
                  <c:v>390.01000000000005</c:v>
                </c:pt>
                <c:pt idx="13">
                  <c:v>415.97299999999996</c:v>
                </c:pt>
                <c:pt idx="14">
                  <c:v>384.76999999999987</c:v>
                </c:pt>
                <c:pt idx="15">
                  <c:v>449.32</c:v>
                </c:pt>
                <c:pt idx="16">
                  <c:v>428.18</c:v>
                </c:pt>
                <c:pt idx="17">
                  <c:v>420.95899999999989</c:v>
                </c:pt>
                <c:pt idx="18">
                  <c:v>416.53000000000003</c:v>
                </c:pt>
                <c:pt idx="19">
                  <c:v>446.46000000000009</c:v>
                </c:pt>
                <c:pt idx="20">
                  <c:v>470.28999999999991</c:v>
                </c:pt>
                <c:pt idx="21">
                  <c:v>443.12000000000006</c:v>
                </c:pt>
                <c:pt idx="22">
                  <c:v>448.82000000000011</c:v>
                </c:pt>
                <c:pt idx="23">
                  <c:v>469.86</c:v>
                </c:pt>
                <c:pt idx="24">
                  <c:v>414.17000000000007</c:v>
                </c:pt>
                <c:pt idx="25">
                  <c:v>399.48999999999995</c:v>
                </c:pt>
                <c:pt idx="26">
                  <c:v>445.29999999999995</c:v>
                </c:pt>
                <c:pt idx="27">
                  <c:v>436.34299999999985</c:v>
                </c:pt>
                <c:pt idx="28">
                  <c:v>424.90700000000015</c:v>
                </c:pt>
                <c:pt idx="29">
                  <c:v>448.32099999999991</c:v>
                </c:pt>
              </c:numCache>
            </c:numRef>
          </c:val>
          <c:smooth val="0"/>
          <c:extLst>
            <c:ext xmlns:c16="http://schemas.microsoft.com/office/drawing/2014/chart" uri="{C3380CC4-5D6E-409C-BE32-E72D297353CC}">
              <c16:uniqueId val="{00000001-3F23-4A43-855A-651D405795FB}"/>
            </c:ext>
          </c:extLst>
        </c:ser>
        <c:ser>
          <c:idx val="2"/>
          <c:order val="2"/>
          <c:tx>
            <c:strRef>
              <c:f>'eva  (2)'!$R$7</c:f>
              <c:strCache>
                <c:ptCount val="1"/>
                <c:pt idx="0">
                  <c:v>16:00-21:00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(2)'!$R$8:$R$37</c:f>
              <c:numCache>
                <c:formatCode>0.0</c:formatCode>
                <c:ptCount val="30"/>
                <c:pt idx="0">
                  <c:v>535.69200000000001</c:v>
                </c:pt>
                <c:pt idx="1">
                  <c:v>540.29700000000003</c:v>
                </c:pt>
                <c:pt idx="2">
                  <c:v>550.54</c:v>
                </c:pt>
                <c:pt idx="3">
                  <c:v>548.27500000000009</c:v>
                </c:pt>
                <c:pt idx="4">
                  <c:v>536.04</c:v>
                </c:pt>
                <c:pt idx="5">
                  <c:v>560.89</c:v>
                </c:pt>
                <c:pt idx="6">
                  <c:v>528.79</c:v>
                </c:pt>
                <c:pt idx="7">
                  <c:v>519.93999999999983</c:v>
                </c:pt>
                <c:pt idx="8">
                  <c:v>526.04</c:v>
                </c:pt>
                <c:pt idx="9">
                  <c:v>531.39499999999998</c:v>
                </c:pt>
                <c:pt idx="10">
                  <c:v>504.37</c:v>
                </c:pt>
                <c:pt idx="11">
                  <c:v>508.72</c:v>
                </c:pt>
                <c:pt idx="12">
                  <c:v>515.59</c:v>
                </c:pt>
                <c:pt idx="13">
                  <c:v>542.93700000000013</c:v>
                </c:pt>
                <c:pt idx="14">
                  <c:v>548.76</c:v>
                </c:pt>
                <c:pt idx="15">
                  <c:v>543.05999999999995</c:v>
                </c:pt>
                <c:pt idx="16">
                  <c:v>533.25099999999998</c:v>
                </c:pt>
                <c:pt idx="17">
                  <c:v>522.66</c:v>
                </c:pt>
                <c:pt idx="18">
                  <c:v>534.35</c:v>
                </c:pt>
                <c:pt idx="19">
                  <c:v>571.34800000000007</c:v>
                </c:pt>
                <c:pt idx="20">
                  <c:v>555.1099999999999</c:v>
                </c:pt>
                <c:pt idx="21">
                  <c:v>523.57000000000016</c:v>
                </c:pt>
                <c:pt idx="22">
                  <c:v>538.49</c:v>
                </c:pt>
                <c:pt idx="23">
                  <c:v>564.41</c:v>
                </c:pt>
                <c:pt idx="24">
                  <c:v>544.87400000000002</c:v>
                </c:pt>
                <c:pt idx="25">
                  <c:v>550.67000000000007</c:v>
                </c:pt>
                <c:pt idx="26">
                  <c:v>557.80499999999995</c:v>
                </c:pt>
                <c:pt idx="27">
                  <c:v>511.57800000000003</c:v>
                </c:pt>
                <c:pt idx="28">
                  <c:v>556.13999999999987</c:v>
                </c:pt>
                <c:pt idx="29">
                  <c:v>553.22</c:v>
                </c:pt>
              </c:numCache>
            </c:numRef>
          </c:val>
          <c:smooth val="0"/>
          <c:extLst>
            <c:ext xmlns:c16="http://schemas.microsoft.com/office/drawing/2014/chart" uri="{C3380CC4-5D6E-409C-BE32-E72D297353CC}">
              <c16:uniqueId val="{00000002-3F23-4A43-855A-651D405795FB}"/>
            </c:ext>
          </c:extLst>
        </c:ser>
        <c:dLbls>
          <c:showLegendKey val="0"/>
          <c:showVal val="0"/>
          <c:showCatName val="0"/>
          <c:showSerName val="0"/>
          <c:showPercent val="0"/>
          <c:showBubbleSize val="0"/>
        </c:dLbls>
        <c:marker val="1"/>
        <c:smooth val="0"/>
        <c:axId val="680490352"/>
        <c:axId val="1"/>
      </c:lineChart>
      <c:dateAx>
        <c:axId val="680490352"/>
        <c:scaling>
          <c:orientation val="minMax"/>
        </c:scaling>
        <c:delete val="0"/>
        <c:axPos val="b"/>
        <c:numFmt formatCode="dd\-mmm\-yy" sourceLinked="0"/>
        <c:majorTickMark val="none"/>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
        <c:crosses val="autoZero"/>
        <c:auto val="1"/>
        <c:lblOffset val="100"/>
        <c:baseTimeUnit val="days"/>
      </c:dateAx>
      <c:valAx>
        <c:axId val="1"/>
        <c:scaling>
          <c:orientation val="minMax"/>
        </c:scaling>
        <c:delete val="0"/>
        <c:axPos val="l"/>
        <c:majorGridlines/>
        <c:numFmt formatCode="0.0" sourceLinked="1"/>
        <c:majorTickMark val="none"/>
        <c:minorTickMark val="none"/>
        <c:tickLblPos val="nextTo"/>
        <c:spPr>
          <a:ln w="9525">
            <a:noFill/>
          </a:ln>
        </c:spPr>
        <c:txPr>
          <a:bodyPr rot="0" vert="horz"/>
          <a:lstStyle/>
          <a:p>
            <a:pPr>
              <a:defRPr sz="1000" b="0" i="0" u="none" strike="noStrike" baseline="0">
                <a:solidFill>
                  <a:srgbClr val="000000"/>
                </a:solidFill>
                <a:latin typeface="Calibri"/>
                <a:ea typeface="Calibri"/>
                <a:cs typeface="Calibri"/>
              </a:defRPr>
            </a:pPr>
            <a:endParaRPr lang="en-US"/>
          </a:p>
        </c:txPr>
        <c:crossAx val="680490352"/>
        <c:crosses val="autoZero"/>
        <c:crossBetween val="between"/>
      </c:valAx>
    </c:plotArea>
    <c:legend>
      <c:legendPos val="b"/>
      <c:overlay val="0"/>
      <c:txPr>
        <a:bodyPr/>
        <a:lstStyle/>
        <a:p>
          <a:pPr>
            <a:defRPr sz="545" b="0" i="0" u="none" strike="noStrike" baseline="0">
              <a:solidFill>
                <a:srgbClr val="000000"/>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794690577118589"/>
          <c:y val="0.27154403294778534"/>
          <c:w val="0.3985327333001385"/>
          <c:h val="0.66432771053918871"/>
        </c:manualLayout>
      </c:layout>
      <c:pieChart>
        <c:varyColors val="1"/>
        <c:ser>
          <c:idx val="0"/>
          <c:order val="0"/>
          <c:tx>
            <c:strRef>
              <c:f>Sheet1!$D$4</c:f>
              <c:strCache>
                <c:ptCount val="1"/>
                <c:pt idx="0">
                  <c:v>Total kwh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A75-45D9-9892-5865595B17A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A75-45D9-9892-5865595B17A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A75-45D9-9892-5865595B17A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A75-45D9-9892-5865595B17AC}"/>
              </c:ext>
            </c:extLst>
          </c:dPt>
          <c:dLbls>
            <c:spPr>
              <a:noFill/>
              <a:ln>
                <a:noFill/>
              </a:ln>
              <a:effectLst/>
            </c:spPr>
            <c:txPr>
              <a:bodyPr rot="0" vert="horz"/>
              <a:lstStyle/>
              <a:p>
                <a:pPr>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Sheet1!$C$5:$C$8</c:f>
              <c:strCache>
                <c:ptCount val="4"/>
                <c:pt idx="0">
                  <c:v>Padang</c:v>
                </c:pt>
                <c:pt idx="1">
                  <c:v>Bukittinggi</c:v>
                </c:pt>
                <c:pt idx="2">
                  <c:v>Payakumbuh</c:v>
                </c:pt>
                <c:pt idx="3">
                  <c:v>Solok</c:v>
                </c:pt>
              </c:strCache>
            </c:strRef>
          </c:cat>
          <c:val>
            <c:numRef>
              <c:f>Sheet1!$D$5:$D$8</c:f>
              <c:numCache>
                <c:formatCode>General</c:formatCode>
                <c:ptCount val="4"/>
                <c:pt idx="0">
                  <c:v>7157850</c:v>
                </c:pt>
                <c:pt idx="1">
                  <c:v>4778524</c:v>
                </c:pt>
                <c:pt idx="2">
                  <c:v>2877770</c:v>
                </c:pt>
                <c:pt idx="3">
                  <c:v>3229521</c:v>
                </c:pt>
              </c:numCache>
            </c:numRef>
          </c:val>
          <c:extLst>
            <c:ext xmlns:c16="http://schemas.microsoft.com/office/drawing/2014/chart" uri="{C3380CC4-5D6E-409C-BE32-E72D297353CC}">
              <c16:uniqueId val="{00000008-0A75-45D9-9892-5865595B17A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12/19/2022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2786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12/19/2022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080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12/19/2022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066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12/19/2022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17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12/19/2022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8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12/19/2022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549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12/19/2022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995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12/19/2022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534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12/19/2022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87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12/19/2022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667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12/19/2022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94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12/19/2022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2486749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0.jp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hart" Target="../charts/char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2" name="Picture 5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63" name="Rectangle 54">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5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A picture containing pylon, crane, outdoor object, distance&#10;&#10;Description automatically generated">
            <a:extLst>
              <a:ext uri="{FF2B5EF4-FFF2-40B4-BE49-F238E27FC236}">
                <a16:creationId xmlns:a16="http://schemas.microsoft.com/office/drawing/2014/main" id="{D85DAEEF-1EFC-76C3-441C-DB8F61B90FBD}"/>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5" r="1" b="1"/>
          <a:stretch/>
        </p:blipFill>
        <p:spPr>
          <a:xfrm>
            <a:off x="3048" y="1386"/>
            <a:ext cx="12188952" cy="6856614"/>
          </a:xfrm>
          <a:prstGeom prst="rect">
            <a:avLst/>
          </a:prstGeom>
        </p:spPr>
      </p:pic>
      <p:sp>
        <p:nvSpPr>
          <p:cNvPr id="6" name="TextBox 5">
            <a:extLst>
              <a:ext uri="{FF2B5EF4-FFF2-40B4-BE49-F238E27FC236}">
                <a16:creationId xmlns:a16="http://schemas.microsoft.com/office/drawing/2014/main" id="{22F039DF-B92C-F06A-BE03-D1C9EBBC1CF0}"/>
              </a:ext>
            </a:extLst>
          </p:cNvPr>
          <p:cNvSpPr txBox="1"/>
          <p:nvPr/>
        </p:nvSpPr>
        <p:spPr>
          <a:xfrm>
            <a:off x="3742887" y="854261"/>
            <a:ext cx="7621799" cy="543738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lnSpc>
                <a:spcPct val="150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SEGMENTATION USING CUSTOMER LIFETIME VALUE</a:t>
            </a:r>
            <a:br>
              <a:rPr lang="en-GB"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HYBRID K-MEANS AND ANALYTIC HIERARCHY PROCESS</a:t>
            </a:r>
          </a:p>
          <a:p>
            <a:pPr algn="ctr">
              <a:lnSpc>
                <a:spcPct val="150000"/>
              </a:lnSpc>
              <a:spcAft>
                <a:spcPts val="800"/>
              </a:spcAft>
            </a:pP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Thesis Defence – Master of Science Management</a:t>
            </a:r>
          </a:p>
          <a:p>
            <a:pPr algn="ctr">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Radit Rahmadhan</a:t>
            </a: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29020003</a:t>
            </a:r>
          </a:p>
          <a:p>
            <a:pPr algn="ctr">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endParaRPr lang="en-GB"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970088" lvl="6">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Supervisor :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Meditya</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Wasesa</a:t>
            </a:r>
            <a:r>
              <a:rPr lang="en-GB" sz="1600" b="1" dirty="0">
                <a:latin typeface="Times New Roman" panose="02020603050405020304" pitchFamily="18" charset="0"/>
                <a:ea typeface="Calibri" panose="020F0502020204030204" pitchFamily="34" charset="0"/>
                <a:cs typeface="Times New Roman" panose="02020603050405020304" pitchFamily="18" charset="0"/>
              </a:rPr>
              <a:t>, Ph.D.</a:t>
            </a:r>
          </a:p>
          <a:p>
            <a:pPr marL="1970088" lvl="6">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Examiners : 1.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Manahan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Siallagan</a:t>
            </a:r>
            <a:br>
              <a:rPr lang="en-GB" sz="1600" b="1" dirty="0">
                <a:latin typeface="Times New Roman" panose="02020603050405020304" pitchFamily="18" charset="0"/>
                <a:ea typeface="Calibri" panose="020F0502020204030204" pitchFamily="34" charset="0"/>
                <a:cs typeface="Times New Roman" panose="02020603050405020304" pitchFamily="18" charset="0"/>
              </a:rPr>
            </a:br>
            <a:r>
              <a:rPr lang="en-GB" sz="1600" b="1" dirty="0">
                <a:latin typeface="Times New Roman" panose="02020603050405020304" pitchFamily="18" charset="0"/>
                <a:ea typeface="Calibri" panose="020F0502020204030204" pitchFamily="34" charset="0"/>
                <a:cs typeface="Times New Roman" panose="02020603050405020304" pitchFamily="18" charset="0"/>
              </a:rPr>
              <a:t>                      2.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Prawira</a:t>
            </a:r>
            <a:r>
              <a:rPr lang="en-GB" sz="1600" b="1" dirty="0">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Fajarinda</a:t>
            </a:r>
            <a:r>
              <a:rPr lang="en-GB" sz="1600" b="1" dirty="0">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latin typeface="Times New Roman" panose="02020603050405020304" pitchFamily="18" charset="0"/>
                <a:ea typeface="Calibri" panose="020F0502020204030204" pitchFamily="34" charset="0"/>
                <a:cs typeface="Times New Roman" panose="02020603050405020304" pitchFamily="18" charset="0"/>
              </a:rPr>
              <a:t>Belgiawan</a:t>
            </a:r>
            <a:r>
              <a:rPr lang="en-GB" sz="1600" b="1" dirty="0">
                <a:latin typeface="Times New Roman" panose="02020603050405020304" pitchFamily="18" charset="0"/>
                <a:ea typeface="Calibri" panose="020F0502020204030204" pitchFamily="34" charset="0"/>
                <a:cs typeface="Times New Roman" panose="02020603050405020304" pitchFamily="18" charset="0"/>
              </a:rPr>
              <a:t>, Ph.D.</a:t>
            </a:r>
          </a:p>
          <a:p>
            <a:pPr lvl="6">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lvl="6">
              <a:spcAft>
                <a:spcPts val="800"/>
              </a:spcAft>
            </a:pPr>
            <a:r>
              <a:rPr lang="en-GB" sz="1600" b="1" dirty="0">
                <a:latin typeface="Times New Roman" panose="02020603050405020304" pitchFamily="18" charset="0"/>
                <a:ea typeface="Calibri" panose="020F0502020204030204" pitchFamily="34" charset="0"/>
                <a:cs typeface="Times New Roman" panose="02020603050405020304" pitchFamily="18" charset="0"/>
              </a:rPr>
              <a:t>Bandung, 22 December 2022</a:t>
            </a:r>
          </a:p>
        </p:txBody>
      </p:sp>
      <p:pic>
        <p:nvPicPr>
          <p:cNvPr id="47" name="Picture 46" descr="Logo&#10;&#10;Description automatically generated">
            <a:extLst>
              <a:ext uri="{FF2B5EF4-FFF2-40B4-BE49-F238E27FC236}">
                <a16:creationId xmlns:a16="http://schemas.microsoft.com/office/drawing/2014/main" id="{89C2974D-BFC0-32DB-33DA-0AF733569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 y="-23914"/>
            <a:ext cx="830361" cy="854272"/>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49" name="Picture 48" descr="Logo&#10;&#10;Description automatically generated">
            <a:extLst>
              <a:ext uri="{FF2B5EF4-FFF2-40B4-BE49-F238E27FC236}">
                <a16:creationId xmlns:a16="http://schemas.microsoft.com/office/drawing/2014/main" id="{11F76107-E709-EF5A-7130-5D607BC2D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14" y="-23910"/>
            <a:ext cx="2285652" cy="878171"/>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spTree>
    <p:extLst>
      <p:ext uri="{BB962C8B-B14F-4D97-AF65-F5344CB8AC3E}">
        <p14:creationId xmlns:p14="http://schemas.microsoft.com/office/powerpoint/2010/main" val="150599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Philosophical Position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descr="Diagram, venn diagram&#10;&#10;Description automatically generated">
            <a:extLst>
              <a:ext uri="{FF2B5EF4-FFF2-40B4-BE49-F238E27FC236}">
                <a16:creationId xmlns:a16="http://schemas.microsoft.com/office/drawing/2014/main" id="{719B370A-F3F8-D169-37E5-7873A95D5768}"/>
              </a:ext>
            </a:extLst>
          </p:cNvPr>
          <p:cNvPicPr>
            <a:picLocks noChangeAspect="1"/>
          </p:cNvPicPr>
          <p:nvPr/>
        </p:nvPicPr>
        <p:blipFill rotWithShape="1">
          <a:blip r:embed="rId5"/>
          <a:srcRect b="4816"/>
          <a:stretch/>
        </p:blipFill>
        <p:spPr bwMode="auto">
          <a:xfrm>
            <a:off x="685945" y="1148646"/>
            <a:ext cx="7001485" cy="4115341"/>
          </a:xfrm>
          <a:prstGeom prst="rect">
            <a:avLst/>
          </a:prstGeom>
          <a:ln>
            <a:noFill/>
          </a:ln>
          <a:extLst>
            <a:ext uri="{53640926-AAD7-44D8-BBD7-CCE9431645EC}">
              <a14:shadowObscured xmlns:a14="http://schemas.microsoft.com/office/drawing/2010/main"/>
            </a:ext>
          </a:extLst>
        </p:spPr>
      </p:pic>
      <p:sp>
        <p:nvSpPr>
          <p:cNvPr id="6" name="L-Shape 5">
            <a:extLst>
              <a:ext uri="{FF2B5EF4-FFF2-40B4-BE49-F238E27FC236}">
                <a16:creationId xmlns:a16="http://schemas.microsoft.com/office/drawing/2014/main" id="{F0B4C8DB-B220-0090-0422-EF69B7EEC6D1}"/>
              </a:ext>
            </a:extLst>
          </p:cNvPr>
          <p:cNvSpPr/>
          <p:nvPr/>
        </p:nvSpPr>
        <p:spPr>
          <a:xfrm rot="18878103">
            <a:off x="8238837" y="1111827"/>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ACAF04D5-117D-8091-15DE-A31EF1337C5B}"/>
              </a:ext>
            </a:extLst>
          </p:cNvPr>
          <p:cNvSpPr/>
          <p:nvPr/>
        </p:nvSpPr>
        <p:spPr>
          <a:xfrm>
            <a:off x="8064120" y="1004240"/>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D1B43EE9-CDD8-EB5A-CAB1-BB7441488F5E}"/>
              </a:ext>
            </a:extLst>
          </p:cNvPr>
          <p:cNvSpPr/>
          <p:nvPr/>
        </p:nvSpPr>
        <p:spPr>
          <a:xfrm rot="18878103">
            <a:off x="8220216" y="1930545"/>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85CA6741-31EC-A00C-36F8-3A1FA79D0CEA}"/>
              </a:ext>
            </a:extLst>
          </p:cNvPr>
          <p:cNvSpPr/>
          <p:nvPr/>
        </p:nvSpPr>
        <p:spPr>
          <a:xfrm>
            <a:off x="8045499" y="1788585"/>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FC334C05-9FB3-A16A-6BF2-0CB33346B132}"/>
              </a:ext>
            </a:extLst>
          </p:cNvPr>
          <p:cNvSpPr/>
          <p:nvPr/>
        </p:nvSpPr>
        <p:spPr>
          <a:xfrm rot="18878103">
            <a:off x="8220217" y="2716242"/>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B9968EE9-0FE3-E4A2-03AF-40886114BD32}"/>
              </a:ext>
            </a:extLst>
          </p:cNvPr>
          <p:cNvSpPr/>
          <p:nvPr/>
        </p:nvSpPr>
        <p:spPr>
          <a:xfrm>
            <a:off x="8026994" y="2610631"/>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L-Shape 16">
            <a:extLst>
              <a:ext uri="{FF2B5EF4-FFF2-40B4-BE49-F238E27FC236}">
                <a16:creationId xmlns:a16="http://schemas.microsoft.com/office/drawing/2014/main" id="{996F4D20-3C9A-A453-2BA0-CCD5B215A97D}"/>
              </a:ext>
            </a:extLst>
          </p:cNvPr>
          <p:cNvSpPr/>
          <p:nvPr/>
        </p:nvSpPr>
        <p:spPr>
          <a:xfrm rot="18878103">
            <a:off x="8201711" y="3480302"/>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8" name="Oval 17">
            <a:extLst>
              <a:ext uri="{FF2B5EF4-FFF2-40B4-BE49-F238E27FC236}">
                <a16:creationId xmlns:a16="http://schemas.microsoft.com/office/drawing/2014/main" id="{475B6E53-ACBB-4016-1962-454C147DEA42}"/>
              </a:ext>
            </a:extLst>
          </p:cNvPr>
          <p:cNvSpPr/>
          <p:nvPr/>
        </p:nvSpPr>
        <p:spPr>
          <a:xfrm>
            <a:off x="8045497" y="3356153"/>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L-Shape 18">
            <a:extLst>
              <a:ext uri="{FF2B5EF4-FFF2-40B4-BE49-F238E27FC236}">
                <a16:creationId xmlns:a16="http://schemas.microsoft.com/office/drawing/2014/main" id="{27B69F69-6DEC-CFFD-AF64-4B7CD908A5C5}"/>
              </a:ext>
            </a:extLst>
          </p:cNvPr>
          <p:cNvSpPr/>
          <p:nvPr/>
        </p:nvSpPr>
        <p:spPr>
          <a:xfrm rot="18878103">
            <a:off x="8200935" y="4307183"/>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0" name="Oval 19">
            <a:extLst>
              <a:ext uri="{FF2B5EF4-FFF2-40B4-BE49-F238E27FC236}">
                <a16:creationId xmlns:a16="http://schemas.microsoft.com/office/drawing/2014/main" id="{48F82A50-1949-C6AE-B217-46A4CBFF0229}"/>
              </a:ext>
            </a:extLst>
          </p:cNvPr>
          <p:cNvSpPr/>
          <p:nvPr/>
        </p:nvSpPr>
        <p:spPr>
          <a:xfrm>
            <a:off x="8005174" y="415842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L-Shape 20">
            <a:extLst>
              <a:ext uri="{FF2B5EF4-FFF2-40B4-BE49-F238E27FC236}">
                <a16:creationId xmlns:a16="http://schemas.microsoft.com/office/drawing/2014/main" id="{AD6FB3EE-48CD-7D86-45CC-49A62015073D}"/>
              </a:ext>
            </a:extLst>
          </p:cNvPr>
          <p:cNvSpPr/>
          <p:nvPr/>
        </p:nvSpPr>
        <p:spPr>
          <a:xfrm rot="18878103">
            <a:off x="8175123" y="5097590"/>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2" name="Oval 21">
            <a:extLst>
              <a:ext uri="{FF2B5EF4-FFF2-40B4-BE49-F238E27FC236}">
                <a16:creationId xmlns:a16="http://schemas.microsoft.com/office/drawing/2014/main" id="{2CA837F8-E1FA-0EFD-C2CB-9A3783B89F13}"/>
              </a:ext>
            </a:extLst>
          </p:cNvPr>
          <p:cNvSpPr/>
          <p:nvPr/>
        </p:nvSpPr>
        <p:spPr>
          <a:xfrm>
            <a:off x="8005173" y="4996977"/>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TextBox 22">
            <a:extLst>
              <a:ext uri="{FF2B5EF4-FFF2-40B4-BE49-F238E27FC236}">
                <a16:creationId xmlns:a16="http://schemas.microsoft.com/office/drawing/2014/main" id="{3BEAC87E-AE5E-ED40-CD07-5F08B68CAC23}"/>
              </a:ext>
            </a:extLst>
          </p:cNvPr>
          <p:cNvSpPr txBox="1"/>
          <p:nvPr/>
        </p:nvSpPr>
        <p:spPr>
          <a:xfrm>
            <a:off x="9167780" y="1031389"/>
            <a:ext cx="1551466" cy="369332"/>
          </a:xfrm>
          <a:prstGeom prst="rect">
            <a:avLst/>
          </a:prstGeom>
          <a:noFill/>
        </p:spPr>
        <p:txBody>
          <a:bodyPr wrap="square" rtlCol="0">
            <a:spAutoFit/>
          </a:bodyPr>
          <a:lstStyle/>
          <a:p>
            <a:r>
              <a:rPr lang="en-GB" b="1" dirty="0"/>
              <a:t>Pragmatism</a:t>
            </a:r>
            <a:endParaRPr lang="en-ID" b="1" dirty="0"/>
          </a:p>
        </p:txBody>
      </p:sp>
      <p:sp>
        <p:nvSpPr>
          <p:cNvPr id="24" name="TextBox 23">
            <a:extLst>
              <a:ext uri="{FF2B5EF4-FFF2-40B4-BE49-F238E27FC236}">
                <a16:creationId xmlns:a16="http://schemas.microsoft.com/office/drawing/2014/main" id="{69A6CBC8-08A9-B494-5A5B-C0F1BD69CDD5}"/>
              </a:ext>
            </a:extLst>
          </p:cNvPr>
          <p:cNvSpPr txBox="1"/>
          <p:nvPr/>
        </p:nvSpPr>
        <p:spPr>
          <a:xfrm>
            <a:off x="9167780" y="1870763"/>
            <a:ext cx="1551466" cy="369332"/>
          </a:xfrm>
          <a:prstGeom prst="rect">
            <a:avLst/>
          </a:prstGeom>
          <a:noFill/>
        </p:spPr>
        <p:txBody>
          <a:bodyPr wrap="square" rtlCol="0">
            <a:spAutoFit/>
          </a:bodyPr>
          <a:lstStyle/>
          <a:p>
            <a:r>
              <a:rPr lang="en-GB" b="1" dirty="0"/>
              <a:t>Deduction</a:t>
            </a:r>
            <a:endParaRPr lang="en-ID" b="1" dirty="0"/>
          </a:p>
        </p:txBody>
      </p:sp>
      <p:sp>
        <p:nvSpPr>
          <p:cNvPr id="25" name="TextBox 24">
            <a:extLst>
              <a:ext uri="{FF2B5EF4-FFF2-40B4-BE49-F238E27FC236}">
                <a16:creationId xmlns:a16="http://schemas.microsoft.com/office/drawing/2014/main" id="{5190320E-9969-3A1D-D08A-725E79F138A2}"/>
              </a:ext>
            </a:extLst>
          </p:cNvPr>
          <p:cNvSpPr txBox="1"/>
          <p:nvPr/>
        </p:nvSpPr>
        <p:spPr>
          <a:xfrm>
            <a:off x="9167780" y="2689605"/>
            <a:ext cx="2675877" cy="369333"/>
          </a:xfrm>
          <a:prstGeom prst="rect">
            <a:avLst/>
          </a:prstGeom>
          <a:noFill/>
        </p:spPr>
        <p:txBody>
          <a:bodyPr wrap="square" rtlCol="0">
            <a:spAutoFit/>
          </a:bodyPr>
          <a:lstStyle/>
          <a:p>
            <a:r>
              <a:rPr lang="en-GB" b="1" dirty="0"/>
              <a:t>Quantitative Method</a:t>
            </a:r>
            <a:endParaRPr lang="en-ID" b="1" dirty="0"/>
          </a:p>
        </p:txBody>
      </p:sp>
      <p:sp>
        <p:nvSpPr>
          <p:cNvPr id="26" name="TextBox 25">
            <a:extLst>
              <a:ext uri="{FF2B5EF4-FFF2-40B4-BE49-F238E27FC236}">
                <a16:creationId xmlns:a16="http://schemas.microsoft.com/office/drawing/2014/main" id="{EFC79E4F-3845-D613-0D53-0C41C3AB13F0}"/>
              </a:ext>
            </a:extLst>
          </p:cNvPr>
          <p:cNvSpPr txBox="1"/>
          <p:nvPr/>
        </p:nvSpPr>
        <p:spPr>
          <a:xfrm>
            <a:off x="9182294" y="3459926"/>
            <a:ext cx="2675877" cy="369333"/>
          </a:xfrm>
          <a:prstGeom prst="rect">
            <a:avLst/>
          </a:prstGeom>
          <a:noFill/>
        </p:spPr>
        <p:txBody>
          <a:bodyPr wrap="square" rtlCol="0">
            <a:spAutoFit/>
          </a:bodyPr>
          <a:lstStyle/>
          <a:p>
            <a:r>
              <a:rPr lang="en-GB" b="1" dirty="0"/>
              <a:t>Case Study</a:t>
            </a:r>
            <a:endParaRPr lang="en-ID" b="1" dirty="0"/>
          </a:p>
        </p:txBody>
      </p:sp>
      <p:sp>
        <p:nvSpPr>
          <p:cNvPr id="27" name="TextBox 26">
            <a:extLst>
              <a:ext uri="{FF2B5EF4-FFF2-40B4-BE49-F238E27FC236}">
                <a16:creationId xmlns:a16="http://schemas.microsoft.com/office/drawing/2014/main" id="{D8411509-4FBF-ABC3-F53D-4786B5DC008B}"/>
              </a:ext>
            </a:extLst>
          </p:cNvPr>
          <p:cNvSpPr txBox="1"/>
          <p:nvPr/>
        </p:nvSpPr>
        <p:spPr>
          <a:xfrm>
            <a:off x="9182293" y="4262195"/>
            <a:ext cx="2675877" cy="369333"/>
          </a:xfrm>
          <a:prstGeom prst="rect">
            <a:avLst/>
          </a:prstGeom>
          <a:noFill/>
        </p:spPr>
        <p:txBody>
          <a:bodyPr wrap="square" rtlCol="0">
            <a:spAutoFit/>
          </a:bodyPr>
          <a:lstStyle/>
          <a:p>
            <a:r>
              <a:rPr lang="en-GB" b="1" dirty="0"/>
              <a:t>Longitudinal</a:t>
            </a:r>
            <a:endParaRPr lang="en-ID" b="1" dirty="0"/>
          </a:p>
        </p:txBody>
      </p:sp>
      <p:sp>
        <p:nvSpPr>
          <p:cNvPr id="28" name="TextBox 27">
            <a:extLst>
              <a:ext uri="{FF2B5EF4-FFF2-40B4-BE49-F238E27FC236}">
                <a16:creationId xmlns:a16="http://schemas.microsoft.com/office/drawing/2014/main" id="{358E36E8-DB24-57E9-A37A-09419681390B}"/>
              </a:ext>
            </a:extLst>
          </p:cNvPr>
          <p:cNvSpPr txBox="1"/>
          <p:nvPr/>
        </p:nvSpPr>
        <p:spPr>
          <a:xfrm>
            <a:off x="9167779" y="4990196"/>
            <a:ext cx="2675877" cy="646331"/>
          </a:xfrm>
          <a:prstGeom prst="rect">
            <a:avLst/>
          </a:prstGeom>
          <a:noFill/>
        </p:spPr>
        <p:txBody>
          <a:bodyPr wrap="square" rtlCol="0">
            <a:spAutoFit/>
          </a:bodyPr>
          <a:lstStyle/>
          <a:p>
            <a:r>
              <a:rPr lang="en-GB" b="1" dirty="0"/>
              <a:t>Quantitative Data Collection</a:t>
            </a:r>
            <a:endParaRPr lang="en-ID" b="1" dirty="0"/>
          </a:p>
        </p:txBody>
      </p:sp>
    </p:spTree>
    <p:extLst>
      <p:ext uri="{BB962C8B-B14F-4D97-AF65-F5344CB8AC3E}">
        <p14:creationId xmlns:p14="http://schemas.microsoft.com/office/powerpoint/2010/main" val="111443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47637"/>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Framework</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descr="Graphical user interface, diagram, application, Word&#10;&#10;Description automatically generated">
            <a:extLst>
              <a:ext uri="{FF2B5EF4-FFF2-40B4-BE49-F238E27FC236}">
                <a16:creationId xmlns:a16="http://schemas.microsoft.com/office/drawing/2014/main" id="{1FDF8BD5-FC39-B51F-C248-21762D1DCEB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543" y="1552238"/>
            <a:ext cx="10849749" cy="4099095"/>
          </a:xfrm>
          <a:prstGeom prst="rect">
            <a:avLst/>
          </a:prstGeom>
          <a:noFill/>
          <a:ln>
            <a:noFill/>
          </a:ln>
        </p:spPr>
      </p:pic>
    </p:spTree>
    <p:extLst>
      <p:ext uri="{BB962C8B-B14F-4D97-AF65-F5344CB8AC3E}">
        <p14:creationId xmlns:p14="http://schemas.microsoft.com/office/powerpoint/2010/main" val="9889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9167" y="-5712"/>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9167"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Collection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A picture containing text, clipart&#10;&#10;Description automatically generated">
            <a:extLst>
              <a:ext uri="{FF2B5EF4-FFF2-40B4-BE49-F238E27FC236}">
                <a16:creationId xmlns:a16="http://schemas.microsoft.com/office/drawing/2014/main" id="{106BDB40-EF68-0AC2-528C-0612DE808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57" y="3436639"/>
            <a:ext cx="1569765" cy="1511152"/>
          </a:xfrm>
          <a:prstGeom prst="rect">
            <a:avLst/>
          </a:prstGeom>
        </p:spPr>
      </p:pic>
      <p:pic>
        <p:nvPicPr>
          <p:cNvPr id="17" name="Picture 16" descr="A person holding a phone&#10;&#10;Description automatically generated with medium confidence">
            <a:extLst>
              <a:ext uri="{FF2B5EF4-FFF2-40B4-BE49-F238E27FC236}">
                <a16:creationId xmlns:a16="http://schemas.microsoft.com/office/drawing/2014/main" id="{B96D8210-379D-F09E-437A-71B1FD626E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5822" y="3436638"/>
            <a:ext cx="1569763" cy="1480747"/>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F6E40B4D-6D4F-2AD5-27CC-4353DF0C60A2}"/>
              </a:ext>
            </a:extLst>
          </p:cNvPr>
          <p:cNvPicPr>
            <a:picLocks noChangeAspect="1"/>
          </p:cNvPicPr>
          <p:nvPr/>
        </p:nvPicPr>
        <p:blipFill rotWithShape="1">
          <a:blip r:embed="rId7">
            <a:extLst>
              <a:ext uri="{28A0092B-C50C-407E-A947-70E740481C1C}">
                <a14:useLocalDpi xmlns:a14="http://schemas.microsoft.com/office/drawing/2010/main" val="0"/>
              </a:ext>
            </a:extLst>
          </a:blip>
          <a:srcRect b="21292"/>
          <a:stretch/>
        </p:blipFill>
        <p:spPr>
          <a:xfrm>
            <a:off x="793132" y="1651997"/>
            <a:ext cx="3142454" cy="1769365"/>
          </a:xfrm>
          <a:prstGeom prst="rect">
            <a:avLst/>
          </a:prstGeom>
        </p:spPr>
      </p:pic>
      <p:pic>
        <p:nvPicPr>
          <p:cNvPr id="26" name="Graphic 25" descr="Document with solid fill">
            <a:extLst>
              <a:ext uri="{FF2B5EF4-FFF2-40B4-BE49-F238E27FC236}">
                <a16:creationId xmlns:a16="http://schemas.microsoft.com/office/drawing/2014/main" id="{55A0CED5-D453-68F1-CE78-73C15D9289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7701" y="1523984"/>
            <a:ext cx="523220" cy="523220"/>
          </a:xfrm>
          <a:prstGeom prst="rect">
            <a:avLst/>
          </a:prstGeom>
        </p:spPr>
      </p:pic>
      <p:sp>
        <p:nvSpPr>
          <p:cNvPr id="27" name="TextBox 26">
            <a:extLst>
              <a:ext uri="{FF2B5EF4-FFF2-40B4-BE49-F238E27FC236}">
                <a16:creationId xmlns:a16="http://schemas.microsoft.com/office/drawing/2014/main" id="{2F2AD894-3062-177C-09B0-D30B759689B8}"/>
              </a:ext>
            </a:extLst>
          </p:cNvPr>
          <p:cNvSpPr txBox="1"/>
          <p:nvPr/>
        </p:nvSpPr>
        <p:spPr>
          <a:xfrm>
            <a:off x="5222785" y="1651160"/>
            <a:ext cx="5023302" cy="369332"/>
          </a:xfrm>
          <a:prstGeom prst="rect">
            <a:avLst/>
          </a:prstGeom>
          <a:noFill/>
        </p:spPr>
        <p:txBody>
          <a:bodyPr wrap="square" rtlCol="0">
            <a:spAutoFit/>
          </a:bodyPr>
          <a:lstStyle/>
          <a:p>
            <a:r>
              <a:rPr lang="en-GB" b="1" dirty="0"/>
              <a:t>PT.PLN Persero West Sumatera Region Data</a:t>
            </a:r>
            <a:endParaRPr lang="en-ID" b="1" dirty="0"/>
          </a:p>
        </p:txBody>
      </p:sp>
      <p:graphicFrame>
        <p:nvGraphicFramePr>
          <p:cNvPr id="30" name="Table 30">
            <a:extLst>
              <a:ext uri="{FF2B5EF4-FFF2-40B4-BE49-F238E27FC236}">
                <a16:creationId xmlns:a16="http://schemas.microsoft.com/office/drawing/2014/main" id="{E52CC3D8-DACC-6266-0E29-826333D80229}"/>
              </a:ext>
            </a:extLst>
          </p:cNvPr>
          <p:cNvGraphicFramePr>
            <a:graphicFrameLocks noGrp="1"/>
          </p:cNvGraphicFramePr>
          <p:nvPr>
            <p:extLst>
              <p:ext uri="{D42A27DB-BD31-4B8C-83A1-F6EECF244321}">
                <p14:modId xmlns:p14="http://schemas.microsoft.com/office/powerpoint/2010/main" val="2713791843"/>
              </p:ext>
            </p:extLst>
          </p:nvPr>
        </p:nvGraphicFramePr>
        <p:xfrm>
          <a:off x="4517701" y="2201052"/>
          <a:ext cx="6661992" cy="2746740"/>
        </p:xfrm>
        <a:graphic>
          <a:graphicData uri="http://schemas.openxmlformats.org/drawingml/2006/table">
            <a:tbl>
              <a:tblPr firstRow="1" bandRow="1">
                <a:tableStyleId>{8799B23B-EC83-4686-B30A-512413B5E67A}</a:tableStyleId>
              </a:tblPr>
              <a:tblGrid>
                <a:gridCol w="2679002">
                  <a:extLst>
                    <a:ext uri="{9D8B030D-6E8A-4147-A177-3AD203B41FA5}">
                      <a16:colId xmlns:a16="http://schemas.microsoft.com/office/drawing/2014/main" val="2132477057"/>
                    </a:ext>
                  </a:extLst>
                </a:gridCol>
                <a:gridCol w="647891">
                  <a:extLst>
                    <a:ext uri="{9D8B030D-6E8A-4147-A177-3AD203B41FA5}">
                      <a16:colId xmlns:a16="http://schemas.microsoft.com/office/drawing/2014/main" val="3063504819"/>
                    </a:ext>
                  </a:extLst>
                </a:gridCol>
                <a:gridCol w="1198062">
                  <a:extLst>
                    <a:ext uri="{9D8B030D-6E8A-4147-A177-3AD203B41FA5}">
                      <a16:colId xmlns:a16="http://schemas.microsoft.com/office/drawing/2014/main" val="364623398"/>
                    </a:ext>
                  </a:extLst>
                </a:gridCol>
                <a:gridCol w="938975">
                  <a:extLst>
                    <a:ext uri="{9D8B030D-6E8A-4147-A177-3AD203B41FA5}">
                      <a16:colId xmlns:a16="http://schemas.microsoft.com/office/drawing/2014/main" val="3888280766"/>
                    </a:ext>
                  </a:extLst>
                </a:gridCol>
                <a:gridCol w="1198062">
                  <a:extLst>
                    <a:ext uri="{9D8B030D-6E8A-4147-A177-3AD203B41FA5}">
                      <a16:colId xmlns:a16="http://schemas.microsoft.com/office/drawing/2014/main" val="1986485095"/>
                    </a:ext>
                  </a:extLst>
                </a:gridCol>
              </a:tblGrid>
              <a:tr h="408555">
                <a:tc>
                  <a:txBody>
                    <a:bodyPr/>
                    <a:lstStyle/>
                    <a:p>
                      <a:r>
                        <a:rPr lang="en-GB" sz="1400" dirty="0"/>
                        <a:t>Data</a:t>
                      </a:r>
                      <a:endParaRPr lang="en-ID" sz="1400" dirty="0"/>
                    </a:p>
                  </a:txBody>
                  <a:tcPr/>
                </a:tc>
                <a:tc>
                  <a:txBody>
                    <a:bodyPr/>
                    <a:lstStyle/>
                    <a:p>
                      <a:r>
                        <a:rPr lang="en-GB" sz="1400" dirty="0"/>
                        <a:t>Year </a:t>
                      </a:r>
                      <a:endParaRPr lang="en-ID" sz="1400" dirty="0"/>
                    </a:p>
                  </a:txBody>
                  <a:tcPr/>
                </a:tc>
                <a:tc>
                  <a:txBody>
                    <a:bodyPr/>
                    <a:lstStyle/>
                    <a:p>
                      <a:r>
                        <a:rPr lang="en-GB" sz="1400" dirty="0"/>
                        <a:t>Row</a:t>
                      </a:r>
                      <a:endParaRPr lang="en-ID" sz="1400" dirty="0"/>
                    </a:p>
                  </a:txBody>
                  <a:tcPr/>
                </a:tc>
                <a:tc>
                  <a:txBody>
                    <a:bodyPr/>
                    <a:lstStyle/>
                    <a:p>
                      <a:r>
                        <a:rPr lang="en-GB" sz="1400" dirty="0"/>
                        <a:t>Variable</a:t>
                      </a:r>
                      <a:endParaRPr lang="en-ID" sz="1400" dirty="0"/>
                    </a:p>
                  </a:txBody>
                  <a:tcPr/>
                </a:tc>
                <a:tc>
                  <a:txBody>
                    <a:bodyPr/>
                    <a:lstStyle/>
                    <a:p>
                      <a:r>
                        <a:rPr lang="en-GB" sz="1400" dirty="0"/>
                        <a:t>Data Used</a:t>
                      </a:r>
                      <a:endParaRPr lang="en-ID" sz="1400" dirty="0"/>
                    </a:p>
                  </a:txBody>
                  <a:tcPr/>
                </a:tc>
                <a:extLst>
                  <a:ext uri="{0D108BD9-81ED-4DB2-BD59-A6C34878D82A}">
                    <a16:rowId xmlns:a16="http://schemas.microsoft.com/office/drawing/2014/main" val="3742092594"/>
                  </a:ext>
                </a:extLst>
              </a:tr>
              <a:tr h="949344">
                <a:tc>
                  <a:txBody>
                    <a:bodyPr/>
                    <a:lstStyle/>
                    <a:p>
                      <a:pPr algn="ctr">
                        <a:lnSpc>
                          <a:spcPct val="150000"/>
                        </a:lnSpc>
                        <a:spcAft>
                          <a:spcPts val="800"/>
                        </a:spcAft>
                      </a:pPr>
                      <a:r>
                        <a:rPr lang="en-US" sz="1600" dirty="0">
                          <a:effectLst/>
                        </a:rPr>
                        <a:t>Customer Transactions history</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2019</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rPr>
                        <a:t>7,945,689</a:t>
                      </a:r>
                      <a:endParaRPr lang="en-ID"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rPr>
                        <a:t>107</a:t>
                      </a:r>
                      <a:endParaRPr lang="en-ID"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endParaRPr lang="en-GB" dirty="0"/>
                    </a:p>
                    <a:p>
                      <a:endParaRPr lang="en-GB" dirty="0"/>
                    </a:p>
                    <a:p>
                      <a:r>
                        <a:rPr lang="en-GB" dirty="0"/>
                        <a:t>July,2020</a:t>
                      </a:r>
                      <a:endParaRPr lang="en-ID" dirty="0"/>
                    </a:p>
                  </a:txBody>
                  <a:tcPr/>
                </a:tc>
                <a:extLst>
                  <a:ext uri="{0D108BD9-81ED-4DB2-BD59-A6C34878D82A}">
                    <a16:rowId xmlns:a16="http://schemas.microsoft.com/office/drawing/2014/main" val="209155313"/>
                  </a:ext>
                </a:extLst>
              </a:tr>
              <a:tr h="949344">
                <a:tc>
                  <a:txBody>
                    <a:bodyPr/>
                    <a:lstStyle/>
                    <a:p>
                      <a:pPr algn="ctr">
                        <a:lnSpc>
                          <a:spcPct val="150000"/>
                        </a:lnSpc>
                        <a:spcAft>
                          <a:spcPts val="800"/>
                        </a:spcAft>
                      </a:pPr>
                      <a:r>
                        <a:rPr lang="en-US" sz="1600" dirty="0">
                          <a:effectLst/>
                        </a:rPr>
                        <a:t>Customer Transactions history</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2020</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8,558,539</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rPr>
                        <a:t>107</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D" dirty="0"/>
                    </a:p>
                  </a:txBody>
                  <a:tcPr/>
                </a:tc>
                <a:extLst>
                  <a:ext uri="{0D108BD9-81ED-4DB2-BD59-A6C34878D82A}">
                    <a16:rowId xmlns:a16="http://schemas.microsoft.com/office/drawing/2014/main" val="1682104583"/>
                  </a:ext>
                </a:extLst>
              </a:tr>
              <a:tr h="439497">
                <a:tc gridSpan="2">
                  <a:txBody>
                    <a:bodyPr/>
                    <a:lstStyle/>
                    <a:p>
                      <a:pPr algn="ctr"/>
                      <a:r>
                        <a:rPr lang="en-GB" dirty="0"/>
                        <a:t>Total Data</a:t>
                      </a:r>
                      <a:endParaRPr lang="en-ID" dirty="0">
                        <a:latin typeface="Times New Roman" panose="02020603050405020304" pitchFamily="18" charset="0"/>
                        <a:cs typeface="Times New Roman" panose="02020603050405020304" pitchFamily="18" charset="0"/>
                      </a:endParaRPr>
                    </a:p>
                  </a:txBody>
                  <a:tcPr/>
                </a:tc>
                <a:tc hMerge="1">
                  <a:txBody>
                    <a:bodyPr/>
                    <a:lstStyle/>
                    <a:p>
                      <a:endParaRPr lang="en-ID" dirty="0"/>
                    </a:p>
                  </a:txBody>
                  <a:tcPr/>
                </a:tc>
                <a:tc>
                  <a:txBody>
                    <a:bodyPr/>
                    <a:lstStyle/>
                    <a:p>
                      <a:r>
                        <a:rPr lang="en-GB" sz="1400" dirty="0"/>
                        <a:t>16,504,228</a:t>
                      </a:r>
                      <a:endParaRPr lang="en-ID" sz="1400" dirty="0"/>
                    </a:p>
                  </a:txBody>
                  <a:tcPr/>
                </a:tc>
                <a:tc>
                  <a:txBody>
                    <a:bodyPr/>
                    <a:lstStyle/>
                    <a:p>
                      <a:endParaRPr lang="en-ID" dirty="0"/>
                    </a:p>
                  </a:txBody>
                  <a:tcPr/>
                </a:tc>
                <a:tc>
                  <a:txBody>
                    <a:bodyPr/>
                    <a:lstStyle/>
                    <a:p>
                      <a:r>
                        <a:rPr lang="en-GB" sz="1600" dirty="0"/>
                        <a:t>1,835,212</a:t>
                      </a:r>
                      <a:endParaRPr lang="en-ID" dirty="0"/>
                    </a:p>
                  </a:txBody>
                  <a:tcPr/>
                </a:tc>
                <a:extLst>
                  <a:ext uri="{0D108BD9-81ED-4DB2-BD59-A6C34878D82A}">
                    <a16:rowId xmlns:a16="http://schemas.microsoft.com/office/drawing/2014/main" val="2843249737"/>
                  </a:ext>
                </a:extLst>
              </a:tr>
            </a:tbl>
          </a:graphicData>
        </a:graphic>
      </p:graphicFrame>
    </p:spTree>
    <p:extLst>
      <p:ext uri="{BB962C8B-B14F-4D97-AF65-F5344CB8AC3E}">
        <p14:creationId xmlns:p14="http://schemas.microsoft.com/office/powerpoint/2010/main" val="9330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Preparation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B1E0806D-29BE-CE5F-8741-3644520847C3}"/>
              </a:ext>
            </a:extLst>
          </p:cNvPr>
          <p:cNvSpPr txBox="1"/>
          <p:nvPr/>
        </p:nvSpPr>
        <p:spPr>
          <a:xfrm>
            <a:off x="2369284" y="1570893"/>
            <a:ext cx="1331858" cy="400110"/>
          </a:xfrm>
          <a:prstGeom prst="rect">
            <a:avLst/>
          </a:prstGeom>
          <a:noFill/>
        </p:spPr>
        <p:txBody>
          <a:bodyPr wrap="square" rtlCol="0">
            <a:spAutoFit/>
          </a:bodyPr>
          <a:lstStyle/>
          <a:p>
            <a:r>
              <a:rPr lang="en-GB" sz="2000" b="1" dirty="0"/>
              <a:t>Regional</a:t>
            </a:r>
            <a:endParaRPr lang="en-ID" sz="2000" b="1" dirty="0"/>
          </a:p>
        </p:txBody>
      </p:sp>
      <p:sp>
        <p:nvSpPr>
          <p:cNvPr id="7" name="TextBox 6">
            <a:extLst>
              <a:ext uri="{FF2B5EF4-FFF2-40B4-BE49-F238E27FC236}">
                <a16:creationId xmlns:a16="http://schemas.microsoft.com/office/drawing/2014/main" id="{8EC911F0-75B3-58F8-BFA7-5650BFA4951B}"/>
              </a:ext>
            </a:extLst>
          </p:cNvPr>
          <p:cNvSpPr txBox="1"/>
          <p:nvPr/>
        </p:nvSpPr>
        <p:spPr>
          <a:xfrm>
            <a:off x="8324453" y="1568642"/>
            <a:ext cx="2539995" cy="400110"/>
          </a:xfrm>
          <a:prstGeom prst="rect">
            <a:avLst/>
          </a:prstGeom>
          <a:noFill/>
        </p:spPr>
        <p:txBody>
          <a:bodyPr wrap="square" rtlCol="0">
            <a:spAutoFit/>
          </a:bodyPr>
          <a:lstStyle/>
          <a:p>
            <a:r>
              <a:rPr lang="en-GB" sz="2000" b="1" dirty="0"/>
              <a:t>Customer</a:t>
            </a:r>
            <a:endParaRPr lang="en-ID" sz="2000" b="1" dirty="0"/>
          </a:p>
        </p:txBody>
      </p:sp>
      <p:cxnSp>
        <p:nvCxnSpPr>
          <p:cNvPr id="8" name="Straight Connector 7">
            <a:extLst>
              <a:ext uri="{FF2B5EF4-FFF2-40B4-BE49-F238E27FC236}">
                <a16:creationId xmlns:a16="http://schemas.microsoft.com/office/drawing/2014/main" id="{17981E95-3D22-68D7-B10E-18B1458B3088}"/>
              </a:ext>
            </a:extLst>
          </p:cNvPr>
          <p:cNvCxnSpPr/>
          <p:nvPr/>
        </p:nvCxnSpPr>
        <p:spPr>
          <a:xfrm>
            <a:off x="6096000" y="1551407"/>
            <a:ext cx="0" cy="488738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96DCA3-B3AD-F4CA-D37A-F509FE6E9869}"/>
              </a:ext>
            </a:extLst>
          </p:cNvPr>
          <p:cNvSpPr txBox="1"/>
          <p:nvPr/>
        </p:nvSpPr>
        <p:spPr>
          <a:xfrm>
            <a:off x="0" y="861352"/>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Data Profiling</a:t>
            </a:r>
            <a:endParaRPr lang="en-ID" sz="2000" dirty="0">
              <a:latin typeface="Amasis MT Pro Black" panose="02040A04050005020304" pitchFamily="18" charset="0"/>
            </a:endParaRPr>
          </a:p>
        </p:txBody>
      </p:sp>
      <p:graphicFrame>
        <p:nvGraphicFramePr>
          <p:cNvPr id="11" name="Chart 10">
            <a:extLst>
              <a:ext uri="{FF2B5EF4-FFF2-40B4-BE49-F238E27FC236}">
                <a16:creationId xmlns:a16="http://schemas.microsoft.com/office/drawing/2014/main" id="{043CEABA-52B9-4F89-A1B6-EB3597109347}"/>
              </a:ext>
            </a:extLst>
          </p:cNvPr>
          <p:cNvGraphicFramePr/>
          <p:nvPr>
            <p:extLst>
              <p:ext uri="{D42A27DB-BD31-4B8C-83A1-F6EECF244321}">
                <p14:modId xmlns:p14="http://schemas.microsoft.com/office/powerpoint/2010/main" val="3408283138"/>
              </p:ext>
            </p:extLst>
          </p:nvPr>
        </p:nvGraphicFramePr>
        <p:xfrm>
          <a:off x="772798" y="2280434"/>
          <a:ext cx="4550404" cy="2482602"/>
        </p:xfrm>
        <a:graphic>
          <a:graphicData uri="http://schemas.openxmlformats.org/drawingml/2006/chart">
            <c:chart xmlns:c="http://schemas.openxmlformats.org/drawingml/2006/chart" xmlns:r="http://schemas.openxmlformats.org/officeDocument/2006/relationships" r:id="rId5"/>
          </a:graphicData>
        </a:graphic>
      </p:graphicFrame>
      <p:pic>
        <p:nvPicPr>
          <p:cNvPr id="12" name="Picture 11">
            <a:extLst>
              <a:ext uri="{FF2B5EF4-FFF2-40B4-BE49-F238E27FC236}">
                <a16:creationId xmlns:a16="http://schemas.microsoft.com/office/drawing/2014/main" id="{36B21A75-A75F-14FC-D424-F800677FB6A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68799" y="2235242"/>
            <a:ext cx="4272280" cy="2572985"/>
          </a:xfrm>
          <a:prstGeom prst="rect">
            <a:avLst/>
          </a:prstGeom>
          <a:noFill/>
        </p:spPr>
      </p:pic>
      <p:sp>
        <p:nvSpPr>
          <p:cNvPr id="17" name="TextBox 16">
            <a:extLst>
              <a:ext uri="{FF2B5EF4-FFF2-40B4-BE49-F238E27FC236}">
                <a16:creationId xmlns:a16="http://schemas.microsoft.com/office/drawing/2014/main" id="{BF7EDADF-E1E1-5EDA-E1B8-EF82573FBF39}"/>
              </a:ext>
            </a:extLst>
          </p:cNvPr>
          <p:cNvSpPr txBox="1"/>
          <p:nvPr/>
        </p:nvSpPr>
        <p:spPr>
          <a:xfrm>
            <a:off x="772798" y="5072467"/>
            <a:ext cx="4550400" cy="523220"/>
          </a:xfrm>
          <a:prstGeom prst="rect">
            <a:avLst/>
          </a:prstGeom>
          <a:noFill/>
        </p:spPr>
        <p:txBody>
          <a:bodyPr wrap="square" rtlCol="0">
            <a:spAutoFit/>
          </a:bodyPr>
          <a:lstStyle/>
          <a:p>
            <a:pPr algn="just"/>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Padang area has the highest electricity consumption compared to other locations.</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F6D661C-7641-D6BC-DEF5-A0C7A2AAD4D3}"/>
              </a:ext>
            </a:extLst>
          </p:cNvPr>
          <p:cNvSpPr txBox="1"/>
          <p:nvPr/>
        </p:nvSpPr>
        <p:spPr>
          <a:xfrm>
            <a:off x="7818084" y="5072467"/>
            <a:ext cx="2651833" cy="307777"/>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cs typeface="Times New Roman" panose="02020603050405020304" pitchFamily="18" charset="0"/>
              </a:rPr>
              <a:t>F</a:t>
            </a:r>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ocuses on business customers</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3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10408"/>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Data Preparation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3596DCA3-B3AD-F4CA-D37A-F509FE6E9869}"/>
              </a:ext>
            </a:extLst>
          </p:cNvPr>
          <p:cNvSpPr txBox="1"/>
          <p:nvPr/>
        </p:nvSpPr>
        <p:spPr>
          <a:xfrm>
            <a:off x="0" y="759190"/>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Data</a:t>
            </a:r>
            <a:r>
              <a:rPr lang="en-GB" dirty="0">
                <a:latin typeface="Amasis MT Pro Black" panose="02040A04050005020304" pitchFamily="18" charset="0"/>
              </a:rPr>
              <a:t> Cleaning</a:t>
            </a:r>
            <a:endParaRPr lang="en-ID" dirty="0">
              <a:latin typeface="Amasis MT Pro Black" panose="02040A04050005020304" pitchFamily="18" charset="0"/>
            </a:endParaRPr>
          </a:p>
        </p:txBody>
      </p:sp>
      <p:graphicFrame>
        <p:nvGraphicFramePr>
          <p:cNvPr id="5" name="Table 4">
            <a:extLst>
              <a:ext uri="{FF2B5EF4-FFF2-40B4-BE49-F238E27FC236}">
                <a16:creationId xmlns:a16="http://schemas.microsoft.com/office/drawing/2014/main" id="{A6A1B1A1-D441-98D9-54E5-B9036D642846}"/>
              </a:ext>
            </a:extLst>
          </p:cNvPr>
          <p:cNvGraphicFramePr>
            <a:graphicFrameLocks noGrp="1"/>
          </p:cNvGraphicFramePr>
          <p:nvPr>
            <p:extLst>
              <p:ext uri="{D42A27DB-BD31-4B8C-83A1-F6EECF244321}">
                <p14:modId xmlns:p14="http://schemas.microsoft.com/office/powerpoint/2010/main" val="432100423"/>
              </p:ext>
            </p:extLst>
          </p:nvPr>
        </p:nvGraphicFramePr>
        <p:xfrm>
          <a:off x="4784945" y="1511745"/>
          <a:ext cx="7154124" cy="4808220"/>
        </p:xfrm>
        <a:graphic>
          <a:graphicData uri="http://schemas.openxmlformats.org/drawingml/2006/table">
            <a:tbl>
              <a:tblPr firstRow="1" firstCol="1" bandRow="1">
                <a:tableStyleId>{1FECB4D8-DB02-4DC6-A0A2-4F2EBAE1DC90}</a:tableStyleId>
              </a:tblPr>
              <a:tblGrid>
                <a:gridCol w="2154460">
                  <a:extLst>
                    <a:ext uri="{9D8B030D-6E8A-4147-A177-3AD203B41FA5}">
                      <a16:colId xmlns:a16="http://schemas.microsoft.com/office/drawing/2014/main" val="2885435842"/>
                    </a:ext>
                  </a:extLst>
                </a:gridCol>
                <a:gridCol w="650619">
                  <a:extLst>
                    <a:ext uri="{9D8B030D-6E8A-4147-A177-3AD203B41FA5}">
                      <a16:colId xmlns:a16="http://schemas.microsoft.com/office/drawing/2014/main" val="1200448622"/>
                    </a:ext>
                  </a:extLst>
                </a:gridCol>
                <a:gridCol w="425553">
                  <a:extLst>
                    <a:ext uri="{9D8B030D-6E8A-4147-A177-3AD203B41FA5}">
                      <a16:colId xmlns:a16="http://schemas.microsoft.com/office/drawing/2014/main" val="238186626"/>
                    </a:ext>
                  </a:extLst>
                </a:gridCol>
                <a:gridCol w="700633">
                  <a:extLst>
                    <a:ext uri="{9D8B030D-6E8A-4147-A177-3AD203B41FA5}">
                      <a16:colId xmlns:a16="http://schemas.microsoft.com/office/drawing/2014/main" val="2164922932"/>
                    </a:ext>
                  </a:extLst>
                </a:gridCol>
                <a:gridCol w="498907">
                  <a:extLst>
                    <a:ext uri="{9D8B030D-6E8A-4147-A177-3AD203B41FA5}">
                      <a16:colId xmlns:a16="http://schemas.microsoft.com/office/drawing/2014/main" val="3353053492"/>
                    </a:ext>
                  </a:extLst>
                </a:gridCol>
                <a:gridCol w="2723952">
                  <a:extLst>
                    <a:ext uri="{9D8B030D-6E8A-4147-A177-3AD203B41FA5}">
                      <a16:colId xmlns:a16="http://schemas.microsoft.com/office/drawing/2014/main" val="3446102909"/>
                    </a:ext>
                  </a:extLst>
                </a:gridCol>
              </a:tblGrid>
              <a:tr h="161220">
                <a:tc>
                  <a:txBody>
                    <a:bodyPr/>
                    <a:lstStyle/>
                    <a:p>
                      <a:pPr algn="ctr">
                        <a:lnSpc>
                          <a:spcPct val="150000"/>
                        </a:lnSpc>
                        <a:spcAft>
                          <a:spcPts val="800"/>
                        </a:spcAft>
                      </a:pPr>
                      <a:r>
                        <a:rPr lang="en-US" sz="800">
                          <a:effectLst/>
                        </a:rPr>
                        <a:t>Variable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Data Type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Count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dirty="0">
                          <a:effectLst/>
                        </a:rPr>
                        <a:t>Max</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Min</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ctr">
                        <a:lnSpc>
                          <a:spcPct val="150000"/>
                        </a:lnSpc>
                        <a:spcAft>
                          <a:spcPts val="800"/>
                        </a:spcAft>
                      </a:pPr>
                      <a:r>
                        <a:rPr lang="en-US" sz="800">
                          <a:effectLst/>
                        </a:rPr>
                        <a:t>Variable Description</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821023340"/>
                  </a:ext>
                </a:extLst>
              </a:tr>
              <a:tr h="161220">
                <a:tc>
                  <a:txBody>
                    <a:bodyPr/>
                    <a:lstStyle/>
                    <a:p>
                      <a:pPr algn="just">
                        <a:lnSpc>
                          <a:spcPct val="150000"/>
                        </a:lnSpc>
                        <a:spcAft>
                          <a:spcPts val="800"/>
                        </a:spcAft>
                      </a:pPr>
                      <a:r>
                        <a:rPr lang="en-US" sz="800" dirty="0">
                          <a:effectLst/>
                        </a:rPr>
                        <a:t>ID Customer</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24,785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Identity of the customer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696358154"/>
                  </a:ext>
                </a:extLst>
              </a:tr>
              <a:tr h="931471">
                <a:tc>
                  <a:txBody>
                    <a:bodyPr/>
                    <a:lstStyle/>
                    <a:p>
                      <a:pPr algn="just">
                        <a:lnSpc>
                          <a:spcPct val="150000"/>
                        </a:lnSpc>
                        <a:spcAft>
                          <a:spcPts val="800"/>
                        </a:spcAft>
                      </a:pPr>
                      <a:r>
                        <a:rPr lang="en-US" sz="800">
                          <a:effectLst/>
                        </a:rPr>
                        <a:t>Customer Service Unit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dirty="0">
                          <a:effectLst/>
                        </a:rPr>
                        <a:t>String</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dirty="0">
                          <a:effectLst/>
                        </a:rPr>
                        <a:t>-</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Customer Service Units or service branches provided by the company which are in 4 customer service centers namely Belanti, Painan, Indarung, Pariaman, Lubuk Basung, Lubuk Sikaping, Koto tuo, Baso, Sijunjung, Sungai Rumbai, Kayu Aro, Sawah Lunto, Batusangkar, Lintau, Lima Puluh Kota and others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535559660"/>
                  </a:ext>
                </a:extLst>
              </a:tr>
              <a:tr h="161220">
                <a:tc>
                  <a:txBody>
                    <a:bodyPr/>
                    <a:lstStyle/>
                    <a:p>
                      <a:pPr algn="just">
                        <a:lnSpc>
                          <a:spcPct val="150000"/>
                        </a:lnSpc>
                        <a:spcAft>
                          <a:spcPts val="800"/>
                        </a:spcAft>
                      </a:pPr>
                      <a:r>
                        <a:rPr lang="en-US" sz="800">
                          <a:effectLst/>
                        </a:rPr>
                        <a:t>Data Entry Date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Date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2020/12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2019/01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Admin enters data per 1 month</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69512741"/>
                  </a:ext>
                </a:extLst>
              </a:tr>
              <a:tr h="707233">
                <a:tc>
                  <a:txBody>
                    <a:bodyPr/>
                    <a:lstStyle/>
                    <a:p>
                      <a:pPr algn="just">
                        <a:lnSpc>
                          <a:spcPct val="150000"/>
                        </a:lnSpc>
                        <a:spcAft>
                          <a:spcPts val="800"/>
                        </a:spcAft>
                      </a:pPr>
                      <a:r>
                        <a:rPr lang="en-US" sz="800">
                          <a:effectLst/>
                        </a:rPr>
                        <a:t>Rates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Categorical</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3</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B1 means a business that uses electricity from 450 kWh to 5500 kWh, B2 means a business that uses electricity from 6600 to 200 thousand kWh, B3 means a business that uses 200 thousand kwh of electrical power and above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2060725739"/>
                  </a:ext>
                </a:extLst>
              </a:tr>
              <a:tr h="525229">
                <a:tc>
                  <a:txBody>
                    <a:bodyPr/>
                    <a:lstStyle/>
                    <a:p>
                      <a:pPr algn="just">
                        <a:lnSpc>
                          <a:spcPct val="150000"/>
                        </a:lnSpc>
                        <a:spcAft>
                          <a:spcPts val="800"/>
                        </a:spcAft>
                      </a:pPr>
                      <a:r>
                        <a:rPr lang="en-US" sz="800">
                          <a:effectLst/>
                        </a:rPr>
                        <a:t>Power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43</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2,425,000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450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Power used by customers such as 450 kwh,900 kwh,1,300 kwh, 2,200 kwh,3,300 kwh, 7,700 kwh,15,400 kwh,132,000 kwh, 200,000 kwh and others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1855122445"/>
                  </a:ext>
                </a:extLst>
              </a:tr>
              <a:tr h="161220">
                <a:tc>
                  <a:txBody>
                    <a:bodyPr/>
                    <a:lstStyle/>
                    <a:p>
                      <a:pPr algn="just">
                        <a:lnSpc>
                          <a:spcPct val="150000"/>
                        </a:lnSpc>
                        <a:spcAft>
                          <a:spcPts val="800"/>
                        </a:spcAft>
                      </a:pPr>
                      <a:r>
                        <a:rPr lang="en-US" sz="800">
                          <a:effectLst/>
                        </a:rPr>
                        <a:t>Meter Code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Categorical</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M means analogue meter and E means digital meter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107553130"/>
                  </a:ext>
                </a:extLst>
              </a:tr>
              <a:tr h="161220">
                <a:tc>
                  <a:txBody>
                    <a:bodyPr/>
                    <a:lstStyle/>
                    <a:p>
                      <a:pPr algn="just">
                        <a:lnSpc>
                          <a:spcPct val="150000"/>
                        </a:lnSpc>
                        <a:spcAft>
                          <a:spcPts val="800"/>
                        </a:spcAft>
                      </a:pPr>
                      <a:r>
                        <a:rPr lang="en-US" sz="800">
                          <a:effectLst/>
                        </a:rPr>
                        <a:t>Flash time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2,7904</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4775.66</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Electricity usage time by customer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178144210"/>
                  </a:ext>
                </a:extLst>
              </a:tr>
              <a:tr h="343225">
                <a:tc>
                  <a:txBody>
                    <a:bodyPr/>
                    <a:lstStyle/>
                    <a:p>
                      <a:pPr algn="just">
                        <a:lnSpc>
                          <a:spcPct val="150000"/>
                        </a:lnSpc>
                        <a:spcAft>
                          <a:spcPts val="800"/>
                        </a:spcAft>
                      </a:pPr>
                      <a:r>
                        <a:rPr lang="en-US" sz="800">
                          <a:effectLst/>
                        </a:rPr>
                        <a:t>Total KWH</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1,0427</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635,370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The total of peak load kwh usage and peak external load kwh used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575770812"/>
                  </a:ext>
                </a:extLst>
              </a:tr>
              <a:tr h="161220">
                <a:tc>
                  <a:txBody>
                    <a:bodyPr/>
                    <a:lstStyle/>
                    <a:p>
                      <a:pPr algn="just">
                        <a:lnSpc>
                          <a:spcPct val="150000"/>
                        </a:lnSpc>
                        <a:spcAft>
                          <a:spcPts val="800"/>
                        </a:spcAft>
                      </a:pPr>
                      <a:r>
                        <a:rPr lang="en-US" sz="800">
                          <a:effectLst/>
                        </a:rPr>
                        <a:t>KWH Off –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10,417</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500,640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KWH used at peak external load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614875535"/>
                  </a:ext>
                </a:extLst>
              </a:tr>
              <a:tr h="161220">
                <a:tc>
                  <a:txBody>
                    <a:bodyPr/>
                    <a:lstStyle/>
                    <a:p>
                      <a:pPr algn="just">
                        <a:lnSpc>
                          <a:spcPct val="150000"/>
                        </a:lnSpc>
                        <a:spcAft>
                          <a:spcPts val="800"/>
                        </a:spcAft>
                      </a:pPr>
                      <a:r>
                        <a:rPr lang="en-US" sz="800">
                          <a:effectLst/>
                        </a:rPr>
                        <a:t>KWH Peak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Integer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1,515</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146,580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KWH used at peak load by customers</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255042400"/>
                  </a:ext>
                </a:extLst>
              </a:tr>
              <a:tr h="525229">
                <a:tc>
                  <a:txBody>
                    <a:bodyPr/>
                    <a:lstStyle/>
                    <a:p>
                      <a:pPr algn="just">
                        <a:lnSpc>
                          <a:spcPct val="150000"/>
                        </a:lnSpc>
                        <a:spcAft>
                          <a:spcPts val="800"/>
                        </a:spcAft>
                      </a:pPr>
                      <a:r>
                        <a:rPr lang="en-US" sz="800">
                          <a:effectLst/>
                        </a:rPr>
                        <a:t>Discount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338,942</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Discounts given by the company based on the provisions of the company such as using unused kwh by the company or because of a natural disaster</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4117452244"/>
                  </a:ext>
                </a:extLst>
              </a:tr>
              <a:tr h="161220">
                <a:tc>
                  <a:txBody>
                    <a:bodyPr/>
                    <a:lstStyle/>
                    <a:p>
                      <a:pPr algn="just">
                        <a:lnSpc>
                          <a:spcPct val="150000"/>
                        </a:lnSpc>
                        <a:spcAft>
                          <a:spcPts val="800"/>
                        </a:spcAft>
                      </a:pPr>
                      <a:r>
                        <a:rPr lang="en-US" sz="800">
                          <a:effectLst/>
                        </a:rPr>
                        <a:t>Peak Offload Fee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18,578</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518,552,899</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Payments made when using Peak Offload </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746921214"/>
                  </a:ext>
                </a:extLst>
              </a:tr>
              <a:tr h="161220">
                <a:tc>
                  <a:txBody>
                    <a:bodyPr/>
                    <a:lstStyle/>
                    <a:p>
                      <a:pPr algn="just">
                        <a:lnSpc>
                          <a:spcPct val="150000"/>
                        </a:lnSpc>
                        <a:spcAft>
                          <a:spcPts val="800"/>
                        </a:spcAft>
                      </a:pPr>
                      <a:r>
                        <a:rPr lang="en-US" sz="800">
                          <a:effectLst/>
                        </a:rPr>
                        <a:t>Peak Load Fee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2,256</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227,736,949</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Payments made when using Peak Load</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368927425"/>
                  </a:ext>
                </a:extLst>
              </a:tr>
              <a:tr h="161220">
                <a:tc>
                  <a:txBody>
                    <a:bodyPr/>
                    <a:lstStyle/>
                    <a:p>
                      <a:pPr algn="just">
                        <a:lnSpc>
                          <a:spcPct val="150000"/>
                        </a:lnSpc>
                        <a:spcAft>
                          <a:spcPts val="800"/>
                        </a:spcAft>
                      </a:pPr>
                      <a:r>
                        <a:rPr lang="en-US" sz="800">
                          <a:effectLst/>
                        </a:rPr>
                        <a:t>Total Cost</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a:effectLst/>
                        </a:rPr>
                        <a:t>Double</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21,621</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732,079,768</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r">
                        <a:lnSpc>
                          <a:spcPct val="150000"/>
                        </a:lnSpc>
                        <a:spcAft>
                          <a:spcPts val="800"/>
                        </a:spcAft>
                      </a:pPr>
                      <a:r>
                        <a:rPr lang="en-US" sz="800">
                          <a:effectLst/>
                        </a:rPr>
                        <a:t>0</a:t>
                      </a:r>
                      <a:endParaRPr lang="en-ID"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tc>
                  <a:txBody>
                    <a:bodyPr/>
                    <a:lstStyle/>
                    <a:p>
                      <a:pPr algn="just">
                        <a:lnSpc>
                          <a:spcPct val="150000"/>
                        </a:lnSpc>
                        <a:spcAft>
                          <a:spcPts val="800"/>
                        </a:spcAft>
                      </a:pPr>
                      <a:r>
                        <a:rPr lang="en-US" sz="800" dirty="0">
                          <a:effectLst/>
                        </a:rPr>
                        <a:t>The total cost paid by the customer</a:t>
                      </a:r>
                      <a:endParaRPr lang="en-ID"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74" marR="29574" marT="0" marB="0"/>
                </a:tc>
                <a:extLst>
                  <a:ext uri="{0D108BD9-81ED-4DB2-BD59-A6C34878D82A}">
                    <a16:rowId xmlns:a16="http://schemas.microsoft.com/office/drawing/2014/main" val="389755949"/>
                  </a:ext>
                </a:extLst>
              </a:tr>
            </a:tbl>
          </a:graphicData>
        </a:graphic>
      </p:graphicFrame>
      <p:sp>
        <p:nvSpPr>
          <p:cNvPr id="19" name="TextBox 18">
            <a:extLst>
              <a:ext uri="{FF2B5EF4-FFF2-40B4-BE49-F238E27FC236}">
                <a16:creationId xmlns:a16="http://schemas.microsoft.com/office/drawing/2014/main" id="{F2CBC27E-A8C2-58F8-81BE-A1BE57E366C1}"/>
              </a:ext>
            </a:extLst>
          </p:cNvPr>
          <p:cNvSpPr txBox="1"/>
          <p:nvPr/>
        </p:nvSpPr>
        <p:spPr>
          <a:xfrm>
            <a:off x="510663" y="4035458"/>
            <a:ext cx="3996991"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cs typeface="Times New Roman" panose="02020603050405020304" pitchFamily="18" charset="0"/>
              </a:rPr>
              <a:t>This Process focused to duplicate removal and missing value handling</a:t>
            </a:r>
            <a:endParaRPr lang="en-ID"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1" name="Picture 20" descr="A picture containing text, clipart&#10;&#10;Description automatically generated">
            <a:extLst>
              <a:ext uri="{FF2B5EF4-FFF2-40B4-BE49-F238E27FC236}">
                <a16:creationId xmlns:a16="http://schemas.microsoft.com/office/drawing/2014/main" id="{1961B271-EF6C-441E-E047-F00D29662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95" y="2541007"/>
            <a:ext cx="1541656" cy="763491"/>
          </a:xfrm>
          <a:prstGeom prst="rect">
            <a:avLst/>
          </a:prstGeom>
        </p:spPr>
      </p:pic>
      <p:pic>
        <p:nvPicPr>
          <p:cNvPr id="23" name="Picture 22" descr="Chart, diagram, bubble chart&#10;&#10;Description automatically generated">
            <a:extLst>
              <a:ext uri="{FF2B5EF4-FFF2-40B4-BE49-F238E27FC236}">
                <a16:creationId xmlns:a16="http://schemas.microsoft.com/office/drawing/2014/main" id="{0FF0E6B8-1A21-F7B5-EBA6-8FB244188FEC}"/>
              </a:ext>
            </a:extLst>
          </p:cNvPr>
          <p:cNvPicPr>
            <a:picLocks noChangeAspect="1"/>
          </p:cNvPicPr>
          <p:nvPr/>
        </p:nvPicPr>
        <p:blipFill rotWithShape="1">
          <a:blip r:embed="rId6">
            <a:extLst>
              <a:ext uri="{28A0092B-C50C-407E-A947-70E740481C1C}">
                <a14:useLocalDpi xmlns:a14="http://schemas.microsoft.com/office/drawing/2010/main" val="0"/>
              </a:ext>
            </a:extLst>
          </a:blip>
          <a:srcRect l="28397" t="41081" r="26904" b="29583"/>
          <a:stretch/>
        </p:blipFill>
        <p:spPr>
          <a:xfrm>
            <a:off x="2878333" y="2531665"/>
            <a:ext cx="1270830" cy="763491"/>
          </a:xfrm>
          <a:prstGeom prst="rect">
            <a:avLst/>
          </a:prstGeom>
        </p:spPr>
      </p:pic>
      <p:sp>
        <p:nvSpPr>
          <p:cNvPr id="24" name="TextBox 23">
            <a:extLst>
              <a:ext uri="{FF2B5EF4-FFF2-40B4-BE49-F238E27FC236}">
                <a16:creationId xmlns:a16="http://schemas.microsoft.com/office/drawing/2014/main" id="{651DC57D-FA7B-0E26-26AC-C4047885ED50}"/>
              </a:ext>
            </a:extLst>
          </p:cNvPr>
          <p:cNvSpPr txBox="1"/>
          <p:nvPr/>
        </p:nvSpPr>
        <p:spPr>
          <a:xfrm>
            <a:off x="664031" y="3539173"/>
            <a:ext cx="1541657" cy="261610"/>
          </a:xfrm>
          <a:prstGeom prst="rect">
            <a:avLst/>
          </a:prstGeom>
          <a:noFill/>
        </p:spPr>
        <p:txBody>
          <a:bodyPr wrap="square" rtlCol="0">
            <a:spAutoFit/>
          </a:bodyPr>
          <a:lstStyle/>
          <a:p>
            <a:r>
              <a:rPr lang="en-GB" sz="1100" b="1" dirty="0"/>
              <a:t>Duplicate Removal</a:t>
            </a:r>
            <a:endParaRPr lang="en-ID" sz="1100" b="1" dirty="0"/>
          </a:p>
        </p:txBody>
      </p:sp>
      <p:sp>
        <p:nvSpPr>
          <p:cNvPr id="25" name="TextBox 24">
            <a:extLst>
              <a:ext uri="{FF2B5EF4-FFF2-40B4-BE49-F238E27FC236}">
                <a16:creationId xmlns:a16="http://schemas.microsoft.com/office/drawing/2014/main" id="{5E6C51F1-B3F0-1DCD-2764-E66F2B4CB7C0}"/>
              </a:ext>
            </a:extLst>
          </p:cNvPr>
          <p:cNvSpPr txBox="1"/>
          <p:nvPr/>
        </p:nvSpPr>
        <p:spPr>
          <a:xfrm>
            <a:off x="2801172" y="3527555"/>
            <a:ext cx="1541657" cy="430887"/>
          </a:xfrm>
          <a:prstGeom prst="rect">
            <a:avLst/>
          </a:prstGeom>
          <a:noFill/>
        </p:spPr>
        <p:txBody>
          <a:bodyPr wrap="square" rtlCol="0">
            <a:spAutoFit/>
          </a:bodyPr>
          <a:lstStyle/>
          <a:p>
            <a:r>
              <a:rPr lang="en-GB" sz="1100" b="1" dirty="0"/>
              <a:t>Missing Handling Value</a:t>
            </a:r>
            <a:endParaRPr lang="en-ID" sz="1100" b="1" dirty="0"/>
          </a:p>
        </p:txBody>
      </p:sp>
      <p:sp>
        <p:nvSpPr>
          <p:cNvPr id="26" name="Arrow: Right 25">
            <a:extLst>
              <a:ext uri="{FF2B5EF4-FFF2-40B4-BE49-F238E27FC236}">
                <a16:creationId xmlns:a16="http://schemas.microsoft.com/office/drawing/2014/main" id="{C1B63F2D-DDF8-5934-CF37-7F62ADB07FCB}"/>
              </a:ext>
            </a:extLst>
          </p:cNvPr>
          <p:cNvSpPr/>
          <p:nvPr/>
        </p:nvSpPr>
        <p:spPr>
          <a:xfrm>
            <a:off x="2364878" y="2875059"/>
            <a:ext cx="313509" cy="1866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D"/>
          </a:p>
        </p:txBody>
      </p:sp>
      <p:sp>
        <p:nvSpPr>
          <p:cNvPr id="27" name="TextBox 26">
            <a:extLst>
              <a:ext uri="{FF2B5EF4-FFF2-40B4-BE49-F238E27FC236}">
                <a16:creationId xmlns:a16="http://schemas.microsoft.com/office/drawing/2014/main" id="{4A768296-B5E6-6D1C-2AE8-8C1B3467B3DF}"/>
              </a:ext>
            </a:extLst>
          </p:cNvPr>
          <p:cNvSpPr txBox="1"/>
          <p:nvPr/>
        </p:nvSpPr>
        <p:spPr>
          <a:xfrm>
            <a:off x="1953765" y="2042012"/>
            <a:ext cx="1449243" cy="461665"/>
          </a:xfrm>
          <a:prstGeom prst="rect">
            <a:avLst/>
          </a:prstGeom>
          <a:noFill/>
        </p:spPr>
        <p:txBody>
          <a:bodyPr wrap="square" rtlCol="0">
            <a:spAutoFit/>
          </a:bodyPr>
          <a:lstStyle/>
          <a:p>
            <a:r>
              <a:rPr lang="en-GB" sz="2400" b="1" dirty="0"/>
              <a:t>Process</a:t>
            </a:r>
            <a:endParaRPr lang="en-ID" sz="2400" b="1" dirty="0"/>
          </a:p>
        </p:txBody>
      </p:sp>
      <p:sp>
        <p:nvSpPr>
          <p:cNvPr id="28" name="TextBox 27">
            <a:extLst>
              <a:ext uri="{FF2B5EF4-FFF2-40B4-BE49-F238E27FC236}">
                <a16:creationId xmlns:a16="http://schemas.microsoft.com/office/drawing/2014/main" id="{088601C6-C534-E947-89F7-4B61C0967902}"/>
              </a:ext>
            </a:extLst>
          </p:cNvPr>
          <p:cNvSpPr txBox="1"/>
          <p:nvPr/>
        </p:nvSpPr>
        <p:spPr>
          <a:xfrm>
            <a:off x="4809673" y="1234733"/>
            <a:ext cx="7129395" cy="266145"/>
          </a:xfrm>
          <a:prstGeom prst="rect">
            <a:avLst/>
          </a:prstGeom>
          <a:noFill/>
        </p:spPr>
        <p:txBody>
          <a:bodyPr wrap="square" rtlCol="0">
            <a:spAutoFit/>
          </a:bodyPr>
          <a:lstStyle/>
          <a:p>
            <a:pPr algn="ctr"/>
            <a:r>
              <a:rPr lang="en-GB" sz="1100" b="1" dirty="0"/>
              <a:t>Data Cleaning Description</a:t>
            </a:r>
            <a:endParaRPr lang="en-ID" sz="1100" b="1" dirty="0"/>
          </a:p>
        </p:txBody>
      </p:sp>
    </p:spTree>
    <p:extLst>
      <p:ext uri="{BB962C8B-B14F-4D97-AF65-F5344CB8AC3E}">
        <p14:creationId xmlns:p14="http://schemas.microsoft.com/office/powerpoint/2010/main" val="272283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Choice Of Variable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4">
            <a:extLst>
              <a:ext uri="{FF2B5EF4-FFF2-40B4-BE49-F238E27FC236}">
                <a16:creationId xmlns:a16="http://schemas.microsoft.com/office/drawing/2014/main" id="{F7A5DD5D-5C15-2242-7453-7DC1276B70FA}"/>
              </a:ext>
            </a:extLst>
          </p:cNvPr>
          <p:cNvGraphicFramePr>
            <a:graphicFrameLocks noGrp="1"/>
          </p:cNvGraphicFramePr>
          <p:nvPr>
            <p:extLst>
              <p:ext uri="{D42A27DB-BD31-4B8C-83A1-F6EECF244321}">
                <p14:modId xmlns:p14="http://schemas.microsoft.com/office/powerpoint/2010/main" val="3157422926"/>
              </p:ext>
            </p:extLst>
          </p:nvPr>
        </p:nvGraphicFramePr>
        <p:xfrm>
          <a:off x="2023953" y="1194212"/>
          <a:ext cx="8174147" cy="3789761"/>
        </p:xfrm>
        <a:graphic>
          <a:graphicData uri="http://schemas.openxmlformats.org/drawingml/2006/table">
            <a:tbl>
              <a:tblPr firstRow="1" firstCol="1" bandRow="1">
                <a:tableStyleId>{1FECB4D8-DB02-4DC6-A0A2-4F2EBAE1DC90}</a:tableStyleId>
              </a:tblPr>
              <a:tblGrid>
                <a:gridCol w="1685780">
                  <a:extLst>
                    <a:ext uri="{9D8B030D-6E8A-4147-A177-3AD203B41FA5}">
                      <a16:colId xmlns:a16="http://schemas.microsoft.com/office/drawing/2014/main" val="291269123"/>
                    </a:ext>
                  </a:extLst>
                </a:gridCol>
                <a:gridCol w="1215062">
                  <a:extLst>
                    <a:ext uri="{9D8B030D-6E8A-4147-A177-3AD203B41FA5}">
                      <a16:colId xmlns:a16="http://schemas.microsoft.com/office/drawing/2014/main" val="2066002051"/>
                    </a:ext>
                  </a:extLst>
                </a:gridCol>
                <a:gridCol w="954018">
                  <a:extLst>
                    <a:ext uri="{9D8B030D-6E8A-4147-A177-3AD203B41FA5}">
                      <a16:colId xmlns:a16="http://schemas.microsoft.com/office/drawing/2014/main" val="1954297269"/>
                    </a:ext>
                  </a:extLst>
                </a:gridCol>
                <a:gridCol w="4319287">
                  <a:extLst>
                    <a:ext uri="{9D8B030D-6E8A-4147-A177-3AD203B41FA5}">
                      <a16:colId xmlns:a16="http://schemas.microsoft.com/office/drawing/2014/main" val="3922226208"/>
                    </a:ext>
                  </a:extLst>
                </a:gridCol>
              </a:tblGrid>
              <a:tr h="199986">
                <a:tc>
                  <a:txBody>
                    <a:bodyPr/>
                    <a:lstStyle/>
                    <a:p>
                      <a:pPr algn="just">
                        <a:lnSpc>
                          <a:spcPct val="150000"/>
                        </a:lnSpc>
                        <a:spcAft>
                          <a:spcPts val="800"/>
                        </a:spcAft>
                      </a:pPr>
                      <a:r>
                        <a:rPr lang="en-US" sz="1050">
                          <a:effectLst/>
                        </a:rPr>
                        <a:t>Variable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dirty="0">
                          <a:effectLst/>
                        </a:rPr>
                        <a:t>Data Type</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dirty="0">
                          <a:effectLst/>
                        </a:rPr>
                        <a:t>Function</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50">
                          <a:effectLst/>
                        </a:rPr>
                        <a:t>Variable Description</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671423"/>
                  </a:ext>
                </a:extLst>
              </a:tr>
              <a:tr h="703661">
                <a:tc>
                  <a:txBody>
                    <a:bodyPr/>
                    <a:lstStyle/>
                    <a:p>
                      <a:pPr algn="just">
                        <a:lnSpc>
                          <a:spcPct val="150000"/>
                        </a:lnSpc>
                        <a:spcAft>
                          <a:spcPts val="800"/>
                        </a:spcAft>
                      </a:pPr>
                      <a:r>
                        <a:rPr lang="en-US" sz="1050">
                          <a:effectLst/>
                        </a:rPr>
                        <a:t>Power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Integer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9">
                  <a:txBody>
                    <a:bodyPr/>
                    <a:lstStyle/>
                    <a:p>
                      <a:pPr algn="ctr">
                        <a:lnSpc>
                          <a:spcPct val="150000"/>
                        </a:lnSpc>
                        <a:spcAft>
                          <a:spcPts val="800"/>
                        </a:spcAft>
                      </a:pPr>
                      <a:r>
                        <a:rPr lang="en-US" sz="1050" dirty="0">
                          <a:effectLst/>
                        </a:rPr>
                        <a:t>Predictor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Power used by customers such as 450 kwh,900 kwh,1,300 kwh, 2,200 kwh,3,300 kwh, 7,700 kwh,154,00 kwh,132,000 kwh,200,000 kwh and others</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46711"/>
                  </a:ext>
                </a:extLst>
              </a:tr>
              <a:tr h="199986">
                <a:tc>
                  <a:txBody>
                    <a:bodyPr/>
                    <a:lstStyle/>
                    <a:p>
                      <a:pPr algn="just">
                        <a:lnSpc>
                          <a:spcPct val="150000"/>
                        </a:lnSpc>
                        <a:spcAft>
                          <a:spcPts val="800"/>
                        </a:spcAft>
                      </a:pPr>
                      <a:r>
                        <a:rPr lang="en-US" sz="1050">
                          <a:effectLst/>
                        </a:rPr>
                        <a:t>Flash time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Electricity usage time by customer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8332327"/>
                  </a:ext>
                </a:extLst>
              </a:tr>
              <a:tr h="199986">
                <a:tc>
                  <a:txBody>
                    <a:bodyPr/>
                    <a:lstStyle/>
                    <a:p>
                      <a:pPr algn="just">
                        <a:lnSpc>
                          <a:spcPct val="150000"/>
                        </a:lnSpc>
                        <a:spcAft>
                          <a:spcPts val="800"/>
                        </a:spcAft>
                      </a:pPr>
                      <a:r>
                        <a:rPr lang="en-US" sz="1050">
                          <a:effectLst/>
                        </a:rPr>
                        <a:t>KWH Off -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KWH used at peak external load by customers</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9782873"/>
                  </a:ext>
                </a:extLst>
              </a:tr>
              <a:tr h="199986">
                <a:tc>
                  <a:txBody>
                    <a:bodyPr/>
                    <a:lstStyle/>
                    <a:p>
                      <a:pPr algn="just">
                        <a:lnSpc>
                          <a:spcPct val="150000"/>
                        </a:lnSpc>
                        <a:spcAft>
                          <a:spcPts val="800"/>
                        </a:spcAft>
                      </a:pPr>
                      <a:r>
                        <a:rPr lang="en-US" sz="1050">
                          <a:effectLst/>
                        </a:rPr>
                        <a:t>KWH Peak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KWH used at peak load by customers</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045891"/>
                  </a:ext>
                </a:extLst>
              </a:tr>
              <a:tr h="425741">
                <a:tc>
                  <a:txBody>
                    <a:bodyPr/>
                    <a:lstStyle/>
                    <a:p>
                      <a:pPr algn="just">
                        <a:lnSpc>
                          <a:spcPct val="150000"/>
                        </a:lnSpc>
                        <a:spcAft>
                          <a:spcPts val="800"/>
                        </a:spcAft>
                      </a:pPr>
                      <a:r>
                        <a:rPr lang="en-US" sz="1050">
                          <a:effectLst/>
                        </a:rPr>
                        <a:t>Total KWH</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Integer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The total of peak load kwh usage and peak external load kwh used by customers</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2192813"/>
                  </a:ext>
                </a:extLst>
              </a:tr>
              <a:tr h="651495">
                <a:tc>
                  <a:txBody>
                    <a:bodyPr/>
                    <a:lstStyle/>
                    <a:p>
                      <a:pPr algn="just">
                        <a:lnSpc>
                          <a:spcPct val="150000"/>
                        </a:lnSpc>
                        <a:spcAft>
                          <a:spcPts val="800"/>
                        </a:spcAft>
                      </a:pPr>
                      <a:r>
                        <a:rPr lang="en-US" sz="1050">
                          <a:effectLst/>
                        </a:rPr>
                        <a:t>Discount</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dirty="0">
                          <a:effectLst/>
                        </a:rPr>
                        <a:t>Discounts given by the company based on the provisions of the company such as using unused kwh by the company or because of a natural disaster</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4728068"/>
                  </a:ext>
                </a:extLst>
              </a:tr>
              <a:tr h="199986">
                <a:tc>
                  <a:txBody>
                    <a:bodyPr/>
                    <a:lstStyle/>
                    <a:p>
                      <a:pPr algn="just">
                        <a:lnSpc>
                          <a:spcPct val="150000"/>
                        </a:lnSpc>
                        <a:spcAft>
                          <a:spcPts val="800"/>
                        </a:spcAft>
                      </a:pPr>
                      <a:r>
                        <a:rPr lang="en-US" sz="1050">
                          <a:effectLst/>
                        </a:rPr>
                        <a:t>Peak Offload Fee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Payments made when using Peak Offload </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6770958"/>
                  </a:ext>
                </a:extLst>
              </a:tr>
              <a:tr h="199986">
                <a:tc>
                  <a:txBody>
                    <a:bodyPr/>
                    <a:lstStyle/>
                    <a:p>
                      <a:pPr algn="just">
                        <a:lnSpc>
                          <a:spcPct val="150000"/>
                        </a:lnSpc>
                        <a:spcAft>
                          <a:spcPts val="800"/>
                        </a:spcAft>
                      </a:pPr>
                      <a:r>
                        <a:rPr lang="en-US" sz="1050">
                          <a:effectLst/>
                        </a:rPr>
                        <a:t>Peak Load Fee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Payments made when using Peak Load</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3435381"/>
                  </a:ext>
                </a:extLst>
              </a:tr>
              <a:tr h="199986">
                <a:tc>
                  <a:txBody>
                    <a:bodyPr/>
                    <a:lstStyle/>
                    <a:p>
                      <a:pPr algn="just">
                        <a:lnSpc>
                          <a:spcPct val="150000"/>
                        </a:lnSpc>
                        <a:spcAft>
                          <a:spcPts val="800"/>
                        </a:spcAft>
                      </a:pPr>
                      <a:r>
                        <a:rPr lang="en-US" sz="1050">
                          <a:effectLst/>
                        </a:rPr>
                        <a:t>Total Cost</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a:effectLst/>
                        </a:rPr>
                        <a:t>Double</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D"/>
                    </a:p>
                  </a:txBody>
                  <a:tcPr/>
                </a:tc>
                <a:tc>
                  <a:txBody>
                    <a:bodyPr/>
                    <a:lstStyle/>
                    <a:p>
                      <a:pPr algn="just">
                        <a:lnSpc>
                          <a:spcPct val="150000"/>
                        </a:lnSpc>
                        <a:spcAft>
                          <a:spcPts val="800"/>
                        </a:spcAft>
                      </a:pPr>
                      <a:r>
                        <a:rPr lang="en-US" sz="1050">
                          <a:effectLst/>
                        </a:rPr>
                        <a:t>The total cost paid by the customer</a:t>
                      </a:r>
                      <a:endParaRPr lang="en-ID"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796378"/>
                  </a:ext>
                </a:extLst>
              </a:tr>
              <a:tr h="425741">
                <a:tc>
                  <a:txBody>
                    <a:bodyPr/>
                    <a:lstStyle/>
                    <a:p>
                      <a:pPr algn="just">
                        <a:lnSpc>
                          <a:spcPct val="150000"/>
                        </a:lnSpc>
                        <a:spcAft>
                          <a:spcPts val="800"/>
                        </a:spcAft>
                      </a:pPr>
                      <a:r>
                        <a:rPr lang="en-US" sz="1050" dirty="0">
                          <a:effectLst/>
                        </a:rPr>
                        <a:t>Customer segmentation</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Double</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Predicted</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en-US" sz="1050" dirty="0">
                          <a:effectLst/>
                        </a:rPr>
                        <a:t>The results of the cluster based on the model</a:t>
                      </a:r>
                      <a:endParaRPr lang="en-ID"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6069392"/>
                  </a:ext>
                </a:extLst>
              </a:tr>
            </a:tbl>
          </a:graphicData>
        </a:graphic>
      </p:graphicFrame>
      <p:sp>
        <p:nvSpPr>
          <p:cNvPr id="6" name="TextBox 5">
            <a:extLst>
              <a:ext uri="{FF2B5EF4-FFF2-40B4-BE49-F238E27FC236}">
                <a16:creationId xmlns:a16="http://schemas.microsoft.com/office/drawing/2014/main" id="{064A0688-D937-5CE0-0D10-0DFDBF5476A0}"/>
              </a:ext>
            </a:extLst>
          </p:cNvPr>
          <p:cNvSpPr txBox="1"/>
          <p:nvPr/>
        </p:nvSpPr>
        <p:spPr>
          <a:xfrm>
            <a:off x="2023953" y="845149"/>
            <a:ext cx="8174148" cy="261610"/>
          </a:xfrm>
          <a:prstGeom prst="rect">
            <a:avLst/>
          </a:prstGeom>
          <a:noFill/>
        </p:spPr>
        <p:txBody>
          <a:bodyPr wrap="square" rtlCol="0">
            <a:spAutoFit/>
          </a:bodyPr>
          <a:lstStyle/>
          <a:p>
            <a:pPr algn="ctr"/>
            <a:r>
              <a:rPr lang="en-GB" sz="1100" b="1" dirty="0"/>
              <a:t>Predictive Model Specification</a:t>
            </a:r>
            <a:endParaRPr lang="en-ID" sz="1100" b="1" dirty="0"/>
          </a:p>
        </p:txBody>
      </p:sp>
      <p:sp>
        <p:nvSpPr>
          <p:cNvPr id="7" name="TextBox 6">
            <a:extLst>
              <a:ext uri="{FF2B5EF4-FFF2-40B4-BE49-F238E27FC236}">
                <a16:creationId xmlns:a16="http://schemas.microsoft.com/office/drawing/2014/main" id="{768AB3DA-0970-D8DD-0E43-30C77BE13190}"/>
              </a:ext>
            </a:extLst>
          </p:cNvPr>
          <p:cNvSpPr txBox="1"/>
          <p:nvPr/>
        </p:nvSpPr>
        <p:spPr>
          <a:xfrm>
            <a:off x="2008926" y="5233513"/>
            <a:ext cx="8174147" cy="523220"/>
          </a:xfrm>
          <a:prstGeom prst="rect">
            <a:avLst/>
          </a:prstGeom>
          <a:noFill/>
        </p:spPr>
        <p:txBody>
          <a:bodyPr wrap="square" rtlCol="0">
            <a:spAutoFit/>
          </a:bodyPr>
          <a:lstStyle/>
          <a:p>
            <a:pPr algn="just"/>
            <a:r>
              <a:rPr lang="en-GB" sz="1400" b="1" dirty="0"/>
              <a:t>Power variables, external load kWh and peak load kWh variables are used as predictions in the clustering model. </a:t>
            </a:r>
            <a:endParaRPr lang="en-ID" sz="1400" b="1" dirty="0"/>
          </a:p>
        </p:txBody>
      </p:sp>
    </p:spTree>
    <p:extLst>
      <p:ext uri="{BB962C8B-B14F-4D97-AF65-F5344CB8AC3E}">
        <p14:creationId xmlns:p14="http://schemas.microsoft.com/office/powerpoint/2010/main" val="372801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Clustering Model</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 name="Picture 5" descr="Diagram&#10;&#10;Description automatically generated">
            <a:extLst>
              <a:ext uri="{FF2B5EF4-FFF2-40B4-BE49-F238E27FC236}">
                <a16:creationId xmlns:a16="http://schemas.microsoft.com/office/drawing/2014/main" id="{856857D5-AA4E-F461-01B0-9D3D7385F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357" y="1393128"/>
            <a:ext cx="4115023" cy="3798483"/>
          </a:xfrm>
          <a:prstGeom prst="rect">
            <a:avLst/>
          </a:prstGeom>
        </p:spPr>
      </p:pic>
      <p:sp>
        <p:nvSpPr>
          <p:cNvPr id="7" name="Rectangle: Rounded Corners 6">
            <a:extLst>
              <a:ext uri="{FF2B5EF4-FFF2-40B4-BE49-F238E27FC236}">
                <a16:creationId xmlns:a16="http://schemas.microsoft.com/office/drawing/2014/main" id="{FD20B82F-0E17-4297-02D9-A58DD73510EE}"/>
              </a:ext>
            </a:extLst>
          </p:cNvPr>
          <p:cNvSpPr/>
          <p:nvPr/>
        </p:nvSpPr>
        <p:spPr>
          <a:xfrm>
            <a:off x="5348496" y="2172864"/>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8" name="Rectangle: Rounded Corners 7">
            <a:extLst>
              <a:ext uri="{FF2B5EF4-FFF2-40B4-BE49-F238E27FC236}">
                <a16:creationId xmlns:a16="http://schemas.microsoft.com/office/drawing/2014/main" id="{7F01B7F2-E2B7-825F-2610-85DE90C9EDAF}"/>
              </a:ext>
            </a:extLst>
          </p:cNvPr>
          <p:cNvSpPr/>
          <p:nvPr/>
        </p:nvSpPr>
        <p:spPr>
          <a:xfrm>
            <a:off x="5321859" y="3151502"/>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10" name="Rectangle: Rounded Corners 9">
            <a:extLst>
              <a:ext uri="{FF2B5EF4-FFF2-40B4-BE49-F238E27FC236}">
                <a16:creationId xmlns:a16="http://schemas.microsoft.com/office/drawing/2014/main" id="{2D7BFFE8-6E43-7047-ED0F-3F4DA2420324}"/>
              </a:ext>
            </a:extLst>
          </p:cNvPr>
          <p:cNvSpPr/>
          <p:nvPr/>
        </p:nvSpPr>
        <p:spPr>
          <a:xfrm>
            <a:off x="5321860" y="4171557"/>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11" name="TextBox 10">
            <a:extLst>
              <a:ext uri="{FF2B5EF4-FFF2-40B4-BE49-F238E27FC236}">
                <a16:creationId xmlns:a16="http://schemas.microsoft.com/office/drawing/2014/main" id="{A64A2636-379D-9671-88EF-36228E90F85C}"/>
              </a:ext>
            </a:extLst>
          </p:cNvPr>
          <p:cNvSpPr txBox="1"/>
          <p:nvPr/>
        </p:nvSpPr>
        <p:spPr>
          <a:xfrm>
            <a:off x="6351597" y="2190127"/>
            <a:ext cx="4441371" cy="523220"/>
          </a:xfrm>
          <a:prstGeom prst="rect">
            <a:avLst/>
          </a:prstGeom>
          <a:noFill/>
        </p:spPr>
        <p:txBody>
          <a:bodyPr wrap="square" rtlCol="0">
            <a:spAutoFit/>
          </a:bodyPr>
          <a:lstStyle/>
          <a:p>
            <a:r>
              <a:rPr lang="en-GB" sz="1400" dirty="0"/>
              <a:t>Determine the number of clusters with elbow method</a:t>
            </a:r>
            <a:endParaRPr lang="en-ID" sz="1400" dirty="0"/>
          </a:p>
        </p:txBody>
      </p:sp>
      <p:sp>
        <p:nvSpPr>
          <p:cNvPr id="12" name="TextBox 11">
            <a:extLst>
              <a:ext uri="{FF2B5EF4-FFF2-40B4-BE49-F238E27FC236}">
                <a16:creationId xmlns:a16="http://schemas.microsoft.com/office/drawing/2014/main" id="{9A6A2359-91C4-BDC6-5B07-DD0D6BE7BE57}"/>
              </a:ext>
            </a:extLst>
          </p:cNvPr>
          <p:cNvSpPr txBox="1"/>
          <p:nvPr/>
        </p:nvSpPr>
        <p:spPr>
          <a:xfrm>
            <a:off x="6351597" y="3112028"/>
            <a:ext cx="4441371" cy="738664"/>
          </a:xfrm>
          <a:prstGeom prst="rect">
            <a:avLst/>
          </a:prstGeom>
          <a:noFill/>
        </p:spPr>
        <p:txBody>
          <a:bodyPr wrap="square" rtlCol="0">
            <a:spAutoFit/>
          </a:bodyPr>
          <a:lstStyle/>
          <a:p>
            <a:r>
              <a:rPr lang="en-GB" sz="1400" dirty="0"/>
              <a:t>Each data point in the data set will be assigned to the nearest centroid, and then a new centroid is generated.</a:t>
            </a:r>
          </a:p>
        </p:txBody>
      </p:sp>
      <p:sp>
        <p:nvSpPr>
          <p:cNvPr id="17" name="TextBox 16">
            <a:extLst>
              <a:ext uri="{FF2B5EF4-FFF2-40B4-BE49-F238E27FC236}">
                <a16:creationId xmlns:a16="http://schemas.microsoft.com/office/drawing/2014/main" id="{8A7DB495-1C53-A128-83A0-1F61CCBAE56F}"/>
              </a:ext>
            </a:extLst>
          </p:cNvPr>
          <p:cNvSpPr txBox="1"/>
          <p:nvPr/>
        </p:nvSpPr>
        <p:spPr>
          <a:xfrm>
            <a:off x="6351597" y="4178806"/>
            <a:ext cx="4226128" cy="738664"/>
          </a:xfrm>
          <a:prstGeom prst="rect">
            <a:avLst/>
          </a:prstGeom>
          <a:noFill/>
        </p:spPr>
        <p:txBody>
          <a:bodyPr wrap="square" rtlCol="0">
            <a:spAutoFit/>
          </a:bodyPr>
          <a:lstStyle/>
          <a:p>
            <a:r>
              <a:rPr lang="en-GB" sz="1400" dirty="0"/>
              <a:t>To recalculate a new cluster by assigning all data points to the nearest centroid, and then a new group is created.</a:t>
            </a:r>
          </a:p>
        </p:txBody>
      </p:sp>
      <p:sp>
        <p:nvSpPr>
          <p:cNvPr id="18" name="Rectangle: Rounded Corners 17">
            <a:extLst>
              <a:ext uri="{FF2B5EF4-FFF2-40B4-BE49-F238E27FC236}">
                <a16:creationId xmlns:a16="http://schemas.microsoft.com/office/drawing/2014/main" id="{0A445520-07EB-A2ED-1C1B-FB22CAC060BC}"/>
              </a:ext>
            </a:extLst>
          </p:cNvPr>
          <p:cNvSpPr/>
          <p:nvPr/>
        </p:nvSpPr>
        <p:spPr>
          <a:xfrm>
            <a:off x="5321860" y="5191612"/>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04</a:t>
            </a:r>
            <a:endParaRPr lang="en-ID" b="1" dirty="0"/>
          </a:p>
        </p:txBody>
      </p:sp>
      <p:sp>
        <p:nvSpPr>
          <p:cNvPr id="19" name="TextBox 18">
            <a:extLst>
              <a:ext uri="{FF2B5EF4-FFF2-40B4-BE49-F238E27FC236}">
                <a16:creationId xmlns:a16="http://schemas.microsoft.com/office/drawing/2014/main" id="{C08DCC41-6865-0220-01A3-B49577C30C47}"/>
              </a:ext>
            </a:extLst>
          </p:cNvPr>
          <p:cNvSpPr txBox="1"/>
          <p:nvPr/>
        </p:nvSpPr>
        <p:spPr>
          <a:xfrm>
            <a:off x="6351597" y="5191612"/>
            <a:ext cx="4226128" cy="523220"/>
          </a:xfrm>
          <a:prstGeom prst="rect">
            <a:avLst/>
          </a:prstGeom>
          <a:noFill/>
        </p:spPr>
        <p:txBody>
          <a:bodyPr wrap="square" rtlCol="0">
            <a:spAutoFit/>
          </a:bodyPr>
          <a:lstStyle/>
          <a:p>
            <a:r>
              <a:rPr lang="en-GB" sz="1400" dirty="0"/>
              <a:t>The process will be repeated between step 2 and step 3 until the stopping criteria are met.</a:t>
            </a:r>
          </a:p>
        </p:txBody>
      </p:sp>
      <p:sp>
        <p:nvSpPr>
          <p:cNvPr id="20" name="TextBox 19">
            <a:extLst>
              <a:ext uri="{FF2B5EF4-FFF2-40B4-BE49-F238E27FC236}">
                <a16:creationId xmlns:a16="http://schemas.microsoft.com/office/drawing/2014/main" id="{C8B01966-0FE9-02D6-6C65-921CC06522F5}"/>
              </a:ext>
            </a:extLst>
          </p:cNvPr>
          <p:cNvSpPr txBox="1"/>
          <p:nvPr/>
        </p:nvSpPr>
        <p:spPr>
          <a:xfrm>
            <a:off x="5306569" y="1219368"/>
            <a:ext cx="5680745" cy="584775"/>
          </a:xfrm>
          <a:prstGeom prst="rect">
            <a:avLst/>
          </a:prstGeom>
          <a:noFill/>
        </p:spPr>
        <p:txBody>
          <a:bodyPr wrap="square" rtlCol="0">
            <a:spAutoFit/>
          </a:bodyPr>
          <a:lstStyle/>
          <a:p>
            <a:pPr algn="just"/>
            <a:r>
              <a:rPr lang="en-GB" sz="1600" b="1" dirty="0">
                <a:latin typeface="Times New Roman" panose="02020603050405020304" pitchFamily="18" charset="0"/>
                <a:ea typeface="Calibri" panose="020F0502020204030204" pitchFamily="34" charset="0"/>
              </a:rPr>
              <a:t>This study</a:t>
            </a:r>
            <a:r>
              <a:rPr lang="en-GB" sz="1600" b="1" dirty="0">
                <a:effectLst/>
                <a:latin typeface="Times New Roman" panose="02020603050405020304" pitchFamily="18" charset="0"/>
                <a:ea typeface="Calibri" panose="020F0502020204030204" pitchFamily="34" charset="0"/>
              </a:rPr>
              <a:t> use the K-Means Clustering model to group customers adopt by (</a:t>
            </a:r>
            <a:r>
              <a:rPr lang="en-GB" sz="1600" b="1" dirty="0" err="1">
                <a:effectLst/>
                <a:latin typeface="Times New Roman" panose="02020603050405020304" pitchFamily="18" charset="0"/>
                <a:ea typeface="Calibri" panose="020F0502020204030204" pitchFamily="34" charset="0"/>
              </a:rPr>
              <a:t>Bapna</a:t>
            </a:r>
            <a:r>
              <a:rPr lang="en-GB" sz="1600" b="1" dirty="0">
                <a:effectLst/>
                <a:latin typeface="Times New Roman" panose="02020603050405020304" pitchFamily="18" charset="0"/>
                <a:ea typeface="Calibri" panose="020F0502020204030204" pitchFamily="34" charset="0"/>
              </a:rPr>
              <a:t> et al., 2004)</a:t>
            </a:r>
            <a:endParaRPr lang="en-ID" sz="1600" b="1" dirty="0"/>
          </a:p>
        </p:txBody>
      </p:sp>
    </p:spTree>
    <p:extLst>
      <p:ext uri="{BB962C8B-B14F-4D97-AF65-F5344CB8AC3E}">
        <p14:creationId xmlns:p14="http://schemas.microsoft.com/office/powerpoint/2010/main" val="249016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0F00DBF4-17AB-EDD4-3E35-CA6CD6DE2777}"/>
              </a:ext>
            </a:extLst>
          </p:cNvPr>
          <p:cNvSpPr txBox="1"/>
          <p:nvPr/>
        </p:nvSpPr>
        <p:spPr>
          <a:xfrm>
            <a:off x="0" y="57899"/>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Marketing Strategy Definition</a:t>
            </a:r>
            <a:endParaRPr lang="en-ID" sz="2000" dirty="0">
              <a:latin typeface="Amasis MT Pro Black" panose="02040A04050005020304" pitchFamily="18" charset="0"/>
            </a:endParaRPr>
          </a:p>
        </p:txBody>
      </p:sp>
      <p:sp>
        <p:nvSpPr>
          <p:cNvPr id="6" name="TextBox 5">
            <a:extLst>
              <a:ext uri="{FF2B5EF4-FFF2-40B4-BE49-F238E27FC236}">
                <a16:creationId xmlns:a16="http://schemas.microsoft.com/office/drawing/2014/main" id="{342478BF-3D6A-BE18-7EB1-F6F4574614B9}"/>
              </a:ext>
            </a:extLst>
          </p:cNvPr>
          <p:cNvSpPr txBox="1"/>
          <p:nvPr/>
        </p:nvSpPr>
        <p:spPr>
          <a:xfrm>
            <a:off x="565869" y="791271"/>
            <a:ext cx="3015608" cy="369332"/>
          </a:xfrm>
          <a:prstGeom prst="rect">
            <a:avLst/>
          </a:prstGeom>
          <a:noFill/>
        </p:spPr>
        <p:txBody>
          <a:bodyPr wrap="square" rtlCol="0">
            <a:spAutoFit/>
          </a:bodyPr>
          <a:lstStyle/>
          <a:p>
            <a:r>
              <a:rPr lang="en-GB" b="1" dirty="0"/>
              <a:t>Customer Lifetime Value</a:t>
            </a:r>
            <a:endParaRPr lang="en-ID" b="1" dirty="0"/>
          </a:p>
        </p:txBody>
      </p:sp>
      <p:sp>
        <p:nvSpPr>
          <p:cNvPr id="7" name="TextBox 6">
            <a:extLst>
              <a:ext uri="{FF2B5EF4-FFF2-40B4-BE49-F238E27FC236}">
                <a16:creationId xmlns:a16="http://schemas.microsoft.com/office/drawing/2014/main" id="{74AFCB31-8820-B9B9-F03D-06285B6072F5}"/>
              </a:ext>
            </a:extLst>
          </p:cNvPr>
          <p:cNvSpPr txBox="1"/>
          <p:nvPr/>
        </p:nvSpPr>
        <p:spPr>
          <a:xfrm>
            <a:off x="9381576" y="769742"/>
            <a:ext cx="1722006" cy="369332"/>
          </a:xfrm>
          <a:prstGeom prst="rect">
            <a:avLst/>
          </a:prstGeom>
          <a:noFill/>
        </p:spPr>
        <p:txBody>
          <a:bodyPr wrap="square" rtlCol="0">
            <a:spAutoFit/>
          </a:bodyPr>
          <a:lstStyle/>
          <a:p>
            <a:r>
              <a:rPr lang="en-GB" b="1" dirty="0"/>
              <a:t>CRM Concept</a:t>
            </a:r>
            <a:endParaRPr lang="en-ID" b="1" dirty="0"/>
          </a:p>
        </p:txBody>
      </p:sp>
      <p:cxnSp>
        <p:nvCxnSpPr>
          <p:cNvPr id="8" name="Straight Connector 7">
            <a:extLst>
              <a:ext uri="{FF2B5EF4-FFF2-40B4-BE49-F238E27FC236}">
                <a16:creationId xmlns:a16="http://schemas.microsoft.com/office/drawing/2014/main" id="{B8E616C2-26EE-82CE-544A-AD6D3A486627}"/>
              </a:ext>
            </a:extLst>
          </p:cNvPr>
          <p:cNvCxnSpPr>
            <a:cxnSpLocks/>
          </p:cNvCxnSpPr>
          <p:nvPr/>
        </p:nvCxnSpPr>
        <p:spPr>
          <a:xfrm>
            <a:off x="3846286" y="697391"/>
            <a:ext cx="0" cy="5956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4E0FF8-3C86-C0BF-BEA2-90D71125ED35}"/>
              </a:ext>
            </a:extLst>
          </p:cNvPr>
          <p:cNvCxnSpPr>
            <a:cxnSpLocks/>
          </p:cNvCxnSpPr>
          <p:nvPr/>
        </p:nvCxnSpPr>
        <p:spPr>
          <a:xfrm>
            <a:off x="8614227" y="697391"/>
            <a:ext cx="0" cy="58960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58F55A6-8FE1-8583-190D-6ED42BDFE321}"/>
                  </a:ext>
                </a:extLst>
              </p:cNvPr>
              <p:cNvSpPr txBox="1"/>
              <p:nvPr/>
            </p:nvSpPr>
            <p:spPr>
              <a:xfrm>
                <a:off x="184993" y="2936597"/>
                <a:ext cx="3374558" cy="2744662"/>
              </a:xfrm>
              <a:prstGeom prst="rect">
                <a:avLst/>
              </a:prstGeom>
              <a:noFill/>
            </p:spPr>
            <p:txBody>
              <a:bodyPr wrap="square" rtlCol="0">
                <a:spAutoFit/>
              </a:bodyPr>
              <a:lstStyle/>
              <a:p>
                <a:pPr algn="just">
                  <a:lnSpc>
                    <a:spcPct val="150000"/>
                  </a:lnSpc>
                  <a:spcAft>
                    <a:spcPts val="800"/>
                  </a:spcAft>
                </a:pPr>
                <a:r>
                  <a:rPr lang="en-GB" sz="1200" b="1" i="1" dirty="0">
                    <a:effectLst/>
                    <a:latin typeface="Cambria Math" panose="02040503050406030204" pitchFamily="18" charset="0"/>
                    <a:ea typeface="Calibri" panose="020F0502020204030204" pitchFamily="34" charset="0"/>
                    <a:cs typeface="Times New Roman" panose="02020603050405020304" pitchFamily="18" charset="0"/>
                  </a:rPr>
                  <a:t>CLV is calculated based on the CLV rating determined for each segment (</a:t>
                </a:r>
                <a:r>
                  <a:rPr lang="en-GB" sz="1200" b="1" i="1" dirty="0" err="1">
                    <a:effectLst/>
                    <a:latin typeface="Cambria Math" panose="02040503050406030204" pitchFamily="18" charset="0"/>
                    <a:ea typeface="Calibri" panose="020F0502020204030204" pitchFamily="34" charset="0"/>
                    <a:cs typeface="Times New Roman" panose="02020603050405020304" pitchFamily="18" charset="0"/>
                  </a:rPr>
                  <a:t>Khajvand</a:t>
                </a:r>
                <a:r>
                  <a:rPr lang="en-GB" sz="1200" b="1" i="1" dirty="0">
                    <a:effectLst/>
                    <a:latin typeface="Cambria Math" panose="02040503050406030204" pitchFamily="18" charset="0"/>
                    <a:ea typeface="Calibri" panose="020F0502020204030204" pitchFamily="34" charset="0"/>
                    <a:cs typeface="Times New Roman" panose="02020603050405020304" pitchFamily="18" charset="0"/>
                  </a:rPr>
                  <a:t> et al., 2011). CLV equation calculation is as follow:</a:t>
                </a:r>
                <a:endParaRPr lang="en-ID" sz="1200" b="1"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ID" sz="1400" i="1" smtClean="0">
                          <a:effectLst/>
                          <a:latin typeface="Cambria Math" panose="02040503050406030204" pitchFamily="18" charset="0"/>
                          <a:ea typeface="Calibri" panose="020F0502020204030204" pitchFamily="34" charset="0"/>
                          <a:cs typeface="Times New Roman" panose="02020603050405020304" pitchFamily="18" charset="0"/>
                        </a:rPr>
                        <m:t>𝐶𝐿𝑉</m:t>
                      </m:r>
                      <m:r>
                        <a:rPr lang="en-ID" sz="1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m:t>
                          </m:r>
                          <m:r>
                            <a:rPr lang="en-ID" sz="14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D"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ID"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D" sz="1400" i="1">
                              <a:effectLst/>
                              <a:latin typeface="Cambria Math" panose="02040503050406030204" pitchFamily="18" charset="0"/>
                              <a:ea typeface="Calibri" panose="020F0502020204030204" pitchFamily="34" charset="0"/>
                              <a:cs typeface="Times New Roman" panose="02020603050405020304" pitchFamily="18" charset="0"/>
                            </a:rPr>
                            <m:t>∗</m:t>
                          </m:r>
                          <m:r>
                            <a:rPr lang="en-ID" sz="14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ID" sz="1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n-ID" sz="1200" dirty="0">
                  <a:effectLst/>
                  <a:latin typeface="Abadi" panose="020B0604020104020204" pitchFamily="34" charset="0"/>
                  <a:ea typeface="Calibri" panose="020F0502020204030204" pitchFamily="34" charset="0"/>
                  <a:cs typeface="Times New Roman" panose="02020603050405020304" pitchFamily="18" charset="0"/>
                </a:endParaRPr>
              </a:p>
              <a:p>
                <a:pPr marL="457200" algn="just">
                  <a:spcAft>
                    <a:spcPts val="800"/>
                  </a:spcAft>
                </a:pPr>
                <a:r>
                  <a:rPr lang="en-ID" sz="900" i="1" dirty="0">
                    <a:effectLst/>
                    <a:latin typeface="Agency FB" panose="020B0503020202020204" pitchFamily="34" charset="0"/>
                    <a:ea typeface="Calibri" panose="020F0502020204030204" pitchFamily="34" charset="0"/>
                    <a:cs typeface="Times New Roman" panose="02020603050405020304" pitchFamily="18" charset="0"/>
                  </a:rPr>
                  <a:t>where: </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X = variables values from cluster results</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N = end of the variable and weight based on the number of clustered variables</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W = weight of each value of cluster result </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I = start of the variable</a:t>
                </a:r>
              </a:p>
              <a:p>
                <a:pPr marL="457200" algn="just">
                  <a:spcAft>
                    <a:spcPts val="800"/>
                  </a:spcAft>
                </a:pPr>
                <a:r>
                  <a:rPr lang="en-ID" sz="800" i="1" dirty="0">
                    <a:effectLst/>
                    <a:latin typeface="Agency FB" panose="020B0503020202020204" pitchFamily="34" charset="0"/>
                    <a:ea typeface="Calibri" panose="020F0502020204030204" pitchFamily="34" charset="0"/>
                    <a:cs typeface="Times New Roman" panose="02020603050405020304" pitchFamily="18" charset="0"/>
                  </a:rPr>
                  <a:t>J = start of the weight</a:t>
                </a:r>
              </a:p>
            </p:txBody>
          </p:sp>
        </mc:Choice>
        <mc:Fallback>
          <p:sp>
            <p:nvSpPr>
              <p:cNvPr id="11" name="TextBox 10">
                <a:extLst>
                  <a:ext uri="{FF2B5EF4-FFF2-40B4-BE49-F238E27FC236}">
                    <a16:creationId xmlns:a16="http://schemas.microsoft.com/office/drawing/2014/main" id="{C58F55A6-8FE1-8583-190D-6ED42BDFE321}"/>
                  </a:ext>
                </a:extLst>
              </p:cNvPr>
              <p:cNvSpPr txBox="1">
                <a:spLocks noRot="1" noChangeAspect="1" noMove="1" noResize="1" noEditPoints="1" noAdjustHandles="1" noChangeArrowheads="1" noChangeShapeType="1" noTextEdit="1"/>
              </p:cNvSpPr>
              <p:nvPr/>
            </p:nvSpPr>
            <p:spPr>
              <a:xfrm>
                <a:off x="184993" y="2936597"/>
                <a:ext cx="3374558" cy="2744662"/>
              </a:xfrm>
              <a:prstGeom prst="rect">
                <a:avLst/>
              </a:prstGeom>
              <a:blipFill>
                <a:blip r:embed="rId5"/>
                <a:stretch>
                  <a:fillRect/>
                </a:stretch>
              </a:blipFill>
            </p:spPr>
            <p:txBody>
              <a:bodyPr/>
              <a:lstStyle/>
              <a:p>
                <a:r>
                  <a:rPr lang="en-ID">
                    <a:noFill/>
                  </a:rPr>
                  <a:t> </a:t>
                </a:r>
              </a:p>
            </p:txBody>
          </p:sp>
        </mc:Fallback>
      </mc:AlternateContent>
      <p:pic>
        <p:nvPicPr>
          <p:cNvPr id="17" name="Picture 16" descr="Graphical user interface&#10;&#10;Description automatically generated">
            <a:extLst>
              <a:ext uri="{FF2B5EF4-FFF2-40B4-BE49-F238E27FC236}">
                <a16:creationId xmlns:a16="http://schemas.microsoft.com/office/drawing/2014/main" id="{3009A2DB-71A5-71E3-51B3-C506C77D3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727" y="1382960"/>
            <a:ext cx="2179241" cy="1220375"/>
          </a:xfrm>
          <a:prstGeom prst="rect">
            <a:avLst/>
          </a:prstGeom>
        </p:spPr>
      </p:pic>
      <p:sp>
        <p:nvSpPr>
          <p:cNvPr id="22" name="TextBox 21">
            <a:extLst>
              <a:ext uri="{FF2B5EF4-FFF2-40B4-BE49-F238E27FC236}">
                <a16:creationId xmlns:a16="http://schemas.microsoft.com/office/drawing/2014/main" id="{FB306076-F069-57E4-1665-88176325D52E}"/>
              </a:ext>
            </a:extLst>
          </p:cNvPr>
          <p:cNvSpPr txBox="1"/>
          <p:nvPr/>
        </p:nvSpPr>
        <p:spPr>
          <a:xfrm>
            <a:off x="4613635" y="742609"/>
            <a:ext cx="3726808" cy="369332"/>
          </a:xfrm>
          <a:prstGeom prst="rect">
            <a:avLst/>
          </a:prstGeom>
          <a:noFill/>
        </p:spPr>
        <p:txBody>
          <a:bodyPr wrap="square" rtlCol="0">
            <a:spAutoFit/>
          </a:bodyPr>
          <a:lstStyle/>
          <a:p>
            <a:r>
              <a:rPr lang="en-GB" b="1" dirty="0"/>
              <a:t>Analytical Hierarchy Process</a:t>
            </a:r>
            <a:endParaRPr lang="en-ID" b="1"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F3BD853-6307-DFF4-EFBA-0933F1E3ADD3}"/>
                  </a:ext>
                </a:extLst>
              </p:cNvPr>
              <p:cNvSpPr txBox="1"/>
              <p:nvPr/>
            </p:nvSpPr>
            <p:spPr>
              <a:xfrm>
                <a:off x="4022024" y="1211426"/>
                <a:ext cx="4425289" cy="5090624"/>
              </a:xfrm>
              <a:prstGeom prst="rect">
                <a:avLst/>
              </a:prstGeom>
              <a:noFill/>
            </p:spPr>
            <p:txBody>
              <a:bodyPr wrap="square" rtlCol="0">
                <a:spAutoFit/>
              </a:bodyPr>
              <a:lstStyle/>
              <a:p>
                <a:pPr algn="just">
                  <a:lnSpc>
                    <a:spcPct val="150000"/>
                  </a:lnSpc>
                  <a:spcAft>
                    <a:spcPts val="800"/>
                  </a:spcAft>
                </a:pPr>
                <a:r>
                  <a:rPr lang="en-ID" sz="1100" b="1" dirty="0">
                    <a:effectLst/>
                    <a:ea typeface="Calibri" panose="020F0502020204030204" pitchFamily="34" charset="0"/>
                    <a:cs typeface="Times New Roman" panose="02020603050405020304" pitchFamily="18" charset="0"/>
                  </a:rPr>
                  <a:t>The step from AHP is described below </a:t>
                </a:r>
                <a:r>
                  <a:rPr lang="en-ID" sz="1100" b="1" dirty="0">
                    <a:effectLst/>
                    <a:ea typeface="Times New Roman" panose="02020603050405020304" pitchFamily="18" charset="0"/>
                    <a:cs typeface="Times New Roman" panose="02020603050405020304" pitchFamily="18" charset="0"/>
                  </a:rPr>
                  <a:t>(Al &amp; Al-Harbi, n.d.; </a:t>
                </a:r>
                <a:r>
                  <a:rPr lang="en-ID" sz="1100" b="1" dirty="0" err="1">
                    <a:effectLst/>
                    <a:ea typeface="Times New Roman" panose="02020603050405020304" pitchFamily="18" charset="0"/>
                    <a:cs typeface="Times New Roman" panose="02020603050405020304" pitchFamily="18" charset="0"/>
                  </a:rPr>
                  <a:t>Parvaneh</a:t>
                </a:r>
                <a:r>
                  <a:rPr lang="en-ID" sz="1100" b="1" dirty="0">
                    <a:effectLst/>
                    <a:ea typeface="Times New Roman" panose="02020603050405020304" pitchFamily="18" charset="0"/>
                    <a:cs typeface="Times New Roman" panose="02020603050405020304" pitchFamily="18" charset="0"/>
                  </a:rPr>
                  <a:t> et al., n.d.)</a:t>
                </a:r>
                <a:r>
                  <a:rPr lang="en-ID" sz="1100" b="1" dirty="0">
                    <a:effectLst/>
                    <a:ea typeface="Calibri" panose="020F0502020204030204" pitchFamily="34" charset="0"/>
                    <a:cs typeface="Times New Roman" panose="02020603050405020304" pitchFamily="18" charset="0"/>
                  </a:rPr>
                  <a:t>:</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Comparing variables based on cluster results</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Make a set of pairwise comparison matrices for each lower level with one matrix for each element</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The results of the matrix are required for assessment in each pairwise comparison</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Hierarchical synthesis is now used to determine the criterion weights taken from all eigenvectors.</a:t>
                </a:r>
              </a:p>
              <a:p>
                <a:pPr marL="342900" lvl="0" indent="-342900" algn="just">
                  <a:lnSpc>
                    <a:spcPct val="150000"/>
                  </a:lnSpc>
                  <a:spcAft>
                    <a:spcPts val="800"/>
                  </a:spcAft>
                  <a:buFont typeface="+mj-lt"/>
                  <a:buAutoNum type="arabicPeriod"/>
                </a:pPr>
                <a:r>
                  <a:rPr lang="en-ID" sz="1000" dirty="0">
                    <a:effectLst/>
                    <a:ea typeface="Calibri" panose="020F0502020204030204" pitchFamily="34" charset="0"/>
                    <a:cs typeface="Times New Roman" panose="02020603050405020304" pitchFamily="18" charset="0"/>
                  </a:rPr>
                  <a:t>After making all pairwise comparisons, consistency is determined using the eigenvalues with formula </a:t>
                </a:r>
              </a:p>
              <a:p>
                <a:pPr marL="270510" algn="just">
                  <a:lnSpc>
                    <a:spcPct val="150000"/>
                  </a:lnSpc>
                </a:pPr>
                <a14:m>
                  <m:oMathPara xmlns:m="http://schemas.openxmlformats.org/officeDocument/2006/math">
                    <m:oMathParaPr>
                      <m:jc m:val="centerGroup"/>
                    </m:oMathParaPr>
                    <m:oMath xmlns:m="http://schemas.openxmlformats.org/officeDocument/2006/math">
                      <m:r>
                        <a:rPr lang="en-ID" sz="1000" i="1">
                          <a:effectLst/>
                          <a:ea typeface="Calibri" panose="020F0502020204030204" pitchFamily="34" charset="0"/>
                          <a:cs typeface="Times New Roman" panose="02020603050405020304" pitchFamily="18" charset="0"/>
                        </a:rPr>
                        <m:t>𝐶𝐼</m:t>
                      </m:r>
                      <m:r>
                        <a:rPr lang="en-ID" sz="1000" i="1">
                          <a:effectLst/>
                          <a:ea typeface="Calibri" panose="020F0502020204030204" pitchFamily="34" charset="0"/>
                          <a:cs typeface="Times New Roman" panose="02020603050405020304" pitchFamily="18" charset="0"/>
                        </a:rPr>
                        <m:t>=</m:t>
                      </m:r>
                      <m:f>
                        <m:fPr>
                          <m:ctrlPr>
                            <a:rPr lang="en-ID" sz="1000" i="1">
                              <a:effectLst/>
                              <a:ea typeface="Calibri" panose="020F0502020204030204" pitchFamily="34" charset="0"/>
                              <a:cs typeface="Times New Roman" panose="02020603050405020304" pitchFamily="18" charset="0"/>
                            </a:rPr>
                          </m:ctrlPr>
                        </m:fPr>
                        <m:num>
                          <m:r>
                            <a:rPr lang="en-ID" sz="1000" i="1">
                              <a:effectLst/>
                              <a:ea typeface="Calibri" panose="020F0502020204030204" pitchFamily="34" charset="0"/>
                              <a:cs typeface="Times New Roman" panose="02020603050405020304" pitchFamily="18" charset="0"/>
                            </a:rPr>
                            <m:t>𝜆</m:t>
                          </m:r>
                          <m:func>
                            <m:funcPr>
                              <m:ctrlPr>
                                <a:rPr lang="en-ID" sz="1000" i="1">
                                  <a:effectLst/>
                                  <a:ea typeface="Calibri" panose="020F0502020204030204" pitchFamily="34" charset="0"/>
                                  <a:cs typeface="Times New Roman" panose="02020603050405020304" pitchFamily="18" charset="0"/>
                                </a:rPr>
                              </m:ctrlPr>
                            </m:funcPr>
                            <m:fName>
                              <m:r>
                                <m:rPr>
                                  <m:sty m:val="p"/>
                                </m:rPr>
                                <a:rPr lang="en-ID" sz="1000">
                                  <a:effectLst/>
                                  <a:ea typeface="Calibri" panose="020F0502020204030204" pitchFamily="34" charset="0"/>
                                  <a:cs typeface="Times New Roman" panose="02020603050405020304" pitchFamily="18" charset="0"/>
                                </a:rPr>
                                <m:t>max</m:t>
                              </m:r>
                            </m:fName>
                            <m:e>
                              <m:r>
                                <a:rPr lang="en-ID" sz="1000" i="1">
                                  <a:effectLst/>
                                  <a:ea typeface="Calibri" panose="020F0502020204030204" pitchFamily="34" charset="0"/>
                                  <a:cs typeface="Times New Roman" panose="02020603050405020304" pitchFamily="18" charset="0"/>
                                </a:rPr>
                                <m:t>−</m:t>
                              </m:r>
                              <m:r>
                                <a:rPr lang="en-ID" sz="1000" i="1">
                                  <a:effectLst/>
                                  <a:ea typeface="Calibri" panose="020F0502020204030204" pitchFamily="34" charset="0"/>
                                  <a:cs typeface="Times New Roman" panose="02020603050405020304" pitchFamily="18" charset="0"/>
                                </a:rPr>
                                <m:t>𝑛</m:t>
                              </m:r>
                            </m:e>
                          </m:func>
                        </m:num>
                        <m:den>
                          <m:r>
                            <a:rPr lang="en-ID" sz="1000" i="1">
                              <a:effectLst/>
                              <a:ea typeface="Calibri" panose="020F0502020204030204" pitchFamily="34" charset="0"/>
                              <a:cs typeface="Times New Roman" panose="02020603050405020304" pitchFamily="18" charset="0"/>
                            </a:rPr>
                            <m:t>𝑛</m:t>
                          </m:r>
                          <m:r>
                            <a:rPr lang="en-ID" sz="1000" i="1">
                              <a:effectLst/>
                              <a:ea typeface="Calibri" panose="020F0502020204030204" pitchFamily="34" charset="0"/>
                              <a:cs typeface="Times New Roman" panose="02020603050405020304" pitchFamily="18" charset="0"/>
                            </a:rPr>
                            <m:t>−1</m:t>
                          </m:r>
                        </m:den>
                      </m:f>
                    </m:oMath>
                  </m:oMathPara>
                </a14:m>
                <a:endParaRPr lang="en-ID" sz="1000" dirty="0">
                  <a:effectLst/>
                  <a:ea typeface="Calibri" panose="020F0502020204030204" pitchFamily="34" charset="0"/>
                  <a:cs typeface="Times New Roman" panose="02020603050405020304" pitchFamily="18" charset="0"/>
                </a:endParaRPr>
              </a:p>
              <a:p>
                <a:pPr marL="270510" algn="just">
                  <a:lnSpc>
                    <a:spcPct val="150000"/>
                  </a:lnSpc>
                </a:pPr>
                <a:r>
                  <a:rPr lang="en-ID" sz="1000" dirty="0">
                    <a:effectLst/>
                    <a:ea typeface="Calibri" panose="020F0502020204030204" pitchFamily="34" charset="0"/>
                    <a:cs typeface="Times New Roman" panose="02020603050405020304" pitchFamily="18" charset="0"/>
                  </a:rPr>
                  <a:t>Where:</a:t>
                </a:r>
              </a:p>
              <a:p>
                <a:pPr marL="270510" algn="just">
                  <a:lnSpc>
                    <a:spcPct val="150000"/>
                  </a:lnSpc>
                </a:pPr>
                <a:r>
                  <a:rPr lang="en-ID" sz="1000" dirty="0">
                    <a:effectLst/>
                    <a:ea typeface="Calibri" panose="020F0502020204030204" pitchFamily="34" charset="0"/>
                    <a:cs typeface="Times New Roman" panose="02020603050405020304" pitchFamily="18" charset="0"/>
                  </a:rPr>
                  <a:t>CI = Consistency index</a:t>
                </a:r>
              </a:p>
              <a:p>
                <a:pPr marL="270510" algn="just">
                  <a:lnSpc>
                    <a:spcPct val="150000"/>
                  </a:lnSpc>
                </a:pPr>
                <a14:m>
                  <m:oMath xmlns:m="http://schemas.openxmlformats.org/officeDocument/2006/math">
                    <m:r>
                      <a:rPr lang="en-ID" sz="1000" i="1">
                        <a:effectLst/>
                        <a:ea typeface="Calibri" panose="020F0502020204030204" pitchFamily="34" charset="0"/>
                        <a:cs typeface="Times New Roman" panose="02020603050405020304" pitchFamily="18" charset="0"/>
                      </a:rPr>
                      <m:t>𝜆</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𝑚𝑎𝑥𝑖𝑚𝑢𝑚</m:t>
                    </m:r>
                  </m:oMath>
                </a14:m>
                <a:r>
                  <a:rPr lang="en-ID" sz="1000" dirty="0">
                    <a:effectLst/>
                    <a:ea typeface="Calibri" panose="020F0502020204030204" pitchFamily="34" charset="0"/>
                    <a:cs typeface="Times New Roman" panose="02020603050405020304" pitchFamily="18" charset="0"/>
                  </a:rPr>
                  <a:t> = the eigenvalue of the predetermined variable value</a:t>
                </a:r>
              </a:p>
              <a:p>
                <a:pPr marL="270510" algn="just">
                  <a:lnSpc>
                    <a:spcPct val="150000"/>
                  </a:lnSpc>
                </a:pPr>
                <a14:m>
                  <m:oMathPara xmlns:m="http://schemas.openxmlformats.org/officeDocument/2006/math">
                    <m:oMathParaPr>
                      <m:jc m:val="centerGroup"/>
                    </m:oMathParaPr>
                    <m:oMath xmlns:m="http://schemas.openxmlformats.org/officeDocument/2006/math">
                      <m:r>
                        <a:rPr lang="en-ID" sz="1000" i="1">
                          <a:effectLst/>
                          <a:ea typeface="Calibri" panose="020F0502020204030204" pitchFamily="34" charset="0"/>
                          <a:cs typeface="Times New Roman" panose="02020603050405020304" pitchFamily="18" charset="0"/>
                        </a:rPr>
                        <m:t>𝑛</m:t>
                      </m:r>
                      <m:r>
                        <a:rPr lang="en-ID" sz="1000" i="1">
                          <a:effectLst/>
                          <a:ea typeface="Calibri" panose="020F0502020204030204" pitchFamily="34" charset="0"/>
                          <a:cs typeface="Times New Roman" panose="02020603050405020304" pitchFamily="18" charset="0"/>
                        </a:rPr>
                        <m:t>=</m:t>
                      </m:r>
                      <m:r>
                        <a:rPr lang="en-ID" sz="1000" i="1">
                          <a:effectLst/>
                          <a:ea typeface="Calibri" panose="020F0502020204030204" pitchFamily="34" charset="0"/>
                          <a:cs typeface="Times New Roman" panose="02020603050405020304" pitchFamily="18" charset="0"/>
                        </a:rPr>
                        <m:t>𝑛𝑢𝑚𝑏𝑒𝑟</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𝑜𝑓</m:t>
                      </m:r>
                      <m:r>
                        <a:rPr lang="en-ID" sz="1000" i="1">
                          <a:effectLst/>
                          <a:ea typeface="Calibri" panose="020F0502020204030204" pitchFamily="34" charset="0"/>
                          <a:cs typeface="Times New Roman" panose="02020603050405020304" pitchFamily="18" charset="0"/>
                        </a:rPr>
                        <m:t> </m:t>
                      </m:r>
                      <m:r>
                        <a:rPr lang="en-ID" sz="1000" i="1">
                          <a:effectLst/>
                          <a:ea typeface="Calibri" panose="020F0502020204030204" pitchFamily="34" charset="0"/>
                          <a:cs typeface="Times New Roman" panose="02020603050405020304" pitchFamily="18" charset="0"/>
                        </a:rPr>
                        <m:t>𝑐𝑟𝑖𝑡𝑒𝑟𝑖𝑎</m:t>
                      </m:r>
                    </m:oMath>
                  </m:oMathPara>
                </a14:m>
                <a:endParaRPr lang="en-ID" sz="1000" dirty="0">
                  <a:effectLst/>
                  <a:ea typeface="Calibri" panose="020F0502020204030204" pitchFamily="34" charset="0"/>
                  <a:cs typeface="Times New Roman" panose="02020603050405020304" pitchFamily="18" charset="0"/>
                </a:endParaRPr>
              </a:p>
              <a:p>
                <a:pPr marL="270510" algn="just">
                  <a:lnSpc>
                    <a:spcPct val="150000"/>
                  </a:lnSpc>
                </a:pPr>
                <a:r>
                  <a:rPr lang="en-ID" sz="1000" dirty="0">
                    <a:effectLst/>
                    <a:ea typeface="Calibri" panose="020F0502020204030204" pitchFamily="34" charset="0"/>
                    <a:cs typeface="Times New Roman" panose="02020603050405020304" pitchFamily="18" charset="0"/>
                  </a:rPr>
                  <a:t> </a:t>
                </a:r>
              </a:p>
              <a:p>
                <a:pPr marL="342900" lvl="0" indent="-342900" algn="just">
                  <a:lnSpc>
                    <a:spcPct val="150000"/>
                  </a:lnSpc>
                  <a:spcAft>
                    <a:spcPts val="800"/>
                  </a:spcAft>
                  <a:buFont typeface="+mj-lt"/>
                  <a:buAutoNum type="arabicPeriod" startAt="6"/>
                </a:pPr>
                <a:r>
                  <a:rPr lang="en-ID" sz="1000" dirty="0">
                    <a:effectLst/>
                    <a:ea typeface="Calibri" panose="020F0502020204030204" pitchFamily="34" charset="0"/>
                    <a:cs typeface="Times New Roman" panose="02020603050405020304" pitchFamily="18" charset="0"/>
                  </a:rPr>
                  <a:t>Steps 3 to 5 are performed for all levels in the hierarchy.</a:t>
                </a:r>
              </a:p>
            </p:txBody>
          </p:sp>
        </mc:Choice>
        <mc:Fallback>
          <p:sp>
            <p:nvSpPr>
              <p:cNvPr id="24" name="TextBox 23">
                <a:extLst>
                  <a:ext uri="{FF2B5EF4-FFF2-40B4-BE49-F238E27FC236}">
                    <a16:creationId xmlns:a16="http://schemas.microsoft.com/office/drawing/2014/main" id="{8F3BD853-6307-DFF4-EFBA-0933F1E3ADD3}"/>
                  </a:ext>
                </a:extLst>
              </p:cNvPr>
              <p:cNvSpPr txBox="1">
                <a:spLocks noRot="1" noChangeAspect="1" noMove="1" noResize="1" noEditPoints="1" noAdjustHandles="1" noChangeArrowheads="1" noChangeShapeType="1" noTextEdit="1"/>
              </p:cNvSpPr>
              <p:nvPr/>
            </p:nvSpPr>
            <p:spPr>
              <a:xfrm>
                <a:off x="4022024" y="1211426"/>
                <a:ext cx="4425289" cy="5090624"/>
              </a:xfrm>
              <a:prstGeom prst="rect">
                <a:avLst/>
              </a:prstGeom>
              <a:blipFill>
                <a:blip r:embed="rId7"/>
                <a:stretch>
                  <a:fillRect/>
                </a:stretch>
              </a:blipFill>
            </p:spPr>
            <p:txBody>
              <a:bodyPr/>
              <a:lstStyle/>
              <a:p>
                <a:r>
                  <a:rPr lang="en-ID">
                    <a:noFill/>
                  </a:rPr>
                  <a:t> </a:t>
                </a:r>
              </a:p>
            </p:txBody>
          </p:sp>
        </mc:Fallback>
      </mc:AlternateContent>
      <p:graphicFrame>
        <p:nvGraphicFramePr>
          <p:cNvPr id="26" name="Table 25">
            <a:extLst>
              <a:ext uri="{FF2B5EF4-FFF2-40B4-BE49-F238E27FC236}">
                <a16:creationId xmlns:a16="http://schemas.microsoft.com/office/drawing/2014/main" id="{2DED2C40-AB7E-213E-B7B4-6D446F3ED899}"/>
              </a:ext>
            </a:extLst>
          </p:cNvPr>
          <p:cNvGraphicFramePr>
            <a:graphicFrameLocks noGrp="1"/>
          </p:cNvGraphicFramePr>
          <p:nvPr>
            <p:extLst>
              <p:ext uri="{D42A27DB-BD31-4B8C-83A1-F6EECF244321}">
                <p14:modId xmlns:p14="http://schemas.microsoft.com/office/powerpoint/2010/main" val="2539251671"/>
              </p:ext>
            </p:extLst>
          </p:nvPr>
        </p:nvGraphicFramePr>
        <p:xfrm>
          <a:off x="8781142" y="2603335"/>
          <a:ext cx="3285911" cy="3515057"/>
        </p:xfrm>
        <a:graphic>
          <a:graphicData uri="http://schemas.openxmlformats.org/drawingml/2006/table">
            <a:tbl>
              <a:tblPr firstRow="1" firstCol="1" bandRow="1">
                <a:tableStyleId>{5C22544A-7EE6-4342-B048-85BDC9FD1C3A}</a:tableStyleId>
              </a:tblPr>
              <a:tblGrid>
                <a:gridCol w="953975">
                  <a:extLst>
                    <a:ext uri="{9D8B030D-6E8A-4147-A177-3AD203B41FA5}">
                      <a16:colId xmlns:a16="http://schemas.microsoft.com/office/drawing/2014/main" val="4029140083"/>
                    </a:ext>
                  </a:extLst>
                </a:gridCol>
                <a:gridCol w="1208276">
                  <a:extLst>
                    <a:ext uri="{9D8B030D-6E8A-4147-A177-3AD203B41FA5}">
                      <a16:colId xmlns:a16="http://schemas.microsoft.com/office/drawing/2014/main" val="3813885028"/>
                    </a:ext>
                  </a:extLst>
                </a:gridCol>
                <a:gridCol w="1123660">
                  <a:extLst>
                    <a:ext uri="{9D8B030D-6E8A-4147-A177-3AD203B41FA5}">
                      <a16:colId xmlns:a16="http://schemas.microsoft.com/office/drawing/2014/main" val="452174002"/>
                    </a:ext>
                  </a:extLst>
                </a:gridCol>
              </a:tblGrid>
              <a:tr h="539030">
                <a:tc>
                  <a:txBody>
                    <a:bodyPr/>
                    <a:lstStyle/>
                    <a:p>
                      <a:pPr algn="ctr">
                        <a:lnSpc>
                          <a:spcPct val="150000"/>
                        </a:lnSpc>
                        <a:spcAft>
                          <a:spcPts val="800"/>
                        </a:spcAft>
                      </a:pPr>
                      <a:r>
                        <a:rPr lang="en-US" sz="900">
                          <a:effectLst/>
                        </a:rPr>
                        <a:t>Customer Type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900">
                          <a:effectLst/>
                        </a:rPr>
                        <a:t>Sustainable Marketing</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900" dirty="0">
                          <a:effectLst/>
                        </a:rPr>
                        <a:t>One To One Marketing</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0468634"/>
                  </a:ext>
                </a:extLst>
              </a:tr>
              <a:tr h="992009">
                <a:tc>
                  <a:txBody>
                    <a:bodyPr/>
                    <a:lstStyle/>
                    <a:p>
                      <a:pPr algn="ctr">
                        <a:lnSpc>
                          <a:spcPct val="150000"/>
                        </a:lnSpc>
                        <a:spcAft>
                          <a:spcPts val="800"/>
                        </a:spcAft>
                      </a:pPr>
                      <a:r>
                        <a:rPr lang="en-US" sz="900" dirty="0">
                          <a:effectLst/>
                        </a:rPr>
                        <a:t>Profitable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Aft>
                          <a:spcPts val="800"/>
                        </a:spcAft>
                      </a:pPr>
                      <a:r>
                        <a:rPr lang="en-US" sz="900" dirty="0">
                          <a:effectLst/>
                        </a:rPr>
                        <a:t>Business To Business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Aft>
                          <a:spcPts val="800"/>
                        </a:spcAft>
                      </a:pPr>
                      <a:r>
                        <a:rPr lang="en-US" sz="900" dirty="0">
                          <a:effectLst/>
                        </a:rPr>
                        <a:t>Customer Business Development</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6173022"/>
                  </a:ext>
                </a:extLst>
              </a:tr>
              <a:tr h="992009">
                <a:tc>
                  <a:txBody>
                    <a:bodyPr/>
                    <a:lstStyle/>
                    <a:p>
                      <a:pPr algn="ctr">
                        <a:lnSpc>
                          <a:spcPct val="150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Middle Profitable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pPr algn="just">
                        <a:lnSpc>
                          <a:spcPct val="150000"/>
                        </a:lnSpc>
                        <a:spcAft>
                          <a:spcPts val="800"/>
                        </a:spcAft>
                      </a:pP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pPr algn="just">
                        <a:lnSpc>
                          <a:spcPct val="150000"/>
                        </a:lnSpc>
                        <a:spcAft>
                          <a:spcPts val="800"/>
                        </a:spcAft>
                      </a:pP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392991"/>
                  </a:ext>
                </a:extLst>
              </a:tr>
              <a:tr h="992009">
                <a:tc>
                  <a:txBody>
                    <a:bodyPr/>
                    <a:lstStyle/>
                    <a:p>
                      <a:pPr algn="ctr">
                        <a:lnSpc>
                          <a:spcPct val="150000"/>
                        </a:lnSpc>
                        <a:spcAft>
                          <a:spcPts val="800"/>
                        </a:spcAft>
                      </a:pPr>
                      <a:r>
                        <a:rPr lang="en-US" sz="900">
                          <a:effectLst/>
                        </a:rPr>
                        <a:t>Less Profitable Customer</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a:effectLst/>
                        </a:rPr>
                        <a:t>Continuous Replenishment Program</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rPr>
                        <a:t>Retail Account Marketing</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3207894"/>
                  </a:ext>
                </a:extLst>
              </a:tr>
            </a:tbl>
          </a:graphicData>
        </a:graphic>
      </p:graphicFrame>
      <p:sp>
        <p:nvSpPr>
          <p:cNvPr id="27" name="TextBox 26">
            <a:extLst>
              <a:ext uri="{FF2B5EF4-FFF2-40B4-BE49-F238E27FC236}">
                <a16:creationId xmlns:a16="http://schemas.microsoft.com/office/drawing/2014/main" id="{464049AD-762F-87AD-FF02-A9EA540B8C6C}"/>
              </a:ext>
            </a:extLst>
          </p:cNvPr>
          <p:cNvSpPr txBox="1"/>
          <p:nvPr/>
        </p:nvSpPr>
        <p:spPr>
          <a:xfrm>
            <a:off x="8841952" y="1516224"/>
            <a:ext cx="3094745" cy="864118"/>
          </a:xfrm>
          <a:prstGeom prst="rect">
            <a:avLst/>
          </a:prstGeom>
          <a:noFill/>
        </p:spPr>
        <p:txBody>
          <a:bodyPr wrap="square" rtlCol="0">
            <a:spAutoFit/>
          </a:bodyPr>
          <a:lstStyle/>
          <a:p>
            <a:pPr algn="just"/>
            <a:r>
              <a:rPr lang="en-ID" sz="1000" b="1" dirty="0">
                <a:effectLst/>
                <a:latin typeface="Times New Roman" panose="02020603050405020304" pitchFamily="18" charset="0"/>
                <a:ea typeface="Calibri" panose="020F0502020204030204" pitchFamily="34" charset="0"/>
              </a:rPr>
              <a:t>Based on the results of CLV, then we can determine the targeting that aims to develop customer service improvement strategies based on the concept of customer relationship CRM </a:t>
            </a:r>
            <a:r>
              <a:rPr lang="en-ID" sz="1000" b="1" dirty="0">
                <a:solidFill>
                  <a:srgbClr val="000000"/>
                </a:solidFill>
                <a:effectLst/>
                <a:latin typeface="Times New Roman" panose="02020603050405020304" pitchFamily="18" charset="0"/>
                <a:ea typeface="Calibri" panose="020F0502020204030204" pitchFamily="34" charset="0"/>
              </a:rPr>
              <a:t>(S. M. S. Hosseini et al., 2010)</a:t>
            </a:r>
            <a:endParaRPr lang="en-ID" sz="1000" b="1" dirty="0"/>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5" name="Rectangle 34">
            <a:extLst>
              <a:ext uri="{FF2B5EF4-FFF2-40B4-BE49-F238E27FC236}">
                <a16:creationId xmlns:a16="http://schemas.microsoft.com/office/drawing/2014/main" id="{D1DD2EF3-B53A-99B9-8BCA-4E338260D93D}"/>
              </a:ext>
            </a:extLst>
          </p:cNvPr>
          <p:cNvSpPr/>
          <p:nvPr/>
        </p:nvSpPr>
        <p:spPr>
          <a:xfrm>
            <a:off x="184992" y="0"/>
            <a:ext cx="357347" cy="82272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3588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3" name="Rectangle: Rounded Corners 32">
            <a:extLst>
              <a:ext uri="{FF2B5EF4-FFF2-40B4-BE49-F238E27FC236}">
                <a16:creationId xmlns:a16="http://schemas.microsoft.com/office/drawing/2014/main" id="{3AAD2D1C-F92D-F2D8-9642-C9EA4E1A6BB1}"/>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34" name="TextBox 33">
            <a:extLst>
              <a:ext uri="{FF2B5EF4-FFF2-40B4-BE49-F238E27FC236}">
                <a16:creationId xmlns:a16="http://schemas.microsoft.com/office/drawing/2014/main" id="{678C32CC-56DC-5F90-E9BC-2E5E2857EA08}"/>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9" name="Rectangle 8">
            <a:extLst>
              <a:ext uri="{FF2B5EF4-FFF2-40B4-BE49-F238E27FC236}">
                <a16:creationId xmlns:a16="http://schemas.microsoft.com/office/drawing/2014/main" id="{E174B8F2-9F17-520F-A246-22B272004A3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8" name="TextBox 17">
            <a:extLst>
              <a:ext uri="{FF2B5EF4-FFF2-40B4-BE49-F238E27FC236}">
                <a16:creationId xmlns:a16="http://schemas.microsoft.com/office/drawing/2014/main" id="{91FCE562-831C-5A95-2ECD-095B06E2F464}"/>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Clustering</a:t>
            </a:r>
            <a:endParaRPr lang="en-ID" sz="2000" dirty="0">
              <a:latin typeface="Amasis MT Pro Black" panose="02040A04050005020304" pitchFamily="18" charset="0"/>
            </a:endParaRPr>
          </a:p>
        </p:txBody>
      </p:sp>
      <p:sp>
        <p:nvSpPr>
          <p:cNvPr id="19" name="TextBox 18">
            <a:extLst>
              <a:ext uri="{FF2B5EF4-FFF2-40B4-BE49-F238E27FC236}">
                <a16:creationId xmlns:a16="http://schemas.microsoft.com/office/drawing/2014/main" id="{83F38C4E-48E7-A851-5423-95DE8295DFAA}"/>
              </a:ext>
            </a:extLst>
          </p:cNvPr>
          <p:cNvSpPr txBox="1"/>
          <p:nvPr/>
        </p:nvSpPr>
        <p:spPr>
          <a:xfrm>
            <a:off x="1562195" y="709312"/>
            <a:ext cx="2404894" cy="338553"/>
          </a:xfrm>
          <a:prstGeom prst="rect">
            <a:avLst/>
          </a:prstGeom>
          <a:noFill/>
        </p:spPr>
        <p:txBody>
          <a:bodyPr wrap="square" rtlCol="0">
            <a:spAutoFit/>
          </a:bodyPr>
          <a:lstStyle/>
          <a:p>
            <a:r>
              <a:rPr lang="en-GB" sz="1600" b="1" dirty="0"/>
              <a:t>Find Correct Variable</a:t>
            </a:r>
            <a:endParaRPr lang="en-ID" sz="1600" b="1" dirty="0"/>
          </a:p>
        </p:txBody>
      </p:sp>
      <p:sp>
        <p:nvSpPr>
          <p:cNvPr id="21" name="Rectangle: Rounded Corners 20">
            <a:extLst>
              <a:ext uri="{FF2B5EF4-FFF2-40B4-BE49-F238E27FC236}">
                <a16:creationId xmlns:a16="http://schemas.microsoft.com/office/drawing/2014/main" id="{AC503A08-7A44-7618-F7E4-482D0272B3D2}"/>
              </a:ext>
            </a:extLst>
          </p:cNvPr>
          <p:cNvSpPr/>
          <p:nvPr/>
        </p:nvSpPr>
        <p:spPr>
          <a:xfrm>
            <a:off x="841756" y="681423"/>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01</a:t>
            </a:r>
            <a:endParaRPr lang="en-ID" sz="1400" b="1" dirty="0"/>
          </a:p>
        </p:txBody>
      </p:sp>
      <p:graphicFrame>
        <p:nvGraphicFramePr>
          <p:cNvPr id="23" name="Table 22">
            <a:extLst>
              <a:ext uri="{FF2B5EF4-FFF2-40B4-BE49-F238E27FC236}">
                <a16:creationId xmlns:a16="http://schemas.microsoft.com/office/drawing/2014/main" id="{6D791627-AC2F-E675-79E1-E52AD11E4574}"/>
              </a:ext>
            </a:extLst>
          </p:cNvPr>
          <p:cNvGraphicFramePr>
            <a:graphicFrameLocks noGrp="1"/>
          </p:cNvGraphicFramePr>
          <p:nvPr>
            <p:extLst>
              <p:ext uri="{D42A27DB-BD31-4B8C-83A1-F6EECF244321}">
                <p14:modId xmlns:p14="http://schemas.microsoft.com/office/powerpoint/2010/main" val="512173407"/>
              </p:ext>
            </p:extLst>
          </p:nvPr>
        </p:nvGraphicFramePr>
        <p:xfrm>
          <a:off x="641615" y="1317058"/>
          <a:ext cx="5715609" cy="3706227"/>
        </p:xfrm>
        <a:graphic>
          <a:graphicData uri="http://schemas.openxmlformats.org/drawingml/2006/table">
            <a:tbl>
              <a:tblPr firstRow="1" firstCol="1" bandRow="1">
                <a:tableStyleId>{0E3FDE45-AF77-4B5C-9715-49D594BDF05E}</a:tableStyleId>
              </a:tblPr>
              <a:tblGrid>
                <a:gridCol w="218818">
                  <a:extLst>
                    <a:ext uri="{9D8B030D-6E8A-4147-A177-3AD203B41FA5}">
                      <a16:colId xmlns:a16="http://schemas.microsoft.com/office/drawing/2014/main" val="1929191398"/>
                    </a:ext>
                  </a:extLst>
                </a:gridCol>
                <a:gridCol w="415065">
                  <a:extLst>
                    <a:ext uri="{9D8B030D-6E8A-4147-A177-3AD203B41FA5}">
                      <a16:colId xmlns:a16="http://schemas.microsoft.com/office/drawing/2014/main" val="158978996"/>
                    </a:ext>
                  </a:extLst>
                </a:gridCol>
                <a:gridCol w="429486">
                  <a:extLst>
                    <a:ext uri="{9D8B030D-6E8A-4147-A177-3AD203B41FA5}">
                      <a16:colId xmlns:a16="http://schemas.microsoft.com/office/drawing/2014/main" val="3876797605"/>
                    </a:ext>
                  </a:extLst>
                </a:gridCol>
                <a:gridCol w="561152">
                  <a:extLst>
                    <a:ext uri="{9D8B030D-6E8A-4147-A177-3AD203B41FA5}">
                      <a16:colId xmlns:a16="http://schemas.microsoft.com/office/drawing/2014/main" val="3082680976"/>
                    </a:ext>
                  </a:extLst>
                </a:gridCol>
                <a:gridCol w="412557">
                  <a:extLst>
                    <a:ext uri="{9D8B030D-6E8A-4147-A177-3AD203B41FA5}">
                      <a16:colId xmlns:a16="http://schemas.microsoft.com/office/drawing/2014/main" val="3741783838"/>
                    </a:ext>
                  </a:extLst>
                </a:gridCol>
                <a:gridCol w="665234">
                  <a:extLst>
                    <a:ext uri="{9D8B030D-6E8A-4147-A177-3AD203B41FA5}">
                      <a16:colId xmlns:a16="http://schemas.microsoft.com/office/drawing/2014/main" val="3913091131"/>
                    </a:ext>
                  </a:extLst>
                </a:gridCol>
                <a:gridCol w="516011">
                  <a:extLst>
                    <a:ext uri="{9D8B030D-6E8A-4147-A177-3AD203B41FA5}">
                      <a16:colId xmlns:a16="http://schemas.microsoft.com/office/drawing/2014/main" val="3219207774"/>
                    </a:ext>
                  </a:extLst>
                </a:gridCol>
                <a:gridCol w="516488">
                  <a:extLst>
                    <a:ext uri="{9D8B030D-6E8A-4147-A177-3AD203B41FA5}">
                      <a16:colId xmlns:a16="http://schemas.microsoft.com/office/drawing/2014/main" val="3922116802"/>
                    </a:ext>
                  </a:extLst>
                </a:gridCol>
                <a:gridCol w="264156">
                  <a:extLst>
                    <a:ext uri="{9D8B030D-6E8A-4147-A177-3AD203B41FA5}">
                      <a16:colId xmlns:a16="http://schemas.microsoft.com/office/drawing/2014/main" val="1484389121"/>
                    </a:ext>
                  </a:extLst>
                </a:gridCol>
                <a:gridCol w="626313">
                  <a:extLst>
                    <a:ext uri="{9D8B030D-6E8A-4147-A177-3AD203B41FA5}">
                      <a16:colId xmlns:a16="http://schemas.microsoft.com/office/drawing/2014/main" val="2414117755"/>
                    </a:ext>
                  </a:extLst>
                </a:gridCol>
                <a:gridCol w="586232">
                  <a:extLst>
                    <a:ext uri="{9D8B030D-6E8A-4147-A177-3AD203B41FA5}">
                      <a16:colId xmlns:a16="http://schemas.microsoft.com/office/drawing/2014/main" val="1895385722"/>
                    </a:ext>
                  </a:extLst>
                </a:gridCol>
                <a:gridCol w="504097">
                  <a:extLst>
                    <a:ext uri="{9D8B030D-6E8A-4147-A177-3AD203B41FA5}">
                      <a16:colId xmlns:a16="http://schemas.microsoft.com/office/drawing/2014/main" val="1002403545"/>
                    </a:ext>
                  </a:extLst>
                </a:gridCol>
              </a:tblGrid>
              <a:tr h="119423">
                <a:tc>
                  <a:txBody>
                    <a:bodyPr/>
                    <a:lstStyle/>
                    <a:p>
                      <a:pPr algn="ctr">
                        <a:lnSpc>
                          <a:spcPct val="150000"/>
                        </a:lnSpc>
                        <a:spcAft>
                          <a:spcPts val="800"/>
                        </a:spcAft>
                      </a:pPr>
                      <a:r>
                        <a:rPr lang="en-US" sz="600">
                          <a:effectLst/>
                        </a:rPr>
                        <a:t>P</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FT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TK</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NPL</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PL</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NPLF</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PLF</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TC</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DIM1</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DIM2</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TV</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2359279"/>
                  </a:ext>
                </a:extLst>
              </a:tr>
              <a:tr h="252625">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69.2%</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94.3 %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1259165"/>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79.7 %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14.3 %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94.0 %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9913997"/>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v</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65.7 %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14.4 %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80.1 %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9093429"/>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69.7 %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12.6 %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82.3 %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4400577"/>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47.3 %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72.4 %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6895963"/>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57.1 %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20.1 %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77.2 %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145042"/>
                  </a:ext>
                </a:extLst>
              </a:tr>
              <a:tr h="452493">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71.4 %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25.1 %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96.5 %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4854412"/>
                  </a:ext>
                </a:extLst>
              </a:tr>
              <a:tr h="252625">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92.5 %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5.1 %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effectLst/>
                        </a:rPr>
                        <a:t>97.5 %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5029077"/>
                  </a:ext>
                </a:extLst>
              </a:tr>
              <a:tr h="252625">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solidFill>
                            <a:srgbClr val="00B0F0"/>
                          </a:solidFill>
                          <a:effectLst/>
                        </a:rPr>
                        <a:t>×</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solidFill>
                            <a:srgbClr val="00B0F0"/>
                          </a:solidFill>
                          <a:effectLst/>
                        </a:rPr>
                        <a:t>91.9 %</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a:solidFill>
                            <a:srgbClr val="00B0F0"/>
                          </a:solidFill>
                          <a:effectLst/>
                        </a:rPr>
                        <a:t>5.8 %</a:t>
                      </a:r>
                      <a:endParaRPr lang="en-ID" sz="105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solidFill>
                            <a:srgbClr val="00B0F0"/>
                          </a:solidFill>
                          <a:effectLst/>
                        </a:rPr>
                        <a:t>97.7 %</a:t>
                      </a:r>
                      <a:endParaRPr lang="en-ID" sz="1050" dirty="0">
                        <a:solidFill>
                          <a:srgbClr val="00B0F0"/>
                        </a:solidFill>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820390"/>
                  </a:ext>
                </a:extLst>
              </a:tr>
              <a:tr h="452493">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a:effectLst/>
                        </a:rPr>
                        <a:t>×</a:t>
                      </a:r>
                      <a:endParaRPr lang="en-ID" sz="1050">
                        <a:effectLst/>
                      </a:endParaRPr>
                    </a:p>
                    <a:p>
                      <a:pPr algn="ctr">
                        <a:lnSpc>
                          <a:spcPct val="150000"/>
                        </a:lnSpc>
                        <a:spcAft>
                          <a:spcPts val="800"/>
                        </a:spcAft>
                      </a:pPr>
                      <a:r>
                        <a:rPr lang="en-US" sz="600">
                          <a:effectLst/>
                        </a:rPr>
                        <a:t> </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a:effectLst/>
                        </a:rPr>
                        <a:t>×</a:t>
                      </a:r>
                      <a:endParaRPr lang="en-ID" sz="105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050" dirty="0">
                          <a:effectLst/>
                        </a:rPr>
                        <a:t>√</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128270" algn="ctr">
                        <a:lnSpc>
                          <a:spcPct val="150000"/>
                        </a:lnSpc>
                        <a:spcAft>
                          <a:spcPts val="800"/>
                        </a:spcAft>
                      </a:pPr>
                      <a:r>
                        <a:rPr lang="en-US" sz="1050" dirty="0">
                          <a:effectLst/>
                        </a:rPr>
                        <a:t>×</a:t>
                      </a:r>
                      <a:endParaRPr lang="en-ID" sz="1050" dirty="0">
                        <a:effectLst/>
                      </a:endParaRPr>
                    </a:p>
                    <a:p>
                      <a:pPr algn="ctr">
                        <a:lnSpc>
                          <a:spcPct val="150000"/>
                        </a:lnSpc>
                        <a:spcAft>
                          <a:spcPts val="800"/>
                        </a:spcAft>
                      </a:pPr>
                      <a:r>
                        <a:rPr lang="en-US" sz="600" dirty="0">
                          <a:effectLst/>
                        </a:rPr>
                        <a:t>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93.2%</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4.4 %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600" dirty="0">
                          <a:effectLst/>
                        </a:rPr>
                        <a:t>97.6 %</a:t>
                      </a:r>
                      <a:endParaRPr lang="en-ID" sz="105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2153463"/>
                  </a:ext>
                </a:extLst>
              </a:tr>
            </a:tbl>
          </a:graphicData>
        </a:graphic>
      </p:graphicFrame>
      <p:pic>
        <p:nvPicPr>
          <p:cNvPr id="25" name="Picture 24" descr="Chart, line chart, scatter chart&#10;&#10;Description automatically generated">
            <a:extLst>
              <a:ext uri="{FF2B5EF4-FFF2-40B4-BE49-F238E27FC236}">
                <a16:creationId xmlns:a16="http://schemas.microsoft.com/office/drawing/2014/main" id="{75F7B3EE-5F6E-5195-9E86-D4DD3BEFED35}"/>
              </a:ext>
            </a:extLst>
          </p:cNvPr>
          <p:cNvPicPr>
            <a:picLocks noChangeAspect="1"/>
          </p:cNvPicPr>
          <p:nvPr/>
        </p:nvPicPr>
        <p:blipFill rotWithShape="1">
          <a:blip r:embed="rId5">
            <a:extLst>
              <a:ext uri="{28A0092B-C50C-407E-A947-70E740481C1C}">
                <a14:useLocalDpi xmlns:a14="http://schemas.microsoft.com/office/drawing/2010/main" val="0"/>
              </a:ext>
            </a:extLst>
          </a:blip>
          <a:srcRect r="6984"/>
          <a:stretch/>
        </p:blipFill>
        <p:spPr bwMode="auto">
          <a:xfrm>
            <a:off x="6894525" y="1535624"/>
            <a:ext cx="5198436" cy="2449677"/>
          </a:xfrm>
          <a:prstGeom prst="rect">
            <a:avLst/>
          </a:prstGeom>
          <a:ln>
            <a:noFill/>
          </a:ln>
          <a:extLst>
            <a:ext uri="{53640926-AAD7-44D8-BBD7-CCE9431645EC}">
              <a14:shadowObscured xmlns:a14="http://schemas.microsoft.com/office/drawing/2010/main"/>
            </a:ext>
          </a:extLst>
        </p:spPr>
      </p:pic>
      <p:cxnSp>
        <p:nvCxnSpPr>
          <p:cNvPr id="37" name="Straight Connector 36">
            <a:extLst>
              <a:ext uri="{FF2B5EF4-FFF2-40B4-BE49-F238E27FC236}">
                <a16:creationId xmlns:a16="http://schemas.microsoft.com/office/drawing/2014/main" id="{1A3D517D-4C2B-48EA-ADC1-E8BDD95FF8B5}"/>
              </a:ext>
            </a:extLst>
          </p:cNvPr>
          <p:cNvCxnSpPr>
            <a:cxnSpLocks/>
          </p:cNvCxnSpPr>
          <p:nvPr/>
        </p:nvCxnSpPr>
        <p:spPr>
          <a:xfrm>
            <a:off x="6753844" y="757937"/>
            <a:ext cx="41643" cy="593808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30B5E6-D462-9DB3-3238-FB5E83034A46}"/>
              </a:ext>
            </a:extLst>
          </p:cNvPr>
          <p:cNvSpPr txBox="1"/>
          <p:nvPr/>
        </p:nvSpPr>
        <p:spPr>
          <a:xfrm>
            <a:off x="585655" y="4977365"/>
            <a:ext cx="5781154" cy="352789"/>
          </a:xfrm>
          <a:prstGeom prst="rect">
            <a:avLst/>
          </a:prstGeom>
          <a:noFill/>
        </p:spPr>
        <p:txBody>
          <a:bodyPr wrap="square">
            <a:spAutoFit/>
          </a:bodyPr>
          <a:lstStyle/>
          <a:p>
            <a:pPr algn="just">
              <a:lnSpc>
                <a:spcPct val="150000"/>
              </a:lnSpc>
              <a:spcAft>
                <a:spcPts val="800"/>
              </a:spcAft>
            </a:pPr>
            <a:r>
              <a:rPr lang="en-ID" sz="600" i="1" dirty="0">
                <a:effectLst/>
                <a:latin typeface="Times New Roman" panose="02020603050405020304" pitchFamily="18" charset="0"/>
                <a:ea typeface="Calibri" panose="020F0502020204030204" pitchFamily="34" charset="0"/>
                <a:cs typeface="Times New Roman" panose="02020603050405020304" pitchFamily="18" charset="0"/>
              </a:rPr>
              <a:t>Description:  P: Power, FT: Flash Time, TC: Total KWH, NPL: Non Peak Load, PL: Peak Load, NPLF: Non Peak Load Fee, PLF: Peak Load Fee, TC: Total Cost, D: Discount, DIM1: Dimension1, DIM2:Dimension2, TV: Total Variant </a:t>
            </a:r>
            <a:endParaRPr lang="en-ID"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615E232A-A8A9-0F71-37AE-5A1EA4BDC8EF}"/>
              </a:ext>
            </a:extLst>
          </p:cNvPr>
          <p:cNvSpPr txBox="1"/>
          <p:nvPr/>
        </p:nvSpPr>
        <p:spPr>
          <a:xfrm>
            <a:off x="8403687" y="1043166"/>
            <a:ext cx="3362484" cy="307777"/>
          </a:xfrm>
          <a:prstGeom prst="rect">
            <a:avLst/>
          </a:prstGeom>
          <a:noFill/>
        </p:spPr>
        <p:txBody>
          <a:bodyPr wrap="square" rtlCol="0">
            <a:spAutoFit/>
          </a:bodyPr>
          <a:lstStyle/>
          <a:p>
            <a:r>
              <a:rPr lang="en-GB" sz="1400" b="1" dirty="0"/>
              <a:t>Determined The Number of Cluster</a:t>
            </a:r>
            <a:endParaRPr lang="en-ID" sz="1400" b="1" dirty="0"/>
          </a:p>
        </p:txBody>
      </p:sp>
      <p:sp>
        <p:nvSpPr>
          <p:cNvPr id="43" name="Rectangle: Rounded Corners 42">
            <a:extLst>
              <a:ext uri="{FF2B5EF4-FFF2-40B4-BE49-F238E27FC236}">
                <a16:creationId xmlns:a16="http://schemas.microsoft.com/office/drawing/2014/main" id="{D508C025-95F3-1E7B-1F26-309FED4CA3EA}"/>
              </a:ext>
            </a:extLst>
          </p:cNvPr>
          <p:cNvSpPr/>
          <p:nvPr/>
        </p:nvSpPr>
        <p:spPr>
          <a:xfrm>
            <a:off x="7683249" y="1015276"/>
            <a:ext cx="527129" cy="39151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02</a:t>
            </a:r>
            <a:endParaRPr lang="en-ID" sz="1400" b="1" dirty="0"/>
          </a:p>
        </p:txBody>
      </p:sp>
      <p:sp>
        <p:nvSpPr>
          <p:cNvPr id="30" name="TextBox 29">
            <a:extLst>
              <a:ext uri="{FF2B5EF4-FFF2-40B4-BE49-F238E27FC236}">
                <a16:creationId xmlns:a16="http://schemas.microsoft.com/office/drawing/2014/main" id="{21AA968D-8D64-754C-3592-E6BCE0AF746A}"/>
              </a:ext>
            </a:extLst>
          </p:cNvPr>
          <p:cNvSpPr txBox="1"/>
          <p:nvPr/>
        </p:nvSpPr>
        <p:spPr>
          <a:xfrm>
            <a:off x="641615" y="5473470"/>
            <a:ext cx="5983196"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Fi</a:t>
            </a:r>
            <a:r>
              <a:rPr lang="en-GB" sz="1400" b="1" dirty="0">
                <a:effectLst/>
                <a:latin typeface="Times New Roman" panose="02020603050405020304" pitchFamily="18" charset="0"/>
                <a:ea typeface="Calibri" panose="020F0502020204030204" pitchFamily="34" charset="0"/>
              </a:rPr>
              <a:t>nd the correct variables to be applied in the clustering model by combining the predetermined variables with the K-Means clustering model. </a:t>
            </a:r>
            <a:endParaRPr lang="en-ID" sz="1400" b="1" dirty="0"/>
          </a:p>
        </p:txBody>
      </p:sp>
      <p:sp>
        <p:nvSpPr>
          <p:cNvPr id="35" name="TextBox 34">
            <a:extLst>
              <a:ext uri="{FF2B5EF4-FFF2-40B4-BE49-F238E27FC236}">
                <a16:creationId xmlns:a16="http://schemas.microsoft.com/office/drawing/2014/main" id="{A2DFDC2D-9D43-33FC-D88B-FFDD615131EC}"/>
              </a:ext>
            </a:extLst>
          </p:cNvPr>
          <p:cNvSpPr txBox="1"/>
          <p:nvPr/>
        </p:nvSpPr>
        <p:spPr>
          <a:xfrm>
            <a:off x="6998839" y="4214582"/>
            <a:ext cx="5133797" cy="584775"/>
          </a:xfrm>
          <a:prstGeom prst="rect">
            <a:avLst/>
          </a:prstGeom>
          <a:noFill/>
        </p:spPr>
        <p:txBody>
          <a:bodyPr wrap="square" rtlCol="0">
            <a:spAutoFit/>
          </a:bodyPr>
          <a:lstStyle/>
          <a:p>
            <a:pPr algn="just"/>
            <a:r>
              <a:rPr lang="en-GB" sz="1600" b="1" dirty="0">
                <a:latin typeface="Times New Roman" panose="02020603050405020304" pitchFamily="18" charset="0"/>
                <a:ea typeface="Calibri" panose="020F0502020204030204" pitchFamily="34" charset="0"/>
              </a:rPr>
              <a:t>Determine the number of clustering using the elbow method to get the best number of clusters (k). </a:t>
            </a:r>
            <a:endParaRPr lang="en-ID" sz="1600" b="1" dirty="0"/>
          </a:p>
        </p:txBody>
      </p:sp>
      <p:sp>
        <p:nvSpPr>
          <p:cNvPr id="36" name="Rectangle 35">
            <a:extLst>
              <a:ext uri="{FF2B5EF4-FFF2-40B4-BE49-F238E27FC236}">
                <a16:creationId xmlns:a16="http://schemas.microsoft.com/office/drawing/2014/main" id="{2C9781B5-9029-9604-F6FF-E2242F2798F7}"/>
              </a:ext>
            </a:extLst>
          </p:cNvPr>
          <p:cNvSpPr/>
          <p:nvPr/>
        </p:nvSpPr>
        <p:spPr>
          <a:xfrm>
            <a:off x="641615" y="4308095"/>
            <a:ext cx="5715609" cy="259276"/>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3001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1" name="Picture 30" descr="Logo&#10;&#10;Description automatically generated">
            <a:extLst>
              <a:ext uri="{FF2B5EF4-FFF2-40B4-BE49-F238E27FC236}">
                <a16:creationId xmlns:a16="http://schemas.microsoft.com/office/drawing/2014/main" id="{6CC765B7-2A38-38A4-E1D8-12EEB45F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32" name="Picture 31" descr="Logo&#10;&#10;Description automatically generated">
            <a:extLst>
              <a:ext uri="{FF2B5EF4-FFF2-40B4-BE49-F238E27FC236}">
                <a16:creationId xmlns:a16="http://schemas.microsoft.com/office/drawing/2014/main" id="{BA32C8F1-9EE1-5B85-85D4-0BB9065D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33" name="Rectangle: Rounded Corners 32">
            <a:extLst>
              <a:ext uri="{FF2B5EF4-FFF2-40B4-BE49-F238E27FC236}">
                <a16:creationId xmlns:a16="http://schemas.microsoft.com/office/drawing/2014/main" id="{3AAD2D1C-F92D-F2D8-9642-C9EA4E1A6BB1}"/>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34" name="TextBox 33">
            <a:extLst>
              <a:ext uri="{FF2B5EF4-FFF2-40B4-BE49-F238E27FC236}">
                <a16:creationId xmlns:a16="http://schemas.microsoft.com/office/drawing/2014/main" id="{678C32CC-56DC-5F90-E9BC-2E5E2857EA08}"/>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9" name="Rectangle 8">
            <a:extLst>
              <a:ext uri="{FF2B5EF4-FFF2-40B4-BE49-F238E27FC236}">
                <a16:creationId xmlns:a16="http://schemas.microsoft.com/office/drawing/2014/main" id="{E174B8F2-9F17-520F-A246-22B272004A3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83F38C4E-48E7-A851-5423-95DE8295DFAA}"/>
              </a:ext>
            </a:extLst>
          </p:cNvPr>
          <p:cNvSpPr txBox="1"/>
          <p:nvPr/>
        </p:nvSpPr>
        <p:spPr>
          <a:xfrm>
            <a:off x="4923964" y="722849"/>
            <a:ext cx="3475687" cy="338554"/>
          </a:xfrm>
          <a:prstGeom prst="rect">
            <a:avLst/>
          </a:prstGeom>
          <a:noFill/>
        </p:spPr>
        <p:txBody>
          <a:bodyPr wrap="square" rtlCol="0">
            <a:spAutoFit/>
          </a:bodyPr>
          <a:lstStyle/>
          <a:p>
            <a:r>
              <a:rPr lang="en-GB" sz="1600" b="1" dirty="0"/>
              <a:t>Determine the Best Grouping</a:t>
            </a:r>
            <a:endParaRPr lang="en-ID" sz="1600" b="1" dirty="0"/>
          </a:p>
        </p:txBody>
      </p:sp>
      <p:sp>
        <p:nvSpPr>
          <p:cNvPr id="21" name="Rectangle: Rounded Corners 20">
            <a:extLst>
              <a:ext uri="{FF2B5EF4-FFF2-40B4-BE49-F238E27FC236}">
                <a16:creationId xmlns:a16="http://schemas.microsoft.com/office/drawing/2014/main" id="{AC503A08-7A44-7618-F7E4-482D0272B3D2}"/>
              </a:ext>
            </a:extLst>
          </p:cNvPr>
          <p:cNvSpPr/>
          <p:nvPr/>
        </p:nvSpPr>
        <p:spPr>
          <a:xfrm>
            <a:off x="4420824" y="713744"/>
            <a:ext cx="503141" cy="33718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03</a:t>
            </a:r>
            <a:endParaRPr lang="en-ID" sz="1400" b="1" dirty="0"/>
          </a:p>
        </p:txBody>
      </p:sp>
      <p:sp>
        <p:nvSpPr>
          <p:cNvPr id="30" name="TextBox 29">
            <a:extLst>
              <a:ext uri="{FF2B5EF4-FFF2-40B4-BE49-F238E27FC236}">
                <a16:creationId xmlns:a16="http://schemas.microsoft.com/office/drawing/2014/main" id="{21AA968D-8D64-754C-3592-E6BCE0AF746A}"/>
              </a:ext>
            </a:extLst>
          </p:cNvPr>
          <p:cNvSpPr txBox="1"/>
          <p:nvPr/>
        </p:nvSpPr>
        <p:spPr>
          <a:xfrm>
            <a:off x="2454760" y="3414486"/>
            <a:ext cx="7688046" cy="461665"/>
          </a:xfrm>
          <a:prstGeom prst="rect">
            <a:avLst/>
          </a:prstGeom>
          <a:noFill/>
        </p:spPr>
        <p:txBody>
          <a:bodyPr wrap="square" rtlCol="0">
            <a:spAutoFit/>
          </a:bodyPr>
          <a:lstStyle/>
          <a:p>
            <a:pPr algn="just"/>
            <a:r>
              <a:rPr lang="en-GB" sz="1200" b="1" dirty="0">
                <a:latin typeface="Times New Roman" panose="02020603050405020304" pitchFamily="18" charset="0"/>
                <a:ea typeface="Calibri" panose="020F0502020204030204" pitchFamily="34" charset="0"/>
              </a:rPr>
              <a:t>Visualization at points 3 and point 4 uses the K-Means clustering model. Based on the visualization results, the best grouping of the K-Means clustering model in the electricity consumption sector is at point 3. </a:t>
            </a:r>
            <a:endParaRPr lang="en-ID" sz="1200" b="1" dirty="0"/>
          </a:p>
        </p:txBody>
      </p:sp>
      <p:pic>
        <p:nvPicPr>
          <p:cNvPr id="5" name="Picture 4">
            <a:extLst>
              <a:ext uri="{FF2B5EF4-FFF2-40B4-BE49-F238E27FC236}">
                <a16:creationId xmlns:a16="http://schemas.microsoft.com/office/drawing/2014/main" id="{9FD9055D-38FC-DA58-7D67-113FDB4FAD7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5450" y="1050335"/>
            <a:ext cx="5232313" cy="2321086"/>
          </a:xfrm>
          <a:prstGeom prst="rect">
            <a:avLst/>
          </a:prstGeom>
          <a:noFill/>
        </p:spPr>
      </p:pic>
      <p:pic>
        <p:nvPicPr>
          <p:cNvPr id="8" name="Picture 7">
            <a:extLst>
              <a:ext uri="{FF2B5EF4-FFF2-40B4-BE49-F238E27FC236}">
                <a16:creationId xmlns:a16="http://schemas.microsoft.com/office/drawing/2014/main" id="{54917EDA-C178-5AEC-04C6-9DE7C2B2FDF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4738" y="1010924"/>
            <a:ext cx="5232313" cy="2396266"/>
          </a:xfrm>
          <a:prstGeom prst="rect">
            <a:avLst/>
          </a:prstGeom>
          <a:noFill/>
        </p:spPr>
      </p:pic>
      <p:cxnSp>
        <p:nvCxnSpPr>
          <p:cNvPr id="11" name="Straight Connector 10">
            <a:extLst>
              <a:ext uri="{FF2B5EF4-FFF2-40B4-BE49-F238E27FC236}">
                <a16:creationId xmlns:a16="http://schemas.microsoft.com/office/drawing/2014/main" id="{775CE1DC-A221-FE63-5346-E087D4BF0512}"/>
              </a:ext>
            </a:extLst>
          </p:cNvPr>
          <p:cNvCxnSpPr/>
          <p:nvPr/>
        </p:nvCxnSpPr>
        <p:spPr>
          <a:xfrm>
            <a:off x="67179" y="3876151"/>
            <a:ext cx="1220116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019F01-6827-8A27-02BE-DC8145A2EB9C}"/>
              </a:ext>
            </a:extLst>
          </p:cNvPr>
          <p:cNvSpPr txBox="1"/>
          <p:nvPr/>
        </p:nvSpPr>
        <p:spPr>
          <a:xfrm>
            <a:off x="4923964" y="4010246"/>
            <a:ext cx="3475687" cy="338554"/>
          </a:xfrm>
          <a:prstGeom prst="rect">
            <a:avLst/>
          </a:prstGeom>
          <a:noFill/>
        </p:spPr>
        <p:txBody>
          <a:bodyPr wrap="square" rtlCol="0">
            <a:spAutoFit/>
          </a:bodyPr>
          <a:lstStyle/>
          <a:p>
            <a:r>
              <a:rPr lang="en-GB" sz="1600" b="1" dirty="0"/>
              <a:t>Result Clustering</a:t>
            </a:r>
            <a:endParaRPr lang="en-ID" sz="1600" b="1" dirty="0"/>
          </a:p>
        </p:txBody>
      </p:sp>
      <p:sp>
        <p:nvSpPr>
          <p:cNvPr id="17" name="Rectangle: Rounded Corners 16">
            <a:extLst>
              <a:ext uri="{FF2B5EF4-FFF2-40B4-BE49-F238E27FC236}">
                <a16:creationId xmlns:a16="http://schemas.microsoft.com/office/drawing/2014/main" id="{060496FE-4B3A-64FF-36E3-1A9A402B93A8}"/>
              </a:ext>
            </a:extLst>
          </p:cNvPr>
          <p:cNvSpPr/>
          <p:nvPr/>
        </p:nvSpPr>
        <p:spPr>
          <a:xfrm>
            <a:off x="4420824" y="4001141"/>
            <a:ext cx="503141" cy="33718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04</a:t>
            </a:r>
            <a:endParaRPr lang="en-ID" sz="1400" b="1" dirty="0"/>
          </a:p>
        </p:txBody>
      </p:sp>
      <p:graphicFrame>
        <p:nvGraphicFramePr>
          <p:cNvPr id="22" name="Table 21">
            <a:extLst>
              <a:ext uri="{FF2B5EF4-FFF2-40B4-BE49-F238E27FC236}">
                <a16:creationId xmlns:a16="http://schemas.microsoft.com/office/drawing/2014/main" id="{D91C0C2D-41D5-975B-2198-06272FF3505C}"/>
              </a:ext>
            </a:extLst>
          </p:cNvPr>
          <p:cNvGraphicFramePr>
            <a:graphicFrameLocks noGrp="1"/>
          </p:cNvGraphicFramePr>
          <p:nvPr>
            <p:extLst>
              <p:ext uri="{D42A27DB-BD31-4B8C-83A1-F6EECF244321}">
                <p14:modId xmlns:p14="http://schemas.microsoft.com/office/powerpoint/2010/main" val="1798558621"/>
              </p:ext>
            </p:extLst>
          </p:nvPr>
        </p:nvGraphicFramePr>
        <p:xfrm>
          <a:off x="3047539" y="4493168"/>
          <a:ext cx="5596612" cy="1353908"/>
        </p:xfrm>
        <a:graphic>
          <a:graphicData uri="http://schemas.openxmlformats.org/drawingml/2006/table">
            <a:tbl>
              <a:tblPr firstRow="1" firstCol="1" bandRow="1">
                <a:tableStyleId>{5C22544A-7EE6-4342-B048-85BDC9FD1C3A}</a:tableStyleId>
              </a:tblPr>
              <a:tblGrid>
                <a:gridCol w="666331">
                  <a:extLst>
                    <a:ext uri="{9D8B030D-6E8A-4147-A177-3AD203B41FA5}">
                      <a16:colId xmlns:a16="http://schemas.microsoft.com/office/drawing/2014/main" val="3788983534"/>
                    </a:ext>
                  </a:extLst>
                </a:gridCol>
                <a:gridCol w="844062">
                  <a:extLst>
                    <a:ext uri="{9D8B030D-6E8A-4147-A177-3AD203B41FA5}">
                      <a16:colId xmlns:a16="http://schemas.microsoft.com/office/drawing/2014/main" val="1266044052"/>
                    </a:ext>
                  </a:extLst>
                </a:gridCol>
                <a:gridCol w="717452">
                  <a:extLst>
                    <a:ext uri="{9D8B030D-6E8A-4147-A177-3AD203B41FA5}">
                      <a16:colId xmlns:a16="http://schemas.microsoft.com/office/drawing/2014/main" val="3161358965"/>
                    </a:ext>
                  </a:extLst>
                </a:gridCol>
                <a:gridCol w="998806">
                  <a:extLst>
                    <a:ext uri="{9D8B030D-6E8A-4147-A177-3AD203B41FA5}">
                      <a16:colId xmlns:a16="http://schemas.microsoft.com/office/drawing/2014/main" val="764724656"/>
                    </a:ext>
                  </a:extLst>
                </a:gridCol>
                <a:gridCol w="970671">
                  <a:extLst>
                    <a:ext uri="{9D8B030D-6E8A-4147-A177-3AD203B41FA5}">
                      <a16:colId xmlns:a16="http://schemas.microsoft.com/office/drawing/2014/main" val="2367500385"/>
                    </a:ext>
                  </a:extLst>
                </a:gridCol>
                <a:gridCol w="1399290">
                  <a:extLst>
                    <a:ext uri="{9D8B030D-6E8A-4147-A177-3AD203B41FA5}">
                      <a16:colId xmlns:a16="http://schemas.microsoft.com/office/drawing/2014/main" val="1700150924"/>
                    </a:ext>
                  </a:extLst>
                </a:gridCol>
              </a:tblGrid>
              <a:tr h="660383">
                <a:tc>
                  <a:txBody>
                    <a:bodyPr/>
                    <a:lstStyle/>
                    <a:p>
                      <a:pPr algn="ctr">
                        <a:lnSpc>
                          <a:spcPct val="150000"/>
                        </a:lnSpc>
                        <a:spcAft>
                          <a:spcPts val="800"/>
                        </a:spcAft>
                      </a:pPr>
                      <a:r>
                        <a:rPr lang="en-US" sz="1000">
                          <a:effectLst/>
                        </a:rPr>
                        <a:t>Cluster</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Number of</a:t>
                      </a:r>
                      <a:endParaRPr lang="en-ID" sz="1200" dirty="0">
                        <a:effectLst/>
                      </a:endParaRPr>
                    </a:p>
                    <a:p>
                      <a:pPr algn="ctr">
                        <a:lnSpc>
                          <a:spcPct val="150000"/>
                        </a:lnSpc>
                        <a:spcAft>
                          <a:spcPts val="800"/>
                        </a:spcAft>
                      </a:pPr>
                      <a:r>
                        <a:rPr lang="en-US" sz="1000" dirty="0">
                          <a:effectLst/>
                        </a:rPr>
                        <a:t>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Total Power</a:t>
                      </a:r>
                      <a:br>
                        <a:rPr lang="en-US" sz="1000" dirty="0">
                          <a:effectLst/>
                        </a:rPr>
                      </a:br>
                      <a:r>
                        <a:rPr lang="en-US" sz="1000" dirty="0">
                          <a:effectLst/>
                        </a:rPr>
                        <a:t>(kWh)</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KWH Peak Off Load (kWh)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KWH Peak Load</a:t>
                      </a:r>
                      <a:br>
                        <a:rPr lang="en-US" sz="1000">
                          <a:effectLst/>
                        </a:rPr>
                      </a:br>
                      <a:r>
                        <a:rPr lang="en-US" sz="1000">
                          <a:effectLst/>
                        </a:rPr>
                        <a:t>(kWh)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Installed Power</a:t>
                      </a:r>
                      <a:endParaRPr lang="en-ID" sz="1200">
                        <a:effectLst/>
                      </a:endParaRPr>
                    </a:p>
                    <a:p>
                      <a:pPr algn="ctr">
                        <a:lnSpc>
                          <a:spcPct val="150000"/>
                        </a:lnSpc>
                        <a:spcAft>
                          <a:spcPts val="800"/>
                        </a:spcAft>
                      </a:pPr>
                      <a:r>
                        <a:rPr lang="en-US" sz="1000">
                          <a:effectLst/>
                        </a:rPr>
                        <a:t>(kWh)</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622492"/>
                  </a:ext>
                </a:extLst>
              </a:tr>
              <a:tr h="231175">
                <a:tc>
                  <a:txBody>
                    <a:bodyPr/>
                    <a:lstStyle/>
                    <a:p>
                      <a:pPr algn="ctr">
                        <a:lnSpc>
                          <a:spcPct val="150000"/>
                        </a:lnSpc>
                        <a:spcAft>
                          <a:spcPts val="800"/>
                        </a:spcAft>
                      </a:pPr>
                      <a:r>
                        <a:rPr lang="en-US" sz="1000">
                          <a:effectLst/>
                        </a:rPr>
                        <a:t>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937,837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115,194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27,827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11,000 -200,000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1186005"/>
                  </a:ext>
                </a:extLst>
              </a:tr>
              <a:tr h="231175">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508,615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4,260</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544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450- 10600</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49023"/>
                  </a:ext>
                </a:extLst>
              </a:tr>
              <a:tr h="231175">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2,226,351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390,803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123,297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8600" algn="r">
                        <a:lnSpc>
                          <a:spcPct val="150000"/>
                        </a:lnSpc>
                        <a:spcAft>
                          <a:spcPts val="800"/>
                        </a:spcAft>
                      </a:pPr>
                      <a:r>
                        <a:rPr lang="en-US" sz="1000" dirty="0">
                          <a:effectLst/>
                        </a:rPr>
                        <a:t>&gt;200,000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1115464"/>
                  </a:ext>
                </a:extLst>
              </a:tr>
            </a:tbl>
          </a:graphicData>
        </a:graphic>
      </p:graphicFrame>
      <p:sp>
        <p:nvSpPr>
          <p:cNvPr id="83" name="TextBox 82">
            <a:extLst>
              <a:ext uri="{FF2B5EF4-FFF2-40B4-BE49-F238E27FC236}">
                <a16:creationId xmlns:a16="http://schemas.microsoft.com/office/drawing/2014/main" id="{75260CDF-7880-0C3B-A62F-18E39C7FF560}"/>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Clustering</a:t>
            </a:r>
            <a:endParaRPr lang="en-ID" sz="2000" dirty="0">
              <a:latin typeface="Amasis MT Pro Black" panose="02040A04050005020304" pitchFamily="18" charset="0"/>
            </a:endParaRPr>
          </a:p>
        </p:txBody>
      </p:sp>
    </p:spTree>
    <p:extLst>
      <p:ext uri="{BB962C8B-B14F-4D97-AF65-F5344CB8AC3E}">
        <p14:creationId xmlns:p14="http://schemas.microsoft.com/office/powerpoint/2010/main" val="61165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8256A0-5E07-6811-9BCB-41BCFC24DC3F}"/>
              </a:ext>
            </a:extLst>
          </p:cNvPr>
          <p:cNvSpPr/>
          <p:nvPr/>
        </p:nvSpPr>
        <p:spPr>
          <a:xfrm>
            <a:off x="2177534" y="0"/>
            <a:ext cx="998582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a:t>
            </a:r>
            <a:endParaRPr lang="en-ID" dirty="0"/>
          </a:p>
        </p:txBody>
      </p:sp>
      <p:sp>
        <p:nvSpPr>
          <p:cNvPr id="5" name="Rectangle 4">
            <a:extLst>
              <a:ext uri="{FF2B5EF4-FFF2-40B4-BE49-F238E27FC236}">
                <a16:creationId xmlns:a16="http://schemas.microsoft.com/office/drawing/2014/main" id="{565740CB-1406-DB17-B60D-2E1AD6104B24}"/>
              </a:ext>
            </a:extLst>
          </p:cNvPr>
          <p:cNvSpPr/>
          <p:nvPr/>
        </p:nvSpPr>
        <p:spPr>
          <a:xfrm>
            <a:off x="0" y="0"/>
            <a:ext cx="2206172"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C4F99513-ADE6-D291-0500-AC8DC1634C8B}"/>
              </a:ext>
            </a:extLst>
          </p:cNvPr>
          <p:cNvSpPr txBox="1"/>
          <p:nvPr/>
        </p:nvSpPr>
        <p:spPr>
          <a:xfrm>
            <a:off x="2206172" y="158862"/>
            <a:ext cx="9985827" cy="523220"/>
          </a:xfrm>
          <a:prstGeom prst="rect">
            <a:avLst/>
          </a:prstGeom>
          <a:noFill/>
        </p:spPr>
        <p:txBody>
          <a:bodyPr wrap="square" rtlCol="0">
            <a:spAutoFit/>
          </a:bodyPr>
          <a:lstStyle/>
          <a:p>
            <a:pPr algn="ctr"/>
            <a:r>
              <a:rPr lang="en-GB" sz="2800" dirty="0">
                <a:latin typeface="Amasis MT Pro Black" panose="02040A04050005020304" pitchFamily="18" charset="0"/>
              </a:rPr>
              <a:t>The Outline of Presentation</a:t>
            </a:r>
            <a:endParaRPr lang="en-ID" sz="2800" dirty="0">
              <a:latin typeface="Amasis MT Pro Black" panose="02040A04050005020304" pitchFamily="18" charset="0"/>
            </a:endParaRPr>
          </a:p>
        </p:txBody>
      </p:sp>
      <p:sp>
        <p:nvSpPr>
          <p:cNvPr id="7" name="TextBox 6">
            <a:extLst>
              <a:ext uri="{FF2B5EF4-FFF2-40B4-BE49-F238E27FC236}">
                <a16:creationId xmlns:a16="http://schemas.microsoft.com/office/drawing/2014/main" id="{55F84644-4AA4-FF6B-FE97-F9F4DB9F55C9}"/>
              </a:ext>
            </a:extLst>
          </p:cNvPr>
          <p:cNvSpPr txBox="1"/>
          <p:nvPr/>
        </p:nvSpPr>
        <p:spPr>
          <a:xfrm>
            <a:off x="3369597" y="914112"/>
            <a:ext cx="3454622" cy="369332"/>
          </a:xfrm>
          <a:prstGeom prst="rect">
            <a:avLst/>
          </a:prstGeom>
          <a:noFill/>
        </p:spPr>
        <p:txBody>
          <a:bodyPr wrap="square" rtlCol="0">
            <a:spAutoFit/>
          </a:bodyPr>
          <a:lstStyle/>
          <a:p>
            <a:r>
              <a:rPr lang="en-GB" b="1" dirty="0"/>
              <a:t>01 | INTRODUCTION</a:t>
            </a:r>
            <a:endParaRPr lang="en-ID" b="1" dirty="0"/>
          </a:p>
        </p:txBody>
      </p:sp>
      <p:pic>
        <p:nvPicPr>
          <p:cNvPr id="8" name="Picture 7" descr="Logo&#10;&#10;Description automatically generated">
            <a:extLst>
              <a:ext uri="{FF2B5EF4-FFF2-40B4-BE49-F238E27FC236}">
                <a16:creationId xmlns:a16="http://schemas.microsoft.com/office/drawing/2014/main" id="{29C61208-E521-5372-BC61-3C3AA4D65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12" y="6081464"/>
            <a:ext cx="508550" cy="523194"/>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9" name="Picture 8" descr="Logo&#10;&#10;Description automatically generated">
            <a:extLst>
              <a:ext uri="{FF2B5EF4-FFF2-40B4-BE49-F238E27FC236}">
                <a16:creationId xmlns:a16="http://schemas.microsoft.com/office/drawing/2014/main" id="{DCD09CC7-546A-375C-F0B9-3A1DA11DF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62" y="6066827"/>
            <a:ext cx="1399836" cy="537831"/>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0" name="TextBox 9">
            <a:extLst>
              <a:ext uri="{FF2B5EF4-FFF2-40B4-BE49-F238E27FC236}">
                <a16:creationId xmlns:a16="http://schemas.microsoft.com/office/drawing/2014/main" id="{76686ED4-0371-901D-98E6-2E35CEA0EA4A}"/>
              </a:ext>
            </a:extLst>
          </p:cNvPr>
          <p:cNvSpPr txBox="1"/>
          <p:nvPr/>
        </p:nvSpPr>
        <p:spPr>
          <a:xfrm>
            <a:off x="3350373" y="2320711"/>
            <a:ext cx="3455235" cy="369332"/>
          </a:xfrm>
          <a:prstGeom prst="rect">
            <a:avLst/>
          </a:prstGeom>
          <a:noFill/>
        </p:spPr>
        <p:txBody>
          <a:bodyPr wrap="square" rtlCol="0">
            <a:spAutoFit/>
          </a:bodyPr>
          <a:lstStyle/>
          <a:p>
            <a:r>
              <a:rPr lang="en-GB" b="1" dirty="0"/>
              <a:t>02 | LITERATURE REVIEW</a:t>
            </a:r>
            <a:endParaRPr lang="en-ID" b="1" dirty="0"/>
          </a:p>
        </p:txBody>
      </p:sp>
      <p:sp>
        <p:nvSpPr>
          <p:cNvPr id="11" name="TextBox 10">
            <a:extLst>
              <a:ext uri="{FF2B5EF4-FFF2-40B4-BE49-F238E27FC236}">
                <a16:creationId xmlns:a16="http://schemas.microsoft.com/office/drawing/2014/main" id="{99B2D821-4DBD-5E00-E688-E81C34FD1D40}"/>
              </a:ext>
            </a:extLst>
          </p:cNvPr>
          <p:cNvSpPr txBox="1"/>
          <p:nvPr/>
        </p:nvSpPr>
        <p:spPr>
          <a:xfrm>
            <a:off x="3369597" y="3625810"/>
            <a:ext cx="3454622" cy="369332"/>
          </a:xfrm>
          <a:prstGeom prst="rect">
            <a:avLst/>
          </a:prstGeom>
          <a:noFill/>
        </p:spPr>
        <p:txBody>
          <a:bodyPr wrap="square" rtlCol="0">
            <a:spAutoFit/>
          </a:bodyPr>
          <a:lstStyle/>
          <a:p>
            <a:r>
              <a:rPr lang="en-GB" b="1" dirty="0"/>
              <a:t>03 | METHODOLOGY</a:t>
            </a:r>
            <a:endParaRPr lang="en-ID" b="1" dirty="0"/>
          </a:p>
        </p:txBody>
      </p:sp>
      <p:sp>
        <p:nvSpPr>
          <p:cNvPr id="12" name="TextBox 11">
            <a:extLst>
              <a:ext uri="{FF2B5EF4-FFF2-40B4-BE49-F238E27FC236}">
                <a16:creationId xmlns:a16="http://schemas.microsoft.com/office/drawing/2014/main" id="{463EFF6D-8B38-F89F-BE29-82E8EB2245F8}"/>
              </a:ext>
            </a:extLst>
          </p:cNvPr>
          <p:cNvSpPr txBox="1"/>
          <p:nvPr/>
        </p:nvSpPr>
        <p:spPr>
          <a:xfrm>
            <a:off x="3350373" y="4860474"/>
            <a:ext cx="3650182" cy="370563"/>
          </a:xfrm>
          <a:prstGeom prst="rect">
            <a:avLst/>
          </a:prstGeom>
          <a:noFill/>
        </p:spPr>
        <p:txBody>
          <a:bodyPr wrap="square" rtlCol="0">
            <a:spAutoFit/>
          </a:bodyPr>
          <a:lstStyle/>
          <a:p>
            <a:r>
              <a:rPr lang="en-GB" b="1" dirty="0"/>
              <a:t>04 | RESULT AND ANALYSIS</a:t>
            </a:r>
            <a:endParaRPr lang="en-ID" b="1" dirty="0"/>
          </a:p>
        </p:txBody>
      </p:sp>
      <p:sp>
        <p:nvSpPr>
          <p:cNvPr id="13" name="TextBox 12">
            <a:extLst>
              <a:ext uri="{FF2B5EF4-FFF2-40B4-BE49-F238E27FC236}">
                <a16:creationId xmlns:a16="http://schemas.microsoft.com/office/drawing/2014/main" id="{F149201D-68E5-722B-12C4-008633E66613}"/>
              </a:ext>
            </a:extLst>
          </p:cNvPr>
          <p:cNvSpPr txBox="1"/>
          <p:nvPr/>
        </p:nvSpPr>
        <p:spPr>
          <a:xfrm>
            <a:off x="3369597" y="6008398"/>
            <a:ext cx="3454622" cy="369332"/>
          </a:xfrm>
          <a:prstGeom prst="rect">
            <a:avLst/>
          </a:prstGeom>
          <a:noFill/>
        </p:spPr>
        <p:txBody>
          <a:bodyPr wrap="square" rtlCol="0">
            <a:spAutoFit/>
          </a:bodyPr>
          <a:lstStyle/>
          <a:p>
            <a:r>
              <a:rPr lang="en-GB" b="1" dirty="0"/>
              <a:t>05 | CONCLUSION</a:t>
            </a:r>
            <a:endParaRPr lang="en-ID" b="1" dirty="0"/>
          </a:p>
        </p:txBody>
      </p:sp>
      <p:sp>
        <p:nvSpPr>
          <p:cNvPr id="14" name="TextBox 13">
            <a:extLst>
              <a:ext uri="{FF2B5EF4-FFF2-40B4-BE49-F238E27FC236}">
                <a16:creationId xmlns:a16="http://schemas.microsoft.com/office/drawing/2014/main" id="{B0863C26-E6FD-2F5D-7A8B-958267BFD4F7}"/>
              </a:ext>
            </a:extLst>
          </p:cNvPr>
          <p:cNvSpPr txBox="1"/>
          <p:nvPr/>
        </p:nvSpPr>
        <p:spPr>
          <a:xfrm>
            <a:off x="7199085" y="795890"/>
            <a:ext cx="4104520" cy="830997"/>
          </a:xfrm>
          <a:prstGeom prst="rect">
            <a:avLst/>
          </a:prstGeom>
          <a:noFill/>
        </p:spPr>
        <p:txBody>
          <a:bodyPr wrap="square" rtlCol="0">
            <a:spAutoFit/>
          </a:bodyPr>
          <a:lstStyle/>
          <a:p>
            <a:pPr marL="285750" indent="-285750">
              <a:buFont typeface="Arial" panose="020B0604020202020204" pitchFamily="34" charset="0"/>
              <a:buChar char="•"/>
            </a:pPr>
            <a:r>
              <a:rPr lang="en-GB" sz="1200" b="1" dirty="0"/>
              <a:t>Background and Problem Statement</a:t>
            </a:r>
          </a:p>
          <a:p>
            <a:pPr marL="285750" indent="-285750">
              <a:buFont typeface="Arial" panose="020B0604020202020204" pitchFamily="34" charset="0"/>
              <a:buChar char="•"/>
            </a:pPr>
            <a:r>
              <a:rPr lang="en-GB" sz="1200" b="1" dirty="0"/>
              <a:t>Research Question and Research Objectives</a:t>
            </a:r>
          </a:p>
          <a:p>
            <a:pPr marL="285750" indent="-285750">
              <a:buFont typeface="Arial" panose="020B0604020202020204" pitchFamily="34" charset="0"/>
              <a:buChar char="•"/>
            </a:pPr>
            <a:r>
              <a:rPr lang="en-GB" sz="1200" b="1" dirty="0"/>
              <a:t>Research Method</a:t>
            </a:r>
          </a:p>
          <a:p>
            <a:pPr marL="285750" indent="-285750">
              <a:buFont typeface="Arial" panose="020B0604020202020204" pitchFamily="34" charset="0"/>
              <a:buChar char="•"/>
            </a:pPr>
            <a:r>
              <a:rPr lang="en-GB" sz="1200" b="1" dirty="0"/>
              <a:t>Research Scope</a:t>
            </a:r>
            <a:endParaRPr lang="en-ID" sz="1200" b="1" dirty="0"/>
          </a:p>
        </p:txBody>
      </p:sp>
      <p:sp>
        <p:nvSpPr>
          <p:cNvPr id="15" name="TextBox 14">
            <a:extLst>
              <a:ext uri="{FF2B5EF4-FFF2-40B4-BE49-F238E27FC236}">
                <a16:creationId xmlns:a16="http://schemas.microsoft.com/office/drawing/2014/main" id="{885F4215-7A3E-233B-E1DC-1D0E1E41EE27}"/>
              </a:ext>
            </a:extLst>
          </p:cNvPr>
          <p:cNvSpPr txBox="1"/>
          <p:nvPr/>
        </p:nvSpPr>
        <p:spPr>
          <a:xfrm>
            <a:off x="7170448" y="1876101"/>
            <a:ext cx="4104520" cy="1277273"/>
          </a:xfrm>
          <a:prstGeom prst="rect">
            <a:avLst/>
          </a:prstGeom>
          <a:noFill/>
        </p:spPr>
        <p:txBody>
          <a:bodyPr wrap="square" rtlCol="0">
            <a:spAutoFit/>
          </a:bodyPr>
          <a:lstStyle/>
          <a:p>
            <a:pPr marL="285750" indent="-285750">
              <a:buFont typeface="Arial" panose="020B0604020202020204" pitchFamily="34" charset="0"/>
              <a:buChar char="•"/>
            </a:pPr>
            <a:r>
              <a:rPr lang="en-GB" sz="1100" b="1" dirty="0"/>
              <a:t>Customer Segmentation Based On Electricity Consumption Data </a:t>
            </a:r>
          </a:p>
          <a:p>
            <a:pPr marL="285750" indent="-285750">
              <a:buFont typeface="Arial" panose="020B0604020202020204" pitchFamily="34" charset="0"/>
              <a:buChar char="•"/>
            </a:pPr>
            <a:r>
              <a:rPr lang="en-GB" sz="1100" b="1" dirty="0"/>
              <a:t>Customer Segmentation Based On Customer Lifetime Value</a:t>
            </a:r>
          </a:p>
          <a:p>
            <a:pPr marL="285750" indent="-285750">
              <a:buFont typeface="Arial" panose="020B0604020202020204" pitchFamily="34" charset="0"/>
              <a:buChar char="•"/>
            </a:pPr>
            <a:r>
              <a:rPr lang="en-GB" sz="1100" b="1" dirty="0"/>
              <a:t>Marketing Strategy in Customer Relationship Management</a:t>
            </a:r>
          </a:p>
          <a:p>
            <a:pPr marL="285750" indent="-285750">
              <a:buFont typeface="Arial" panose="020B0604020202020204" pitchFamily="34" charset="0"/>
              <a:buChar char="•"/>
            </a:pPr>
            <a:r>
              <a:rPr lang="en-GB" sz="1100" b="1" dirty="0"/>
              <a:t>Research Position</a:t>
            </a:r>
            <a:endParaRPr lang="en-ID" sz="1100" b="1" dirty="0"/>
          </a:p>
        </p:txBody>
      </p:sp>
      <p:sp>
        <p:nvSpPr>
          <p:cNvPr id="16" name="TextBox 15">
            <a:extLst>
              <a:ext uri="{FF2B5EF4-FFF2-40B4-BE49-F238E27FC236}">
                <a16:creationId xmlns:a16="http://schemas.microsoft.com/office/drawing/2014/main" id="{656382BA-BEF2-5A1D-8586-3E9098F1626C}"/>
              </a:ext>
            </a:extLst>
          </p:cNvPr>
          <p:cNvSpPr txBox="1"/>
          <p:nvPr/>
        </p:nvSpPr>
        <p:spPr>
          <a:xfrm>
            <a:off x="7199085" y="3327152"/>
            <a:ext cx="4104520" cy="1200329"/>
          </a:xfrm>
          <a:prstGeom prst="rect">
            <a:avLst/>
          </a:prstGeom>
          <a:noFill/>
        </p:spPr>
        <p:txBody>
          <a:bodyPr wrap="square" rtlCol="0">
            <a:spAutoFit/>
          </a:bodyPr>
          <a:lstStyle/>
          <a:p>
            <a:pPr marL="285750" indent="-285750">
              <a:buFont typeface="Arial" panose="020B0604020202020204" pitchFamily="34" charset="0"/>
              <a:buChar char="•"/>
            </a:pPr>
            <a:r>
              <a:rPr lang="en-GB" sz="1200" b="1" dirty="0"/>
              <a:t>Research Philosophical Position</a:t>
            </a:r>
          </a:p>
          <a:p>
            <a:pPr marL="285750" indent="-285750">
              <a:buFont typeface="Arial" panose="020B0604020202020204" pitchFamily="34" charset="0"/>
              <a:buChar char="•"/>
            </a:pPr>
            <a:r>
              <a:rPr lang="en-GB" sz="1200" b="1" dirty="0"/>
              <a:t>Research Framework</a:t>
            </a:r>
          </a:p>
          <a:p>
            <a:pPr marL="285750" indent="-285750">
              <a:buFont typeface="Arial" panose="020B0604020202020204" pitchFamily="34" charset="0"/>
              <a:buChar char="•"/>
            </a:pPr>
            <a:r>
              <a:rPr lang="en-GB" sz="1200" b="1" dirty="0"/>
              <a:t>Data Collection</a:t>
            </a:r>
          </a:p>
          <a:p>
            <a:pPr marL="285750" indent="-285750">
              <a:buFont typeface="Arial" panose="020B0604020202020204" pitchFamily="34" charset="0"/>
              <a:buChar char="•"/>
            </a:pPr>
            <a:r>
              <a:rPr lang="en-GB" sz="1200" b="1" dirty="0"/>
              <a:t>Data Cleaning, Choice Of Variable</a:t>
            </a:r>
          </a:p>
          <a:p>
            <a:pPr marL="285750" indent="-285750">
              <a:buFont typeface="Arial" panose="020B0604020202020204" pitchFamily="34" charset="0"/>
              <a:buChar char="•"/>
            </a:pPr>
            <a:r>
              <a:rPr lang="en-GB" sz="1200" b="1" dirty="0"/>
              <a:t>Clustering Model</a:t>
            </a:r>
          </a:p>
          <a:p>
            <a:pPr marL="285750" indent="-285750">
              <a:buFont typeface="Arial" panose="020B0604020202020204" pitchFamily="34" charset="0"/>
              <a:buChar char="•"/>
            </a:pPr>
            <a:r>
              <a:rPr lang="en-GB" sz="1200" b="1" dirty="0"/>
              <a:t>Marketing Strategy Definition</a:t>
            </a:r>
            <a:endParaRPr lang="en-ID" sz="1200" b="1" dirty="0"/>
          </a:p>
        </p:txBody>
      </p:sp>
      <p:cxnSp>
        <p:nvCxnSpPr>
          <p:cNvPr id="18" name="Straight Connector 17">
            <a:extLst>
              <a:ext uri="{FF2B5EF4-FFF2-40B4-BE49-F238E27FC236}">
                <a16:creationId xmlns:a16="http://schemas.microsoft.com/office/drawing/2014/main" id="{BA9B75F5-55BB-A07A-DD71-F32A350632B6}"/>
              </a:ext>
            </a:extLst>
          </p:cNvPr>
          <p:cNvCxnSpPr/>
          <p:nvPr/>
        </p:nvCxnSpPr>
        <p:spPr>
          <a:xfrm>
            <a:off x="2796922" y="1762292"/>
            <a:ext cx="880432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E3F5EA-005A-EEFB-103B-D1ECA64EB542}"/>
              </a:ext>
            </a:extLst>
          </p:cNvPr>
          <p:cNvCxnSpPr/>
          <p:nvPr/>
        </p:nvCxnSpPr>
        <p:spPr>
          <a:xfrm>
            <a:off x="2796922" y="3196480"/>
            <a:ext cx="880432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B9DE157-8C51-82FE-6786-CDA07820B37F}"/>
              </a:ext>
            </a:extLst>
          </p:cNvPr>
          <p:cNvCxnSpPr/>
          <p:nvPr/>
        </p:nvCxnSpPr>
        <p:spPr>
          <a:xfrm>
            <a:off x="2788184" y="4578687"/>
            <a:ext cx="8804326"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883077D-3011-2554-1705-84CDC8217B00}"/>
              </a:ext>
            </a:extLst>
          </p:cNvPr>
          <p:cNvSpPr txBox="1"/>
          <p:nvPr/>
        </p:nvSpPr>
        <p:spPr>
          <a:xfrm>
            <a:off x="7199085" y="4718550"/>
            <a:ext cx="4104520" cy="830997"/>
          </a:xfrm>
          <a:prstGeom prst="rect">
            <a:avLst/>
          </a:prstGeom>
          <a:noFill/>
        </p:spPr>
        <p:txBody>
          <a:bodyPr wrap="square" rtlCol="0">
            <a:spAutoFit/>
          </a:bodyPr>
          <a:lstStyle/>
          <a:p>
            <a:pPr marL="285750" indent="-285750">
              <a:buFont typeface="Arial" panose="020B0604020202020204" pitchFamily="34" charset="0"/>
              <a:buChar char="•"/>
            </a:pPr>
            <a:r>
              <a:rPr lang="en-GB" sz="1200" b="1" dirty="0"/>
              <a:t>Results of Clustering</a:t>
            </a:r>
          </a:p>
          <a:p>
            <a:pPr marL="285750" indent="-285750">
              <a:buFont typeface="Arial" panose="020B0604020202020204" pitchFamily="34" charset="0"/>
              <a:buChar char="•"/>
            </a:pPr>
            <a:r>
              <a:rPr lang="en-GB" sz="1200" b="1" dirty="0"/>
              <a:t>Results of Customer Lifetime Value</a:t>
            </a:r>
          </a:p>
          <a:p>
            <a:pPr marL="285750" indent="-285750">
              <a:buFont typeface="Arial" panose="020B0604020202020204" pitchFamily="34" charset="0"/>
              <a:buChar char="•"/>
            </a:pPr>
            <a:r>
              <a:rPr lang="en-GB" sz="1200" b="1" dirty="0"/>
              <a:t>Implementation of Customer Relationship Management</a:t>
            </a:r>
            <a:endParaRPr lang="en-ID" sz="1200" b="1" dirty="0"/>
          </a:p>
        </p:txBody>
      </p:sp>
      <p:cxnSp>
        <p:nvCxnSpPr>
          <p:cNvPr id="22" name="Straight Connector 21">
            <a:extLst>
              <a:ext uri="{FF2B5EF4-FFF2-40B4-BE49-F238E27FC236}">
                <a16:creationId xmlns:a16="http://schemas.microsoft.com/office/drawing/2014/main" id="{55BF3749-BEE9-3951-C2D3-56D1EA40625B}"/>
              </a:ext>
            </a:extLst>
          </p:cNvPr>
          <p:cNvCxnSpPr/>
          <p:nvPr/>
        </p:nvCxnSpPr>
        <p:spPr>
          <a:xfrm>
            <a:off x="2768285" y="5815813"/>
            <a:ext cx="8804326"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215CC0D-9268-68CB-7AD6-5D9684FB0039}"/>
              </a:ext>
            </a:extLst>
          </p:cNvPr>
          <p:cNvSpPr txBox="1"/>
          <p:nvPr/>
        </p:nvSpPr>
        <p:spPr>
          <a:xfrm>
            <a:off x="7170448" y="5953839"/>
            <a:ext cx="4104520" cy="646331"/>
          </a:xfrm>
          <a:prstGeom prst="rect">
            <a:avLst/>
          </a:prstGeom>
          <a:noFill/>
        </p:spPr>
        <p:txBody>
          <a:bodyPr wrap="square" rtlCol="0">
            <a:spAutoFit/>
          </a:bodyPr>
          <a:lstStyle/>
          <a:p>
            <a:pPr marL="285750" indent="-285750">
              <a:buFont typeface="Arial" panose="020B0604020202020204" pitchFamily="34" charset="0"/>
              <a:buChar char="•"/>
            </a:pPr>
            <a:r>
              <a:rPr lang="en-GB" sz="1200" b="1" dirty="0"/>
              <a:t>General Conclusion</a:t>
            </a:r>
          </a:p>
          <a:p>
            <a:pPr marL="285750" indent="-285750">
              <a:buFont typeface="Arial" panose="020B0604020202020204" pitchFamily="34" charset="0"/>
              <a:buChar char="•"/>
            </a:pPr>
            <a:r>
              <a:rPr lang="en-GB" sz="1200" b="1" dirty="0"/>
              <a:t>Research and Practical Implications</a:t>
            </a:r>
          </a:p>
          <a:p>
            <a:pPr marL="285750" indent="-285750">
              <a:buFont typeface="Arial" panose="020B0604020202020204" pitchFamily="34" charset="0"/>
              <a:buChar char="•"/>
            </a:pPr>
            <a:r>
              <a:rPr lang="en-GB" sz="1200" b="1" dirty="0"/>
              <a:t>Limitation and Further Research</a:t>
            </a:r>
            <a:endParaRPr lang="en-ID" sz="1200" b="1" dirty="0"/>
          </a:p>
        </p:txBody>
      </p:sp>
    </p:spTree>
    <p:extLst>
      <p:ext uri="{BB962C8B-B14F-4D97-AF65-F5344CB8AC3E}">
        <p14:creationId xmlns:p14="http://schemas.microsoft.com/office/powerpoint/2010/main" val="315686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7843-3F17-2AE9-8CB6-A99657708499}"/>
              </a:ext>
            </a:extLst>
          </p:cNvPr>
          <p:cNvSpPr>
            <a:spLocks noGrp="1"/>
          </p:cNvSpPr>
          <p:nvPr>
            <p:ph type="title"/>
          </p:nvPr>
        </p:nvSpPr>
        <p:spPr/>
        <p:txBody>
          <a:bodyPr/>
          <a:lstStyle/>
          <a:p>
            <a:endParaRPr lang="en-ID"/>
          </a:p>
        </p:txBody>
      </p:sp>
      <p:sp>
        <p:nvSpPr>
          <p:cNvPr id="4" name="Rectangle 3">
            <a:extLst>
              <a:ext uri="{FF2B5EF4-FFF2-40B4-BE49-F238E27FC236}">
                <a16:creationId xmlns:a16="http://schemas.microsoft.com/office/drawing/2014/main" id="{E82B6274-A7A6-CA00-2992-46AFB4000B3E}"/>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5" name="Picture 4" descr="Logo&#10;&#10;Description automatically generated">
            <a:extLst>
              <a:ext uri="{FF2B5EF4-FFF2-40B4-BE49-F238E27FC236}">
                <a16:creationId xmlns:a16="http://schemas.microsoft.com/office/drawing/2014/main" id="{6B543A45-9A97-8808-878F-65E8570AE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6" name="Picture 5" descr="Logo&#10;&#10;Description automatically generated">
            <a:extLst>
              <a:ext uri="{FF2B5EF4-FFF2-40B4-BE49-F238E27FC236}">
                <a16:creationId xmlns:a16="http://schemas.microsoft.com/office/drawing/2014/main" id="{BD8776C8-922C-C57A-D03F-15E4E1849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7" name="Rectangle: Rounded Corners 6">
            <a:extLst>
              <a:ext uri="{FF2B5EF4-FFF2-40B4-BE49-F238E27FC236}">
                <a16:creationId xmlns:a16="http://schemas.microsoft.com/office/drawing/2014/main" id="{3B8C8A64-3CD1-8C8B-5424-6B8A630C74BF}"/>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8" name="TextBox 7">
            <a:extLst>
              <a:ext uri="{FF2B5EF4-FFF2-40B4-BE49-F238E27FC236}">
                <a16:creationId xmlns:a16="http://schemas.microsoft.com/office/drawing/2014/main" id="{D8E9A3E2-AC77-39D2-2C37-58FCB911F615}"/>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9" name="Rectangle 8">
            <a:extLst>
              <a:ext uri="{FF2B5EF4-FFF2-40B4-BE49-F238E27FC236}">
                <a16:creationId xmlns:a16="http://schemas.microsoft.com/office/drawing/2014/main" id="{F392895A-DFBB-2F1C-8DA9-C8A8AC280EDC}"/>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C3F4FAF6-52A0-2B30-571F-286338CE654B}"/>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Logo&#10;&#10;Description automatically generated">
            <a:extLst>
              <a:ext uri="{FF2B5EF4-FFF2-40B4-BE49-F238E27FC236}">
                <a16:creationId xmlns:a16="http://schemas.microsoft.com/office/drawing/2014/main" id="{ED0E4158-6E79-76F1-5BBE-B7B8E379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2" name="Picture 11" descr="Logo&#10;&#10;Description automatically generated">
            <a:extLst>
              <a:ext uri="{FF2B5EF4-FFF2-40B4-BE49-F238E27FC236}">
                <a16:creationId xmlns:a16="http://schemas.microsoft.com/office/drawing/2014/main" id="{8140D8B6-C29A-551B-01EE-FB8CFE496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3" name="Rectangle: Rounded Corners 12">
            <a:extLst>
              <a:ext uri="{FF2B5EF4-FFF2-40B4-BE49-F238E27FC236}">
                <a16:creationId xmlns:a16="http://schemas.microsoft.com/office/drawing/2014/main" id="{557015E0-7631-0026-BA2C-81BD96399628}"/>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4" name="TextBox 13">
            <a:extLst>
              <a:ext uri="{FF2B5EF4-FFF2-40B4-BE49-F238E27FC236}">
                <a16:creationId xmlns:a16="http://schemas.microsoft.com/office/drawing/2014/main" id="{1551AC46-96B4-613D-E884-D4C5C3F7CA3A}"/>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15" name="Rectangle 14">
            <a:extLst>
              <a:ext uri="{FF2B5EF4-FFF2-40B4-BE49-F238E27FC236}">
                <a16:creationId xmlns:a16="http://schemas.microsoft.com/office/drawing/2014/main" id="{72B11721-9255-C0A1-CB87-48F6D01421E2}"/>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A28B64EE-9689-0181-8F1B-1E8C1E269862}"/>
              </a:ext>
            </a:extLst>
          </p:cNvPr>
          <p:cNvSpPr txBox="1"/>
          <p:nvPr/>
        </p:nvSpPr>
        <p:spPr>
          <a:xfrm>
            <a:off x="2089268" y="1014789"/>
            <a:ext cx="3132605" cy="338555"/>
          </a:xfrm>
          <a:prstGeom prst="rect">
            <a:avLst/>
          </a:prstGeom>
          <a:noFill/>
        </p:spPr>
        <p:txBody>
          <a:bodyPr wrap="square" rtlCol="0">
            <a:spAutoFit/>
          </a:bodyPr>
          <a:lstStyle/>
          <a:p>
            <a:r>
              <a:rPr lang="en-GB" sz="1600" b="1" dirty="0"/>
              <a:t>Determine Weight Value</a:t>
            </a:r>
            <a:endParaRPr lang="en-ID" sz="1600" b="1" dirty="0"/>
          </a:p>
        </p:txBody>
      </p:sp>
      <p:sp>
        <p:nvSpPr>
          <p:cNvPr id="18" name="Rectangle: Rounded Corners 17">
            <a:extLst>
              <a:ext uri="{FF2B5EF4-FFF2-40B4-BE49-F238E27FC236}">
                <a16:creationId xmlns:a16="http://schemas.microsoft.com/office/drawing/2014/main" id="{AA236136-B375-2ED7-D10C-6AD3303C08DC}"/>
              </a:ext>
            </a:extLst>
          </p:cNvPr>
          <p:cNvSpPr/>
          <p:nvPr/>
        </p:nvSpPr>
        <p:spPr>
          <a:xfrm>
            <a:off x="1594676" y="1000528"/>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01</a:t>
            </a:r>
            <a:endParaRPr lang="en-ID" sz="1400" b="1" dirty="0"/>
          </a:p>
        </p:txBody>
      </p:sp>
      <p:cxnSp>
        <p:nvCxnSpPr>
          <p:cNvPr id="21" name="Straight Connector 20">
            <a:extLst>
              <a:ext uri="{FF2B5EF4-FFF2-40B4-BE49-F238E27FC236}">
                <a16:creationId xmlns:a16="http://schemas.microsoft.com/office/drawing/2014/main" id="{94EF62E8-DD52-669E-71A8-1719A774EC89}"/>
              </a:ext>
            </a:extLst>
          </p:cNvPr>
          <p:cNvCxnSpPr>
            <a:cxnSpLocks/>
          </p:cNvCxnSpPr>
          <p:nvPr/>
        </p:nvCxnSpPr>
        <p:spPr>
          <a:xfrm>
            <a:off x="6097352" y="627857"/>
            <a:ext cx="2791" cy="37673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41A965-5C19-4A94-8F99-B011D05A929E}"/>
              </a:ext>
            </a:extLst>
          </p:cNvPr>
          <p:cNvSpPr txBox="1"/>
          <p:nvPr/>
        </p:nvSpPr>
        <p:spPr>
          <a:xfrm>
            <a:off x="8441405" y="812393"/>
            <a:ext cx="3406987" cy="307777"/>
          </a:xfrm>
          <a:prstGeom prst="rect">
            <a:avLst/>
          </a:prstGeom>
          <a:noFill/>
        </p:spPr>
        <p:txBody>
          <a:bodyPr wrap="square" rtlCol="0">
            <a:spAutoFit/>
          </a:bodyPr>
          <a:lstStyle/>
          <a:p>
            <a:r>
              <a:rPr lang="en-GB" sz="1400" b="1" dirty="0"/>
              <a:t>Calculate CLV value</a:t>
            </a:r>
            <a:endParaRPr lang="en-ID" sz="1400" b="1" dirty="0"/>
          </a:p>
        </p:txBody>
      </p:sp>
      <p:sp>
        <p:nvSpPr>
          <p:cNvPr id="24" name="Rectangle: Rounded Corners 23">
            <a:extLst>
              <a:ext uri="{FF2B5EF4-FFF2-40B4-BE49-F238E27FC236}">
                <a16:creationId xmlns:a16="http://schemas.microsoft.com/office/drawing/2014/main" id="{E49E1DFB-77FC-FF4A-0754-98CF8F289B25}"/>
              </a:ext>
            </a:extLst>
          </p:cNvPr>
          <p:cNvSpPr/>
          <p:nvPr/>
        </p:nvSpPr>
        <p:spPr>
          <a:xfrm>
            <a:off x="7790344" y="784786"/>
            <a:ext cx="527129" cy="39151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02</a:t>
            </a:r>
            <a:endParaRPr lang="en-ID" sz="1400" b="1" dirty="0"/>
          </a:p>
        </p:txBody>
      </p:sp>
      <p:sp>
        <p:nvSpPr>
          <p:cNvPr id="26" name="TextBox 25">
            <a:extLst>
              <a:ext uri="{FF2B5EF4-FFF2-40B4-BE49-F238E27FC236}">
                <a16:creationId xmlns:a16="http://schemas.microsoft.com/office/drawing/2014/main" id="{7CFBF29E-5905-0AFE-E902-CBC5D25D8099}"/>
              </a:ext>
            </a:extLst>
          </p:cNvPr>
          <p:cNvSpPr txBox="1"/>
          <p:nvPr/>
        </p:nvSpPr>
        <p:spPr>
          <a:xfrm>
            <a:off x="1127868" y="3095357"/>
            <a:ext cx="4021610"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The variables we use are power, kWh of Peak Load, kWh of Peak Load calculated using AHP</a:t>
            </a:r>
            <a:endParaRPr lang="en-ID" sz="1400" b="1" dirty="0"/>
          </a:p>
        </p:txBody>
      </p:sp>
      <p:graphicFrame>
        <p:nvGraphicFramePr>
          <p:cNvPr id="32" name="Table 31">
            <a:extLst>
              <a:ext uri="{FF2B5EF4-FFF2-40B4-BE49-F238E27FC236}">
                <a16:creationId xmlns:a16="http://schemas.microsoft.com/office/drawing/2014/main" id="{1DC90A8B-11C1-E888-B45A-C34C84DE0C40}"/>
              </a:ext>
            </a:extLst>
          </p:cNvPr>
          <p:cNvGraphicFramePr>
            <a:graphicFrameLocks noGrp="1"/>
          </p:cNvGraphicFramePr>
          <p:nvPr>
            <p:extLst>
              <p:ext uri="{D42A27DB-BD31-4B8C-83A1-F6EECF244321}">
                <p14:modId xmlns:p14="http://schemas.microsoft.com/office/powerpoint/2010/main" val="1577475883"/>
              </p:ext>
            </p:extLst>
          </p:nvPr>
        </p:nvGraphicFramePr>
        <p:xfrm>
          <a:off x="1248750" y="1585222"/>
          <a:ext cx="3973123" cy="1164976"/>
        </p:xfrm>
        <a:graphic>
          <a:graphicData uri="http://schemas.openxmlformats.org/drawingml/2006/table">
            <a:tbl>
              <a:tblPr firstRow="1" firstCol="1" bandRow="1">
                <a:tableStyleId>{F2DE63D5-997A-4646-A377-4702673A728D}</a:tableStyleId>
              </a:tblPr>
              <a:tblGrid>
                <a:gridCol w="2780106">
                  <a:extLst>
                    <a:ext uri="{9D8B030D-6E8A-4147-A177-3AD203B41FA5}">
                      <a16:colId xmlns:a16="http://schemas.microsoft.com/office/drawing/2014/main" val="962686876"/>
                    </a:ext>
                  </a:extLst>
                </a:gridCol>
                <a:gridCol w="1193017">
                  <a:extLst>
                    <a:ext uri="{9D8B030D-6E8A-4147-A177-3AD203B41FA5}">
                      <a16:colId xmlns:a16="http://schemas.microsoft.com/office/drawing/2014/main" val="1408260977"/>
                    </a:ext>
                  </a:extLst>
                </a:gridCol>
              </a:tblGrid>
              <a:tr h="291244">
                <a:tc>
                  <a:txBody>
                    <a:bodyPr/>
                    <a:lstStyle/>
                    <a:p>
                      <a:pPr algn="ctr">
                        <a:lnSpc>
                          <a:spcPct val="150000"/>
                        </a:lnSpc>
                        <a:spcAft>
                          <a:spcPts val="800"/>
                        </a:spcAft>
                      </a:pPr>
                      <a:r>
                        <a:rPr lang="en-US" sz="1400" dirty="0">
                          <a:effectLst/>
                        </a:rPr>
                        <a:t>Variable</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a:effectLst/>
                        </a:rPr>
                        <a:t>Weight</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0585786"/>
                  </a:ext>
                </a:extLst>
              </a:tr>
              <a:tr h="291244">
                <a:tc>
                  <a:txBody>
                    <a:bodyPr/>
                    <a:lstStyle/>
                    <a:p>
                      <a:pPr algn="just">
                        <a:lnSpc>
                          <a:spcPct val="150000"/>
                        </a:lnSpc>
                        <a:spcAft>
                          <a:spcPts val="800"/>
                        </a:spcAft>
                      </a:pPr>
                      <a:r>
                        <a:rPr lang="en-US" sz="1400">
                          <a:effectLst/>
                        </a:rPr>
                        <a:t>Power</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dirty="0">
                          <a:effectLst/>
                        </a:rPr>
                        <a:t>0.237</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211881"/>
                  </a:ext>
                </a:extLst>
              </a:tr>
              <a:tr h="291244">
                <a:tc>
                  <a:txBody>
                    <a:bodyPr/>
                    <a:lstStyle/>
                    <a:p>
                      <a:pPr algn="just">
                        <a:lnSpc>
                          <a:spcPct val="150000"/>
                        </a:lnSpc>
                        <a:spcAft>
                          <a:spcPts val="800"/>
                        </a:spcAft>
                      </a:pPr>
                      <a:r>
                        <a:rPr lang="en-US" sz="1400" dirty="0">
                          <a:effectLst/>
                        </a:rPr>
                        <a:t>kWh Peak Off-Load</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a:effectLst/>
                        </a:rPr>
                        <a:t>0.391</a:t>
                      </a:r>
                      <a:endParaRPr lang="en-ID"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624986"/>
                  </a:ext>
                </a:extLst>
              </a:tr>
              <a:tr h="291244">
                <a:tc>
                  <a:txBody>
                    <a:bodyPr/>
                    <a:lstStyle/>
                    <a:p>
                      <a:pPr algn="just">
                        <a:lnSpc>
                          <a:spcPct val="150000"/>
                        </a:lnSpc>
                        <a:spcAft>
                          <a:spcPts val="800"/>
                        </a:spcAft>
                      </a:pPr>
                      <a:r>
                        <a:rPr lang="en-US" sz="1400" dirty="0">
                          <a:effectLst/>
                        </a:rPr>
                        <a:t>kWh Peak Load</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400" dirty="0">
                          <a:effectLst/>
                        </a:rPr>
                        <a:t>0.712</a:t>
                      </a:r>
                      <a:endParaRPr lang="en-ID"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1545124"/>
                  </a:ext>
                </a:extLst>
              </a:tr>
            </a:tbl>
          </a:graphicData>
        </a:graphic>
      </p:graphicFrame>
      <p:graphicFrame>
        <p:nvGraphicFramePr>
          <p:cNvPr id="34" name="Table 33">
            <a:extLst>
              <a:ext uri="{FF2B5EF4-FFF2-40B4-BE49-F238E27FC236}">
                <a16:creationId xmlns:a16="http://schemas.microsoft.com/office/drawing/2014/main" id="{4867CBAE-5EED-38D6-F750-20FA6A973622}"/>
              </a:ext>
            </a:extLst>
          </p:cNvPr>
          <p:cNvGraphicFramePr>
            <a:graphicFrameLocks noGrp="1"/>
          </p:cNvGraphicFramePr>
          <p:nvPr>
            <p:extLst>
              <p:ext uri="{D42A27DB-BD31-4B8C-83A1-F6EECF244321}">
                <p14:modId xmlns:p14="http://schemas.microsoft.com/office/powerpoint/2010/main" val="1034057181"/>
              </p:ext>
            </p:extLst>
          </p:nvPr>
        </p:nvGraphicFramePr>
        <p:xfrm>
          <a:off x="6516850" y="1386224"/>
          <a:ext cx="5267325" cy="1294765"/>
        </p:xfrm>
        <a:graphic>
          <a:graphicData uri="http://schemas.openxmlformats.org/drawingml/2006/table">
            <a:tbl>
              <a:tblPr firstRow="1" firstCol="1" bandRow="1">
                <a:tableStyleId>{F5AB1C69-6EDB-4FF4-983F-18BD219EF322}</a:tableStyleId>
              </a:tblPr>
              <a:tblGrid>
                <a:gridCol w="862330">
                  <a:extLst>
                    <a:ext uri="{9D8B030D-6E8A-4147-A177-3AD203B41FA5}">
                      <a16:colId xmlns:a16="http://schemas.microsoft.com/office/drawing/2014/main" val="3892462345"/>
                    </a:ext>
                  </a:extLst>
                </a:gridCol>
                <a:gridCol w="1149350">
                  <a:extLst>
                    <a:ext uri="{9D8B030D-6E8A-4147-A177-3AD203B41FA5}">
                      <a16:colId xmlns:a16="http://schemas.microsoft.com/office/drawing/2014/main" val="1856456576"/>
                    </a:ext>
                  </a:extLst>
                </a:gridCol>
                <a:gridCol w="862330">
                  <a:extLst>
                    <a:ext uri="{9D8B030D-6E8A-4147-A177-3AD203B41FA5}">
                      <a16:colId xmlns:a16="http://schemas.microsoft.com/office/drawing/2014/main" val="2421032651"/>
                    </a:ext>
                  </a:extLst>
                </a:gridCol>
                <a:gridCol w="861695">
                  <a:extLst>
                    <a:ext uri="{9D8B030D-6E8A-4147-A177-3AD203B41FA5}">
                      <a16:colId xmlns:a16="http://schemas.microsoft.com/office/drawing/2014/main" val="522305812"/>
                    </a:ext>
                  </a:extLst>
                </a:gridCol>
                <a:gridCol w="765810">
                  <a:extLst>
                    <a:ext uri="{9D8B030D-6E8A-4147-A177-3AD203B41FA5}">
                      <a16:colId xmlns:a16="http://schemas.microsoft.com/office/drawing/2014/main" val="3363005872"/>
                    </a:ext>
                  </a:extLst>
                </a:gridCol>
                <a:gridCol w="765810">
                  <a:extLst>
                    <a:ext uri="{9D8B030D-6E8A-4147-A177-3AD203B41FA5}">
                      <a16:colId xmlns:a16="http://schemas.microsoft.com/office/drawing/2014/main" val="4151545894"/>
                    </a:ext>
                  </a:extLst>
                </a:gridCol>
              </a:tblGrid>
              <a:tr h="211455">
                <a:tc>
                  <a:txBody>
                    <a:bodyPr/>
                    <a:lstStyle/>
                    <a:p>
                      <a:pPr algn="ctr">
                        <a:lnSpc>
                          <a:spcPct val="150000"/>
                        </a:lnSpc>
                        <a:spcAft>
                          <a:spcPts val="800"/>
                        </a:spcAft>
                      </a:pPr>
                      <a:r>
                        <a:rPr lang="en-US" sz="1000">
                          <a:effectLst/>
                        </a:rPr>
                        <a:t>Centroid</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Number of Customer</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NP</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NKPOL</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NKPL</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CLV Value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412125"/>
                  </a:ext>
                </a:extLst>
              </a:tr>
              <a:tr h="220980">
                <a:tc>
                  <a:txBody>
                    <a:bodyPr/>
                    <a:lstStyle/>
                    <a:p>
                      <a:pPr algn="just">
                        <a:lnSpc>
                          <a:spcPct val="150000"/>
                        </a:lnSpc>
                        <a:spcAft>
                          <a:spcPts val="800"/>
                        </a:spcAft>
                      </a:pPr>
                      <a:r>
                        <a:rPr lang="en-US" sz="1000">
                          <a:effectLst/>
                        </a:rPr>
                        <a:t>Segment 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222,267.4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45,040.85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19,812.82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287,121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4739797"/>
                  </a:ext>
                </a:extLst>
              </a:tr>
              <a:tr h="211455">
                <a:tc>
                  <a:txBody>
                    <a:bodyPr/>
                    <a:lstStyle/>
                    <a:p>
                      <a:pPr algn="just">
                        <a:lnSpc>
                          <a:spcPct val="150000"/>
                        </a:lnSpc>
                        <a:spcAft>
                          <a:spcPts val="800"/>
                        </a:spcAft>
                      </a:pPr>
                      <a:r>
                        <a:rPr lang="en-US" sz="1000">
                          <a:effectLst/>
                        </a:rPr>
                        <a:t>Segment 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dirty="0">
                          <a:effectLst/>
                        </a:rPr>
                        <a:t>508,615</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100.962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212.704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24.9</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338.586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248535"/>
                  </a:ext>
                </a:extLst>
              </a:tr>
              <a:tr h="211455">
                <a:tc>
                  <a:txBody>
                    <a:bodyPr/>
                    <a:lstStyle/>
                    <a:p>
                      <a:pPr algn="just">
                        <a:lnSpc>
                          <a:spcPct val="150000"/>
                        </a:lnSpc>
                        <a:spcAft>
                          <a:spcPts val="800"/>
                        </a:spcAft>
                      </a:pPr>
                      <a:r>
                        <a:rPr lang="en-US" sz="1000">
                          <a:effectLst/>
                        </a:rPr>
                        <a:t>Segment 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527,645.2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152,804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877,787.46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dirty="0">
                          <a:effectLst/>
                        </a:rPr>
                        <a:t>768,236.6</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993461"/>
                  </a:ext>
                </a:extLst>
              </a:tr>
            </a:tbl>
          </a:graphicData>
        </a:graphic>
      </p:graphicFrame>
      <p:sp>
        <p:nvSpPr>
          <p:cNvPr id="35" name="TextBox 34">
            <a:extLst>
              <a:ext uri="{FF2B5EF4-FFF2-40B4-BE49-F238E27FC236}">
                <a16:creationId xmlns:a16="http://schemas.microsoft.com/office/drawing/2014/main" id="{ED86ADBD-3D5A-4982-FE00-38C5B927003E}"/>
              </a:ext>
            </a:extLst>
          </p:cNvPr>
          <p:cNvSpPr txBox="1"/>
          <p:nvPr/>
        </p:nvSpPr>
        <p:spPr>
          <a:xfrm>
            <a:off x="6399378" y="3416825"/>
            <a:ext cx="5270029" cy="523220"/>
          </a:xfrm>
          <a:prstGeom prst="rect">
            <a:avLst/>
          </a:prstGeom>
          <a:noFill/>
        </p:spPr>
        <p:txBody>
          <a:bodyPr wrap="square" rtlCol="0">
            <a:spAutoFit/>
          </a:bodyPr>
          <a:lstStyle/>
          <a:p>
            <a:pPr algn="just"/>
            <a:r>
              <a:rPr lang="en-GB" sz="1400" b="1" dirty="0">
                <a:latin typeface="Times New Roman" panose="02020603050405020304" pitchFamily="18" charset="0"/>
                <a:ea typeface="Calibri" panose="020F0502020204030204" pitchFamily="34" charset="0"/>
              </a:rPr>
              <a:t>The calculation is taken from the multiplication between the variable and the weight. </a:t>
            </a:r>
            <a:endParaRPr lang="en-ID" sz="1400" b="1" dirty="0"/>
          </a:p>
        </p:txBody>
      </p:sp>
      <p:graphicFrame>
        <p:nvGraphicFramePr>
          <p:cNvPr id="40" name="Table 39">
            <a:extLst>
              <a:ext uri="{FF2B5EF4-FFF2-40B4-BE49-F238E27FC236}">
                <a16:creationId xmlns:a16="http://schemas.microsoft.com/office/drawing/2014/main" id="{DF6BDFDF-26E7-1F7C-F836-08CD0426477F}"/>
              </a:ext>
            </a:extLst>
          </p:cNvPr>
          <p:cNvGraphicFramePr>
            <a:graphicFrameLocks noGrp="1"/>
          </p:cNvGraphicFramePr>
          <p:nvPr>
            <p:extLst>
              <p:ext uri="{D42A27DB-BD31-4B8C-83A1-F6EECF244321}">
                <p14:modId xmlns:p14="http://schemas.microsoft.com/office/powerpoint/2010/main" val="752442260"/>
              </p:ext>
            </p:extLst>
          </p:nvPr>
        </p:nvGraphicFramePr>
        <p:xfrm>
          <a:off x="4365417" y="5110939"/>
          <a:ext cx="3730625" cy="1038860"/>
        </p:xfrm>
        <a:graphic>
          <a:graphicData uri="http://schemas.openxmlformats.org/drawingml/2006/table">
            <a:tbl>
              <a:tblPr firstRow="1" firstCol="1" bandRow="1">
                <a:tableStyleId>{F2DE63D5-997A-4646-A377-4702673A728D}</a:tableStyleId>
              </a:tblPr>
              <a:tblGrid>
                <a:gridCol w="722948">
                  <a:extLst>
                    <a:ext uri="{9D8B030D-6E8A-4147-A177-3AD203B41FA5}">
                      <a16:colId xmlns:a16="http://schemas.microsoft.com/office/drawing/2014/main" val="1054930350"/>
                    </a:ext>
                  </a:extLst>
                </a:gridCol>
                <a:gridCol w="1526222">
                  <a:extLst>
                    <a:ext uri="{9D8B030D-6E8A-4147-A177-3AD203B41FA5}">
                      <a16:colId xmlns:a16="http://schemas.microsoft.com/office/drawing/2014/main" val="952166990"/>
                    </a:ext>
                  </a:extLst>
                </a:gridCol>
                <a:gridCol w="746760">
                  <a:extLst>
                    <a:ext uri="{9D8B030D-6E8A-4147-A177-3AD203B41FA5}">
                      <a16:colId xmlns:a16="http://schemas.microsoft.com/office/drawing/2014/main" val="948542089"/>
                    </a:ext>
                  </a:extLst>
                </a:gridCol>
                <a:gridCol w="734695">
                  <a:extLst>
                    <a:ext uri="{9D8B030D-6E8A-4147-A177-3AD203B41FA5}">
                      <a16:colId xmlns:a16="http://schemas.microsoft.com/office/drawing/2014/main" val="2402661903"/>
                    </a:ext>
                  </a:extLst>
                </a:gridCol>
              </a:tblGrid>
              <a:tr h="289560">
                <a:tc>
                  <a:txBody>
                    <a:bodyPr/>
                    <a:lstStyle/>
                    <a:p>
                      <a:pPr algn="ctr">
                        <a:lnSpc>
                          <a:spcPct val="150000"/>
                        </a:lnSpc>
                        <a:spcAft>
                          <a:spcPts val="800"/>
                        </a:spcAft>
                      </a:pPr>
                      <a:r>
                        <a:rPr lang="en-US" sz="1000">
                          <a:effectLst/>
                        </a:rPr>
                        <a:t>Segment</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Number of Customers</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CLV </a:t>
                      </a:r>
                      <a:br>
                        <a:rPr lang="en-US" sz="1000">
                          <a:effectLst/>
                        </a:rPr>
                      </a:br>
                      <a:r>
                        <a:rPr lang="en-US" sz="1000">
                          <a:effectLst/>
                        </a:rPr>
                        <a:t>Value</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Ranking</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326043"/>
                  </a:ext>
                </a:extLst>
              </a:tr>
              <a:tr h="139065">
                <a:tc>
                  <a:txBody>
                    <a:bodyPr/>
                    <a:lstStyle/>
                    <a:p>
                      <a:pPr algn="ctr">
                        <a:lnSpc>
                          <a:spcPct val="150000"/>
                        </a:lnSpc>
                        <a:spcAft>
                          <a:spcPts val="800"/>
                        </a:spcAft>
                      </a:pPr>
                      <a:r>
                        <a:rPr lang="en-US" sz="1000">
                          <a:effectLst/>
                        </a:rPr>
                        <a:t>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287,121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620413"/>
                  </a:ext>
                </a:extLst>
              </a:tr>
              <a:tr h="149225">
                <a:tc>
                  <a:txBody>
                    <a:bodyPr/>
                    <a:lstStyle/>
                    <a:p>
                      <a:pPr algn="ctr">
                        <a:lnSpc>
                          <a:spcPct val="150000"/>
                        </a:lnSpc>
                        <a:spcAft>
                          <a:spcPts val="800"/>
                        </a:spcAft>
                      </a:pPr>
                      <a:r>
                        <a:rPr lang="en-US" sz="1000">
                          <a:effectLst/>
                        </a:rPr>
                        <a:t>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508,615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338.586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729937"/>
                  </a:ext>
                </a:extLst>
              </a:tr>
              <a:tr h="139065">
                <a:tc>
                  <a:txBody>
                    <a:bodyPr/>
                    <a:lstStyle/>
                    <a:p>
                      <a:pPr algn="ctr">
                        <a:lnSpc>
                          <a:spcPct val="150000"/>
                        </a:lnSpc>
                        <a:spcAft>
                          <a:spcPts val="800"/>
                        </a:spcAft>
                      </a:pPr>
                      <a:r>
                        <a:rPr lang="en-US" sz="1000">
                          <a:effectLst/>
                        </a:rPr>
                        <a:t>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37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000">
                          <a:effectLst/>
                        </a:rPr>
                        <a:t>768,236.6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000" dirty="0">
                          <a:effectLst/>
                        </a:rPr>
                        <a:t>1</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928383"/>
                  </a:ext>
                </a:extLst>
              </a:tr>
            </a:tbl>
          </a:graphicData>
        </a:graphic>
      </p:graphicFrame>
      <p:cxnSp>
        <p:nvCxnSpPr>
          <p:cNvPr id="43" name="Straight Connector 42">
            <a:extLst>
              <a:ext uri="{FF2B5EF4-FFF2-40B4-BE49-F238E27FC236}">
                <a16:creationId xmlns:a16="http://schemas.microsoft.com/office/drawing/2014/main" id="{6E41CDE6-B2F9-C46D-7EAB-D27E779F0415}"/>
              </a:ext>
            </a:extLst>
          </p:cNvPr>
          <p:cNvCxnSpPr>
            <a:cxnSpLocks/>
          </p:cNvCxnSpPr>
          <p:nvPr/>
        </p:nvCxnSpPr>
        <p:spPr>
          <a:xfrm>
            <a:off x="0" y="4385157"/>
            <a:ext cx="12192000" cy="100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1A0C1C2-6F47-98C2-6B13-FBD6CEEEA678}"/>
              </a:ext>
            </a:extLst>
          </p:cNvPr>
          <p:cNvSpPr txBox="1"/>
          <p:nvPr/>
        </p:nvSpPr>
        <p:spPr>
          <a:xfrm>
            <a:off x="4966607" y="4578338"/>
            <a:ext cx="3132605" cy="338555"/>
          </a:xfrm>
          <a:prstGeom prst="rect">
            <a:avLst/>
          </a:prstGeom>
          <a:noFill/>
        </p:spPr>
        <p:txBody>
          <a:bodyPr wrap="square" rtlCol="0">
            <a:spAutoFit/>
          </a:bodyPr>
          <a:lstStyle/>
          <a:p>
            <a:r>
              <a:rPr lang="en-GB" sz="1600" b="1" dirty="0"/>
              <a:t>Rank Based Result of CLV</a:t>
            </a:r>
            <a:endParaRPr lang="en-ID" sz="1600" b="1" dirty="0"/>
          </a:p>
        </p:txBody>
      </p:sp>
      <p:sp>
        <p:nvSpPr>
          <p:cNvPr id="46" name="Rectangle: Rounded Corners 45">
            <a:extLst>
              <a:ext uri="{FF2B5EF4-FFF2-40B4-BE49-F238E27FC236}">
                <a16:creationId xmlns:a16="http://schemas.microsoft.com/office/drawing/2014/main" id="{B5E1C4E9-4B64-911D-B1CF-E25B87E1DE91}"/>
              </a:ext>
            </a:extLst>
          </p:cNvPr>
          <p:cNvSpPr/>
          <p:nvPr/>
        </p:nvSpPr>
        <p:spPr>
          <a:xfrm>
            <a:off x="4472015" y="4564077"/>
            <a:ext cx="503141" cy="39151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03</a:t>
            </a:r>
            <a:endParaRPr lang="en-ID" sz="1400" b="1" dirty="0"/>
          </a:p>
        </p:txBody>
      </p:sp>
      <p:sp>
        <p:nvSpPr>
          <p:cNvPr id="47" name="TextBox 46">
            <a:extLst>
              <a:ext uri="{FF2B5EF4-FFF2-40B4-BE49-F238E27FC236}">
                <a16:creationId xmlns:a16="http://schemas.microsoft.com/office/drawing/2014/main" id="{FD4197B5-3DD5-8E0A-CEB9-997CA6A68F2A}"/>
              </a:ext>
            </a:extLst>
          </p:cNvPr>
          <p:cNvSpPr txBox="1"/>
          <p:nvPr/>
        </p:nvSpPr>
        <p:spPr>
          <a:xfrm>
            <a:off x="6507968" y="2645280"/>
            <a:ext cx="5276207" cy="646331"/>
          </a:xfrm>
          <a:prstGeom prst="rect">
            <a:avLst/>
          </a:prstGeom>
          <a:noFill/>
        </p:spPr>
        <p:txBody>
          <a:bodyPr wrap="square" rtlCol="0">
            <a:spAutoFit/>
          </a:bodyPr>
          <a:lstStyle/>
          <a:p>
            <a:pPr algn="just"/>
            <a:r>
              <a:rPr lang="en-ID" sz="900" i="1" dirty="0">
                <a:effectLst/>
                <a:latin typeface="Times New Roman" panose="02020603050405020304" pitchFamily="18" charset="0"/>
                <a:ea typeface="Calibri" panose="020F0502020204030204" pitchFamily="34" charset="0"/>
              </a:rPr>
              <a:t>NP refers to the standard cluster of the amount of power used by the customer as Weighted Power, NKPOL refers to the usual group of the amount of electricity at the time of peak off-load used by the customer is Weighted kWh Peak Off-Load, NKPL refers to the standard cluster of the amount of electricity at load time The height used by the customer is the Weighted kWh Peak Load</a:t>
            </a:r>
            <a:endParaRPr lang="en-ID" sz="900" i="1" dirty="0"/>
          </a:p>
        </p:txBody>
      </p:sp>
      <p:sp>
        <p:nvSpPr>
          <p:cNvPr id="52" name="TextBox 51">
            <a:extLst>
              <a:ext uri="{FF2B5EF4-FFF2-40B4-BE49-F238E27FC236}">
                <a16:creationId xmlns:a16="http://schemas.microsoft.com/office/drawing/2014/main" id="{18EC2C54-D4D8-A0B6-179E-CAB86DA7D367}"/>
              </a:ext>
            </a:extLst>
          </p:cNvPr>
          <p:cNvSpPr txBox="1"/>
          <p:nvPr/>
        </p:nvSpPr>
        <p:spPr>
          <a:xfrm>
            <a:off x="0" y="51532"/>
            <a:ext cx="12132636" cy="461665"/>
          </a:xfrm>
          <a:prstGeom prst="rect">
            <a:avLst/>
          </a:prstGeom>
          <a:noFill/>
        </p:spPr>
        <p:txBody>
          <a:bodyPr wrap="square" rtlCol="0">
            <a:spAutoFit/>
          </a:bodyPr>
          <a:lstStyle/>
          <a:p>
            <a:pPr algn="ctr"/>
            <a:r>
              <a:rPr lang="en-GB" sz="2400" dirty="0">
                <a:latin typeface="Amasis MT Pro Black" panose="02040A04050005020304" pitchFamily="18" charset="0"/>
              </a:rPr>
              <a:t>Result Of Customer Lifetime Value (CLV)</a:t>
            </a:r>
            <a:endParaRPr lang="en-ID" sz="2000" dirty="0">
              <a:latin typeface="Amasis MT Pro Black" panose="02040A04050005020304" pitchFamily="18" charset="0"/>
            </a:endParaRPr>
          </a:p>
        </p:txBody>
      </p:sp>
    </p:spTree>
    <p:extLst>
      <p:ext uri="{BB962C8B-B14F-4D97-AF65-F5344CB8AC3E}">
        <p14:creationId xmlns:p14="http://schemas.microsoft.com/office/powerpoint/2010/main" val="272747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7843-3F17-2AE9-8CB6-A99657708499}"/>
              </a:ext>
            </a:extLst>
          </p:cNvPr>
          <p:cNvSpPr>
            <a:spLocks noGrp="1"/>
          </p:cNvSpPr>
          <p:nvPr>
            <p:ph type="title"/>
          </p:nvPr>
        </p:nvSpPr>
        <p:spPr/>
        <p:txBody>
          <a:bodyPr/>
          <a:lstStyle/>
          <a:p>
            <a:endParaRPr lang="en-ID"/>
          </a:p>
        </p:txBody>
      </p:sp>
      <p:sp>
        <p:nvSpPr>
          <p:cNvPr id="4" name="Rectangle 3">
            <a:extLst>
              <a:ext uri="{FF2B5EF4-FFF2-40B4-BE49-F238E27FC236}">
                <a16:creationId xmlns:a16="http://schemas.microsoft.com/office/drawing/2014/main" id="{E82B6274-A7A6-CA00-2992-46AFB4000B3E}"/>
              </a:ext>
            </a:extLst>
          </p:cNvPr>
          <p:cNvSpPr/>
          <p:nvPr/>
        </p:nvSpPr>
        <p:spPr>
          <a:xfrm>
            <a:off x="0" y="-14514"/>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pic>
        <p:nvPicPr>
          <p:cNvPr id="5" name="Picture 4" descr="Logo&#10;&#10;Description automatically generated">
            <a:extLst>
              <a:ext uri="{FF2B5EF4-FFF2-40B4-BE49-F238E27FC236}">
                <a16:creationId xmlns:a16="http://schemas.microsoft.com/office/drawing/2014/main" id="{6B543A45-9A97-8808-878F-65E8570AE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6" name="Picture 5" descr="Logo&#10;&#10;Description automatically generated">
            <a:extLst>
              <a:ext uri="{FF2B5EF4-FFF2-40B4-BE49-F238E27FC236}">
                <a16:creationId xmlns:a16="http://schemas.microsoft.com/office/drawing/2014/main" id="{BD8776C8-922C-C57A-D03F-15E4E1849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7" name="Rectangle: Rounded Corners 6">
            <a:extLst>
              <a:ext uri="{FF2B5EF4-FFF2-40B4-BE49-F238E27FC236}">
                <a16:creationId xmlns:a16="http://schemas.microsoft.com/office/drawing/2014/main" id="{3B8C8A64-3CD1-8C8B-5424-6B8A630C74BF}"/>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8" name="TextBox 7">
            <a:extLst>
              <a:ext uri="{FF2B5EF4-FFF2-40B4-BE49-F238E27FC236}">
                <a16:creationId xmlns:a16="http://schemas.microsoft.com/office/drawing/2014/main" id="{D8E9A3E2-AC77-39D2-2C37-58FCB911F615}"/>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03 | Methodology</a:t>
            </a:r>
            <a:endParaRPr lang="en-ID" sz="1600" b="1" dirty="0">
              <a:solidFill>
                <a:schemeClr val="bg1"/>
              </a:solidFill>
            </a:endParaRPr>
          </a:p>
        </p:txBody>
      </p:sp>
      <p:sp>
        <p:nvSpPr>
          <p:cNvPr id="9" name="Rectangle 8">
            <a:extLst>
              <a:ext uri="{FF2B5EF4-FFF2-40B4-BE49-F238E27FC236}">
                <a16:creationId xmlns:a16="http://schemas.microsoft.com/office/drawing/2014/main" id="{F392895A-DFBB-2F1C-8DA9-C8A8AC280EDC}"/>
              </a:ext>
            </a:extLst>
          </p:cNvPr>
          <p:cNvSpPr/>
          <p:nvPr/>
        </p:nvSpPr>
        <p:spPr>
          <a:xfrm>
            <a:off x="184993" y="0"/>
            <a:ext cx="315575" cy="10885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C3F4FAF6-52A0-2B30-571F-286338CE654B}"/>
              </a:ext>
            </a:extLst>
          </p:cNvPr>
          <p:cNvSpPr/>
          <p:nvPr/>
        </p:nvSpPr>
        <p:spPr>
          <a:xfrm>
            <a:off x="11054964" y="44733"/>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descr="Logo&#10;&#10;Description automatically generated">
            <a:extLst>
              <a:ext uri="{FF2B5EF4-FFF2-40B4-BE49-F238E27FC236}">
                <a16:creationId xmlns:a16="http://schemas.microsoft.com/office/drawing/2014/main" id="{ED0E4158-6E79-76F1-5BBE-B7B8E379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2" name="Picture 11" descr="Logo&#10;&#10;Description automatically generated">
            <a:extLst>
              <a:ext uri="{FF2B5EF4-FFF2-40B4-BE49-F238E27FC236}">
                <a16:creationId xmlns:a16="http://schemas.microsoft.com/office/drawing/2014/main" id="{8140D8B6-C29A-551B-01EE-FB8CFE496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3" name="Rectangle: Rounded Corners 12">
            <a:extLst>
              <a:ext uri="{FF2B5EF4-FFF2-40B4-BE49-F238E27FC236}">
                <a16:creationId xmlns:a16="http://schemas.microsoft.com/office/drawing/2014/main" id="{557015E0-7631-0026-BA2C-81BD96399628}"/>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4" name="TextBox 13">
            <a:extLst>
              <a:ext uri="{FF2B5EF4-FFF2-40B4-BE49-F238E27FC236}">
                <a16:creationId xmlns:a16="http://schemas.microsoft.com/office/drawing/2014/main" id="{1551AC46-96B4-613D-E884-D4C5C3F7CA3A}"/>
              </a:ext>
            </a:extLst>
          </p:cNvPr>
          <p:cNvSpPr txBox="1"/>
          <p:nvPr/>
        </p:nvSpPr>
        <p:spPr>
          <a:xfrm>
            <a:off x="9550400" y="6515369"/>
            <a:ext cx="2456607" cy="338554"/>
          </a:xfrm>
          <a:prstGeom prst="rect">
            <a:avLst/>
          </a:prstGeom>
          <a:noFill/>
        </p:spPr>
        <p:txBody>
          <a:bodyPr wrap="square" rtlCol="0">
            <a:spAutoFit/>
          </a:bodyPr>
          <a:lstStyle/>
          <a:p>
            <a:r>
              <a:rPr lang="en-GB" sz="1600" b="1" dirty="0">
                <a:solidFill>
                  <a:schemeClr val="bg1"/>
                </a:solidFill>
              </a:rPr>
              <a:t>04 | Result &amp; Analysis</a:t>
            </a:r>
            <a:endParaRPr lang="en-ID" b="1" dirty="0">
              <a:solidFill>
                <a:schemeClr val="bg1"/>
              </a:solidFill>
            </a:endParaRPr>
          </a:p>
        </p:txBody>
      </p:sp>
      <p:sp>
        <p:nvSpPr>
          <p:cNvPr id="15" name="Rectangle 14">
            <a:extLst>
              <a:ext uri="{FF2B5EF4-FFF2-40B4-BE49-F238E27FC236}">
                <a16:creationId xmlns:a16="http://schemas.microsoft.com/office/drawing/2014/main" id="{72B11721-9255-C0A1-CB87-48F6D01421E2}"/>
              </a:ext>
            </a:extLst>
          </p:cNvPr>
          <p:cNvSpPr/>
          <p:nvPr/>
        </p:nvSpPr>
        <p:spPr>
          <a:xfrm>
            <a:off x="184993" y="0"/>
            <a:ext cx="315575" cy="15456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70C678A4-5B03-29A4-EFF7-8E43A3BD11EF}"/>
              </a:ext>
            </a:extLst>
          </p:cNvPr>
          <p:cNvSpPr txBox="1"/>
          <p:nvPr/>
        </p:nvSpPr>
        <p:spPr>
          <a:xfrm>
            <a:off x="-696" y="348781"/>
            <a:ext cx="12182833" cy="400110"/>
          </a:xfrm>
          <a:prstGeom prst="rect">
            <a:avLst/>
          </a:prstGeom>
          <a:noFill/>
        </p:spPr>
        <p:txBody>
          <a:bodyPr wrap="square" rtlCol="0">
            <a:spAutoFit/>
          </a:bodyPr>
          <a:lstStyle/>
          <a:p>
            <a:pPr algn="ctr"/>
            <a:r>
              <a:rPr lang="en-GB" sz="2000" dirty="0">
                <a:latin typeface="Amasis MT Pro Black" panose="02040A04050005020304" pitchFamily="18" charset="0"/>
              </a:rPr>
              <a:t>Implementation of Customer Relationship Management Strategies</a:t>
            </a:r>
            <a:endParaRPr lang="en-ID" dirty="0">
              <a:latin typeface="Amasis MT Pro Black" panose="02040A04050005020304" pitchFamily="18" charset="0"/>
            </a:endParaRPr>
          </a:p>
        </p:txBody>
      </p:sp>
      <p:graphicFrame>
        <p:nvGraphicFramePr>
          <p:cNvPr id="3" name="Table 2">
            <a:extLst>
              <a:ext uri="{FF2B5EF4-FFF2-40B4-BE49-F238E27FC236}">
                <a16:creationId xmlns:a16="http://schemas.microsoft.com/office/drawing/2014/main" id="{0A8C3EC2-EAC3-360F-E703-5CF316BF7EB5}"/>
              </a:ext>
            </a:extLst>
          </p:cNvPr>
          <p:cNvGraphicFramePr>
            <a:graphicFrameLocks noGrp="1"/>
          </p:cNvGraphicFramePr>
          <p:nvPr>
            <p:extLst>
              <p:ext uri="{D42A27DB-BD31-4B8C-83A1-F6EECF244321}">
                <p14:modId xmlns:p14="http://schemas.microsoft.com/office/powerpoint/2010/main" val="3553100440"/>
              </p:ext>
            </p:extLst>
          </p:nvPr>
        </p:nvGraphicFramePr>
        <p:xfrm>
          <a:off x="400159" y="2519860"/>
          <a:ext cx="4756242" cy="1966771"/>
        </p:xfrm>
        <a:graphic>
          <a:graphicData uri="http://schemas.openxmlformats.org/drawingml/2006/table">
            <a:tbl>
              <a:tblPr firstRow="1" firstCol="1" bandRow="1">
                <a:tableStyleId>{F5AB1C69-6EDB-4FF4-983F-18BD219EF322}</a:tableStyleId>
              </a:tblPr>
              <a:tblGrid>
                <a:gridCol w="933756">
                  <a:extLst>
                    <a:ext uri="{9D8B030D-6E8A-4147-A177-3AD203B41FA5}">
                      <a16:colId xmlns:a16="http://schemas.microsoft.com/office/drawing/2014/main" val="1701819666"/>
                    </a:ext>
                  </a:extLst>
                </a:gridCol>
                <a:gridCol w="1329921">
                  <a:extLst>
                    <a:ext uri="{9D8B030D-6E8A-4147-A177-3AD203B41FA5}">
                      <a16:colId xmlns:a16="http://schemas.microsoft.com/office/drawing/2014/main" val="1158186057"/>
                    </a:ext>
                  </a:extLst>
                </a:gridCol>
                <a:gridCol w="827542">
                  <a:extLst>
                    <a:ext uri="{9D8B030D-6E8A-4147-A177-3AD203B41FA5}">
                      <a16:colId xmlns:a16="http://schemas.microsoft.com/office/drawing/2014/main" val="1219922953"/>
                    </a:ext>
                  </a:extLst>
                </a:gridCol>
                <a:gridCol w="1665023">
                  <a:extLst>
                    <a:ext uri="{9D8B030D-6E8A-4147-A177-3AD203B41FA5}">
                      <a16:colId xmlns:a16="http://schemas.microsoft.com/office/drawing/2014/main" val="2319382715"/>
                    </a:ext>
                  </a:extLst>
                </a:gridCol>
              </a:tblGrid>
              <a:tr h="519710">
                <a:tc>
                  <a:txBody>
                    <a:bodyPr/>
                    <a:lstStyle/>
                    <a:p>
                      <a:pPr algn="ctr">
                        <a:lnSpc>
                          <a:spcPct val="150000"/>
                        </a:lnSpc>
                        <a:spcAft>
                          <a:spcPts val="800"/>
                        </a:spcAft>
                      </a:pPr>
                      <a:r>
                        <a:rPr lang="en-US" sz="1200" dirty="0">
                          <a:effectLst/>
                        </a:rPr>
                        <a:t>Segment</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Number of Customers</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Ranking</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Strategy Targeting</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6383674"/>
                  </a:ext>
                </a:extLst>
              </a:tr>
              <a:tr h="464863">
                <a:tc>
                  <a:txBody>
                    <a:bodyPr/>
                    <a:lstStyle/>
                    <a:p>
                      <a:pPr algn="ctr">
                        <a:lnSpc>
                          <a:spcPct val="150000"/>
                        </a:lnSpc>
                        <a:spcAft>
                          <a:spcPts val="800"/>
                        </a:spcAft>
                      </a:pPr>
                      <a:r>
                        <a:rPr lang="en-US" sz="1200">
                          <a:effectLst/>
                        </a:rPr>
                        <a:t>1</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282</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2</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Profitable Customer</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101644"/>
                  </a:ext>
                </a:extLst>
              </a:tr>
              <a:tr h="485235">
                <a:tc>
                  <a:txBody>
                    <a:bodyPr/>
                    <a:lstStyle/>
                    <a:p>
                      <a:pPr algn="ctr">
                        <a:lnSpc>
                          <a:spcPct val="150000"/>
                        </a:lnSpc>
                        <a:spcAft>
                          <a:spcPts val="800"/>
                        </a:spcAft>
                      </a:pPr>
                      <a:r>
                        <a:rPr lang="en-US" sz="1200" dirty="0">
                          <a:effectLst/>
                        </a:rPr>
                        <a:t>2</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508,615</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3</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Less-Profitable Customer</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65977"/>
                  </a:ext>
                </a:extLst>
              </a:tr>
              <a:tr h="464863">
                <a:tc>
                  <a:txBody>
                    <a:bodyPr/>
                    <a:lstStyle/>
                    <a:p>
                      <a:pPr algn="ctr">
                        <a:lnSpc>
                          <a:spcPct val="150000"/>
                        </a:lnSpc>
                        <a:spcAft>
                          <a:spcPts val="800"/>
                        </a:spcAft>
                      </a:pPr>
                      <a:r>
                        <a:rPr lang="en-US" sz="1200">
                          <a:effectLst/>
                        </a:rPr>
                        <a:t>3</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200">
                          <a:effectLst/>
                        </a:rPr>
                        <a:t>37</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1</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Profitable Customer</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297665"/>
                  </a:ext>
                </a:extLst>
              </a:tr>
            </a:tbl>
          </a:graphicData>
        </a:graphic>
      </p:graphicFrame>
      <p:sp>
        <p:nvSpPr>
          <p:cNvPr id="20" name="Rectangle: Rounded Corners 19">
            <a:extLst>
              <a:ext uri="{FF2B5EF4-FFF2-40B4-BE49-F238E27FC236}">
                <a16:creationId xmlns:a16="http://schemas.microsoft.com/office/drawing/2014/main" id="{BEF295E1-9D07-E49F-9D74-5B4D3C6438A4}"/>
              </a:ext>
            </a:extLst>
          </p:cNvPr>
          <p:cNvSpPr/>
          <p:nvPr/>
        </p:nvSpPr>
        <p:spPr>
          <a:xfrm>
            <a:off x="5499966" y="1956269"/>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22" name="Rectangle: Rounded Corners 21">
            <a:extLst>
              <a:ext uri="{FF2B5EF4-FFF2-40B4-BE49-F238E27FC236}">
                <a16:creationId xmlns:a16="http://schemas.microsoft.com/office/drawing/2014/main" id="{5072481D-91C5-88E0-68B0-F6C3AA3BDCF8}"/>
              </a:ext>
            </a:extLst>
          </p:cNvPr>
          <p:cNvSpPr/>
          <p:nvPr/>
        </p:nvSpPr>
        <p:spPr>
          <a:xfrm>
            <a:off x="5465876" y="3390253"/>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28" name="Rectangle: Rounded Corners 27">
            <a:extLst>
              <a:ext uri="{FF2B5EF4-FFF2-40B4-BE49-F238E27FC236}">
                <a16:creationId xmlns:a16="http://schemas.microsoft.com/office/drawing/2014/main" id="{10AB130D-BE46-87A5-D678-E37FCAB03023}"/>
              </a:ext>
            </a:extLst>
          </p:cNvPr>
          <p:cNvSpPr/>
          <p:nvPr/>
        </p:nvSpPr>
        <p:spPr>
          <a:xfrm>
            <a:off x="5480937" y="4824237"/>
            <a:ext cx="609784" cy="4809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29" name="TextBox 28">
            <a:extLst>
              <a:ext uri="{FF2B5EF4-FFF2-40B4-BE49-F238E27FC236}">
                <a16:creationId xmlns:a16="http://schemas.microsoft.com/office/drawing/2014/main" id="{6A02FE42-DE6B-597E-4D0C-CFC624E498A3}"/>
              </a:ext>
            </a:extLst>
          </p:cNvPr>
          <p:cNvSpPr txBox="1"/>
          <p:nvPr/>
        </p:nvSpPr>
        <p:spPr>
          <a:xfrm>
            <a:off x="6375882" y="1920094"/>
            <a:ext cx="5595045" cy="1200329"/>
          </a:xfrm>
          <a:prstGeom prst="rect">
            <a:avLst/>
          </a:prstGeom>
          <a:noFill/>
        </p:spPr>
        <p:txBody>
          <a:bodyPr wrap="square" rtlCol="0">
            <a:spAutoFit/>
          </a:bodyPr>
          <a:lstStyle/>
          <a:p>
            <a:pPr algn="just"/>
            <a:r>
              <a:rPr lang="en-GB" sz="1200" b="1" dirty="0"/>
              <a:t>The appropriate strategy for this group is Sustainable marketing, i.e.:</a:t>
            </a:r>
          </a:p>
          <a:p>
            <a:pPr marL="355600" indent="-171450" algn="just">
              <a:buFont typeface="Arial" panose="020B0604020202020204" pitchFamily="34" charset="0"/>
              <a:buChar char="•"/>
            </a:pPr>
            <a:r>
              <a:rPr lang="en-GB" sz="1200" b="1" dirty="0"/>
              <a:t>Business to business: offering special premium service products to use more electricity during off-peak periods. </a:t>
            </a:r>
          </a:p>
          <a:p>
            <a:pPr marL="355600" indent="-171450" algn="just">
              <a:buFont typeface="Arial" panose="020B0604020202020204" pitchFamily="34" charset="0"/>
              <a:buChar char="•"/>
            </a:pPr>
            <a:r>
              <a:rPr lang="en-GB" sz="1200" b="1" dirty="0"/>
              <a:t>One-to-one marketing: providing dedicated account executives to customers to provide the best solutions and consultations for electricity problems experienced by customers. </a:t>
            </a:r>
            <a:endParaRPr lang="en-ID" sz="1200" b="1" dirty="0"/>
          </a:p>
        </p:txBody>
      </p:sp>
      <p:sp>
        <p:nvSpPr>
          <p:cNvPr id="30" name="TextBox 29">
            <a:extLst>
              <a:ext uri="{FF2B5EF4-FFF2-40B4-BE49-F238E27FC236}">
                <a16:creationId xmlns:a16="http://schemas.microsoft.com/office/drawing/2014/main" id="{71F3DF02-EAF6-BE89-B817-8585EB8DAC15}"/>
              </a:ext>
            </a:extLst>
          </p:cNvPr>
          <p:cNvSpPr txBox="1"/>
          <p:nvPr/>
        </p:nvSpPr>
        <p:spPr>
          <a:xfrm>
            <a:off x="6385135" y="3324494"/>
            <a:ext cx="5621872" cy="1015663"/>
          </a:xfrm>
          <a:prstGeom prst="rect">
            <a:avLst/>
          </a:prstGeom>
          <a:noFill/>
        </p:spPr>
        <p:txBody>
          <a:bodyPr wrap="square" rtlCol="0">
            <a:spAutoFit/>
          </a:bodyPr>
          <a:lstStyle/>
          <a:p>
            <a:pPr algn="just"/>
            <a:r>
              <a:rPr lang="en-GB" sz="1200" b="1" dirty="0"/>
              <a:t>The appropriate strategy for this group is Continuous marketing, i.e. :</a:t>
            </a:r>
          </a:p>
          <a:p>
            <a:pPr marL="171450" indent="-171450" algn="just">
              <a:buFont typeface="Arial" panose="020B0604020202020204" pitchFamily="34" charset="0"/>
              <a:buChar char="•"/>
            </a:pPr>
            <a:r>
              <a:rPr lang="en-GB" sz="1200" b="1" dirty="0"/>
              <a:t>Business to business: offering premium services without the need to abandon consumer consumption habits during peak seasons.</a:t>
            </a:r>
          </a:p>
          <a:p>
            <a:pPr marL="171450" indent="-171450" algn="just">
              <a:buFont typeface="Arial" panose="020B0604020202020204" pitchFamily="34" charset="0"/>
              <a:buChar char="•"/>
            </a:pPr>
            <a:r>
              <a:rPr lang="en-GB" sz="1200" b="1" dirty="0"/>
              <a:t>One-to-one marketing: increase electricity usage during non-peak load periods.</a:t>
            </a:r>
            <a:endParaRPr lang="en-ID" sz="1200" b="1" dirty="0"/>
          </a:p>
        </p:txBody>
      </p:sp>
      <p:sp>
        <p:nvSpPr>
          <p:cNvPr id="31" name="TextBox 30">
            <a:extLst>
              <a:ext uri="{FF2B5EF4-FFF2-40B4-BE49-F238E27FC236}">
                <a16:creationId xmlns:a16="http://schemas.microsoft.com/office/drawing/2014/main" id="{1546642C-184F-FEAF-15F3-CC0C5CEA84A1}"/>
              </a:ext>
            </a:extLst>
          </p:cNvPr>
          <p:cNvSpPr txBox="1"/>
          <p:nvPr/>
        </p:nvSpPr>
        <p:spPr>
          <a:xfrm>
            <a:off x="6385135" y="4747523"/>
            <a:ext cx="5621873" cy="1015663"/>
          </a:xfrm>
          <a:prstGeom prst="rect">
            <a:avLst/>
          </a:prstGeom>
          <a:noFill/>
        </p:spPr>
        <p:txBody>
          <a:bodyPr wrap="square" rtlCol="0">
            <a:spAutoFit/>
          </a:bodyPr>
          <a:lstStyle/>
          <a:p>
            <a:pPr algn="just"/>
            <a:r>
              <a:rPr lang="en-GB" sz="1200" b="1" dirty="0"/>
              <a:t>The appropriate strategy for this group is the Continuous Replenishment Program : companies are advised to conduct partnership programs to encourage increased electricity consumption, electronic equipment manufacturers to replace non-electric equipment with electricity-based ones. </a:t>
            </a:r>
            <a:endParaRPr lang="en-ID" sz="1200" b="1" dirty="0"/>
          </a:p>
        </p:txBody>
      </p:sp>
      <p:sp>
        <p:nvSpPr>
          <p:cNvPr id="33" name="TextBox 32">
            <a:extLst>
              <a:ext uri="{FF2B5EF4-FFF2-40B4-BE49-F238E27FC236}">
                <a16:creationId xmlns:a16="http://schemas.microsoft.com/office/drawing/2014/main" id="{AFD40F5B-7434-17C3-C873-29B26D3576F5}"/>
              </a:ext>
            </a:extLst>
          </p:cNvPr>
          <p:cNvSpPr txBox="1"/>
          <p:nvPr/>
        </p:nvSpPr>
        <p:spPr>
          <a:xfrm>
            <a:off x="4618055" y="1070228"/>
            <a:ext cx="2633645" cy="369332"/>
          </a:xfrm>
          <a:prstGeom prst="rect">
            <a:avLst/>
          </a:prstGeom>
          <a:noFill/>
        </p:spPr>
        <p:txBody>
          <a:bodyPr wrap="square" rtlCol="0">
            <a:spAutoFit/>
          </a:bodyPr>
          <a:lstStyle/>
          <a:p>
            <a:r>
              <a:rPr lang="en-ID" b="1" dirty="0"/>
              <a:t>Rank-Based Strategy</a:t>
            </a:r>
          </a:p>
        </p:txBody>
      </p:sp>
    </p:spTree>
    <p:extLst>
      <p:ext uri="{BB962C8B-B14F-4D97-AF65-F5344CB8AC3E}">
        <p14:creationId xmlns:p14="http://schemas.microsoft.com/office/powerpoint/2010/main" val="368737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General Conclusion</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24D19DA3-A105-304F-0CDB-2479A1268D97}"/>
              </a:ext>
            </a:extLst>
          </p:cNvPr>
          <p:cNvSpPr/>
          <p:nvPr/>
        </p:nvSpPr>
        <p:spPr>
          <a:xfrm>
            <a:off x="1286098" y="1328912"/>
            <a:ext cx="774199" cy="63402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RQ1</a:t>
            </a:r>
            <a:endParaRPr lang="en-ID" b="1" dirty="0"/>
          </a:p>
        </p:txBody>
      </p:sp>
      <p:sp>
        <p:nvSpPr>
          <p:cNvPr id="7" name="TextBox 6">
            <a:extLst>
              <a:ext uri="{FF2B5EF4-FFF2-40B4-BE49-F238E27FC236}">
                <a16:creationId xmlns:a16="http://schemas.microsoft.com/office/drawing/2014/main" id="{11DE93B0-ED4E-B354-D98E-E5BF51085551}"/>
              </a:ext>
            </a:extLst>
          </p:cNvPr>
          <p:cNvSpPr txBox="1"/>
          <p:nvPr/>
        </p:nvSpPr>
        <p:spPr>
          <a:xfrm>
            <a:off x="2275742" y="1328912"/>
            <a:ext cx="2814593" cy="1015663"/>
          </a:xfrm>
          <a:prstGeom prst="rect">
            <a:avLst/>
          </a:prstGeom>
          <a:noFill/>
        </p:spPr>
        <p:txBody>
          <a:bodyPr wrap="square" rtlCol="0">
            <a:spAutoFit/>
          </a:bodyPr>
          <a:lstStyle/>
          <a:p>
            <a:pPr algn="just"/>
            <a:r>
              <a:rPr lang="en-GB" sz="1200" i="1" dirty="0">
                <a:effectLst/>
                <a:latin typeface="Times New Roman" panose="02020603050405020304" pitchFamily="18" charset="0"/>
                <a:ea typeface="Calibri" panose="020F0502020204030204" pitchFamily="34" charset="0"/>
                <a:cs typeface="Times New Roman" panose="02020603050405020304" pitchFamily="18" charset="0"/>
              </a:rPr>
              <a:t>“How to develop an accurate customer segmentation model according to the characteristics of electricity customers using West Sumatra Zone business customer transaction data?</a:t>
            </a:r>
            <a:r>
              <a:rPr lang="en-ID" sz="1200" i="1"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354A133B-0A41-0590-CC65-79966F98A22E}"/>
              </a:ext>
            </a:extLst>
          </p:cNvPr>
          <p:cNvSpPr txBox="1"/>
          <p:nvPr/>
        </p:nvSpPr>
        <p:spPr>
          <a:xfrm>
            <a:off x="7616069" y="1336794"/>
            <a:ext cx="3162634" cy="646331"/>
          </a:xfrm>
          <a:prstGeom prst="rect">
            <a:avLst/>
          </a:prstGeom>
          <a:noFill/>
        </p:spPr>
        <p:txBody>
          <a:bodyPr wrap="square" rtlCol="0">
            <a:spAutoFit/>
          </a:bodyPr>
          <a:lstStyle/>
          <a:p>
            <a:pPr algn="just"/>
            <a:r>
              <a:rPr lang="en-GB" sz="1200" i="1" dirty="0">
                <a:latin typeface="Times New Roman" panose="02020603050405020304" pitchFamily="18" charset="0"/>
                <a:ea typeface="Calibri" panose="020F0502020204030204" pitchFamily="34" charset="0"/>
                <a:cs typeface="Times New Roman" panose="02020603050405020304" pitchFamily="18" charset="0"/>
              </a:rPr>
              <a:t>“</a:t>
            </a:r>
            <a:r>
              <a:rPr lang="en-GB" sz="1200" i="1" dirty="0">
                <a:effectLst/>
                <a:latin typeface="Times New Roman" panose="02020603050405020304" pitchFamily="18" charset="0"/>
                <a:ea typeface="Calibri" panose="020F0502020204030204" pitchFamily="34" charset="0"/>
                <a:cs typeface="Times New Roman" panose="02020603050405020304" pitchFamily="18" charset="0"/>
              </a:rPr>
              <a:t>How to implement marketing strategies according to customer criteria based on the results of the customer segmentation model?</a:t>
            </a:r>
            <a:endParaRPr lang="en-ID" sz="12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F7D1938-8FB3-828D-D94F-16218F7E732A}"/>
              </a:ext>
            </a:extLst>
          </p:cNvPr>
          <p:cNvSpPr/>
          <p:nvPr/>
        </p:nvSpPr>
        <p:spPr>
          <a:xfrm>
            <a:off x="6382550" y="1349102"/>
            <a:ext cx="774199" cy="63402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n w="0"/>
                <a:solidFill>
                  <a:schemeClr val="tx1"/>
                </a:solidFill>
                <a:effectLst>
                  <a:outerShdw blurRad="38100" dist="19050" dir="2700000" algn="tl" rotWithShape="0">
                    <a:schemeClr val="dk1">
                      <a:alpha val="40000"/>
                    </a:schemeClr>
                  </a:outerShdw>
                </a:effectLst>
              </a:rPr>
              <a:t>RQ2</a:t>
            </a:r>
            <a:endParaRPr lang="en-ID" b="1" dirty="0"/>
          </a:p>
        </p:txBody>
      </p:sp>
      <p:sp>
        <p:nvSpPr>
          <p:cNvPr id="11" name="Rectangle: Rounded Corners 10">
            <a:extLst>
              <a:ext uri="{FF2B5EF4-FFF2-40B4-BE49-F238E27FC236}">
                <a16:creationId xmlns:a16="http://schemas.microsoft.com/office/drawing/2014/main" id="{8F8B229B-66D3-64E5-2E45-8DF114795756}"/>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2" name="TextBox 11">
            <a:extLst>
              <a:ext uri="{FF2B5EF4-FFF2-40B4-BE49-F238E27FC236}">
                <a16:creationId xmlns:a16="http://schemas.microsoft.com/office/drawing/2014/main" id="{5EDBE1F9-8A35-9369-B61A-4B13087D1FEE}"/>
              </a:ext>
            </a:extLst>
          </p:cNvPr>
          <p:cNvSpPr txBox="1"/>
          <p:nvPr/>
        </p:nvSpPr>
        <p:spPr>
          <a:xfrm>
            <a:off x="9550400" y="6515369"/>
            <a:ext cx="2456607" cy="307777"/>
          </a:xfrm>
          <a:prstGeom prst="rect">
            <a:avLst/>
          </a:prstGeom>
          <a:noFill/>
        </p:spPr>
        <p:txBody>
          <a:bodyPr wrap="square" rtlCol="0">
            <a:spAutoFit/>
          </a:bodyPr>
          <a:lstStyle/>
          <a:p>
            <a:pPr algn="ctr"/>
            <a:r>
              <a:rPr lang="en-GB" sz="1400" b="1" dirty="0">
                <a:solidFill>
                  <a:schemeClr val="bg1"/>
                </a:solidFill>
              </a:rPr>
              <a:t>05 | Conclusion</a:t>
            </a:r>
            <a:endParaRPr lang="en-ID" sz="1600" b="1" dirty="0">
              <a:solidFill>
                <a:schemeClr val="bg1"/>
              </a:solidFill>
            </a:endParaRPr>
          </a:p>
        </p:txBody>
      </p:sp>
      <p:sp>
        <p:nvSpPr>
          <p:cNvPr id="17" name="Rectangle 16">
            <a:extLst>
              <a:ext uri="{FF2B5EF4-FFF2-40B4-BE49-F238E27FC236}">
                <a16:creationId xmlns:a16="http://schemas.microsoft.com/office/drawing/2014/main" id="{1BAB66EF-9568-07F6-DDFB-5A6DB6344748}"/>
              </a:ext>
            </a:extLst>
          </p:cNvPr>
          <p:cNvSpPr/>
          <p:nvPr/>
        </p:nvSpPr>
        <p:spPr>
          <a:xfrm>
            <a:off x="817214" y="2507723"/>
            <a:ext cx="4787900" cy="366819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18" name="TextBox 17">
            <a:extLst>
              <a:ext uri="{FF2B5EF4-FFF2-40B4-BE49-F238E27FC236}">
                <a16:creationId xmlns:a16="http://schemas.microsoft.com/office/drawing/2014/main" id="{4A5D814B-CD61-73F7-F995-841E2B9D4F75}"/>
              </a:ext>
            </a:extLst>
          </p:cNvPr>
          <p:cNvSpPr txBox="1"/>
          <p:nvPr/>
        </p:nvSpPr>
        <p:spPr>
          <a:xfrm>
            <a:off x="936782" y="2630677"/>
            <a:ext cx="990600" cy="307777"/>
          </a:xfrm>
          <a:prstGeom prst="rect">
            <a:avLst/>
          </a:prstGeom>
          <a:noFill/>
        </p:spPr>
        <p:txBody>
          <a:bodyPr wrap="square" rtlCol="0">
            <a:spAutoFit/>
          </a:bodyPr>
          <a:lstStyle/>
          <a:p>
            <a:r>
              <a:rPr lang="en-GB" sz="1400" b="1" dirty="0"/>
              <a:t>Step 01|</a:t>
            </a:r>
            <a:endParaRPr lang="en-ID" b="1" dirty="0"/>
          </a:p>
        </p:txBody>
      </p:sp>
      <p:sp>
        <p:nvSpPr>
          <p:cNvPr id="19" name="TextBox 18">
            <a:extLst>
              <a:ext uri="{FF2B5EF4-FFF2-40B4-BE49-F238E27FC236}">
                <a16:creationId xmlns:a16="http://schemas.microsoft.com/office/drawing/2014/main" id="{20909D48-88B6-7E7A-5FDC-512593432EED}"/>
              </a:ext>
            </a:extLst>
          </p:cNvPr>
          <p:cNvSpPr txBox="1"/>
          <p:nvPr/>
        </p:nvSpPr>
        <p:spPr>
          <a:xfrm>
            <a:off x="946877" y="3328762"/>
            <a:ext cx="990600" cy="307777"/>
          </a:xfrm>
          <a:prstGeom prst="rect">
            <a:avLst/>
          </a:prstGeom>
          <a:noFill/>
        </p:spPr>
        <p:txBody>
          <a:bodyPr wrap="square" rtlCol="0">
            <a:spAutoFit/>
          </a:bodyPr>
          <a:lstStyle/>
          <a:p>
            <a:r>
              <a:rPr lang="en-GB" sz="1400" b="1" dirty="0"/>
              <a:t>Step 02|</a:t>
            </a:r>
            <a:endParaRPr lang="en-ID" b="1" dirty="0"/>
          </a:p>
        </p:txBody>
      </p:sp>
      <p:sp>
        <p:nvSpPr>
          <p:cNvPr id="20" name="TextBox 19">
            <a:extLst>
              <a:ext uri="{FF2B5EF4-FFF2-40B4-BE49-F238E27FC236}">
                <a16:creationId xmlns:a16="http://schemas.microsoft.com/office/drawing/2014/main" id="{56085205-0B0B-F534-C4B7-BC65E495D6D6}"/>
              </a:ext>
            </a:extLst>
          </p:cNvPr>
          <p:cNvSpPr txBox="1"/>
          <p:nvPr/>
        </p:nvSpPr>
        <p:spPr>
          <a:xfrm>
            <a:off x="946877" y="3936748"/>
            <a:ext cx="990600" cy="307777"/>
          </a:xfrm>
          <a:prstGeom prst="rect">
            <a:avLst/>
          </a:prstGeom>
          <a:noFill/>
        </p:spPr>
        <p:txBody>
          <a:bodyPr wrap="square" rtlCol="0">
            <a:spAutoFit/>
          </a:bodyPr>
          <a:lstStyle/>
          <a:p>
            <a:r>
              <a:rPr lang="en-GB" sz="1400" b="1" dirty="0"/>
              <a:t>Step 03|</a:t>
            </a:r>
            <a:endParaRPr lang="en-ID" b="1" dirty="0"/>
          </a:p>
        </p:txBody>
      </p:sp>
      <p:sp>
        <p:nvSpPr>
          <p:cNvPr id="21" name="TextBox 20">
            <a:extLst>
              <a:ext uri="{FF2B5EF4-FFF2-40B4-BE49-F238E27FC236}">
                <a16:creationId xmlns:a16="http://schemas.microsoft.com/office/drawing/2014/main" id="{2C2D7C8C-1C8F-A6E6-1B9D-42FD786EB28E}"/>
              </a:ext>
            </a:extLst>
          </p:cNvPr>
          <p:cNvSpPr txBox="1"/>
          <p:nvPr/>
        </p:nvSpPr>
        <p:spPr>
          <a:xfrm>
            <a:off x="946877" y="4571199"/>
            <a:ext cx="990600" cy="307777"/>
          </a:xfrm>
          <a:prstGeom prst="rect">
            <a:avLst/>
          </a:prstGeom>
          <a:noFill/>
        </p:spPr>
        <p:txBody>
          <a:bodyPr wrap="square" rtlCol="0">
            <a:spAutoFit/>
          </a:bodyPr>
          <a:lstStyle/>
          <a:p>
            <a:r>
              <a:rPr lang="en-GB" sz="1400" b="1" dirty="0"/>
              <a:t>Step 04|</a:t>
            </a:r>
            <a:endParaRPr lang="en-ID" b="1" dirty="0"/>
          </a:p>
        </p:txBody>
      </p:sp>
      <p:sp>
        <p:nvSpPr>
          <p:cNvPr id="22" name="TextBox 21">
            <a:extLst>
              <a:ext uri="{FF2B5EF4-FFF2-40B4-BE49-F238E27FC236}">
                <a16:creationId xmlns:a16="http://schemas.microsoft.com/office/drawing/2014/main" id="{B59F767A-C1D4-089B-3D17-813FAC3AE4DD}"/>
              </a:ext>
            </a:extLst>
          </p:cNvPr>
          <p:cNvSpPr txBox="1"/>
          <p:nvPr/>
        </p:nvSpPr>
        <p:spPr>
          <a:xfrm>
            <a:off x="936782" y="5205650"/>
            <a:ext cx="990600" cy="307777"/>
          </a:xfrm>
          <a:prstGeom prst="rect">
            <a:avLst/>
          </a:prstGeom>
          <a:noFill/>
        </p:spPr>
        <p:txBody>
          <a:bodyPr wrap="square" rtlCol="0">
            <a:spAutoFit/>
          </a:bodyPr>
          <a:lstStyle/>
          <a:p>
            <a:r>
              <a:rPr lang="en-GB" sz="1400" b="1" dirty="0"/>
              <a:t>Step 05|</a:t>
            </a:r>
            <a:endParaRPr lang="en-ID" b="1" dirty="0"/>
          </a:p>
        </p:txBody>
      </p:sp>
      <p:sp>
        <p:nvSpPr>
          <p:cNvPr id="23" name="TextBox 22">
            <a:extLst>
              <a:ext uri="{FF2B5EF4-FFF2-40B4-BE49-F238E27FC236}">
                <a16:creationId xmlns:a16="http://schemas.microsoft.com/office/drawing/2014/main" id="{0AE337C3-4FE5-70E7-5089-A21B782ABD40}"/>
              </a:ext>
            </a:extLst>
          </p:cNvPr>
          <p:cNvSpPr txBox="1"/>
          <p:nvPr/>
        </p:nvSpPr>
        <p:spPr>
          <a:xfrm>
            <a:off x="1888622" y="2636962"/>
            <a:ext cx="3588832" cy="430887"/>
          </a:xfrm>
          <a:prstGeom prst="rect">
            <a:avLst/>
          </a:prstGeom>
          <a:noFill/>
        </p:spPr>
        <p:txBody>
          <a:bodyPr wrap="square" rtlCol="0">
            <a:spAutoFit/>
          </a:bodyPr>
          <a:lstStyle/>
          <a:p>
            <a:r>
              <a:rPr lang="en-GB" sz="1100" dirty="0"/>
              <a:t>Collect the data from PT PLN Persero West Sumatera Zone from January 2019 until December 2020</a:t>
            </a:r>
            <a:endParaRPr lang="en-ID" sz="1100" dirty="0"/>
          </a:p>
        </p:txBody>
      </p:sp>
      <p:sp>
        <p:nvSpPr>
          <p:cNvPr id="24" name="TextBox 23">
            <a:extLst>
              <a:ext uri="{FF2B5EF4-FFF2-40B4-BE49-F238E27FC236}">
                <a16:creationId xmlns:a16="http://schemas.microsoft.com/office/drawing/2014/main" id="{97204566-36E0-150F-E380-1821A6E8A521}"/>
              </a:ext>
            </a:extLst>
          </p:cNvPr>
          <p:cNvSpPr txBox="1"/>
          <p:nvPr/>
        </p:nvSpPr>
        <p:spPr>
          <a:xfrm>
            <a:off x="1888622" y="3300056"/>
            <a:ext cx="3588832" cy="430887"/>
          </a:xfrm>
          <a:prstGeom prst="rect">
            <a:avLst/>
          </a:prstGeom>
          <a:noFill/>
        </p:spPr>
        <p:txBody>
          <a:bodyPr wrap="square" rtlCol="0">
            <a:spAutoFit/>
          </a:bodyPr>
          <a:lstStyle/>
          <a:p>
            <a:r>
              <a:rPr lang="en-GB" sz="1100" dirty="0"/>
              <a:t>Perform data preparation (i.e., data profiling and data cleaning)</a:t>
            </a:r>
            <a:endParaRPr lang="en-ID" sz="1100" dirty="0"/>
          </a:p>
        </p:txBody>
      </p:sp>
      <p:sp>
        <p:nvSpPr>
          <p:cNvPr id="25" name="Rectangle 24">
            <a:extLst>
              <a:ext uri="{FF2B5EF4-FFF2-40B4-BE49-F238E27FC236}">
                <a16:creationId xmlns:a16="http://schemas.microsoft.com/office/drawing/2014/main" id="{189374FE-A411-6E6A-CD71-F869AA52B456}"/>
              </a:ext>
            </a:extLst>
          </p:cNvPr>
          <p:cNvSpPr/>
          <p:nvPr/>
        </p:nvSpPr>
        <p:spPr>
          <a:xfrm>
            <a:off x="6769649" y="2507723"/>
            <a:ext cx="3983855" cy="20927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26" name="TextBox 25">
            <a:extLst>
              <a:ext uri="{FF2B5EF4-FFF2-40B4-BE49-F238E27FC236}">
                <a16:creationId xmlns:a16="http://schemas.microsoft.com/office/drawing/2014/main" id="{D8603EA3-2EB4-EB95-DCFB-4B82F6DDEFB2}"/>
              </a:ext>
            </a:extLst>
          </p:cNvPr>
          <p:cNvSpPr txBox="1"/>
          <p:nvPr/>
        </p:nvSpPr>
        <p:spPr>
          <a:xfrm>
            <a:off x="1860195" y="3857303"/>
            <a:ext cx="3588832" cy="600164"/>
          </a:xfrm>
          <a:prstGeom prst="rect">
            <a:avLst/>
          </a:prstGeom>
          <a:noFill/>
        </p:spPr>
        <p:txBody>
          <a:bodyPr wrap="square" rtlCol="0">
            <a:spAutoFit/>
          </a:bodyPr>
          <a:lstStyle/>
          <a:p>
            <a:r>
              <a:rPr lang="en-GB" sz="1100" dirty="0"/>
              <a:t>Maintain predictors and predictions from those needed to be processed in the hybrid model of customer segmentation</a:t>
            </a:r>
            <a:endParaRPr lang="en-ID" sz="1100" dirty="0"/>
          </a:p>
        </p:txBody>
      </p:sp>
      <p:sp>
        <p:nvSpPr>
          <p:cNvPr id="27" name="TextBox 26">
            <a:extLst>
              <a:ext uri="{FF2B5EF4-FFF2-40B4-BE49-F238E27FC236}">
                <a16:creationId xmlns:a16="http://schemas.microsoft.com/office/drawing/2014/main" id="{5A23CC2A-8F99-C21F-4208-D4A9E32913CF}"/>
              </a:ext>
            </a:extLst>
          </p:cNvPr>
          <p:cNvSpPr txBox="1"/>
          <p:nvPr/>
        </p:nvSpPr>
        <p:spPr>
          <a:xfrm>
            <a:off x="1888622" y="4557086"/>
            <a:ext cx="3588832" cy="600164"/>
          </a:xfrm>
          <a:prstGeom prst="rect">
            <a:avLst/>
          </a:prstGeom>
          <a:noFill/>
        </p:spPr>
        <p:txBody>
          <a:bodyPr wrap="square" rtlCol="0">
            <a:spAutoFit/>
          </a:bodyPr>
          <a:lstStyle/>
          <a:p>
            <a:r>
              <a:rPr lang="en-GB" sz="1100" dirty="0"/>
              <a:t>There are nine variables will be selected which are possible before being processed in the Clustering Model</a:t>
            </a:r>
            <a:endParaRPr lang="en-ID" sz="1100" dirty="0"/>
          </a:p>
        </p:txBody>
      </p:sp>
      <p:sp>
        <p:nvSpPr>
          <p:cNvPr id="28" name="TextBox 27">
            <a:extLst>
              <a:ext uri="{FF2B5EF4-FFF2-40B4-BE49-F238E27FC236}">
                <a16:creationId xmlns:a16="http://schemas.microsoft.com/office/drawing/2014/main" id="{F5B7ECB4-9259-891C-B2AF-5B6469A6F2D2}"/>
              </a:ext>
            </a:extLst>
          </p:cNvPr>
          <p:cNvSpPr txBox="1"/>
          <p:nvPr/>
        </p:nvSpPr>
        <p:spPr>
          <a:xfrm>
            <a:off x="1850100" y="5217003"/>
            <a:ext cx="3588832" cy="938719"/>
          </a:xfrm>
          <a:prstGeom prst="rect">
            <a:avLst/>
          </a:prstGeom>
          <a:noFill/>
        </p:spPr>
        <p:txBody>
          <a:bodyPr wrap="square" rtlCol="0">
            <a:spAutoFit/>
          </a:bodyPr>
          <a:lstStyle/>
          <a:p>
            <a:r>
              <a:rPr lang="en-GB" sz="1100" dirty="0"/>
              <a:t>The segment results will be calculated into Customer Lifetime Value but previously the weight value will be sought from the AHP value of the 3 cluster result variables, then there is an appropriate segment ranking from the processing results</a:t>
            </a:r>
            <a:endParaRPr lang="en-ID" sz="1100" dirty="0"/>
          </a:p>
        </p:txBody>
      </p:sp>
      <p:sp>
        <p:nvSpPr>
          <p:cNvPr id="31" name="TextBox 30">
            <a:extLst>
              <a:ext uri="{FF2B5EF4-FFF2-40B4-BE49-F238E27FC236}">
                <a16:creationId xmlns:a16="http://schemas.microsoft.com/office/drawing/2014/main" id="{11F37297-ABAB-75A2-19F6-DCB7176CF018}"/>
              </a:ext>
            </a:extLst>
          </p:cNvPr>
          <p:cNvSpPr txBox="1"/>
          <p:nvPr/>
        </p:nvSpPr>
        <p:spPr>
          <a:xfrm>
            <a:off x="6958957" y="2730669"/>
            <a:ext cx="3605237" cy="1569660"/>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third group is profitable customers, the right strategy in this group is sustainable marketing.</a:t>
            </a:r>
          </a:p>
          <a:p>
            <a:pPr marL="171450" indent="-171450">
              <a:buFont typeface="Arial" panose="020B0604020202020204" pitchFamily="34" charset="0"/>
              <a:buChar char="•"/>
            </a:pPr>
            <a:r>
              <a:rPr lang="en-GB" sz="1200" dirty="0"/>
              <a:t>The second group is the profitable intermediate customers</a:t>
            </a:r>
          </a:p>
          <a:p>
            <a:pPr marL="171450" indent="-171450">
              <a:buFont typeface="Arial" panose="020B0604020202020204" pitchFamily="34" charset="0"/>
              <a:buChar char="•"/>
            </a:pPr>
            <a:r>
              <a:rPr lang="en-GB" sz="1200" dirty="0"/>
              <a:t>The first group is customers who are less profitable because the total electricity consumption per month is 4,260 kWh. </a:t>
            </a:r>
          </a:p>
        </p:txBody>
      </p:sp>
    </p:spTree>
    <p:extLst>
      <p:ext uri="{BB962C8B-B14F-4D97-AF65-F5344CB8AC3E}">
        <p14:creationId xmlns:p14="http://schemas.microsoft.com/office/powerpoint/2010/main" val="18430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and Practical Implications</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pPr algn="ctr"/>
            <a:r>
              <a:rPr lang="en-GB" sz="1400" b="1" dirty="0">
                <a:solidFill>
                  <a:schemeClr val="bg1"/>
                </a:solidFill>
              </a:rPr>
              <a:t>05 | Conclusion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37159" cy="169560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6067FAD9-0B61-8085-4A47-9595277FE118}"/>
              </a:ext>
            </a:extLst>
          </p:cNvPr>
          <p:cNvSpPr/>
          <p:nvPr/>
        </p:nvSpPr>
        <p:spPr>
          <a:xfrm>
            <a:off x="6828315" y="1347466"/>
            <a:ext cx="4406900" cy="1572065"/>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A78FE7C7-E77D-6138-E240-3234BF20E22E}"/>
              </a:ext>
            </a:extLst>
          </p:cNvPr>
          <p:cNvSpPr txBox="1"/>
          <p:nvPr/>
        </p:nvSpPr>
        <p:spPr>
          <a:xfrm>
            <a:off x="6970068" y="1763195"/>
            <a:ext cx="3982199" cy="830997"/>
          </a:xfrm>
          <a:prstGeom prst="rect">
            <a:avLst/>
          </a:prstGeom>
          <a:noFill/>
        </p:spPr>
        <p:txBody>
          <a:bodyPr wrap="square" rtlCol="0">
            <a:spAutoFit/>
          </a:bodyPr>
          <a:lstStyle/>
          <a:p>
            <a:pPr algn="just"/>
            <a:r>
              <a:rPr lang="en-GB" sz="1200" dirty="0"/>
              <a:t>This study presents a predictive model using segmentation or customer grouping based on electricity consumption used by business customers in electricity companies.</a:t>
            </a:r>
          </a:p>
        </p:txBody>
      </p:sp>
      <p:sp>
        <p:nvSpPr>
          <p:cNvPr id="22" name="TextBox 21">
            <a:extLst>
              <a:ext uri="{FF2B5EF4-FFF2-40B4-BE49-F238E27FC236}">
                <a16:creationId xmlns:a16="http://schemas.microsoft.com/office/drawing/2014/main" id="{3456B960-0F94-AE43-8536-362CA32ED1BC}"/>
              </a:ext>
            </a:extLst>
          </p:cNvPr>
          <p:cNvSpPr txBox="1"/>
          <p:nvPr/>
        </p:nvSpPr>
        <p:spPr>
          <a:xfrm>
            <a:off x="6970068" y="1357052"/>
            <a:ext cx="3299948" cy="338554"/>
          </a:xfrm>
          <a:prstGeom prst="rect">
            <a:avLst/>
          </a:prstGeom>
          <a:noFill/>
        </p:spPr>
        <p:txBody>
          <a:bodyPr wrap="square" rtlCol="0">
            <a:spAutoFit/>
          </a:bodyPr>
          <a:lstStyle/>
          <a:p>
            <a:r>
              <a:rPr lang="en-GB" sz="1600" b="1" dirty="0"/>
              <a:t>Contribution to the Literature</a:t>
            </a:r>
            <a:endParaRPr lang="en-ID" sz="1600" b="1" dirty="0"/>
          </a:p>
        </p:txBody>
      </p:sp>
      <p:sp>
        <p:nvSpPr>
          <p:cNvPr id="23" name="Rectangle 22">
            <a:extLst>
              <a:ext uri="{FF2B5EF4-FFF2-40B4-BE49-F238E27FC236}">
                <a16:creationId xmlns:a16="http://schemas.microsoft.com/office/drawing/2014/main" id="{D48BB435-3A8D-997D-3796-E33D77F848CE}"/>
              </a:ext>
            </a:extLst>
          </p:cNvPr>
          <p:cNvSpPr/>
          <p:nvPr/>
        </p:nvSpPr>
        <p:spPr>
          <a:xfrm>
            <a:off x="6828315" y="3072275"/>
            <a:ext cx="4406900" cy="1229977"/>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BEF16A77-C2CB-998F-10C0-57DF8E9903D2}"/>
              </a:ext>
            </a:extLst>
          </p:cNvPr>
          <p:cNvSpPr txBox="1"/>
          <p:nvPr/>
        </p:nvSpPr>
        <p:spPr>
          <a:xfrm>
            <a:off x="6970068" y="3523401"/>
            <a:ext cx="3982199" cy="646331"/>
          </a:xfrm>
          <a:prstGeom prst="rect">
            <a:avLst/>
          </a:prstGeom>
          <a:noFill/>
        </p:spPr>
        <p:txBody>
          <a:bodyPr wrap="square" rtlCol="0">
            <a:spAutoFit/>
          </a:bodyPr>
          <a:lstStyle/>
          <a:p>
            <a:pPr algn="just"/>
            <a:r>
              <a:rPr lang="en-GB" sz="1200" dirty="0"/>
              <a:t>This finding can inform companies to provide more optimal power based on the characteristics of their customers.</a:t>
            </a:r>
          </a:p>
        </p:txBody>
      </p:sp>
      <p:sp>
        <p:nvSpPr>
          <p:cNvPr id="25" name="TextBox 24">
            <a:extLst>
              <a:ext uri="{FF2B5EF4-FFF2-40B4-BE49-F238E27FC236}">
                <a16:creationId xmlns:a16="http://schemas.microsoft.com/office/drawing/2014/main" id="{6AF8F72C-99FB-E5F6-D074-DAE93270F2A5}"/>
              </a:ext>
            </a:extLst>
          </p:cNvPr>
          <p:cNvSpPr txBox="1"/>
          <p:nvPr/>
        </p:nvSpPr>
        <p:spPr>
          <a:xfrm>
            <a:off x="6970068" y="3117258"/>
            <a:ext cx="3299948" cy="338554"/>
          </a:xfrm>
          <a:prstGeom prst="rect">
            <a:avLst/>
          </a:prstGeom>
          <a:noFill/>
        </p:spPr>
        <p:txBody>
          <a:bodyPr wrap="square" rtlCol="0">
            <a:spAutoFit/>
          </a:bodyPr>
          <a:lstStyle/>
          <a:p>
            <a:r>
              <a:rPr lang="en-GB" sz="1600" b="1" dirty="0"/>
              <a:t>Managerial Implications</a:t>
            </a:r>
            <a:endParaRPr lang="en-ID" sz="1600" b="1" dirty="0"/>
          </a:p>
        </p:txBody>
      </p:sp>
      <p:sp>
        <p:nvSpPr>
          <p:cNvPr id="29" name="Rectangle 28">
            <a:extLst>
              <a:ext uri="{FF2B5EF4-FFF2-40B4-BE49-F238E27FC236}">
                <a16:creationId xmlns:a16="http://schemas.microsoft.com/office/drawing/2014/main" id="{D7CC8B08-ABFF-DB7A-978B-728ACF0F2661}"/>
              </a:ext>
            </a:extLst>
          </p:cNvPr>
          <p:cNvSpPr/>
          <p:nvPr/>
        </p:nvSpPr>
        <p:spPr>
          <a:xfrm>
            <a:off x="6828315" y="4797340"/>
            <a:ext cx="4406900" cy="1162868"/>
          </a:xfrm>
          <a:prstGeom prst="rect">
            <a:avLst/>
          </a:prstGeom>
          <a:solidFill>
            <a:schemeClr val="bg2">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TextBox 29">
            <a:extLst>
              <a:ext uri="{FF2B5EF4-FFF2-40B4-BE49-F238E27FC236}">
                <a16:creationId xmlns:a16="http://schemas.microsoft.com/office/drawing/2014/main" id="{8F022C2E-A08A-55D1-72E7-5C06A3C3CB96}"/>
              </a:ext>
            </a:extLst>
          </p:cNvPr>
          <p:cNvSpPr txBox="1"/>
          <p:nvPr/>
        </p:nvSpPr>
        <p:spPr>
          <a:xfrm>
            <a:off x="6970068" y="5213068"/>
            <a:ext cx="3982199" cy="646331"/>
          </a:xfrm>
          <a:prstGeom prst="rect">
            <a:avLst/>
          </a:prstGeom>
          <a:noFill/>
        </p:spPr>
        <p:txBody>
          <a:bodyPr wrap="square" rtlCol="0">
            <a:spAutoFit/>
          </a:bodyPr>
          <a:lstStyle/>
          <a:p>
            <a:pPr algn="just"/>
            <a:r>
              <a:rPr lang="en-GB" sz="1200" dirty="0"/>
              <a:t>This research help companies improve their targeting strategy for their customer and the corresponding revenue.</a:t>
            </a:r>
          </a:p>
        </p:txBody>
      </p:sp>
      <p:sp>
        <p:nvSpPr>
          <p:cNvPr id="31" name="TextBox 30">
            <a:extLst>
              <a:ext uri="{FF2B5EF4-FFF2-40B4-BE49-F238E27FC236}">
                <a16:creationId xmlns:a16="http://schemas.microsoft.com/office/drawing/2014/main" id="{CD63657F-EB73-3EAC-286D-81034E4D7667}"/>
              </a:ext>
            </a:extLst>
          </p:cNvPr>
          <p:cNvSpPr txBox="1"/>
          <p:nvPr/>
        </p:nvSpPr>
        <p:spPr>
          <a:xfrm>
            <a:off x="6970068" y="4806925"/>
            <a:ext cx="3299948" cy="338554"/>
          </a:xfrm>
          <a:prstGeom prst="rect">
            <a:avLst/>
          </a:prstGeom>
          <a:noFill/>
        </p:spPr>
        <p:txBody>
          <a:bodyPr wrap="square" rtlCol="0">
            <a:spAutoFit/>
          </a:bodyPr>
          <a:lstStyle/>
          <a:p>
            <a:r>
              <a:rPr lang="en-GB" sz="1600" b="1" dirty="0"/>
              <a:t>Addition</a:t>
            </a:r>
            <a:endParaRPr lang="en-ID" sz="1600" b="1" dirty="0"/>
          </a:p>
        </p:txBody>
      </p:sp>
      <p:pic>
        <p:nvPicPr>
          <p:cNvPr id="33" name="Picture 32" descr="Text, whiteboard&#10;&#10;Description automatically generated">
            <a:extLst>
              <a:ext uri="{FF2B5EF4-FFF2-40B4-BE49-F238E27FC236}">
                <a16:creationId xmlns:a16="http://schemas.microsoft.com/office/drawing/2014/main" id="{394B1D39-C53A-2E1A-A252-250AEEBE36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785" y="1337746"/>
            <a:ext cx="5436897" cy="4612742"/>
          </a:xfrm>
          <a:prstGeom prst="rect">
            <a:avLst/>
          </a:prstGeom>
        </p:spPr>
      </p:pic>
    </p:spTree>
    <p:extLst>
      <p:ext uri="{BB962C8B-B14F-4D97-AF65-F5344CB8AC3E}">
        <p14:creationId xmlns:p14="http://schemas.microsoft.com/office/powerpoint/2010/main" val="11892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2" name="Picture 5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63" name="Rectangle 54">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5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a:extLst>
              <a:ext uri="{FF2B5EF4-FFF2-40B4-BE49-F238E27FC236}">
                <a16:creationId xmlns:a16="http://schemas.microsoft.com/office/drawing/2014/main" id="{D85DAEEF-1EFC-76C3-441C-DB8F61B90FBD}"/>
              </a:ext>
            </a:extLst>
          </p:cNvPr>
          <p:cNvPicPr>
            <a:picLocks noChangeAspect="1"/>
          </p:cNvPicPr>
          <p:nvPr/>
        </p:nvPicPr>
        <p:blipFill>
          <a:blip r:embed="rId3">
            <a:extLst>
              <a:ext uri="{28A0092B-C50C-407E-A947-70E740481C1C}">
                <a14:useLocalDpi xmlns:a14="http://schemas.microsoft.com/office/drawing/2010/main" val="0"/>
              </a:ext>
            </a:extLst>
          </a:blip>
          <a:srcRect t="7769" b="7769"/>
          <a:stretch/>
        </p:blipFill>
        <p:spPr>
          <a:xfrm>
            <a:off x="3048" y="1386"/>
            <a:ext cx="12188952" cy="6856614"/>
          </a:xfrm>
          <a:prstGeom prst="rect">
            <a:avLst/>
          </a:prstGeom>
        </p:spPr>
      </p:pic>
      <p:pic>
        <p:nvPicPr>
          <p:cNvPr id="47" name="Picture 46" descr="Logo&#10;&#10;Description automatically generated">
            <a:extLst>
              <a:ext uri="{FF2B5EF4-FFF2-40B4-BE49-F238E27FC236}">
                <a16:creationId xmlns:a16="http://schemas.microsoft.com/office/drawing/2014/main" id="{89C2974D-BFC0-32DB-33DA-0AF733569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 y="-23914"/>
            <a:ext cx="830361" cy="854272"/>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49" name="Picture 48" descr="Logo&#10;&#10;Description automatically generated">
            <a:extLst>
              <a:ext uri="{FF2B5EF4-FFF2-40B4-BE49-F238E27FC236}">
                <a16:creationId xmlns:a16="http://schemas.microsoft.com/office/drawing/2014/main" id="{11F76107-E709-EF5A-7130-5D607BC2D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314" y="-23910"/>
            <a:ext cx="2285652" cy="878171"/>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2" name="Rectangle 1">
            <a:extLst>
              <a:ext uri="{FF2B5EF4-FFF2-40B4-BE49-F238E27FC236}">
                <a16:creationId xmlns:a16="http://schemas.microsoft.com/office/drawing/2014/main" id="{1376C718-3B9A-0439-EA1D-85CC659CEA6D}"/>
              </a:ext>
            </a:extLst>
          </p:cNvPr>
          <p:cNvSpPr/>
          <p:nvPr/>
        </p:nvSpPr>
        <p:spPr>
          <a:xfrm>
            <a:off x="-3047" y="2206171"/>
            <a:ext cx="5315276" cy="1741715"/>
          </a:xfrm>
          <a:prstGeom prst="rect">
            <a:avLst/>
          </a:prstGeom>
          <a:gradFill flip="none" rotWithShape="1">
            <a:gsLst>
              <a:gs pos="0">
                <a:schemeClr val="bg2">
                  <a:alpha val="69000"/>
                </a:schemeClr>
              </a:gs>
              <a:gs pos="78000">
                <a:schemeClr val="accent3">
                  <a:lumMod val="97000"/>
                  <a:lumOff val="3000"/>
                </a:schemeClr>
              </a:gs>
              <a:gs pos="100000">
                <a:schemeClr val="accent3">
                  <a:lumMod val="60000"/>
                  <a:lumOff val="40000"/>
                </a:schemeClr>
              </a:gs>
            </a:gsLst>
            <a:lin ang="16200000" scaled="1"/>
            <a:tileRect/>
          </a:gra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n w="0"/>
                <a:solidFill>
                  <a:schemeClr val="tx2"/>
                </a:solidFill>
                <a:effectLst>
                  <a:outerShdw blurRad="38100" dist="19050" dir="2700000" algn="tl" rotWithShape="0">
                    <a:schemeClr val="dk1">
                      <a:alpha val="40000"/>
                    </a:schemeClr>
                  </a:outerShdw>
                </a:effectLst>
              </a:rPr>
              <a:t>Thank You</a:t>
            </a:r>
            <a:endParaRPr lang="en-ID" sz="3600" b="1" dirty="0">
              <a:ln w="0"/>
              <a:solidFill>
                <a:schemeClr val="tx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33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pic>
        <p:nvPicPr>
          <p:cNvPr id="8" name="Picture 7">
            <a:extLst>
              <a:ext uri="{FF2B5EF4-FFF2-40B4-BE49-F238E27FC236}">
                <a16:creationId xmlns:a16="http://schemas.microsoft.com/office/drawing/2014/main" id="{7817DCB5-8372-579C-6F43-2B220C5E75DE}"/>
              </a:ext>
            </a:extLst>
          </p:cNvPr>
          <p:cNvPicPr>
            <a:picLocks noChangeAspect="1"/>
          </p:cNvPicPr>
          <p:nvPr/>
        </p:nvPicPr>
        <p:blipFill rotWithShape="1">
          <a:blip r:embed="rId2"/>
          <a:srcRect t="17649"/>
          <a:stretch/>
        </p:blipFill>
        <p:spPr>
          <a:xfrm>
            <a:off x="1103870" y="929477"/>
            <a:ext cx="4003188" cy="2201413"/>
          </a:xfrm>
          <a:prstGeom prst="rect">
            <a:avLst/>
          </a:prstGeom>
        </p:spPr>
      </p:pic>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Background and Problem Statement</a:t>
            </a:r>
            <a:endParaRPr lang="en-ID" sz="2800" dirty="0">
              <a:latin typeface="Amasis MT Pro Black" panose="02040A04050005020304" pitchFamily="18" charset="0"/>
            </a:endParaRPr>
          </a:p>
        </p:txBody>
      </p:sp>
      <p:sp>
        <p:nvSpPr>
          <p:cNvPr id="10" name="TextBox 9">
            <a:extLst>
              <a:ext uri="{FF2B5EF4-FFF2-40B4-BE49-F238E27FC236}">
                <a16:creationId xmlns:a16="http://schemas.microsoft.com/office/drawing/2014/main" id="{74CD2813-95A6-F72F-119C-FA4FBF9C4373}"/>
              </a:ext>
            </a:extLst>
          </p:cNvPr>
          <p:cNvSpPr txBox="1"/>
          <p:nvPr/>
        </p:nvSpPr>
        <p:spPr>
          <a:xfrm>
            <a:off x="2431764" y="790977"/>
            <a:ext cx="1873686" cy="253916"/>
          </a:xfrm>
          <a:prstGeom prst="rect">
            <a:avLst/>
          </a:prstGeom>
          <a:noFill/>
        </p:spPr>
        <p:txBody>
          <a:bodyPr wrap="square" rtlCol="0">
            <a:spAutoFit/>
          </a:bodyPr>
          <a:lstStyle/>
          <a:p>
            <a:r>
              <a:rPr lang="en-GB" sz="1050" i="1" dirty="0"/>
              <a:t>Source: Katadata.co.id</a:t>
            </a:r>
            <a:endParaRPr lang="en-ID" sz="1050" i="1" dirty="0"/>
          </a:p>
        </p:txBody>
      </p:sp>
      <p:sp>
        <p:nvSpPr>
          <p:cNvPr id="11" name="TextBox 10">
            <a:extLst>
              <a:ext uri="{FF2B5EF4-FFF2-40B4-BE49-F238E27FC236}">
                <a16:creationId xmlns:a16="http://schemas.microsoft.com/office/drawing/2014/main" id="{2540A573-92B7-2784-9EC8-B0B7203304D9}"/>
              </a:ext>
            </a:extLst>
          </p:cNvPr>
          <p:cNvSpPr txBox="1"/>
          <p:nvPr/>
        </p:nvSpPr>
        <p:spPr>
          <a:xfrm rot="16200000">
            <a:off x="25043" y="1424497"/>
            <a:ext cx="1899195" cy="253916"/>
          </a:xfrm>
          <a:prstGeom prst="rect">
            <a:avLst/>
          </a:prstGeom>
          <a:noFill/>
        </p:spPr>
        <p:txBody>
          <a:bodyPr wrap="square" rtlCol="0">
            <a:spAutoFit/>
          </a:bodyPr>
          <a:lstStyle/>
          <a:p>
            <a:r>
              <a:rPr lang="en-GB" sz="1050" i="1" dirty="0"/>
              <a:t>Business Customer</a:t>
            </a:r>
            <a:endParaRPr lang="en-ID" sz="1050" i="1" dirty="0"/>
          </a:p>
        </p:txBody>
      </p:sp>
      <p:sp>
        <p:nvSpPr>
          <p:cNvPr id="12" name="TextBox 11">
            <a:extLst>
              <a:ext uri="{FF2B5EF4-FFF2-40B4-BE49-F238E27FC236}">
                <a16:creationId xmlns:a16="http://schemas.microsoft.com/office/drawing/2014/main" id="{955D5B73-5DC2-83BD-D072-389B1DA1AB3E}"/>
              </a:ext>
            </a:extLst>
          </p:cNvPr>
          <p:cNvSpPr txBox="1"/>
          <p:nvPr/>
        </p:nvSpPr>
        <p:spPr>
          <a:xfrm>
            <a:off x="1410843" y="3256766"/>
            <a:ext cx="4441954" cy="276999"/>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Electricity consumption in Indonesia increased by 98.89%</a:t>
            </a:r>
            <a:endParaRPr lang="en-ID" sz="900" b="1" i="1" dirty="0"/>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93" y="6442567"/>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43" y="6427930"/>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90743" y="6427930"/>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31056" y="6504503"/>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pic>
        <p:nvPicPr>
          <p:cNvPr id="17" name="Picture 2" descr="Akibat Banjir, Ini Wilayah di Jakarta dan Bekasi yang Terkena Pemadaman  Listrik">
            <a:extLst>
              <a:ext uri="{FF2B5EF4-FFF2-40B4-BE49-F238E27FC236}">
                <a16:creationId xmlns:a16="http://schemas.microsoft.com/office/drawing/2014/main" id="{7BFE3364-B1A9-7975-2C76-E7E13E5DA0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399" y="1079650"/>
            <a:ext cx="2985685" cy="199045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E6FDA7-B42F-8F4D-60E5-AACFB7288438}"/>
              </a:ext>
            </a:extLst>
          </p:cNvPr>
          <p:cNvSpPr txBox="1"/>
          <p:nvPr/>
        </p:nvSpPr>
        <p:spPr>
          <a:xfrm>
            <a:off x="6690503" y="3207243"/>
            <a:ext cx="4441954" cy="276999"/>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Electricity blackouts occur up to four times a month.</a:t>
            </a:r>
            <a:endParaRPr lang="en-ID" sz="900" b="1" i="1" dirty="0"/>
          </a:p>
        </p:txBody>
      </p:sp>
      <p:sp>
        <p:nvSpPr>
          <p:cNvPr id="19" name="TextBox 18">
            <a:extLst>
              <a:ext uri="{FF2B5EF4-FFF2-40B4-BE49-F238E27FC236}">
                <a16:creationId xmlns:a16="http://schemas.microsoft.com/office/drawing/2014/main" id="{6DBDA106-9CB7-96DA-0B16-196FCF322926}"/>
              </a:ext>
            </a:extLst>
          </p:cNvPr>
          <p:cNvSpPr txBox="1"/>
          <p:nvPr/>
        </p:nvSpPr>
        <p:spPr>
          <a:xfrm rot="5400000">
            <a:off x="9380654" y="1644620"/>
            <a:ext cx="1747773" cy="507831"/>
          </a:xfrm>
          <a:prstGeom prst="rect">
            <a:avLst/>
          </a:prstGeom>
          <a:noFill/>
        </p:spPr>
        <p:txBody>
          <a:bodyPr wrap="square" rtlCol="0">
            <a:spAutoFit/>
          </a:bodyPr>
          <a:lstStyle/>
          <a:p>
            <a:r>
              <a:rPr lang="en-GB" sz="900" i="1" dirty="0"/>
              <a:t>Source : Interview Results from several PLN customers in the West Sumatra Zone</a:t>
            </a:r>
          </a:p>
        </p:txBody>
      </p:sp>
      <p:pic>
        <p:nvPicPr>
          <p:cNvPr id="20" name="Picture 19" descr="Graphical user interface, application, table, Excel&#10;&#10;Description automatically generated">
            <a:extLst>
              <a:ext uri="{FF2B5EF4-FFF2-40B4-BE49-F238E27FC236}">
                <a16:creationId xmlns:a16="http://schemas.microsoft.com/office/drawing/2014/main" id="{54F1BA10-D8F2-2E26-8E08-444B2E2CEEE4}"/>
              </a:ext>
            </a:extLst>
          </p:cNvPr>
          <p:cNvPicPr>
            <a:picLocks noChangeAspect="1"/>
          </p:cNvPicPr>
          <p:nvPr/>
        </p:nvPicPr>
        <p:blipFill>
          <a:blip r:embed="rId6"/>
          <a:stretch>
            <a:fillRect/>
          </a:stretch>
        </p:blipFill>
        <p:spPr>
          <a:xfrm>
            <a:off x="1334949" y="3874248"/>
            <a:ext cx="4003187" cy="1810324"/>
          </a:xfrm>
          <a:prstGeom prst="rect">
            <a:avLst/>
          </a:prstGeom>
        </p:spPr>
      </p:pic>
      <p:graphicFrame>
        <p:nvGraphicFramePr>
          <p:cNvPr id="21" name="Chart 20">
            <a:extLst>
              <a:ext uri="{FF2B5EF4-FFF2-40B4-BE49-F238E27FC236}">
                <a16:creationId xmlns:a16="http://schemas.microsoft.com/office/drawing/2014/main" id="{B5381CC5-8F22-2F64-3BDF-E7291BE78BB4}"/>
              </a:ext>
            </a:extLst>
          </p:cNvPr>
          <p:cNvGraphicFramePr>
            <a:graphicFrameLocks/>
          </p:cNvGraphicFramePr>
          <p:nvPr>
            <p:extLst>
              <p:ext uri="{D42A27DB-BD31-4B8C-83A1-F6EECF244321}">
                <p14:modId xmlns:p14="http://schemas.microsoft.com/office/powerpoint/2010/main" val="3230960574"/>
              </p:ext>
            </p:extLst>
          </p:nvPr>
        </p:nvGraphicFramePr>
        <p:xfrm>
          <a:off x="6472036" y="3741159"/>
          <a:ext cx="4036420" cy="1872815"/>
        </p:xfrm>
        <a:graphic>
          <a:graphicData uri="http://schemas.openxmlformats.org/drawingml/2006/chart">
            <c:chart xmlns:c="http://schemas.openxmlformats.org/drawingml/2006/chart" xmlns:r="http://schemas.openxmlformats.org/officeDocument/2006/relationships" r:id="rId7"/>
          </a:graphicData>
        </a:graphic>
      </p:graphicFrame>
      <p:sp>
        <p:nvSpPr>
          <p:cNvPr id="22" name="Arrow: Right 21">
            <a:extLst>
              <a:ext uri="{FF2B5EF4-FFF2-40B4-BE49-F238E27FC236}">
                <a16:creationId xmlns:a16="http://schemas.microsoft.com/office/drawing/2014/main" id="{C23B4F15-F8E7-7EBF-D3DB-DE4BDDD4C22C}"/>
              </a:ext>
            </a:extLst>
          </p:cNvPr>
          <p:cNvSpPr/>
          <p:nvPr/>
        </p:nvSpPr>
        <p:spPr>
          <a:xfrm>
            <a:off x="5852797" y="1905496"/>
            <a:ext cx="603302" cy="225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25" name="Arrow: Down 24">
            <a:extLst>
              <a:ext uri="{FF2B5EF4-FFF2-40B4-BE49-F238E27FC236}">
                <a16:creationId xmlns:a16="http://schemas.microsoft.com/office/drawing/2014/main" id="{28C3F4AE-EA59-1729-A820-711F9644DA24}"/>
              </a:ext>
            </a:extLst>
          </p:cNvPr>
          <p:cNvSpPr/>
          <p:nvPr/>
        </p:nvSpPr>
        <p:spPr>
          <a:xfrm>
            <a:off x="8271013" y="3452367"/>
            <a:ext cx="350474" cy="277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Arrow: Right 27">
            <a:extLst>
              <a:ext uri="{FF2B5EF4-FFF2-40B4-BE49-F238E27FC236}">
                <a16:creationId xmlns:a16="http://schemas.microsoft.com/office/drawing/2014/main" id="{9F541C02-9CF6-6129-CBFE-FFEBB5090646}"/>
              </a:ext>
            </a:extLst>
          </p:cNvPr>
          <p:cNvSpPr/>
          <p:nvPr/>
        </p:nvSpPr>
        <p:spPr>
          <a:xfrm rot="10800000">
            <a:off x="5454609" y="4520550"/>
            <a:ext cx="900955"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C2753DF0-4959-92E6-8C4B-53EE1A58AFBC}"/>
              </a:ext>
            </a:extLst>
          </p:cNvPr>
          <p:cNvSpPr txBox="1"/>
          <p:nvPr/>
        </p:nvSpPr>
        <p:spPr>
          <a:xfrm>
            <a:off x="6282993" y="5690547"/>
            <a:ext cx="4892650" cy="461665"/>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Customers using more than 200k of power during peak load than off-peak electricity while during non-peak load hours, usage is low.</a:t>
            </a:r>
            <a:endParaRPr lang="en-ID" sz="900" b="1" i="1" dirty="0"/>
          </a:p>
        </p:txBody>
      </p:sp>
      <p:sp>
        <p:nvSpPr>
          <p:cNvPr id="30" name="TextBox 29">
            <a:extLst>
              <a:ext uri="{FF2B5EF4-FFF2-40B4-BE49-F238E27FC236}">
                <a16:creationId xmlns:a16="http://schemas.microsoft.com/office/drawing/2014/main" id="{EF7CD405-54E3-FCC7-FD2A-E0528A570644}"/>
              </a:ext>
            </a:extLst>
          </p:cNvPr>
          <p:cNvSpPr txBox="1"/>
          <p:nvPr/>
        </p:nvSpPr>
        <p:spPr>
          <a:xfrm>
            <a:off x="1345054" y="5678877"/>
            <a:ext cx="4441954" cy="461665"/>
          </a:xfrm>
          <a:prstGeom prst="rect">
            <a:avLst/>
          </a:prstGeom>
          <a:noFill/>
        </p:spPr>
        <p:txBody>
          <a:bodyPr wrap="square" rtlCol="0">
            <a:spAutoFit/>
          </a:bodyPr>
          <a:lstStyle/>
          <a:p>
            <a:r>
              <a:rPr lang="en-GB" sz="1200" b="1" i="0" u="none" strike="noStrike" baseline="0" dirty="0">
                <a:latin typeface="Times New Roman" panose="02020603050405020304" pitchFamily="18" charset="0"/>
              </a:rPr>
              <a:t>Low consumption of business customers due to power outages (below 50 hours per month) </a:t>
            </a:r>
            <a:endParaRPr lang="en-ID" sz="900" b="1" i="1" dirty="0"/>
          </a:p>
        </p:txBody>
      </p:sp>
      <p:sp>
        <p:nvSpPr>
          <p:cNvPr id="32" name="TextBox 31">
            <a:extLst>
              <a:ext uri="{FF2B5EF4-FFF2-40B4-BE49-F238E27FC236}">
                <a16:creationId xmlns:a16="http://schemas.microsoft.com/office/drawing/2014/main" id="{49E9CE3D-8229-91BF-ADD5-6D59FDC497DA}"/>
              </a:ext>
            </a:extLst>
          </p:cNvPr>
          <p:cNvSpPr txBox="1"/>
          <p:nvPr/>
        </p:nvSpPr>
        <p:spPr>
          <a:xfrm rot="5400000">
            <a:off x="9956801" y="4553807"/>
            <a:ext cx="1585017" cy="600918"/>
          </a:xfrm>
          <a:prstGeom prst="rect">
            <a:avLst/>
          </a:prstGeom>
          <a:noFill/>
        </p:spPr>
        <p:txBody>
          <a:bodyPr wrap="square" rtlCol="0">
            <a:spAutoFit/>
          </a:bodyPr>
          <a:lstStyle/>
          <a:p>
            <a:r>
              <a:rPr lang="en-GB" sz="800" i="1" dirty="0"/>
              <a:t>Source : PLN customer transaction data for West Sumatra Region from 2019 to 2020</a:t>
            </a:r>
          </a:p>
        </p:txBody>
      </p:sp>
      <p:sp>
        <p:nvSpPr>
          <p:cNvPr id="33" name="TextBox 32">
            <a:extLst>
              <a:ext uri="{FF2B5EF4-FFF2-40B4-BE49-F238E27FC236}">
                <a16:creationId xmlns:a16="http://schemas.microsoft.com/office/drawing/2014/main" id="{B384F39C-1F58-9295-43E1-0097ACD723E3}"/>
              </a:ext>
            </a:extLst>
          </p:cNvPr>
          <p:cNvSpPr txBox="1"/>
          <p:nvPr/>
        </p:nvSpPr>
        <p:spPr>
          <a:xfrm rot="16200000">
            <a:off x="275574" y="4323808"/>
            <a:ext cx="1585017" cy="600918"/>
          </a:xfrm>
          <a:prstGeom prst="rect">
            <a:avLst/>
          </a:prstGeom>
          <a:noFill/>
        </p:spPr>
        <p:txBody>
          <a:bodyPr wrap="square" rtlCol="0">
            <a:spAutoFit/>
          </a:bodyPr>
          <a:lstStyle/>
          <a:p>
            <a:r>
              <a:rPr lang="en-GB" sz="800" i="1" dirty="0"/>
              <a:t>Source : PLN customer transaction data for West Sumatra Region from 2019 to 2020</a:t>
            </a:r>
          </a:p>
        </p:txBody>
      </p:sp>
      <p:sp>
        <p:nvSpPr>
          <p:cNvPr id="2" name="Rectangle 1">
            <a:extLst>
              <a:ext uri="{FF2B5EF4-FFF2-40B4-BE49-F238E27FC236}">
                <a16:creationId xmlns:a16="http://schemas.microsoft.com/office/drawing/2014/main" id="{FA069BED-C0C6-C6D4-694F-E8FFB4850669}"/>
              </a:ext>
            </a:extLst>
          </p:cNvPr>
          <p:cNvSpPr/>
          <p:nvPr/>
        </p:nvSpPr>
        <p:spPr>
          <a:xfrm>
            <a:off x="184993" y="1"/>
            <a:ext cx="315575" cy="16691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9139F54D-22A5-D169-BA9E-42E0030453A3}"/>
              </a:ext>
            </a:extLst>
          </p:cNvPr>
          <p:cNvSpPr/>
          <p:nvPr/>
        </p:nvSpPr>
        <p:spPr>
          <a:xfrm>
            <a:off x="10886336" y="151459"/>
            <a:ext cx="915963" cy="696686"/>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5759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Questions and Research Objective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26" y="6442567"/>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76" y="6427930"/>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90743" y="6414624"/>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31056" y="6491197"/>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054F2E3B-1217-5C5B-E086-D5FBF9E734F3}"/>
              </a:ext>
            </a:extLst>
          </p:cNvPr>
          <p:cNvSpPr/>
          <p:nvPr/>
        </p:nvSpPr>
        <p:spPr>
          <a:xfrm>
            <a:off x="3795387" y="1583764"/>
            <a:ext cx="1073166" cy="65639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RQ1</a:t>
            </a:r>
            <a:endParaRPr lang="en-ID" b="1" dirty="0"/>
          </a:p>
        </p:txBody>
      </p:sp>
      <p:sp>
        <p:nvSpPr>
          <p:cNvPr id="6" name="Rectangle: Rounded Corners 5">
            <a:extLst>
              <a:ext uri="{FF2B5EF4-FFF2-40B4-BE49-F238E27FC236}">
                <a16:creationId xmlns:a16="http://schemas.microsoft.com/office/drawing/2014/main" id="{635859EB-CEA6-1BCC-67E8-5EF1BACAC0CC}"/>
              </a:ext>
            </a:extLst>
          </p:cNvPr>
          <p:cNvSpPr/>
          <p:nvPr/>
        </p:nvSpPr>
        <p:spPr>
          <a:xfrm>
            <a:off x="3795387" y="3802834"/>
            <a:ext cx="1073166" cy="65639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RQ2</a:t>
            </a:r>
            <a:endParaRPr lang="en-ID" b="1" dirty="0"/>
          </a:p>
        </p:txBody>
      </p:sp>
      <p:sp>
        <p:nvSpPr>
          <p:cNvPr id="7" name="TextBox 6">
            <a:extLst>
              <a:ext uri="{FF2B5EF4-FFF2-40B4-BE49-F238E27FC236}">
                <a16:creationId xmlns:a16="http://schemas.microsoft.com/office/drawing/2014/main" id="{3CF5D1AF-0476-C119-9ECA-FDAB8C66813E}"/>
              </a:ext>
            </a:extLst>
          </p:cNvPr>
          <p:cNvSpPr txBox="1"/>
          <p:nvPr/>
        </p:nvSpPr>
        <p:spPr>
          <a:xfrm>
            <a:off x="4952667" y="1496462"/>
            <a:ext cx="6281525" cy="830997"/>
          </a:xfrm>
          <a:prstGeom prst="rect">
            <a:avLst/>
          </a:prstGeom>
          <a:noFill/>
        </p:spPr>
        <p:txBody>
          <a:bodyPr wrap="square" rtlCol="0">
            <a:spAutoFit/>
          </a:bodyPr>
          <a:lstStyle/>
          <a:p>
            <a:r>
              <a:rPr lang="en-GB" sz="1600" i="1" dirty="0">
                <a:effectLst/>
                <a:latin typeface="Times New Roman" panose="02020603050405020304" pitchFamily="18" charset="0"/>
                <a:ea typeface="Calibri" panose="020F0502020204030204" pitchFamily="34" charset="0"/>
                <a:cs typeface="Times New Roman" panose="02020603050405020304" pitchFamily="18" charset="0"/>
              </a:rPr>
              <a:t>“How to develop an accurate customer segmentation model according to the characteristics of electricity customers using West Sumatra Zone business customer transaction data?</a:t>
            </a:r>
            <a:r>
              <a:rPr lang="en-ID" sz="1600" i="1"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23" name="TextBox 22">
            <a:extLst>
              <a:ext uri="{FF2B5EF4-FFF2-40B4-BE49-F238E27FC236}">
                <a16:creationId xmlns:a16="http://schemas.microsoft.com/office/drawing/2014/main" id="{B472A576-1A0A-EFCA-D31B-400C01723A27}"/>
              </a:ext>
            </a:extLst>
          </p:cNvPr>
          <p:cNvSpPr txBox="1"/>
          <p:nvPr/>
        </p:nvSpPr>
        <p:spPr>
          <a:xfrm>
            <a:off x="4952666" y="3874450"/>
            <a:ext cx="6121733" cy="584775"/>
          </a:xfrm>
          <a:prstGeom prst="rect">
            <a:avLst/>
          </a:prstGeom>
          <a:noFill/>
        </p:spPr>
        <p:txBody>
          <a:bodyPr wrap="square" rtlCol="0">
            <a:spAutoFit/>
          </a:bodyPr>
          <a:lstStyle/>
          <a:p>
            <a:r>
              <a:rPr lang="en-GB" sz="1600" i="1" dirty="0">
                <a:latin typeface="Times New Roman" panose="02020603050405020304" pitchFamily="18" charset="0"/>
                <a:ea typeface="Calibri" panose="020F0502020204030204" pitchFamily="34" charset="0"/>
                <a:cs typeface="Times New Roman" panose="02020603050405020304" pitchFamily="18" charset="0"/>
              </a:rPr>
              <a:t>“</a:t>
            </a:r>
            <a:r>
              <a:rPr lang="en-GB" sz="1600" i="1" dirty="0">
                <a:effectLst/>
                <a:latin typeface="Times New Roman" panose="02020603050405020304" pitchFamily="18" charset="0"/>
                <a:ea typeface="Calibri" panose="020F0502020204030204" pitchFamily="34" charset="0"/>
                <a:cs typeface="Times New Roman" panose="02020603050405020304" pitchFamily="18" charset="0"/>
              </a:rPr>
              <a:t>How to implement marketing strategies according to customer criteria based on the results of the customer segmentation model?</a:t>
            </a:r>
            <a:endParaRPr lang="en-ID" sz="16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9174BD77-D6ED-EB05-C5FC-ABBECAADA7F5}"/>
              </a:ext>
            </a:extLst>
          </p:cNvPr>
          <p:cNvSpPr txBox="1"/>
          <p:nvPr/>
        </p:nvSpPr>
        <p:spPr>
          <a:xfrm>
            <a:off x="4893522" y="2730917"/>
            <a:ext cx="1404590" cy="337830"/>
          </a:xfrm>
          <a:prstGeom prst="rect">
            <a:avLst/>
          </a:prstGeom>
          <a:noFill/>
        </p:spPr>
        <p:txBody>
          <a:bodyPr wrap="square" rtlCol="0">
            <a:spAutoFit/>
          </a:bodyPr>
          <a:lstStyle/>
          <a:p>
            <a:r>
              <a:rPr lang="en-GB" sz="1600" b="1" dirty="0">
                <a:latin typeface="Aharoni" panose="02010803020104030203" pitchFamily="2" charset="-79"/>
                <a:cs typeface="Aharoni" panose="02010803020104030203" pitchFamily="2" charset="-79"/>
              </a:rPr>
              <a:t>Objectives :</a:t>
            </a:r>
            <a:endParaRPr lang="en-ID" sz="1200" b="1" dirty="0">
              <a:latin typeface="Aharoni" panose="02010803020104030203" pitchFamily="2" charset="-79"/>
              <a:cs typeface="Aharoni" panose="02010803020104030203" pitchFamily="2" charset="-79"/>
            </a:endParaRPr>
          </a:p>
        </p:txBody>
      </p:sp>
      <p:sp>
        <p:nvSpPr>
          <p:cNvPr id="31" name="TextBox 30">
            <a:extLst>
              <a:ext uri="{FF2B5EF4-FFF2-40B4-BE49-F238E27FC236}">
                <a16:creationId xmlns:a16="http://schemas.microsoft.com/office/drawing/2014/main" id="{04F3CC4F-96CD-B4E3-66FB-EF8C10FEABA0}"/>
              </a:ext>
            </a:extLst>
          </p:cNvPr>
          <p:cNvSpPr txBox="1"/>
          <p:nvPr/>
        </p:nvSpPr>
        <p:spPr>
          <a:xfrm>
            <a:off x="4893522" y="4639467"/>
            <a:ext cx="1404590" cy="337830"/>
          </a:xfrm>
          <a:prstGeom prst="rect">
            <a:avLst/>
          </a:prstGeom>
          <a:noFill/>
        </p:spPr>
        <p:txBody>
          <a:bodyPr wrap="square" rtlCol="0">
            <a:spAutoFit/>
          </a:bodyPr>
          <a:lstStyle/>
          <a:p>
            <a:r>
              <a:rPr lang="en-GB" sz="1600" b="1" dirty="0">
                <a:latin typeface="Aharoni" panose="02010803020104030203" pitchFamily="2" charset="-79"/>
                <a:cs typeface="Aharoni" panose="02010803020104030203" pitchFamily="2" charset="-79"/>
              </a:rPr>
              <a:t>Objectives :</a:t>
            </a:r>
            <a:endParaRPr lang="en-ID" sz="1200" b="1" dirty="0">
              <a:latin typeface="Aharoni" panose="02010803020104030203" pitchFamily="2" charset="-79"/>
              <a:cs typeface="Aharoni" panose="02010803020104030203" pitchFamily="2" charset="-79"/>
            </a:endParaRPr>
          </a:p>
        </p:txBody>
      </p:sp>
      <p:sp>
        <p:nvSpPr>
          <p:cNvPr id="34" name="TextBox 33">
            <a:extLst>
              <a:ext uri="{FF2B5EF4-FFF2-40B4-BE49-F238E27FC236}">
                <a16:creationId xmlns:a16="http://schemas.microsoft.com/office/drawing/2014/main" id="{40EE8BC0-357B-F24A-058E-9B488BD694CB}"/>
              </a:ext>
            </a:extLst>
          </p:cNvPr>
          <p:cNvSpPr txBox="1"/>
          <p:nvPr/>
        </p:nvSpPr>
        <p:spPr>
          <a:xfrm>
            <a:off x="6093687" y="2733711"/>
            <a:ext cx="5140506" cy="830997"/>
          </a:xfrm>
          <a:prstGeom prst="rect">
            <a:avLst/>
          </a:prstGeom>
          <a:noFill/>
        </p:spPr>
        <p:txBody>
          <a:bodyPr wrap="square" rtlCol="0">
            <a:spAutoFit/>
          </a:bodyPr>
          <a:lstStyle/>
          <a:p>
            <a:r>
              <a:rPr lang="en-GB" sz="1600" dirty="0">
                <a:latin typeface="Amasis MT Pro Light" panose="020B0604020202020204" pitchFamily="18" charset="0"/>
              </a:rPr>
              <a:t>To develop a hybrid model of customer segmentation to find the right grouping of electricity customers according to their consumption patterns.</a:t>
            </a:r>
            <a:endParaRPr lang="en-ID" sz="1600" dirty="0">
              <a:latin typeface="Amasis MT Pro Light" panose="020B0604020202020204" pitchFamily="18" charset="0"/>
            </a:endParaRPr>
          </a:p>
        </p:txBody>
      </p:sp>
      <p:sp>
        <p:nvSpPr>
          <p:cNvPr id="35" name="TextBox 34">
            <a:extLst>
              <a:ext uri="{FF2B5EF4-FFF2-40B4-BE49-F238E27FC236}">
                <a16:creationId xmlns:a16="http://schemas.microsoft.com/office/drawing/2014/main" id="{58FD492F-9B3F-369C-7D1B-3CC58D1F5339}"/>
              </a:ext>
            </a:extLst>
          </p:cNvPr>
          <p:cNvSpPr txBox="1"/>
          <p:nvPr/>
        </p:nvSpPr>
        <p:spPr>
          <a:xfrm>
            <a:off x="6148865" y="4639467"/>
            <a:ext cx="4925535" cy="1079162"/>
          </a:xfrm>
          <a:prstGeom prst="rect">
            <a:avLst/>
          </a:prstGeom>
          <a:noFill/>
        </p:spPr>
        <p:txBody>
          <a:bodyPr wrap="square" rtlCol="0">
            <a:spAutoFit/>
          </a:bodyPr>
          <a:lstStyle/>
          <a:p>
            <a:r>
              <a:rPr lang="en-GB" sz="1600" dirty="0">
                <a:latin typeface="Amasis MT Pro Light" panose="020B0604020202020204" pitchFamily="18" charset="0"/>
              </a:rPr>
              <a:t>To apply the concept of Customer Relationship Management (CRM) Strategy according to the characteristics of its customers in order to meet the demand for electricity effectively.</a:t>
            </a:r>
            <a:endParaRPr lang="en-ID" sz="1600" dirty="0">
              <a:latin typeface="Amasis MT Pro Light" panose="020B0604020202020204" pitchFamily="18" charset="0"/>
            </a:endParaRPr>
          </a:p>
        </p:txBody>
      </p:sp>
      <p:pic>
        <p:nvPicPr>
          <p:cNvPr id="37" name="Picture 36">
            <a:extLst>
              <a:ext uri="{FF2B5EF4-FFF2-40B4-BE49-F238E27FC236}">
                <a16:creationId xmlns:a16="http://schemas.microsoft.com/office/drawing/2014/main" id="{BA0F216E-E2A3-0BAB-72C9-787CAA2ED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489" y="1542298"/>
            <a:ext cx="2181264" cy="1342316"/>
          </a:xfrm>
          <a:prstGeom prst="rect">
            <a:avLst/>
          </a:prstGeom>
        </p:spPr>
      </p:pic>
      <p:pic>
        <p:nvPicPr>
          <p:cNvPr id="47" name="Picture 46">
            <a:extLst>
              <a:ext uri="{FF2B5EF4-FFF2-40B4-BE49-F238E27FC236}">
                <a16:creationId xmlns:a16="http://schemas.microsoft.com/office/drawing/2014/main" id="{CECDACE2-C3AF-44A7-B77D-9B9C31C00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73" y="2894971"/>
            <a:ext cx="1268832" cy="2734551"/>
          </a:xfrm>
          <a:prstGeom prst="rect">
            <a:avLst/>
          </a:prstGeom>
        </p:spPr>
      </p:pic>
      <p:pic>
        <p:nvPicPr>
          <p:cNvPr id="51" name="Picture 50" descr="A picture containing toy, LEGO&#10;&#10;Description automatically generated">
            <a:extLst>
              <a:ext uri="{FF2B5EF4-FFF2-40B4-BE49-F238E27FC236}">
                <a16:creationId xmlns:a16="http://schemas.microsoft.com/office/drawing/2014/main" id="{CA463DCD-DF0C-E682-311F-167D2088D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7974" y="2905390"/>
            <a:ext cx="1557581" cy="1318636"/>
          </a:xfrm>
          <a:prstGeom prst="rect">
            <a:avLst/>
          </a:prstGeom>
        </p:spPr>
      </p:pic>
      <p:pic>
        <p:nvPicPr>
          <p:cNvPr id="53" name="Picture 52">
            <a:extLst>
              <a:ext uri="{FF2B5EF4-FFF2-40B4-BE49-F238E27FC236}">
                <a16:creationId xmlns:a16="http://schemas.microsoft.com/office/drawing/2014/main" id="{15A7D2F8-8614-FE13-CC98-927E49FF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9124" y="4113092"/>
            <a:ext cx="1516431" cy="1516431"/>
          </a:xfrm>
          <a:prstGeom prst="rect">
            <a:avLst/>
          </a:prstGeom>
        </p:spPr>
      </p:pic>
      <p:sp>
        <p:nvSpPr>
          <p:cNvPr id="54" name="Oval 53">
            <a:extLst>
              <a:ext uri="{FF2B5EF4-FFF2-40B4-BE49-F238E27FC236}">
                <a16:creationId xmlns:a16="http://schemas.microsoft.com/office/drawing/2014/main" id="{D17177CA-251A-245C-69A2-2DDB443D8DB6}"/>
              </a:ext>
            </a:extLst>
          </p:cNvPr>
          <p:cNvSpPr/>
          <p:nvPr/>
        </p:nvSpPr>
        <p:spPr>
          <a:xfrm>
            <a:off x="10791371" y="170420"/>
            <a:ext cx="915963" cy="696686"/>
          </a:xfrm>
          <a:prstGeom prst="ellipse">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12193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174171"/>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Method and Research Scope</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721889" y="6515369"/>
            <a:ext cx="2285118" cy="336919"/>
          </a:xfrm>
          <a:prstGeom prst="rect">
            <a:avLst/>
          </a:prstGeom>
          <a:noFill/>
        </p:spPr>
        <p:txBody>
          <a:bodyPr wrap="square" rtlCol="0">
            <a:spAutoFit/>
          </a:bodyPr>
          <a:lstStyle/>
          <a:p>
            <a:r>
              <a:rPr lang="en-GB" sz="1600" b="1" dirty="0">
                <a:solidFill>
                  <a:schemeClr val="bg1"/>
                </a:solidFill>
              </a:rPr>
              <a:t>01 | INTRODUCTION</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99D86C87-2FC9-0C60-6B7B-FE13B1F3A0FC}"/>
              </a:ext>
            </a:extLst>
          </p:cNvPr>
          <p:cNvSpPr txBox="1"/>
          <p:nvPr/>
        </p:nvSpPr>
        <p:spPr>
          <a:xfrm>
            <a:off x="1702417" y="1318025"/>
            <a:ext cx="2797008" cy="400110"/>
          </a:xfrm>
          <a:prstGeom prst="rect">
            <a:avLst/>
          </a:prstGeom>
          <a:noFill/>
        </p:spPr>
        <p:txBody>
          <a:bodyPr wrap="square" rtlCol="0">
            <a:spAutoFit/>
          </a:bodyPr>
          <a:lstStyle/>
          <a:p>
            <a:r>
              <a:rPr lang="en-GB" sz="2000" b="1" dirty="0"/>
              <a:t>Research Method</a:t>
            </a:r>
            <a:endParaRPr lang="en-ID" sz="2000" b="1" dirty="0"/>
          </a:p>
        </p:txBody>
      </p:sp>
      <p:sp>
        <p:nvSpPr>
          <p:cNvPr id="7" name="TextBox 6">
            <a:extLst>
              <a:ext uri="{FF2B5EF4-FFF2-40B4-BE49-F238E27FC236}">
                <a16:creationId xmlns:a16="http://schemas.microsoft.com/office/drawing/2014/main" id="{A514B055-61FE-0F68-CE03-9C59B66CCD67}"/>
              </a:ext>
            </a:extLst>
          </p:cNvPr>
          <p:cNvSpPr txBox="1"/>
          <p:nvPr/>
        </p:nvSpPr>
        <p:spPr>
          <a:xfrm>
            <a:off x="8024842" y="1318025"/>
            <a:ext cx="2539995" cy="400110"/>
          </a:xfrm>
          <a:prstGeom prst="rect">
            <a:avLst/>
          </a:prstGeom>
          <a:noFill/>
        </p:spPr>
        <p:txBody>
          <a:bodyPr wrap="square" rtlCol="0">
            <a:spAutoFit/>
          </a:bodyPr>
          <a:lstStyle/>
          <a:p>
            <a:r>
              <a:rPr lang="en-GB" sz="2000" b="1" dirty="0"/>
              <a:t>Research Scope</a:t>
            </a:r>
            <a:endParaRPr lang="en-ID" sz="2000" b="1" dirty="0"/>
          </a:p>
        </p:txBody>
      </p:sp>
      <p:cxnSp>
        <p:nvCxnSpPr>
          <p:cNvPr id="10" name="Straight Connector 9">
            <a:extLst>
              <a:ext uri="{FF2B5EF4-FFF2-40B4-BE49-F238E27FC236}">
                <a16:creationId xmlns:a16="http://schemas.microsoft.com/office/drawing/2014/main" id="{EDECFE99-70BF-BFE4-C875-ACEF511156D9}"/>
              </a:ext>
            </a:extLst>
          </p:cNvPr>
          <p:cNvCxnSpPr/>
          <p:nvPr/>
        </p:nvCxnSpPr>
        <p:spPr>
          <a:xfrm>
            <a:off x="6096000" y="1333433"/>
            <a:ext cx="0" cy="4887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191E59-51B4-AA17-561E-FA4548A6C132}"/>
              </a:ext>
            </a:extLst>
          </p:cNvPr>
          <p:cNvSpPr txBox="1"/>
          <p:nvPr/>
        </p:nvSpPr>
        <p:spPr>
          <a:xfrm>
            <a:off x="693543" y="2041669"/>
            <a:ext cx="4575721" cy="1108374"/>
          </a:xfrm>
          <a:prstGeom prst="rect">
            <a:avLst/>
          </a:prstGeom>
          <a:noFill/>
        </p:spPr>
        <p:txBody>
          <a:bodyPr wrap="square" rtlCol="0">
            <a:spAutoFit/>
          </a:bodyPr>
          <a:lstStyle/>
          <a:p>
            <a:r>
              <a:rPr lang="en-GB" sz="1600" dirty="0"/>
              <a:t>This research adopted and modified the predictive analytics framework by (</a:t>
            </a:r>
            <a:r>
              <a:rPr lang="en-GB" sz="1600" dirty="0" err="1"/>
              <a:t>Shmueli</a:t>
            </a:r>
            <a:r>
              <a:rPr lang="en-GB" sz="1600" dirty="0"/>
              <a:t> &amp; </a:t>
            </a:r>
            <a:r>
              <a:rPr lang="en-GB" sz="1600" dirty="0" err="1"/>
              <a:t>Koppius</a:t>
            </a:r>
            <a:r>
              <a:rPr lang="en-GB" sz="1600" dirty="0"/>
              <a:t>, 2011) to develop a hybrid segmentation model</a:t>
            </a:r>
            <a:endParaRPr lang="en-ID" sz="1600" dirty="0"/>
          </a:p>
        </p:txBody>
      </p:sp>
      <p:sp>
        <p:nvSpPr>
          <p:cNvPr id="30" name="Oval 29">
            <a:extLst>
              <a:ext uri="{FF2B5EF4-FFF2-40B4-BE49-F238E27FC236}">
                <a16:creationId xmlns:a16="http://schemas.microsoft.com/office/drawing/2014/main" id="{80ACBF28-999F-5AB3-E790-F8B6AD5EEF52}"/>
              </a:ext>
            </a:extLst>
          </p:cNvPr>
          <p:cNvSpPr/>
          <p:nvPr/>
        </p:nvSpPr>
        <p:spPr>
          <a:xfrm>
            <a:off x="1517320" y="3629075"/>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endParaRPr lang="en-ID" dirty="0"/>
          </a:p>
        </p:txBody>
      </p:sp>
      <p:sp>
        <p:nvSpPr>
          <p:cNvPr id="33" name="Oval 32">
            <a:extLst>
              <a:ext uri="{FF2B5EF4-FFF2-40B4-BE49-F238E27FC236}">
                <a16:creationId xmlns:a16="http://schemas.microsoft.com/office/drawing/2014/main" id="{1A0903D6-3886-B896-5EBE-B5CFCFBDE139}"/>
              </a:ext>
            </a:extLst>
          </p:cNvPr>
          <p:cNvSpPr/>
          <p:nvPr/>
        </p:nvSpPr>
        <p:spPr>
          <a:xfrm>
            <a:off x="3348033" y="3610823"/>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2</a:t>
            </a:r>
            <a:endParaRPr lang="en-ID" dirty="0"/>
          </a:p>
        </p:txBody>
      </p:sp>
      <p:sp>
        <p:nvSpPr>
          <p:cNvPr id="34" name="Oval 33">
            <a:extLst>
              <a:ext uri="{FF2B5EF4-FFF2-40B4-BE49-F238E27FC236}">
                <a16:creationId xmlns:a16="http://schemas.microsoft.com/office/drawing/2014/main" id="{A7275851-B29D-F0D5-A7F1-3D117C38B855}"/>
              </a:ext>
            </a:extLst>
          </p:cNvPr>
          <p:cNvSpPr/>
          <p:nvPr/>
        </p:nvSpPr>
        <p:spPr>
          <a:xfrm>
            <a:off x="4815699" y="5038304"/>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endParaRPr lang="en-ID" dirty="0"/>
          </a:p>
        </p:txBody>
      </p:sp>
      <p:sp>
        <p:nvSpPr>
          <p:cNvPr id="35" name="Oval 34">
            <a:extLst>
              <a:ext uri="{FF2B5EF4-FFF2-40B4-BE49-F238E27FC236}">
                <a16:creationId xmlns:a16="http://schemas.microsoft.com/office/drawing/2014/main" id="{7416A700-D069-0D90-8C59-16B2C563A043}"/>
              </a:ext>
            </a:extLst>
          </p:cNvPr>
          <p:cNvSpPr/>
          <p:nvPr/>
        </p:nvSpPr>
        <p:spPr>
          <a:xfrm>
            <a:off x="2587175" y="5038304"/>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4</a:t>
            </a:r>
            <a:endParaRPr lang="en-ID" dirty="0"/>
          </a:p>
        </p:txBody>
      </p:sp>
      <p:sp>
        <p:nvSpPr>
          <p:cNvPr id="36" name="Oval 35">
            <a:extLst>
              <a:ext uri="{FF2B5EF4-FFF2-40B4-BE49-F238E27FC236}">
                <a16:creationId xmlns:a16="http://schemas.microsoft.com/office/drawing/2014/main" id="{A9B43275-8866-CA70-F59C-71A9C306F426}"/>
              </a:ext>
            </a:extLst>
          </p:cNvPr>
          <p:cNvSpPr/>
          <p:nvPr/>
        </p:nvSpPr>
        <p:spPr>
          <a:xfrm>
            <a:off x="412143" y="5054367"/>
            <a:ext cx="339173" cy="333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5</a:t>
            </a:r>
            <a:endParaRPr lang="en-ID" dirty="0"/>
          </a:p>
        </p:txBody>
      </p:sp>
      <p:cxnSp>
        <p:nvCxnSpPr>
          <p:cNvPr id="52" name="Connector: Elbow 51">
            <a:extLst>
              <a:ext uri="{FF2B5EF4-FFF2-40B4-BE49-F238E27FC236}">
                <a16:creationId xmlns:a16="http://schemas.microsoft.com/office/drawing/2014/main" id="{968EF44B-FBCD-BE79-EA98-3C0F8A64E03E}"/>
              </a:ext>
            </a:extLst>
          </p:cNvPr>
          <p:cNvCxnSpPr>
            <a:cxnSpLocks/>
            <a:stCxn id="33" idx="6"/>
            <a:endCxn id="34" idx="6"/>
          </p:cNvCxnSpPr>
          <p:nvPr/>
        </p:nvCxnSpPr>
        <p:spPr>
          <a:xfrm>
            <a:off x="3687206" y="3777696"/>
            <a:ext cx="1467666" cy="1427481"/>
          </a:xfrm>
          <a:prstGeom prst="bentConnector3">
            <a:avLst>
              <a:gd name="adj1" fmla="val 115576"/>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3D97234-0BAF-274C-973A-1324BA55C626}"/>
              </a:ext>
            </a:extLst>
          </p:cNvPr>
          <p:cNvCxnSpPr>
            <a:cxnSpLocks/>
            <a:stCxn id="30" idx="6"/>
            <a:endCxn id="33" idx="2"/>
          </p:cNvCxnSpPr>
          <p:nvPr/>
        </p:nvCxnSpPr>
        <p:spPr>
          <a:xfrm flipV="1">
            <a:off x="1856493" y="3777696"/>
            <a:ext cx="1491540" cy="1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2926C07-3869-5D03-4C7C-5990D145DF1C}"/>
              </a:ext>
            </a:extLst>
          </p:cNvPr>
          <p:cNvCxnSpPr>
            <a:cxnSpLocks/>
            <a:endCxn id="30" idx="2"/>
          </p:cNvCxnSpPr>
          <p:nvPr/>
        </p:nvCxnSpPr>
        <p:spPr>
          <a:xfrm>
            <a:off x="403627" y="3795948"/>
            <a:ext cx="1113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825BDD-0611-8061-D111-D46B4532CCAF}"/>
              </a:ext>
            </a:extLst>
          </p:cNvPr>
          <p:cNvCxnSpPr>
            <a:cxnSpLocks/>
            <a:endCxn id="35" idx="6"/>
          </p:cNvCxnSpPr>
          <p:nvPr/>
        </p:nvCxnSpPr>
        <p:spPr>
          <a:xfrm flipH="1" flipV="1">
            <a:off x="2926348" y="5205177"/>
            <a:ext cx="1889351" cy="1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19ADB05-81FB-212B-9617-67001C9513FD}"/>
              </a:ext>
            </a:extLst>
          </p:cNvPr>
          <p:cNvCxnSpPr>
            <a:cxnSpLocks/>
            <a:stCxn id="35" idx="2"/>
            <a:endCxn id="36" idx="6"/>
          </p:cNvCxnSpPr>
          <p:nvPr/>
        </p:nvCxnSpPr>
        <p:spPr>
          <a:xfrm flipH="1">
            <a:off x="751316" y="5205177"/>
            <a:ext cx="1835859" cy="16063"/>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D2CADFC-A255-5F87-4F17-BD90AD5A6AE9}"/>
              </a:ext>
            </a:extLst>
          </p:cNvPr>
          <p:cNvSpPr txBox="1"/>
          <p:nvPr/>
        </p:nvSpPr>
        <p:spPr>
          <a:xfrm>
            <a:off x="1023073" y="4155471"/>
            <a:ext cx="1500510" cy="261610"/>
          </a:xfrm>
          <a:prstGeom prst="rect">
            <a:avLst/>
          </a:prstGeom>
          <a:noFill/>
        </p:spPr>
        <p:txBody>
          <a:bodyPr wrap="square" rtlCol="0">
            <a:spAutoFit/>
          </a:bodyPr>
          <a:lstStyle/>
          <a:p>
            <a:r>
              <a:rPr lang="en-GB" sz="1100" b="1" dirty="0"/>
              <a:t>Data Collection</a:t>
            </a:r>
            <a:endParaRPr lang="en-ID" sz="1100" b="1" dirty="0"/>
          </a:p>
        </p:txBody>
      </p:sp>
      <p:sp>
        <p:nvSpPr>
          <p:cNvPr id="70" name="TextBox 69">
            <a:extLst>
              <a:ext uri="{FF2B5EF4-FFF2-40B4-BE49-F238E27FC236}">
                <a16:creationId xmlns:a16="http://schemas.microsoft.com/office/drawing/2014/main" id="{1F815E5A-9EE0-5F36-0AAE-E69E01DC7656}"/>
              </a:ext>
            </a:extLst>
          </p:cNvPr>
          <p:cNvSpPr txBox="1"/>
          <p:nvPr/>
        </p:nvSpPr>
        <p:spPr>
          <a:xfrm>
            <a:off x="2866582" y="4131695"/>
            <a:ext cx="1500510" cy="261610"/>
          </a:xfrm>
          <a:prstGeom prst="rect">
            <a:avLst/>
          </a:prstGeom>
          <a:noFill/>
        </p:spPr>
        <p:txBody>
          <a:bodyPr wrap="square" rtlCol="0">
            <a:spAutoFit/>
          </a:bodyPr>
          <a:lstStyle/>
          <a:p>
            <a:r>
              <a:rPr lang="en-GB" sz="1100" b="1" dirty="0"/>
              <a:t>Data Preparation</a:t>
            </a:r>
            <a:endParaRPr lang="en-ID" sz="1100" b="1" dirty="0"/>
          </a:p>
        </p:txBody>
      </p:sp>
      <p:sp>
        <p:nvSpPr>
          <p:cNvPr id="71" name="TextBox 70">
            <a:extLst>
              <a:ext uri="{FF2B5EF4-FFF2-40B4-BE49-F238E27FC236}">
                <a16:creationId xmlns:a16="http://schemas.microsoft.com/office/drawing/2014/main" id="{72A44073-884B-C2CB-5D2F-4F34E5E4FEBC}"/>
              </a:ext>
            </a:extLst>
          </p:cNvPr>
          <p:cNvSpPr txBox="1"/>
          <p:nvPr/>
        </p:nvSpPr>
        <p:spPr>
          <a:xfrm>
            <a:off x="4235029" y="5638623"/>
            <a:ext cx="1686791" cy="261610"/>
          </a:xfrm>
          <a:prstGeom prst="rect">
            <a:avLst/>
          </a:prstGeom>
          <a:noFill/>
        </p:spPr>
        <p:txBody>
          <a:bodyPr wrap="square" rtlCol="0">
            <a:spAutoFit/>
          </a:bodyPr>
          <a:lstStyle/>
          <a:p>
            <a:r>
              <a:rPr lang="en-GB" sz="1100" b="1" dirty="0"/>
              <a:t>Model Development</a:t>
            </a:r>
            <a:endParaRPr lang="en-ID" sz="1100" b="1" dirty="0"/>
          </a:p>
        </p:txBody>
      </p:sp>
      <p:sp>
        <p:nvSpPr>
          <p:cNvPr id="72" name="TextBox 71">
            <a:extLst>
              <a:ext uri="{FF2B5EF4-FFF2-40B4-BE49-F238E27FC236}">
                <a16:creationId xmlns:a16="http://schemas.microsoft.com/office/drawing/2014/main" id="{235D5828-15D7-BBC6-26C3-B23CEC786CF0}"/>
              </a:ext>
            </a:extLst>
          </p:cNvPr>
          <p:cNvSpPr txBox="1"/>
          <p:nvPr/>
        </p:nvSpPr>
        <p:spPr>
          <a:xfrm>
            <a:off x="23786" y="5632868"/>
            <a:ext cx="1832706" cy="261610"/>
          </a:xfrm>
          <a:prstGeom prst="rect">
            <a:avLst/>
          </a:prstGeom>
          <a:noFill/>
        </p:spPr>
        <p:txBody>
          <a:bodyPr wrap="square" rtlCol="0">
            <a:spAutoFit/>
          </a:bodyPr>
          <a:lstStyle/>
          <a:p>
            <a:r>
              <a:rPr lang="en-GB" sz="1100" b="1" dirty="0"/>
              <a:t>Model Use &amp; Reporting</a:t>
            </a:r>
            <a:endParaRPr lang="en-ID" sz="1100" b="1" dirty="0"/>
          </a:p>
        </p:txBody>
      </p:sp>
      <p:sp>
        <p:nvSpPr>
          <p:cNvPr id="73" name="TextBox 72">
            <a:extLst>
              <a:ext uri="{FF2B5EF4-FFF2-40B4-BE49-F238E27FC236}">
                <a16:creationId xmlns:a16="http://schemas.microsoft.com/office/drawing/2014/main" id="{6E1073EA-4474-7093-E887-7599A0680BAE}"/>
              </a:ext>
            </a:extLst>
          </p:cNvPr>
          <p:cNvSpPr txBox="1"/>
          <p:nvPr/>
        </p:nvSpPr>
        <p:spPr>
          <a:xfrm>
            <a:off x="2082952" y="5647215"/>
            <a:ext cx="1686791" cy="261610"/>
          </a:xfrm>
          <a:prstGeom prst="rect">
            <a:avLst/>
          </a:prstGeom>
          <a:noFill/>
        </p:spPr>
        <p:txBody>
          <a:bodyPr wrap="square" rtlCol="0">
            <a:spAutoFit/>
          </a:bodyPr>
          <a:lstStyle/>
          <a:p>
            <a:r>
              <a:rPr lang="en-GB" sz="1100" b="1" dirty="0"/>
              <a:t>Model Evaluation</a:t>
            </a:r>
            <a:endParaRPr lang="en-ID" sz="1100" b="1" dirty="0"/>
          </a:p>
        </p:txBody>
      </p:sp>
      <p:cxnSp>
        <p:nvCxnSpPr>
          <p:cNvPr id="77" name="Straight Arrow Connector 76">
            <a:extLst>
              <a:ext uri="{FF2B5EF4-FFF2-40B4-BE49-F238E27FC236}">
                <a16:creationId xmlns:a16="http://schemas.microsoft.com/office/drawing/2014/main" id="{50D142F2-D25A-9E47-A9C6-193BF1138656}"/>
              </a:ext>
            </a:extLst>
          </p:cNvPr>
          <p:cNvCxnSpPr/>
          <p:nvPr/>
        </p:nvCxnSpPr>
        <p:spPr>
          <a:xfrm>
            <a:off x="1702417" y="3962820"/>
            <a:ext cx="0" cy="16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B03D2B1-B3C9-AA56-9CC0-42CE3E17212C}"/>
              </a:ext>
            </a:extLst>
          </p:cNvPr>
          <p:cNvCxnSpPr>
            <a:stCxn id="33" idx="4"/>
          </p:cNvCxnSpPr>
          <p:nvPr/>
        </p:nvCxnSpPr>
        <p:spPr>
          <a:xfrm flipH="1">
            <a:off x="3517619" y="3944568"/>
            <a:ext cx="1" cy="18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6C5318-2054-C4BC-D157-4397494D80E7}"/>
              </a:ext>
            </a:extLst>
          </p:cNvPr>
          <p:cNvCxnSpPr/>
          <p:nvPr/>
        </p:nvCxnSpPr>
        <p:spPr>
          <a:xfrm flipV="1">
            <a:off x="510663" y="5402459"/>
            <a:ext cx="0" cy="2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8639158-5A9D-122F-A5CF-BD6791DEE666}"/>
              </a:ext>
            </a:extLst>
          </p:cNvPr>
          <p:cNvCxnSpPr>
            <a:cxnSpLocks/>
          </p:cNvCxnSpPr>
          <p:nvPr/>
        </p:nvCxnSpPr>
        <p:spPr>
          <a:xfrm flipV="1">
            <a:off x="2757714" y="5402459"/>
            <a:ext cx="0" cy="2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4FBB816-D556-1A5B-ED3F-E089CB897DD2}"/>
              </a:ext>
            </a:extLst>
          </p:cNvPr>
          <p:cNvCxnSpPr/>
          <p:nvPr/>
        </p:nvCxnSpPr>
        <p:spPr>
          <a:xfrm flipV="1">
            <a:off x="4960842" y="5372049"/>
            <a:ext cx="0" cy="25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41D07BCE-7202-091F-D091-B36D07BF2078}"/>
              </a:ext>
            </a:extLst>
          </p:cNvPr>
          <p:cNvSpPr/>
          <p:nvPr/>
        </p:nvSpPr>
        <p:spPr>
          <a:xfrm>
            <a:off x="6523992" y="1985059"/>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01</a:t>
            </a:r>
            <a:endParaRPr lang="en-ID" b="1" dirty="0"/>
          </a:p>
        </p:txBody>
      </p:sp>
      <p:sp>
        <p:nvSpPr>
          <p:cNvPr id="90" name="Rectangle: Rounded Corners 89">
            <a:extLst>
              <a:ext uri="{FF2B5EF4-FFF2-40B4-BE49-F238E27FC236}">
                <a16:creationId xmlns:a16="http://schemas.microsoft.com/office/drawing/2014/main" id="{3AB6A182-CC50-F5BF-98B3-82A29DC5E4CC}"/>
              </a:ext>
            </a:extLst>
          </p:cNvPr>
          <p:cNvSpPr/>
          <p:nvPr/>
        </p:nvSpPr>
        <p:spPr>
          <a:xfrm>
            <a:off x="6523992" y="3306483"/>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02</a:t>
            </a:r>
            <a:endParaRPr lang="en-ID" b="1" dirty="0"/>
          </a:p>
        </p:txBody>
      </p:sp>
      <p:sp>
        <p:nvSpPr>
          <p:cNvPr id="91" name="Rectangle: Rounded Corners 90">
            <a:extLst>
              <a:ext uri="{FF2B5EF4-FFF2-40B4-BE49-F238E27FC236}">
                <a16:creationId xmlns:a16="http://schemas.microsoft.com/office/drawing/2014/main" id="{72F3D732-AB0E-BC12-2CDD-F8C912EC5777}"/>
              </a:ext>
            </a:extLst>
          </p:cNvPr>
          <p:cNvSpPr/>
          <p:nvPr/>
        </p:nvSpPr>
        <p:spPr>
          <a:xfrm>
            <a:off x="6523992" y="4627336"/>
            <a:ext cx="583407" cy="5232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chemeClr val="tx1"/>
                </a:solidFill>
                <a:effectLst>
                  <a:outerShdw blurRad="38100" dist="19050" dir="2700000" algn="tl" rotWithShape="0">
                    <a:schemeClr val="dk1">
                      <a:alpha val="40000"/>
                    </a:schemeClr>
                  </a:outerShdw>
                </a:effectLst>
              </a:rPr>
              <a:t>03</a:t>
            </a:r>
            <a:endParaRPr lang="en-ID" b="1" dirty="0"/>
          </a:p>
        </p:txBody>
      </p:sp>
      <p:sp>
        <p:nvSpPr>
          <p:cNvPr id="92" name="TextBox 91">
            <a:extLst>
              <a:ext uri="{FF2B5EF4-FFF2-40B4-BE49-F238E27FC236}">
                <a16:creationId xmlns:a16="http://schemas.microsoft.com/office/drawing/2014/main" id="{33E90104-32BD-0254-F37A-8571584CFA20}"/>
              </a:ext>
            </a:extLst>
          </p:cNvPr>
          <p:cNvSpPr txBox="1"/>
          <p:nvPr/>
        </p:nvSpPr>
        <p:spPr>
          <a:xfrm>
            <a:off x="7501203" y="1985059"/>
            <a:ext cx="4441371" cy="523220"/>
          </a:xfrm>
          <a:prstGeom prst="rect">
            <a:avLst/>
          </a:prstGeom>
          <a:noFill/>
        </p:spPr>
        <p:txBody>
          <a:bodyPr wrap="square" rtlCol="0">
            <a:spAutoFit/>
          </a:bodyPr>
          <a:lstStyle/>
          <a:p>
            <a:r>
              <a:rPr lang="en-GB" sz="1400" dirty="0"/>
              <a:t>This study focuses on the electricity consumption of business customers specific to the Padang region</a:t>
            </a:r>
            <a:endParaRPr lang="en-ID" sz="1400" dirty="0"/>
          </a:p>
        </p:txBody>
      </p:sp>
      <p:sp>
        <p:nvSpPr>
          <p:cNvPr id="93" name="TextBox 92">
            <a:extLst>
              <a:ext uri="{FF2B5EF4-FFF2-40B4-BE49-F238E27FC236}">
                <a16:creationId xmlns:a16="http://schemas.microsoft.com/office/drawing/2014/main" id="{6A96A960-8C60-D0B7-B5AE-0CBA4516E760}"/>
              </a:ext>
            </a:extLst>
          </p:cNvPr>
          <p:cNvSpPr txBox="1"/>
          <p:nvPr/>
        </p:nvSpPr>
        <p:spPr>
          <a:xfrm>
            <a:off x="7501202" y="3306483"/>
            <a:ext cx="4441371" cy="523220"/>
          </a:xfrm>
          <a:prstGeom prst="rect">
            <a:avLst/>
          </a:prstGeom>
          <a:noFill/>
        </p:spPr>
        <p:txBody>
          <a:bodyPr wrap="square" rtlCol="0">
            <a:spAutoFit/>
          </a:bodyPr>
          <a:lstStyle/>
          <a:p>
            <a:r>
              <a:rPr lang="en-GB" sz="1400" dirty="0"/>
              <a:t>This study used one month of business customer transaction data</a:t>
            </a:r>
            <a:endParaRPr lang="en-ID" sz="1400" dirty="0"/>
          </a:p>
        </p:txBody>
      </p:sp>
      <p:sp>
        <p:nvSpPr>
          <p:cNvPr id="94" name="TextBox 93">
            <a:extLst>
              <a:ext uri="{FF2B5EF4-FFF2-40B4-BE49-F238E27FC236}">
                <a16:creationId xmlns:a16="http://schemas.microsoft.com/office/drawing/2014/main" id="{3C14A418-0273-51DB-9592-1D2937098B12}"/>
              </a:ext>
            </a:extLst>
          </p:cNvPr>
          <p:cNvSpPr txBox="1"/>
          <p:nvPr/>
        </p:nvSpPr>
        <p:spPr>
          <a:xfrm>
            <a:off x="7553729" y="4627336"/>
            <a:ext cx="4226128" cy="1169551"/>
          </a:xfrm>
          <a:prstGeom prst="rect">
            <a:avLst/>
          </a:prstGeom>
          <a:noFill/>
        </p:spPr>
        <p:txBody>
          <a:bodyPr wrap="square" rtlCol="0">
            <a:spAutoFit/>
          </a:bodyPr>
          <a:lstStyle/>
          <a:p>
            <a:r>
              <a:rPr lang="en-GB" sz="1400" dirty="0"/>
              <a:t>This study examines proposed using a combination of machine learning models namely K-Means Clustering, Customer Lifetime Value and Customer Relationship Management (CRM) strategies</a:t>
            </a:r>
            <a:endParaRPr lang="en-ID" sz="1400" dirty="0"/>
          </a:p>
        </p:txBody>
      </p:sp>
    </p:spTree>
    <p:extLst>
      <p:ext uri="{BB962C8B-B14F-4D97-AF65-F5344CB8AC3E}">
        <p14:creationId xmlns:p14="http://schemas.microsoft.com/office/powerpoint/2010/main" val="397381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32192"/>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Customer Segmentation Based on Electricity Consumption Data</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4">
            <a:extLst>
              <a:ext uri="{FF2B5EF4-FFF2-40B4-BE49-F238E27FC236}">
                <a16:creationId xmlns:a16="http://schemas.microsoft.com/office/drawing/2014/main" id="{2192CFBA-2562-E41A-423E-D48F64544A81}"/>
              </a:ext>
            </a:extLst>
          </p:cNvPr>
          <p:cNvGraphicFramePr>
            <a:graphicFrameLocks noGrp="1"/>
          </p:cNvGraphicFramePr>
          <p:nvPr>
            <p:extLst>
              <p:ext uri="{D42A27DB-BD31-4B8C-83A1-F6EECF244321}">
                <p14:modId xmlns:p14="http://schemas.microsoft.com/office/powerpoint/2010/main" val="3948823156"/>
              </p:ext>
            </p:extLst>
          </p:nvPr>
        </p:nvGraphicFramePr>
        <p:xfrm>
          <a:off x="844452" y="1419149"/>
          <a:ext cx="6972964" cy="3567844"/>
        </p:xfrm>
        <a:graphic>
          <a:graphicData uri="http://schemas.openxmlformats.org/drawingml/2006/table">
            <a:tbl>
              <a:tblPr firstRow="1" firstCol="1" bandRow="1">
                <a:tableStyleId>{1FECB4D8-DB02-4DC6-A0A2-4F2EBAE1DC90}</a:tableStyleId>
              </a:tblPr>
              <a:tblGrid>
                <a:gridCol w="1723677">
                  <a:extLst>
                    <a:ext uri="{9D8B030D-6E8A-4147-A177-3AD203B41FA5}">
                      <a16:colId xmlns:a16="http://schemas.microsoft.com/office/drawing/2014/main" val="1484163376"/>
                    </a:ext>
                  </a:extLst>
                </a:gridCol>
                <a:gridCol w="902480">
                  <a:extLst>
                    <a:ext uri="{9D8B030D-6E8A-4147-A177-3AD203B41FA5}">
                      <a16:colId xmlns:a16="http://schemas.microsoft.com/office/drawing/2014/main" val="3312144837"/>
                    </a:ext>
                  </a:extLst>
                </a:gridCol>
                <a:gridCol w="1541249">
                  <a:extLst>
                    <a:ext uri="{9D8B030D-6E8A-4147-A177-3AD203B41FA5}">
                      <a16:colId xmlns:a16="http://schemas.microsoft.com/office/drawing/2014/main" val="1926520171"/>
                    </a:ext>
                  </a:extLst>
                </a:gridCol>
                <a:gridCol w="1324151">
                  <a:extLst>
                    <a:ext uri="{9D8B030D-6E8A-4147-A177-3AD203B41FA5}">
                      <a16:colId xmlns:a16="http://schemas.microsoft.com/office/drawing/2014/main" val="2247802118"/>
                    </a:ext>
                  </a:extLst>
                </a:gridCol>
                <a:gridCol w="1481407">
                  <a:extLst>
                    <a:ext uri="{9D8B030D-6E8A-4147-A177-3AD203B41FA5}">
                      <a16:colId xmlns:a16="http://schemas.microsoft.com/office/drawing/2014/main" val="1039865"/>
                    </a:ext>
                  </a:extLst>
                </a:gridCol>
              </a:tblGrid>
              <a:tr h="432834">
                <a:tc>
                  <a:txBody>
                    <a:bodyPr/>
                    <a:lstStyle/>
                    <a:p>
                      <a:pPr algn="ctr">
                        <a:lnSpc>
                          <a:spcPct val="100000"/>
                        </a:lnSpc>
                        <a:spcAft>
                          <a:spcPts val="800"/>
                        </a:spcAft>
                      </a:pPr>
                      <a:r>
                        <a:rPr lang="en-US" sz="1000" dirty="0">
                          <a:effectLst/>
                          <a:latin typeface="+mn-lt"/>
                        </a:rPr>
                        <a:t>             Article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Business Context</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Dataset</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Segmentation </a:t>
                      </a:r>
                      <a:endParaRPr lang="en-ID" sz="1000">
                        <a:effectLst/>
                        <a:latin typeface="+mn-lt"/>
                      </a:endParaRPr>
                    </a:p>
                    <a:p>
                      <a:pPr algn="ctr">
                        <a:lnSpc>
                          <a:spcPct val="100000"/>
                        </a:lnSpc>
                        <a:spcAft>
                          <a:spcPts val="800"/>
                        </a:spcAft>
                      </a:pPr>
                      <a:r>
                        <a:rPr lang="en-US" sz="1000">
                          <a:effectLst/>
                          <a:latin typeface="+mn-lt"/>
                        </a:rPr>
                        <a:t>Features</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Segmentation</a:t>
                      </a:r>
                      <a:endParaRPr lang="en-ID" sz="1000" dirty="0">
                        <a:effectLst/>
                        <a:latin typeface="+mn-lt"/>
                      </a:endParaRPr>
                    </a:p>
                    <a:p>
                      <a:pPr algn="ctr">
                        <a:lnSpc>
                          <a:spcPct val="100000"/>
                        </a:lnSpc>
                        <a:spcAft>
                          <a:spcPts val="800"/>
                        </a:spcAft>
                      </a:pPr>
                      <a:r>
                        <a:rPr lang="en-US" sz="1000" dirty="0">
                          <a:effectLst/>
                          <a:latin typeface="+mn-lt"/>
                        </a:rPr>
                        <a:t>Method</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3420618633"/>
                  </a:ext>
                </a:extLst>
              </a:tr>
              <a:tr h="649251">
                <a:tc>
                  <a:txBody>
                    <a:bodyPr/>
                    <a:lstStyle/>
                    <a:p>
                      <a:pPr algn="ctr">
                        <a:lnSpc>
                          <a:spcPct val="100000"/>
                        </a:lnSpc>
                        <a:spcAft>
                          <a:spcPts val="800"/>
                        </a:spcAft>
                      </a:pPr>
                      <a:r>
                        <a:rPr lang="en-US" sz="1000">
                          <a:effectLst/>
                          <a:latin typeface="+mn-lt"/>
                        </a:rPr>
                        <a:t>(McLoughlin et al., 2015)</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Electricity Load Profile in Ireland</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Experimental data period January 1, 2009, to December 31, 2010, </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Dwelling type, No. of bedrooms, Age, Social Class, Electronic Type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K-means, k-medoid and Self Organizing Maps (SOM)</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3142524151"/>
                  </a:ext>
                </a:extLst>
              </a:tr>
              <a:tr h="685861">
                <a:tc>
                  <a:txBody>
                    <a:bodyPr/>
                    <a:lstStyle/>
                    <a:p>
                      <a:pPr algn="ctr">
                        <a:lnSpc>
                          <a:spcPct val="100000"/>
                        </a:lnSpc>
                        <a:spcAft>
                          <a:spcPts val="800"/>
                        </a:spcAft>
                      </a:pPr>
                      <a:r>
                        <a:rPr lang="en-US" sz="1000" dirty="0">
                          <a:effectLst/>
                          <a:latin typeface="+mn-lt"/>
                        </a:rPr>
                        <a:t>(Jang et al., 2021)</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Electricity Load Profile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Smart Metering Data in 2009</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Identity, Social Status, age, gender, Demand kWh, Income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dirty="0">
                          <a:effectLst/>
                          <a:latin typeface="+mn-lt"/>
                        </a:rPr>
                        <a:t>Regression Ordinary Least Square (OLS), Evaluation (Root Mean Square Error (RMSE))</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870670146"/>
                  </a:ext>
                </a:extLst>
              </a:tr>
              <a:tr h="649251">
                <a:tc>
                  <a:txBody>
                    <a:bodyPr/>
                    <a:lstStyle/>
                    <a:p>
                      <a:pPr algn="ctr">
                        <a:lnSpc>
                          <a:spcPct val="100000"/>
                        </a:lnSpc>
                        <a:spcAft>
                          <a:spcPts val="800"/>
                        </a:spcAft>
                      </a:pPr>
                      <a:r>
                        <a:rPr lang="en-US" sz="1000">
                          <a:effectLst/>
                          <a:latin typeface="+mn-lt"/>
                        </a:rPr>
                        <a:t>(E. Lee et al., 2020)</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a:effectLst/>
                          <a:latin typeface="+mn-lt"/>
                        </a:rPr>
                        <a:t>Electricity Load Profile</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ctr">
                        <a:lnSpc>
                          <a:spcPct val="100000"/>
                        </a:lnSpc>
                        <a:spcAft>
                          <a:spcPts val="800"/>
                        </a:spcAft>
                      </a:pPr>
                      <a:r>
                        <a:rPr lang="en-US" sz="1000" dirty="0">
                          <a:effectLst/>
                          <a:latin typeface="+mn-lt"/>
                        </a:rPr>
                        <a:t>Residential Demand Data during November,2017 until </a:t>
                      </a:r>
                      <a:r>
                        <a:rPr lang="en-US" sz="1000" dirty="0" err="1">
                          <a:effectLst/>
                          <a:latin typeface="+mn-lt"/>
                        </a:rPr>
                        <a:t>Febuary</a:t>
                      </a:r>
                      <a:r>
                        <a:rPr lang="en-US" sz="1000" dirty="0">
                          <a:effectLst/>
                          <a:latin typeface="+mn-lt"/>
                        </a:rPr>
                        <a:t>, 2018</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a:effectLst/>
                          <a:latin typeface="+mn-lt"/>
                        </a:rPr>
                        <a:t>Identity, Daily Consumption, Load Profile, Peak Hour, Demand</a:t>
                      </a:r>
                      <a:endParaRPr lang="en-ID" sz="1000">
                        <a:effectLst/>
                        <a:latin typeface="+mn-lt"/>
                        <a:ea typeface="Calibri" panose="020F0502020204030204" pitchFamily="34" charset="0"/>
                        <a:cs typeface="Adobe Devanagari" panose="02040503050201020203" pitchFamily="18" charset="0"/>
                      </a:endParaRPr>
                    </a:p>
                  </a:txBody>
                  <a:tcPr marL="21532" marR="21532" marT="0" marB="0" anchor="ctr"/>
                </a:tc>
                <a:tc>
                  <a:txBody>
                    <a:bodyPr/>
                    <a:lstStyle/>
                    <a:p>
                      <a:pPr algn="l">
                        <a:lnSpc>
                          <a:spcPct val="100000"/>
                        </a:lnSpc>
                        <a:spcAft>
                          <a:spcPts val="800"/>
                        </a:spcAft>
                      </a:pPr>
                      <a:r>
                        <a:rPr lang="en-US" sz="1000" dirty="0">
                          <a:effectLst/>
                          <a:latin typeface="+mn-lt"/>
                        </a:rPr>
                        <a:t>K-means, Fuzzy C-Means (FCM) and Self Organizing Maps (SOM)</a:t>
                      </a:r>
                      <a:endParaRPr lang="en-ID" sz="1000" dirty="0">
                        <a:effectLst/>
                        <a:latin typeface="+mn-lt"/>
                        <a:ea typeface="Calibri" panose="020F0502020204030204" pitchFamily="34" charset="0"/>
                        <a:cs typeface="Adobe Devanagari" panose="02040503050201020203" pitchFamily="18" charset="0"/>
                      </a:endParaRPr>
                    </a:p>
                  </a:txBody>
                  <a:tcPr marL="21532" marR="21532" marT="0" marB="0" anchor="ctr"/>
                </a:tc>
                <a:extLst>
                  <a:ext uri="{0D108BD9-81ED-4DB2-BD59-A6C34878D82A}">
                    <a16:rowId xmlns:a16="http://schemas.microsoft.com/office/drawing/2014/main" val="4081845573"/>
                  </a:ext>
                </a:extLst>
              </a:tr>
              <a:tr h="1150647">
                <a:tc>
                  <a:txBody>
                    <a:bodyPr/>
                    <a:lstStyle/>
                    <a:p>
                      <a:pPr algn="ctr">
                        <a:lnSpc>
                          <a:spcPct val="150000"/>
                        </a:lnSpc>
                        <a:spcAft>
                          <a:spcPts val="80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Afthoni</a:t>
                      </a: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n.d.)</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Electricity Consumption in Indonesia</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Customer Transaction in September 2021</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Rate, Power, Total kWh, Total Cost, Flash Time</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Model (K-Means)</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Validity (Silhouette Method) combines (Customer Relationship Management (CRM))</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1120462"/>
                  </a:ext>
                </a:extLst>
              </a:tr>
            </a:tbl>
          </a:graphicData>
        </a:graphic>
      </p:graphicFrame>
      <p:sp>
        <p:nvSpPr>
          <p:cNvPr id="6" name="L-Shape 5">
            <a:extLst>
              <a:ext uri="{FF2B5EF4-FFF2-40B4-BE49-F238E27FC236}">
                <a16:creationId xmlns:a16="http://schemas.microsoft.com/office/drawing/2014/main" id="{D56A4143-F930-CCEB-6656-5F13FFFC67F4}"/>
              </a:ext>
            </a:extLst>
          </p:cNvPr>
          <p:cNvSpPr/>
          <p:nvPr/>
        </p:nvSpPr>
        <p:spPr>
          <a:xfrm rot="18878103">
            <a:off x="8325922" y="172796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F1AFE127-1F38-5000-14F4-E0D288CE43FB}"/>
              </a:ext>
            </a:extLst>
          </p:cNvPr>
          <p:cNvSpPr/>
          <p:nvPr/>
        </p:nvSpPr>
        <p:spPr>
          <a:xfrm>
            <a:off x="8151205" y="162038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FB122292-1A56-553F-64C8-191114ACA058}"/>
              </a:ext>
            </a:extLst>
          </p:cNvPr>
          <p:cNvSpPr/>
          <p:nvPr/>
        </p:nvSpPr>
        <p:spPr>
          <a:xfrm rot="18878103">
            <a:off x="8330367" y="274903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CC19645B-B053-9ABB-9A1D-77C210145A3A}"/>
              </a:ext>
            </a:extLst>
          </p:cNvPr>
          <p:cNvSpPr/>
          <p:nvPr/>
        </p:nvSpPr>
        <p:spPr>
          <a:xfrm>
            <a:off x="8155650" y="264145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D67E64B1-9E40-DBCF-CC47-D3DABBCDBB07}"/>
              </a:ext>
            </a:extLst>
          </p:cNvPr>
          <p:cNvSpPr/>
          <p:nvPr/>
        </p:nvSpPr>
        <p:spPr>
          <a:xfrm rot="18878103">
            <a:off x="8344465" y="378172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3E61BBF9-AE67-08D6-3F7F-9DC0AE13A61A}"/>
              </a:ext>
            </a:extLst>
          </p:cNvPr>
          <p:cNvSpPr/>
          <p:nvPr/>
        </p:nvSpPr>
        <p:spPr>
          <a:xfrm>
            <a:off x="8169746" y="3678884"/>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D21AC012-0A85-CF1F-980B-C01D28D5A8B6}"/>
              </a:ext>
            </a:extLst>
          </p:cNvPr>
          <p:cNvSpPr txBox="1"/>
          <p:nvPr/>
        </p:nvSpPr>
        <p:spPr>
          <a:xfrm>
            <a:off x="9027439" y="1647531"/>
            <a:ext cx="2801257" cy="473106"/>
          </a:xfrm>
          <a:prstGeom prst="rect">
            <a:avLst/>
          </a:prstGeom>
          <a:noFill/>
        </p:spPr>
        <p:txBody>
          <a:bodyPr wrap="square" rtlCol="0">
            <a:spAutoFit/>
          </a:bodyPr>
          <a:lstStyle/>
          <a:p>
            <a:pPr algn="just"/>
            <a:r>
              <a:rPr lang="en-GB" sz="1200" dirty="0"/>
              <a:t>Few studies on combining K-Means with CRM Concepts</a:t>
            </a:r>
            <a:endParaRPr lang="en-ID" sz="1200" dirty="0"/>
          </a:p>
        </p:txBody>
      </p:sp>
      <p:sp>
        <p:nvSpPr>
          <p:cNvPr id="19" name="TextBox 18">
            <a:extLst>
              <a:ext uri="{FF2B5EF4-FFF2-40B4-BE49-F238E27FC236}">
                <a16:creationId xmlns:a16="http://schemas.microsoft.com/office/drawing/2014/main" id="{1EC46E49-BDE6-03CD-1D8F-441ECAE58CA4}"/>
              </a:ext>
            </a:extLst>
          </p:cNvPr>
          <p:cNvSpPr txBox="1"/>
          <p:nvPr/>
        </p:nvSpPr>
        <p:spPr>
          <a:xfrm>
            <a:off x="9043059" y="2668601"/>
            <a:ext cx="2801257" cy="646331"/>
          </a:xfrm>
          <a:prstGeom prst="rect">
            <a:avLst/>
          </a:prstGeom>
          <a:noFill/>
        </p:spPr>
        <p:txBody>
          <a:bodyPr wrap="square" rtlCol="0">
            <a:spAutoFit/>
          </a:bodyPr>
          <a:lstStyle/>
          <a:p>
            <a:pPr algn="just"/>
            <a:r>
              <a:rPr lang="en-GB" sz="1200" dirty="0"/>
              <a:t>There are no previous studies that use peak load and peak off load variables</a:t>
            </a:r>
            <a:endParaRPr lang="en-ID" sz="1200" dirty="0"/>
          </a:p>
        </p:txBody>
      </p:sp>
      <p:sp>
        <p:nvSpPr>
          <p:cNvPr id="21" name="TextBox 20">
            <a:extLst>
              <a:ext uri="{FF2B5EF4-FFF2-40B4-BE49-F238E27FC236}">
                <a16:creationId xmlns:a16="http://schemas.microsoft.com/office/drawing/2014/main" id="{F9604F44-0D5E-D86F-4F79-63B6A7857C33}"/>
              </a:ext>
            </a:extLst>
          </p:cNvPr>
          <p:cNvSpPr txBox="1"/>
          <p:nvPr/>
        </p:nvSpPr>
        <p:spPr>
          <a:xfrm>
            <a:off x="9027438" y="3684827"/>
            <a:ext cx="2801257" cy="646331"/>
          </a:xfrm>
          <a:prstGeom prst="rect">
            <a:avLst/>
          </a:prstGeom>
          <a:noFill/>
        </p:spPr>
        <p:txBody>
          <a:bodyPr wrap="square" rtlCol="0">
            <a:spAutoFit/>
          </a:bodyPr>
          <a:lstStyle/>
          <a:p>
            <a:pPr algn="just"/>
            <a:r>
              <a:rPr lang="en-GB" sz="1200" dirty="0"/>
              <a:t>There is no previous study that combines K-Means with Customer Lifetime Value.</a:t>
            </a:r>
            <a:endParaRPr lang="en-ID" sz="1200" dirty="0"/>
          </a:p>
        </p:txBody>
      </p:sp>
      <p:sp>
        <p:nvSpPr>
          <p:cNvPr id="22" name="Oval 21">
            <a:extLst>
              <a:ext uri="{FF2B5EF4-FFF2-40B4-BE49-F238E27FC236}">
                <a16:creationId xmlns:a16="http://schemas.microsoft.com/office/drawing/2014/main" id="{D53A19B3-90B9-F320-0883-79937042571D}"/>
              </a:ext>
            </a:extLst>
          </p:cNvPr>
          <p:cNvSpPr/>
          <p:nvPr/>
        </p:nvSpPr>
        <p:spPr>
          <a:xfrm>
            <a:off x="8169745" y="478604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TextBox 22">
            <a:extLst>
              <a:ext uri="{FF2B5EF4-FFF2-40B4-BE49-F238E27FC236}">
                <a16:creationId xmlns:a16="http://schemas.microsoft.com/office/drawing/2014/main" id="{A4D6C6C6-79AA-D090-A15C-29CE54C346C6}"/>
              </a:ext>
            </a:extLst>
          </p:cNvPr>
          <p:cNvSpPr txBox="1"/>
          <p:nvPr/>
        </p:nvSpPr>
        <p:spPr>
          <a:xfrm>
            <a:off x="9027438" y="4722141"/>
            <a:ext cx="2801257" cy="461665"/>
          </a:xfrm>
          <a:prstGeom prst="rect">
            <a:avLst/>
          </a:prstGeom>
          <a:noFill/>
        </p:spPr>
        <p:txBody>
          <a:bodyPr wrap="square" rtlCol="0">
            <a:spAutoFit/>
          </a:bodyPr>
          <a:lstStyle/>
          <a:p>
            <a:pPr algn="just"/>
            <a:r>
              <a:rPr lang="en-GB" sz="1200" dirty="0"/>
              <a:t>Most studies incorporate other clustering in customer segmentation</a:t>
            </a:r>
            <a:endParaRPr lang="en-ID" sz="1200" dirty="0"/>
          </a:p>
        </p:txBody>
      </p:sp>
      <p:sp>
        <p:nvSpPr>
          <p:cNvPr id="24" name="L-Shape 23">
            <a:extLst>
              <a:ext uri="{FF2B5EF4-FFF2-40B4-BE49-F238E27FC236}">
                <a16:creationId xmlns:a16="http://schemas.microsoft.com/office/drawing/2014/main" id="{5BB3DC2C-4CC2-3965-3A73-8836963AE2FC}"/>
              </a:ext>
            </a:extLst>
          </p:cNvPr>
          <p:cNvSpPr/>
          <p:nvPr/>
        </p:nvSpPr>
        <p:spPr>
          <a:xfrm rot="18878103">
            <a:off x="8344465" y="4876550"/>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66638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355001"/>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Customer Segmentation Based on Customer Lifetime Value</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5" name="Table 5">
            <a:extLst>
              <a:ext uri="{FF2B5EF4-FFF2-40B4-BE49-F238E27FC236}">
                <a16:creationId xmlns:a16="http://schemas.microsoft.com/office/drawing/2014/main" id="{37A17931-A7BA-FAA5-C150-EF7900A27736}"/>
              </a:ext>
            </a:extLst>
          </p:cNvPr>
          <p:cNvGraphicFramePr>
            <a:graphicFrameLocks noGrp="1"/>
          </p:cNvGraphicFramePr>
          <p:nvPr>
            <p:extLst>
              <p:ext uri="{D42A27DB-BD31-4B8C-83A1-F6EECF244321}">
                <p14:modId xmlns:p14="http://schemas.microsoft.com/office/powerpoint/2010/main" val="3797112395"/>
              </p:ext>
            </p:extLst>
          </p:nvPr>
        </p:nvGraphicFramePr>
        <p:xfrm>
          <a:off x="1377612" y="1647531"/>
          <a:ext cx="5984159" cy="3021471"/>
        </p:xfrm>
        <a:graphic>
          <a:graphicData uri="http://schemas.openxmlformats.org/drawingml/2006/table">
            <a:tbl>
              <a:tblPr firstRow="1" bandRow="1">
                <a:tableStyleId>{F5AB1C69-6EDB-4FF4-983F-18BD219EF322}</a:tableStyleId>
              </a:tblPr>
              <a:tblGrid>
                <a:gridCol w="797243">
                  <a:extLst>
                    <a:ext uri="{9D8B030D-6E8A-4147-A177-3AD203B41FA5}">
                      <a16:colId xmlns:a16="http://schemas.microsoft.com/office/drawing/2014/main" val="1892461120"/>
                    </a:ext>
                  </a:extLst>
                </a:gridCol>
                <a:gridCol w="1296729">
                  <a:extLst>
                    <a:ext uri="{9D8B030D-6E8A-4147-A177-3AD203B41FA5}">
                      <a16:colId xmlns:a16="http://schemas.microsoft.com/office/drawing/2014/main" val="684189538"/>
                    </a:ext>
                  </a:extLst>
                </a:gridCol>
                <a:gridCol w="1296729">
                  <a:extLst>
                    <a:ext uri="{9D8B030D-6E8A-4147-A177-3AD203B41FA5}">
                      <a16:colId xmlns:a16="http://schemas.microsoft.com/office/drawing/2014/main" val="2865861781"/>
                    </a:ext>
                  </a:extLst>
                </a:gridCol>
                <a:gridCol w="1296729">
                  <a:extLst>
                    <a:ext uri="{9D8B030D-6E8A-4147-A177-3AD203B41FA5}">
                      <a16:colId xmlns:a16="http://schemas.microsoft.com/office/drawing/2014/main" val="1601419068"/>
                    </a:ext>
                  </a:extLst>
                </a:gridCol>
                <a:gridCol w="1296729">
                  <a:extLst>
                    <a:ext uri="{9D8B030D-6E8A-4147-A177-3AD203B41FA5}">
                      <a16:colId xmlns:a16="http://schemas.microsoft.com/office/drawing/2014/main" val="1092656098"/>
                    </a:ext>
                  </a:extLst>
                </a:gridCol>
              </a:tblGrid>
              <a:tr h="552591">
                <a:tc>
                  <a:txBody>
                    <a:bodyPr/>
                    <a:lstStyle/>
                    <a:p>
                      <a:pPr algn="ctr"/>
                      <a:r>
                        <a:rPr lang="en-GB" sz="1200" dirty="0"/>
                        <a:t>Study</a:t>
                      </a:r>
                      <a:endParaRPr lang="en-ID" sz="1200" dirty="0"/>
                    </a:p>
                  </a:txBody>
                  <a:tcPr anchor="ctr"/>
                </a:tc>
                <a:tc>
                  <a:txBody>
                    <a:bodyPr/>
                    <a:lstStyle/>
                    <a:p>
                      <a:pPr algn="ctr"/>
                      <a:r>
                        <a:rPr lang="en-GB" sz="1200" dirty="0"/>
                        <a:t>Business Context</a:t>
                      </a:r>
                      <a:endParaRPr lang="en-ID" sz="1200" dirty="0"/>
                    </a:p>
                  </a:txBody>
                  <a:tcPr anchor="ctr"/>
                </a:tc>
                <a:tc>
                  <a:txBody>
                    <a:bodyPr/>
                    <a:lstStyle/>
                    <a:p>
                      <a:pPr algn="ctr"/>
                      <a:r>
                        <a:rPr lang="en-GB" sz="1200" dirty="0"/>
                        <a:t>Dataset</a:t>
                      </a:r>
                      <a:endParaRPr lang="en-ID" sz="1200" dirty="0"/>
                    </a:p>
                  </a:txBody>
                  <a:tcPr anchor="ctr"/>
                </a:tc>
                <a:tc>
                  <a:txBody>
                    <a:bodyPr/>
                    <a:lstStyle/>
                    <a:p>
                      <a:pPr algn="ctr"/>
                      <a:r>
                        <a:rPr lang="en-GB" sz="1200" dirty="0"/>
                        <a:t>Segmentation Features</a:t>
                      </a:r>
                      <a:endParaRPr lang="en-ID" sz="1200" dirty="0"/>
                    </a:p>
                  </a:txBody>
                  <a:tcPr anchor="ctr"/>
                </a:tc>
                <a:tc>
                  <a:txBody>
                    <a:bodyPr/>
                    <a:lstStyle/>
                    <a:p>
                      <a:pPr algn="ctr"/>
                      <a:r>
                        <a:rPr lang="en-GB" sz="1200" dirty="0"/>
                        <a:t>Segmentation Model</a:t>
                      </a:r>
                      <a:endParaRPr lang="en-ID" sz="1200" dirty="0"/>
                    </a:p>
                  </a:txBody>
                  <a:tcPr anchor="ctr"/>
                </a:tc>
                <a:extLst>
                  <a:ext uri="{0D108BD9-81ED-4DB2-BD59-A6C34878D82A}">
                    <a16:rowId xmlns:a16="http://schemas.microsoft.com/office/drawing/2014/main" val="2918165959"/>
                  </a:ext>
                </a:extLst>
              </a:tr>
              <a:tr h="552591">
                <a:tc>
                  <a:txBody>
                    <a:bodyPr/>
                    <a:lstStyle/>
                    <a:p>
                      <a:pPr algn="ctr"/>
                      <a:r>
                        <a:rPr lang="en-ID" sz="1200" dirty="0"/>
                        <a:t>(Ye, 2021)</a:t>
                      </a:r>
                    </a:p>
                  </a:txBody>
                  <a:tcPr anchor="ctr"/>
                </a:tc>
                <a:tc>
                  <a:txBody>
                    <a:bodyPr/>
                    <a:lstStyle/>
                    <a:p>
                      <a:pPr algn="ctr"/>
                      <a:r>
                        <a:rPr lang="en-GB" sz="1200" dirty="0"/>
                        <a:t>Supermarket Marketing</a:t>
                      </a:r>
                      <a:endParaRPr lang="en-ID" sz="1200" dirty="0"/>
                    </a:p>
                  </a:txBody>
                  <a:tcPr anchor="ctr"/>
                </a:tc>
                <a:tc>
                  <a:txBody>
                    <a:bodyPr/>
                    <a:lstStyle/>
                    <a:p>
                      <a:pPr algn="ctr"/>
                      <a:r>
                        <a:rPr lang="en-GB" sz="1200" dirty="0"/>
                        <a:t>Customer Transaction Data 2021</a:t>
                      </a:r>
                      <a:endParaRPr lang="en-ID" sz="1200" dirty="0"/>
                    </a:p>
                  </a:txBody>
                  <a:tcPr anchor="ctr"/>
                </a:tc>
                <a:tc>
                  <a:txBody>
                    <a:bodyPr/>
                    <a:lstStyle/>
                    <a:p>
                      <a:pPr algn="ctr"/>
                      <a:r>
                        <a:rPr lang="en-GB" sz="1200" dirty="0"/>
                        <a:t>LRFM Variable</a:t>
                      </a:r>
                      <a:endParaRPr lang="en-ID" sz="1200" dirty="0"/>
                    </a:p>
                  </a:txBody>
                  <a:tcPr anchor="ctr"/>
                </a:tc>
                <a:tc>
                  <a:txBody>
                    <a:bodyPr/>
                    <a:lstStyle/>
                    <a:p>
                      <a:pPr algn="ctr"/>
                      <a:r>
                        <a:rPr lang="en-GB" sz="1200" dirty="0"/>
                        <a:t>Customer Lifetime Value</a:t>
                      </a:r>
                      <a:endParaRPr lang="en-ID" sz="1200" dirty="0"/>
                    </a:p>
                  </a:txBody>
                  <a:tcPr anchor="ctr"/>
                </a:tc>
                <a:extLst>
                  <a:ext uri="{0D108BD9-81ED-4DB2-BD59-A6C34878D82A}">
                    <a16:rowId xmlns:a16="http://schemas.microsoft.com/office/drawing/2014/main" val="3620619964"/>
                  </a:ext>
                </a:extLst>
              </a:tr>
              <a:tr h="552591">
                <a:tc>
                  <a:txBody>
                    <a:bodyPr/>
                    <a:lstStyle/>
                    <a:p>
                      <a:pPr algn="ctr"/>
                      <a:r>
                        <a:rPr lang="en-ID" sz="1200" dirty="0"/>
                        <a:t>(</a:t>
                      </a:r>
                      <a:r>
                        <a:rPr lang="en-ID" sz="1200" dirty="0" err="1"/>
                        <a:t>Kafkas</a:t>
                      </a:r>
                      <a:r>
                        <a:rPr lang="en-ID" sz="1200" dirty="0"/>
                        <a:t> et al., 2021)</a:t>
                      </a:r>
                    </a:p>
                  </a:txBody>
                  <a:tcPr anchor="ctr"/>
                </a:tc>
                <a:tc>
                  <a:txBody>
                    <a:bodyPr/>
                    <a:lstStyle/>
                    <a:p>
                      <a:pPr algn="ctr"/>
                      <a:r>
                        <a:rPr lang="en-GB" sz="1200" dirty="0"/>
                        <a:t>Transportation</a:t>
                      </a:r>
                      <a:endParaRPr lang="en-ID" sz="1200" dirty="0"/>
                    </a:p>
                  </a:txBody>
                  <a:tcPr anchor="ctr"/>
                </a:tc>
                <a:tc>
                  <a:txBody>
                    <a:bodyPr/>
                    <a:lstStyle/>
                    <a:p>
                      <a:pPr algn="ctr"/>
                      <a:r>
                        <a:rPr lang="en-GB" sz="1200" dirty="0"/>
                        <a:t>Survey transportation 2021</a:t>
                      </a:r>
                      <a:endParaRPr lang="en-ID" sz="1200" dirty="0"/>
                    </a:p>
                  </a:txBody>
                  <a:tcPr anchor="ctr"/>
                </a:tc>
                <a:tc>
                  <a:txBody>
                    <a:bodyPr/>
                    <a:lstStyle/>
                    <a:p>
                      <a:pPr algn="ctr"/>
                      <a:r>
                        <a:rPr lang="en-GB" sz="1200" dirty="0"/>
                        <a:t>LRFM Variable</a:t>
                      </a:r>
                      <a:endParaRPr lang="en-ID"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K-Means Clustering and CLV Model</a:t>
                      </a:r>
                      <a:endParaRPr lang="en-ID" sz="1200" dirty="0"/>
                    </a:p>
                    <a:p>
                      <a:pPr algn="ctr"/>
                      <a:endParaRPr lang="en-ID" sz="1200" dirty="0"/>
                    </a:p>
                  </a:txBody>
                  <a:tcPr anchor="ctr"/>
                </a:tc>
                <a:extLst>
                  <a:ext uri="{0D108BD9-81ED-4DB2-BD59-A6C34878D82A}">
                    <a16:rowId xmlns:a16="http://schemas.microsoft.com/office/drawing/2014/main" val="4185921666"/>
                  </a:ext>
                </a:extLst>
              </a:tr>
              <a:tr h="552591">
                <a:tc>
                  <a:txBody>
                    <a:bodyPr/>
                    <a:lstStyle/>
                    <a:p>
                      <a:pPr algn="ctr"/>
                      <a:r>
                        <a:rPr lang="en-ID" sz="1200" dirty="0"/>
                        <a:t>(</a:t>
                      </a:r>
                      <a:r>
                        <a:rPr lang="en-ID" sz="1200" dirty="0" err="1"/>
                        <a:t>Koponen</a:t>
                      </a:r>
                      <a:r>
                        <a:rPr lang="en-ID" sz="1200" dirty="0"/>
                        <a:t> et al., 2021)</a:t>
                      </a:r>
                    </a:p>
                  </a:txBody>
                  <a:tcPr anchor="ctr"/>
                </a:tc>
                <a:tc>
                  <a:txBody>
                    <a:bodyPr/>
                    <a:lstStyle/>
                    <a:p>
                      <a:pPr algn="ctr"/>
                      <a:r>
                        <a:rPr lang="en-GB" sz="1200" dirty="0"/>
                        <a:t>Small and Medium Enterprises</a:t>
                      </a:r>
                      <a:endParaRPr lang="en-ID" sz="1200" dirty="0"/>
                    </a:p>
                  </a:txBody>
                  <a:tcPr anchor="ctr"/>
                </a:tc>
                <a:tc>
                  <a:txBody>
                    <a:bodyPr/>
                    <a:lstStyle/>
                    <a:p>
                      <a:pPr algn="ctr"/>
                      <a:r>
                        <a:rPr lang="en-GB" sz="1200" dirty="0"/>
                        <a:t>Customer Transaction Data in data server AR-</a:t>
                      </a:r>
                      <a:r>
                        <a:rPr lang="en-GB" sz="1200" dirty="0" err="1"/>
                        <a:t>Pulsabiz</a:t>
                      </a:r>
                      <a:endParaRPr lang="en-ID" sz="1200" dirty="0"/>
                    </a:p>
                  </a:txBody>
                  <a:tcPr anchor="ctr"/>
                </a:tc>
                <a:tc>
                  <a:txBody>
                    <a:bodyPr/>
                    <a:lstStyle/>
                    <a:p>
                      <a:pPr algn="ctr"/>
                      <a:r>
                        <a:rPr lang="en-GB" sz="1200" dirty="0"/>
                        <a:t>LRFM Variable</a:t>
                      </a:r>
                      <a:endParaRPr lang="en-ID" sz="1200" dirty="0"/>
                    </a:p>
                  </a:txBody>
                  <a:tcPr anchor="ctr"/>
                </a:tc>
                <a:tc>
                  <a:txBody>
                    <a:bodyPr/>
                    <a:lstStyle/>
                    <a:p>
                      <a:pPr algn="ctr"/>
                      <a:r>
                        <a:rPr lang="en-GB" sz="1200" dirty="0"/>
                        <a:t>K-Means Clustering and CLV Model</a:t>
                      </a:r>
                      <a:endParaRPr lang="en-ID" sz="1200" dirty="0"/>
                    </a:p>
                  </a:txBody>
                  <a:tcPr anchor="ctr"/>
                </a:tc>
                <a:extLst>
                  <a:ext uri="{0D108BD9-81ED-4DB2-BD59-A6C34878D82A}">
                    <a16:rowId xmlns:a16="http://schemas.microsoft.com/office/drawing/2014/main" val="3044256147"/>
                  </a:ext>
                </a:extLst>
              </a:tr>
            </a:tbl>
          </a:graphicData>
        </a:graphic>
      </p:graphicFrame>
      <p:sp>
        <p:nvSpPr>
          <p:cNvPr id="6" name="L-Shape 5">
            <a:extLst>
              <a:ext uri="{FF2B5EF4-FFF2-40B4-BE49-F238E27FC236}">
                <a16:creationId xmlns:a16="http://schemas.microsoft.com/office/drawing/2014/main" id="{297A04AE-CAF5-8750-A4DD-C72DF45E8A82}"/>
              </a:ext>
            </a:extLst>
          </p:cNvPr>
          <p:cNvSpPr/>
          <p:nvPr/>
        </p:nvSpPr>
        <p:spPr>
          <a:xfrm rot="18878103">
            <a:off x="8403437" y="1727969"/>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Oval 6">
            <a:extLst>
              <a:ext uri="{FF2B5EF4-FFF2-40B4-BE49-F238E27FC236}">
                <a16:creationId xmlns:a16="http://schemas.microsoft.com/office/drawing/2014/main" id="{D53687C5-D6C7-F5D9-C8D8-8CF7AD927E13}"/>
              </a:ext>
            </a:extLst>
          </p:cNvPr>
          <p:cNvSpPr/>
          <p:nvPr/>
        </p:nvSpPr>
        <p:spPr>
          <a:xfrm>
            <a:off x="8228720" y="1620382"/>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L-Shape 7">
            <a:extLst>
              <a:ext uri="{FF2B5EF4-FFF2-40B4-BE49-F238E27FC236}">
                <a16:creationId xmlns:a16="http://schemas.microsoft.com/office/drawing/2014/main" id="{7196904E-9B79-C54A-F6E8-DE86C8DF3BE1}"/>
              </a:ext>
            </a:extLst>
          </p:cNvPr>
          <p:cNvSpPr/>
          <p:nvPr/>
        </p:nvSpPr>
        <p:spPr>
          <a:xfrm rot="18878103">
            <a:off x="8403437" y="2829793"/>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Oval 9">
            <a:extLst>
              <a:ext uri="{FF2B5EF4-FFF2-40B4-BE49-F238E27FC236}">
                <a16:creationId xmlns:a16="http://schemas.microsoft.com/office/drawing/2014/main" id="{4351FA5B-0DFC-2263-5CD6-6F3E41DD57E6}"/>
              </a:ext>
            </a:extLst>
          </p:cNvPr>
          <p:cNvSpPr/>
          <p:nvPr/>
        </p:nvSpPr>
        <p:spPr>
          <a:xfrm>
            <a:off x="8228720" y="2722206"/>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L-Shape 10">
            <a:extLst>
              <a:ext uri="{FF2B5EF4-FFF2-40B4-BE49-F238E27FC236}">
                <a16:creationId xmlns:a16="http://schemas.microsoft.com/office/drawing/2014/main" id="{B97F8B71-71C8-6D0B-1050-45BA4CBCAF0F}"/>
              </a:ext>
            </a:extLst>
          </p:cNvPr>
          <p:cNvSpPr/>
          <p:nvPr/>
        </p:nvSpPr>
        <p:spPr>
          <a:xfrm rot="18878103">
            <a:off x="8403437" y="3902724"/>
            <a:ext cx="299461" cy="175582"/>
          </a:xfrm>
          <a:prstGeom prst="corner">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Oval 11">
            <a:extLst>
              <a:ext uri="{FF2B5EF4-FFF2-40B4-BE49-F238E27FC236}">
                <a16:creationId xmlns:a16="http://schemas.microsoft.com/office/drawing/2014/main" id="{DF9C8EB4-C3A7-1181-08F3-6008020D3B0D}"/>
              </a:ext>
            </a:extLst>
          </p:cNvPr>
          <p:cNvSpPr/>
          <p:nvPr/>
        </p:nvSpPr>
        <p:spPr>
          <a:xfrm>
            <a:off x="8228720" y="3795137"/>
            <a:ext cx="648897" cy="473106"/>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9A1398CF-9F86-9DF2-1EE0-A0C8FA767332}"/>
              </a:ext>
            </a:extLst>
          </p:cNvPr>
          <p:cNvSpPr txBox="1"/>
          <p:nvPr/>
        </p:nvSpPr>
        <p:spPr>
          <a:xfrm>
            <a:off x="9176126" y="3800844"/>
            <a:ext cx="2801257" cy="646331"/>
          </a:xfrm>
          <a:prstGeom prst="rect">
            <a:avLst/>
          </a:prstGeom>
          <a:noFill/>
        </p:spPr>
        <p:txBody>
          <a:bodyPr wrap="square" rtlCol="0">
            <a:spAutoFit/>
          </a:bodyPr>
          <a:lstStyle/>
          <a:p>
            <a:pPr algn="just"/>
            <a:r>
              <a:rPr lang="en-GB" sz="1200" dirty="0"/>
              <a:t>Most studies combine K-Means with Customer Lifetime Value and LRFM Variable</a:t>
            </a:r>
            <a:endParaRPr lang="en-ID" sz="1200" dirty="0"/>
          </a:p>
        </p:txBody>
      </p:sp>
      <p:sp>
        <p:nvSpPr>
          <p:cNvPr id="18" name="TextBox 17">
            <a:extLst>
              <a:ext uri="{FF2B5EF4-FFF2-40B4-BE49-F238E27FC236}">
                <a16:creationId xmlns:a16="http://schemas.microsoft.com/office/drawing/2014/main" id="{C6CE955B-FA62-CBDA-DBA8-B3574E1D042B}"/>
              </a:ext>
            </a:extLst>
          </p:cNvPr>
          <p:cNvSpPr txBox="1"/>
          <p:nvPr/>
        </p:nvSpPr>
        <p:spPr>
          <a:xfrm>
            <a:off x="9164208" y="2782669"/>
            <a:ext cx="2801257" cy="646331"/>
          </a:xfrm>
          <a:prstGeom prst="rect">
            <a:avLst/>
          </a:prstGeom>
          <a:noFill/>
        </p:spPr>
        <p:txBody>
          <a:bodyPr wrap="square" rtlCol="0">
            <a:spAutoFit/>
          </a:bodyPr>
          <a:lstStyle/>
          <a:p>
            <a:pPr algn="just"/>
            <a:r>
              <a:rPr lang="en-GB" sz="1200" dirty="0"/>
              <a:t>There is no previous research that uses K-Means, CLV, CRM in the context of electricity.</a:t>
            </a:r>
            <a:endParaRPr lang="en-ID" sz="1200" dirty="0"/>
          </a:p>
        </p:txBody>
      </p:sp>
      <p:sp>
        <p:nvSpPr>
          <p:cNvPr id="20" name="TextBox 19">
            <a:extLst>
              <a:ext uri="{FF2B5EF4-FFF2-40B4-BE49-F238E27FC236}">
                <a16:creationId xmlns:a16="http://schemas.microsoft.com/office/drawing/2014/main" id="{79DAAE40-72D6-CC5D-4E94-AEE03DF8E6C9}"/>
              </a:ext>
            </a:extLst>
          </p:cNvPr>
          <p:cNvSpPr txBox="1"/>
          <p:nvPr/>
        </p:nvSpPr>
        <p:spPr>
          <a:xfrm>
            <a:off x="9148502" y="1609962"/>
            <a:ext cx="2801257" cy="646331"/>
          </a:xfrm>
          <a:prstGeom prst="rect">
            <a:avLst/>
          </a:prstGeom>
          <a:noFill/>
        </p:spPr>
        <p:txBody>
          <a:bodyPr wrap="square" rtlCol="0">
            <a:spAutoFit/>
          </a:bodyPr>
          <a:lstStyle/>
          <a:p>
            <a:pPr algn="just"/>
            <a:r>
              <a:rPr lang="en-GB" sz="1200" dirty="0"/>
              <a:t>There is no previous research that uses power, peak load and peak off load variables in the CLV model. </a:t>
            </a:r>
            <a:endParaRPr lang="en-ID" sz="1200" dirty="0"/>
          </a:p>
        </p:txBody>
      </p:sp>
    </p:spTree>
    <p:extLst>
      <p:ext uri="{BB962C8B-B14F-4D97-AF65-F5344CB8AC3E}">
        <p14:creationId xmlns:p14="http://schemas.microsoft.com/office/powerpoint/2010/main" val="370308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9167" y="470747"/>
            <a:ext cx="12192000" cy="400110"/>
          </a:xfrm>
          <a:prstGeom prst="rect">
            <a:avLst/>
          </a:prstGeom>
          <a:noFill/>
        </p:spPr>
        <p:txBody>
          <a:bodyPr wrap="square" rtlCol="0">
            <a:spAutoFit/>
          </a:bodyPr>
          <a:lstStyle/>
          <a:p>
            <a:pPr algn="ctr"/>
            <a:r>
              <a:rPr lang="en-GB" sz="2000" dirty="0">
                <a:latin typeface="Amasis MT Pro Black" panose="02040A04050005020304" pitchFamily="18" charset="0"/>
              </a:rPr>
              <a:t>Marketing Strategy in Customer Relationship Management</a:t>
            </a:r>
            <a:endParaRPr lang="en-ID" sz="20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6" name="Table 6">
            <a:extLst>
              <a:ext uri="{FF2B5EF4-FFF2-40B4-BE49-F238E27FC236}">
                <a16:creationId xmlns:a16="http://schemas.microsoft.com/office/drawing/2014/main" id="{6971BB25-80AB-46CB-FB06-E08812A5B988}"/>
              </a:ext>
            </a:extLst>
          </p:cNvPr>
          <p:cNvGraphicFramePr>
            <a:graphicFrameLocks noGrp="1"/>
          </p:cNvGraphicFramePr>
          <p:nvPr>
            <p:extLst>
              <p:ext uri="{D42A27DB-BD31-4B8C-83A1-F6EECF244321}">
                <p14:modId xmlns:p14="http://schemas.microsoft.com/office/powerpoint/2010/main" val="1055602719"/>
              </p:ext>
            </p:extLst>
          </p:nvPr>
        </p:nvGraphicFramePr>
        <p:xfrm>
          <a:off x="1127868" y="1341604"/>
          <a:ext cx="10352932" cy="4401456"/>
        </p:xfrm>
        <a:graphic>
          <a:graphicData uri="http://schemas.openxmlformats.org/drawingml/2006/table">
            <a:tbl>
              <a:tblPr firstRow="1" bandRow="1">
                <a:tableStyleId>{5C22544A-7EE6-4342-B048-85BDC9FD1C3A}</a:tableStyleId>
              </a:tblPr>
              <a:tblGrid>
                <a:gridCol w="2588233">
                  <a:extLst>
                    <a:ext uri="{9D8B030D-6E8A-4147-A177-3AD203B41FA5}">
                      <a16:colId xmlns:a16="http://schemas.microsoft.com/office/drawing/2014/main" val="913515824"/>
                    </a:ext>
                  </a:extLst>
                </a:gridCol>
                <a:gridCol w="2588233">
                  <a:extLst>
                    <a:ext uri="{9D8B030D-6E8A-4147-A177-3AD203B41FA5}">
                      <a16:colId xmlns:a16="http://schemas.microsoft.com/office/drawing/2014/main" val="183638788"/>
                    </a:ext>
                  </a:extLst>
                </a:gridCol>
                <a:gridCol w="2588233">
                  <a:extLst>
                    <a:ext uri="{9D8B030D-6E8A-4147-A177-3AD203B41FA5}">
                      <a16:colId xmlns:a16="http://schemas.microsoft.com/office/drawing/2014/main" val="1334612467"/>
                    </a:ext>
                  </a:extLst>
                </a:gridCol>
                <a:gridCol w="2588233">
                  <a:extLst>
                    <a:ext uri="{9D8B030D-6E8A-4147-A177-3AD203B41FA5}">
                      <a16:colId xmlns:a16="http://schemas.microsoft.com/office/drawing/2014/main" val="1306786854"/>
                    </a:ext>
                  </a:extLst>
                </a:gridCol>
              </a:tblGrid>
              <a:tr h="401907">
                <a:tc gridSpan="2">
                  <a:txBody>
                    <a:bodyPr/>
                    <a:lstStyle/>
                    <a:p>
                      <a:pPr algn="ctr"/>
                      <a:r>
                        <a:rPr lang="en-GB" sz="1600" b="1" dirty="0"/>
                        <a:t>Sustainable Marketing</a:t>
                      </a:r>
                      <a:endParaRPr lang="en-ID" sz="1600" b="1" dirty="0"/>
                    </a:p>
                  </a:txBody>
                  <a:tcPr/>
                </a:tc>
                <a:tc hMerge="1">
                  <a:txBody>
                    <a:bodyPr/>
                    <a:lstStyle/>
                    <a:p>
                      <a:endParaRPr lang="en-ID" dirty="0"/>
                    </a:p>
                  </a:txBody>
                  <a:tcPr/>
                </a:tc>
                <a:tc gridSpan="2">
                  <a:txBody>
                    <a:bodyPr/>
                    <a:lstStyle/>
                    <a:p>
                      <a:pPr algn="ctr"/>
                      <a:r>
                        <a:rPr lang="en-GB" sz="1600" b="1" dirty="0"/>
                        <a:t>One to One Marketing</a:t>
                      </a:r>
                      <a:endParaRPr lang="en-ID" sz="1600" b="1" dirty="0"/>
                    </a:p>
                  </a:txBody>
                  <a:tcPr/>
                </a:tc>
                <a:tc hMerge="1">
                  <a:txBody>
                    <a:bodyPr/>
                    <a:lstStyle/>
                    <a:p>
                      <a:endParaRPr lang="en-ID" dirty="0"/>
                    </a:p>
                  </a:txBody>
                  <a:tcPr/>
                </a:tc>
                <a:extLst>
                  <a:ext uri="{0D108BD9-81ED-4DB2-BD59-A6C34878D82A}">
                    <a16:rowId xmlns:a16="http://schemas.microsoft.com/office/drawing/2014/main" val="3369048141"/>
                  </a:ext>
                </a:extLst>
              </a:tr>
              <a:tr h="567599">
                <a:tc>
                  <a:txBody>
                    <a:bodyPr/>
                    <a:lstStyle/>
                    <a:p>
                      <a:pPr algn="ctr"/>
                      <a:r>
                        <a:rPr lang="en-ID" sz="1400" b="1" dirty="0"/>
                        <a:t>Continuous Replenishment Program</a:t>
                      </a:r>
                    </a:p>
                  </a:txBody>
                  <a:tcPr/>
                </a:tc>
                <a:tc>
                  <a:txBody>
                    <a:bodyPr/>
                    <a:lstStyle/>
                    <a:p>
                      <a:pPr algn="ctr"/>
                      <a:r>
                        <a:rPr lang="en-ID" sz="1400" b="1" dirty="0"/>
                        <a:t>Business to Business</a:t>
                      </a:r>
                    </a:p>
                  </a:txBody>
                  <a:tcPr/>
                </a:tc>
                <a:tc>
                  <a:txBody>
                    <a:bodyPr/>
                    <a:lstStyle/>
                    <a:p>
                      <a:pPr algn="ctr"/>
                      <a:r>
                        <a:rPr lang="en-ID" sz="1400" b="1" dirty="0"/>
                        <a:t>Customer Business Development</a:t>
                      </a:r>
                    </a:p>
                  </a:txBody>
                  <a:tcPr/>
                </a:tc>
                <a:tc>
                  <a:txBody>
                    <a:bodyPr/>
                    <a:lstStyle/>
                    <a:p>
                      <a:pPr algn="ctr"/>
                      <a:r>
                        <a:rPr lang="en-ID" sz="1400" b="1" dirty="0"/>
                        <a:t>Retail Account Marketing</a:t>
                      </a:r>
                    </a:p>
                  </a:txBody>
                  <a:tcPr/>
                </a:tc>
                <a:extLst>
                  <a:ext uri="{0D108BD9-81ED-4DB2-BD59-A6C34878D82A}">
                    <a16:rowId xmlns:a16="http://schemas.microsoft.com/office/drawing/2014/main" val="2494135072"/>
                  </a:ext>
                </a:extLst>
              </a:tr>
              <a:tr h="3431950">
                <a:tc>
                  <a:txBody>
                    <a:bodyPr/>
                    <a:lstStyle/>
                    <a:p>
                      <a:r>
                        <a:rPr lang="en-GB" sz="1400" dirty="0"/>
                        <a:t>This program is used for less profitable customers (</a:t>
                      </a:r>
                      <a:r>
                        <a:rPr lang="en-GB" sz="1400" dirty="0" err="1"/>
                        <a:t>Yudhya</a:t>
                      </a:r>
                      <a:r>
                        <a:rPr lang="en-GB" sz="1400" dirty="0"/>
                        <a:t>, 2019). Approaches to programs such as partnership programs to encourage increased use of the company's services to customers (Dias et al., 2021; </a:t>
                      </a:r>
                      <a:r>
                        <a:rPr lang="en-GB" sz="1400" dirty="0" err="1"/>
                        <a:t>Yudhya</a:t>
                      </a:r>
                      <a:r>
                        <a:rPr lang="en-GB" sz="1400" dirty="0"/>
                        <a:t>, 2019).</a:t>
                      </a:r>
                      <a:endParaRPr lang="en-ID" sz="1400" dirty="0"/>
                    </a:p>
                  </a:txBody>
                  <a:tcPr/>
                </a:tc>
                <a:tc>
                  <a:txBody>
                    <a:bodyPr/>
                    <a:lstStyle/>
                    <a:p>
                      <a:r>
                        <a:rPr lang="en-GB" sz="1400" dirty="0"/>
                        <a:t>This program is used for profitable customers and Middle Profitable Customer  (</a:t>
                      </a:r>
                      <a:r>
                        <a:rPr lang="en-GB" sz="1400" dirty="0" err="1"/>
                        <a:t>Kulej</a:t>
                      </a:r>
                      <a:r>
                        <a:rPr lang="en-GB" sz="1400" dirty="0"/>
                        <a:t>-Dudek, 2021; </a:t>
                      </a:r>
                      <a:r>
                        <a:rPr lang="en-GB" sz="1400" dirty="0" err="1"/>
                        <a:t>Sekizaki</a:t>
                      </a:r>
                      <a:r>
                        <a:rPr lang="en-GB" sz="1400" dirty="0"/>
                        <a:t> et al., 2016). The approach to this program is like providing special executive services to customers to improve service, so that customer trust will increase and become more loyal (</a:t>
                      </a:r>
                      <a:r>
                        <a:rPr lang="en-GB" sz="1400" dirty="0" err="1"/>
                        <a:t>Baniasadi</a:t>
                      </a:r>
                      <a:r>
                        <a:rPr lang="en-GB" sz="1400" dirty="0"/>
                        <a:t> et al., 2021; R. Hosseini et al., 2021; </a:t>
                      </a:r>
                      <a:r>
                        <a:rPr lang="en-GB" sz="1400" dirty="0" err="1"/>
                        <a:t>Kafkas</a:t>
                      </a:r>
                      <a:r>
                        <a:rPr lang="en-GB" sz="1400" dirty="0"/>
                        <a:t> et al., 2021; </a:t>
                      </a:r>
                      <a:r>
                        <a:rPr lang="en-GB" sz="1400" dirty="0" err="1"/>
                        <a:t>Xie</a:t>
                      </a:r>
                      <a:r>
                        <a:rPr lang="en-GB" sz="1400" dirty="0"/>
                        <a:t> et al., 2021).</a:t>
                      </a:r>
                      <a:endParaRPr lang="en-ID" sz="1400" dirty="0"/>
                    </a:p>
                  </a:txBody>
                  <a:tcPr/>
                </a:tc>
                <a:tc>
                  <a:txBody>
                    <a:bodyPr/>
                    <a:lstStyle/>
                    <a:p>
                      <a:r>
                        <a:rPr lang="en-ID" sz="1400" dirty="0"/>
                        <a:t>This program is used for profitable customers and Middle Profitable Customer (</a:t>
                      </a:r>
                      <a:r>
                        <a:rPr lang="en-ID" sz="1400" dirty="0" err="1"/>
                        <a:t>Borisavljević</a:t>
                      </a:r>
                      <a:r>
                        <a:rPr lang="en-ID" sz="1400" dirty="0"/>
                        <a:t> &amp; </a:t>
                      </a:r>
                      <a:r>
                        <a:rPr lang="en-ID" sz="1400" dirty="0" err="1"/>
                        <a:t>Radosavljević</a:t>
                      </a:r>
                      <a:r>
                        <a:rPr lang="en-ID" sz="1400" dirty="0"/>
                        <a:t>, 2021; </a:t>
                      </a:r>
                      <a:r>
                        <a:rPr lang="en-ID" sz="1400" dirty="0" err="1"/>
                        <a:t>Daat</a:t>
                      </a:r>
                      <a:r>
                        <a:rPr lang="en-ID" sz="1400" dirty="0"/>
                        <a:t> et al., 2021). The approach to this program is to assess the benefits of marketing, finance, and management business processes (</a:t>
                      </a:r>
                      <a:r>
                        <a:rPr lang="en-ID" sz="1400" dirty="0" err="1"/>
                        <a:t>Borisavljević</a:t>
                      </a:r>
                      <a:r>
                        <a:rPr lang="en-ID" sz="1400" dirty="0"/>
                        <a:t> &amp; </a:t>
                      </a:r>
                      <a:r>
                        <a:rPr lang="en-ID" sz="1400" dirty="0" err="1"/>
                        <a:t>Radosavljević</a:t>
                      </a:r>
                      <a:r>
                        <a:rPr lang="en-ID" sz="1400" dirty="0"/>
                        <a:t>, 2021; </a:t>
                      </a:r>
                      <a:r>
                        <a:rPr lang="en-ID" sz="1400" dirty="0" err="1"/>
                        <a:t>Kulej</a:t>
                      </a:r>
                      <a:r>
                        <a:rPr lang="en-ID" sz="1400" dirty="0"/>
                        <a:t>-Dudek, 2021). </a:t>
                      </a:r>
                    </a:p>
                  </a:txBody>
                  <a:tcPr/>
                </a:tc>
                <a:tc>
                  <a:txBody>
                    <a:bodyPr/>
                    <a:lstStyle/>
                    <a:p>
                      <a:r>
                        <a:rPr lang="en-GB" sz="1400" dirty="0"/>
                        <a:t>This program is used for less profitable customers (Yan et al., 2018; </a:t>
                      </a:r>
                      <a:r>
                        <a:rPr lang="en-GB" sz="1400" dirty="0" err="1"/>
                        <a:t>Yudhya</a:t>
                      </a:r>
                      <a:r>
                        <a:rPr lang="en-GB" sz="1400" dirty="0"/>
                        <a:t>, 2019). The approach to this program sees the customer as a partner to develop business opportunities. This program performs customer profiling further by using CRM, which is more integrated into the application (Dias et al., 2021; </a:t>
                      </a:r>
                      <a:r>
                        <a:rPr lang="en-GB" sz="1400" dirty="0" err="1"/>
                        <a:t>Sekizaki</a:t>
                      </a:r>
                      <a:r>
                        <a:rPr lang="en-GB" sz="1400" dirty="0"/>
                        <a:t> et al., 2016).</a:t>
                      </a:r>
                      <a:endParaRPr lang="en-ID" sz="1400" dirty="0"/>
                    </a:p>
                  </a:txBody>
                  <a:tcPr/>
                </a:tc>
                <a:extLst>
                  <a:ext uri="{0D108BD9-81ED-4DB2-BD59-A6C34878D82A}">
                    <a16:rowId xmlns:a16="http://schemas.microsoft.com/office/drawing/2014/main" val="1114945254"/>
                  </a:ext>
                </a:extLst>
              </a:tr>
            </a:tbl>
          </a:graphicData>
        </a:graphic>
      </p:graphicFrame>
    </p:spTree>
    <p:extLst>
      <p:ext uri="{BB962C8B-B14F-4D97-AF65-F5344CB8AC3E}">
        <p14:creationId xmlns:p14="http://schemas.microsoft.com/office/powerpoint/2010/main" val="384968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D2B6D-BEDC-6A91-89D5-BC03EF4A322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380CC003-9B85-ADBA-83C4-B0417B7D6593}"/>
              </a:ext>
            </a:extLst>
          </p:cNvPr>
          <p:cNvSpPr txBox="1"/>
          <p:nvPr/>
        </p:nvSpPr>
        <p:spPr>
          <a:xfrm>
            <a:off x="0" y="260904"/>
            <a:ext cx="12192000" cy="523220"/>
          </a:xfrm>
          <a:prstGeom prst="rect">
            <a:avLst/>
          </a:prstGeom>
          <a:noFill/>
        </p:spPr>
        <p:txBody>
          <a:bodyPr wrap="square" rtlCol="0">
            <a:spAutoFit/>
          </a:bodyPr>
          <a:lstStyle/>
          <a:p>
            <a:pPr algn="ctr"/>
            <a:r>
              <a:rPr lang="en-GB" sz="2800" dirty="0">
                <a:latin typeface="Amasis MT Pro Black" panose="02040A04050005020304" pitchFamily="18" charset="0"/>
              </a:rPr>
              <a:t>Research Positioning</a:t>
            </a:r>
            <a:endParaRPr lang="en-ID" sz="2800" dirty="0">
              <a:latin typeface="Amasis MT Pro Black" panose="02040A04050005020304" pitchFamily="18" charset="0"/>
            </a:endParaRPr>
          </a:p>
        </p:txBody>
      </p:sp>
      <p:pic>
        <p:nvPicPr>
          <p:cNvPr id="13" name="Picture 12" descr="Logo&#10;&#10;Description automatically generated">
            <a:extLst>
              <a:ext uri="{FF2B5EF4-FFF2-40B4-BE49-F238E27FC236}">
                <a16:creationId xmlns:a16="http://schemas.microsoft.com/office/drawing/2014/main" id="{82211FD9-DAB9-1876-84A8-B784B64A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 y="6364721"/>
            <a:ext cx="315575" cy="324662"/>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pic>
        <p:nvPicPr>
          <p:cNvPr id="14" name="Picture 13" descr="Logo&#10;&#10;Description automatically generated">
            <a:extLst>
              <a:ext uri="{FF2B5EF4-FFF2-40B4-BE49-F238E27FC236}">
                <a16:creationId xmlns:a16="http://schemas.microsoft.com/office/drawing/2014/main" id="{596760CD-3EED-5C42-9D56-0E68AFAFF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3" y="6350084"/>
            <a:ext cx="868652" cy="333745"/>
          </a:xfrm>
          <a:prstGeom prst="rect">
            <a:avLst/>
          </a:prstGeom>
          <a:noFill/>
          <a:effectLst>
            <a:outerShdw blurRad="317500" dist="50800" dir="5400000" sx="56000" sy="56000" algn="ctr" rotWithShape="0">
              <a:srgbClr val="000000">
                <a:alpha val="90000"/>
              </a:srgbClr>
            </a:outerShdw>
            <a:reflection stA="66000" endPos="52000" dist="50800" dir="5400000" sy="-100000" algn="bl" rotWithShape="0"/>
          </a:effectLst>
        </p:spPr>
      </p:pic>
      <p:sp>
        <p:nvSpPr>
          <p:cNvPr id="15" name="Rectangle: Rounded Corners 14">
            <a:extLst>
              <a:ext uri="{FF2B5EF4-FFF2-40B4-BE49-F238E27FC236}">
                <a16:creationId xmlns:a16="http://schemas.microsoft.com/office/drawing/2014/main" id="{9AF8631C-39F6-744F-41FF-630F2D112BB0}"/>
              </a:ext>
            </a:extLst>
          </p:cNvPr>
          <p:cNvSpPr/>
          <p:nvPr/>
        </p:nvSpPr>
        <p:spPr>
          <a:xfrm>
            <a:off x="9381576" y="6438796"/>
            <a:ext cx="2801257" cy="4300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p>
        </p:txBody>
      </p:sp>
      <p:sp>
        <p:nvSpPr>
          <p:cNvPr id="16" name="TextBox 15">
            <a:extLst>
              <a:ext uri="{FF2B5EF4-FFF2-40B4-BE49-F238E27FC236}">
                <a16:creationId xmlns:a16="http://schemas.microsoft.com/office/drawing/2014/main" id="{4A50DE7D-ECC4-0D5F-8A1D-4E79AD2046E0}"/>
              </a:ext>
            </a:extLst>
          </p:cNvPr>
          <p:cNvSpPr txBox="1"/>
          <p:nvPr/>
        </p:nvSpPr>
        <p:spPr>
          <a:xfrm>
            <a:off x="9550400" y="6515369"/>
            <a:ext cx="2456607" cy="307777"/>
          </a:xfrm>
          <a:prstGeom prst="rect">
            <a:avLst/>
          </a:prstGeom>
          <a:noFill/>
        </p:spPr>
        <p:txBody>
          <a:bodyPr wrap="square" rtlCol="0">
            <a:spAutoFit/>
          </a:bodyPr>
          <a:lstStyle/>
          <a:p>
            <a:r>
              <a:rPr lang="en-GB" sz="1400" b="1" dirty="0">
                <a:solidFill>
                  <a:schemeClr val="bg1"/>
                </a:solidFill>
              </a:rPr>
              <a:t>02 | LITERATURE REVIEW</a:t>
            </a:r>
            <a:endParaRPr lang="en-ID" sz="1600" b="1" dirty="0">
              <a:solidFill>
                <a:schemeClr val="bg1"/>
              </a:solidFill>
            </a:endParaRPr>
          </a:p>
        </p:txBody>
      </p:sp>
      <p:sp>
        <p:nvSpPr>
          <p:cNvPr id="2" name="Rectangle 1">
            <a:extLst>
              <a:ext uri="{FF2B5EF4-FFF2-40B4-BE49-F238E27FC236}">
                <a16:creationId xmlns:a16="http://schemas.microsoft.com/office/drawing/2014/main" id="{F423DAA9-5942-C450-7C37-296071452811}"/>
              </a:ext>
            </a:extLst>
          </p:cNvPr>
          <p:cNvSpPr/>
          <p:nvPr/>
        </p:nvSpPr>
        <p:spPr>
          <a:xfrm>
            <a:off x="184993" y="0"/>
            <a:ext cx="325670" cy="18569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88C6EF95-B9DA-2606-AD43-C8D92566070D}"/>
              </a:ext>
            </a:extLst>
          </p:cNvPr>
          <p:cNvSpPr/>
          <p:nvPr/>
        </p:nvSpPr>
        <p:spPr>
          <a:xfrm>
            <a:off x="10564837" y="174171"/>
            <a:ext cx="915963" cy="696686"/>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45420934"/>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653</TotalTime>
  <Words>3223</Words>
  <Application>Microsoft Office PowerPoint</Application>
  <PresentationFormat>Widescreen</PresentationFormat>
  <Paragraphs>679</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Abadi</vt:lpstr>
      <vt:lpstr>Agency FB</vt:lpstr>
      <vt:lpstr>Aharoni</vt:lpstr>
      <vt:lpstr>Amasis MT Pro Black</vt:lpstr>
      <vt:lpstr>Amasis MT Pro Light</vt:lpstr>
      <vt:lpstr>Arial</vt:lpstr>
      <vt:lpstr>Avenir Next LT Pro</vt:lpstr>
      <vt:lpstr>AvenirNext LT Pro Medium</vt:lpstr>
      <vt:lpstr>Calibri</vt:lpstr>
      <vt:lpstr>Cambria Math</vt:lpstr>
      <vt:lpstr>Times New Roman</vt:lpstr>
      <vt:lpstr>BlockprintVTI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Radit Rahmadhan, S.Kom.</dc:creator>
  <cp:lastModifiedBy>Radit Rahmadhan, S.Kom.</cp:lastModifiedBy>
  <cp:revision>56</cp:revision>
  <dcterms:created xsi:type="dcterms:W3CDTF">2022-12-18T05:18:34Z</dcterms:created>
  <dcterms:modified xsi:type="dcterms:W3CDTF">2022-12-19T21:43:58Z</dcterms:modified>
</cp:coreProperties>
</file>