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Radit%20R\From%20Study\S2%20ITB\Tesis\Ongoing\Plot\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Radit%20R\From%20Study\S2%20ITB\Tesis\Ongoing\Plot\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Radit%20R\From%20Study\S2%20ITB\Tesis\Ongoing\Plot\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PLOT</a:t>
            </a:r>
            <a:r>
              <a:rPr lang="en-US" baseline="0" dirty="0"/>
              <a:t> </a:t>
            </a:r>
            <a:r>
              <a:rPr lang="en-US" dirty="0"/>
              <a:t>Daerah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Jamnyala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'Plot Berdasarkan Daerah'!$E$3</c:f>
              <c:strCache>
                <c:ptCount val="1"/>
                <c:pt idx="0">
                  <c:v>Pelanggan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126-40DD-93D2-803274A97A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126-40DD-93D2-803274A97A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126-40DD-93D2-803274A97A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126-40DD-93D2-803274A97A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'Plot Berdasarkan Daerah'!$C$4:$C$7</c:f>
              <c:strCache>
                <c:ptCount val="4"/>
                <c:pt idx="0">
                  <c:v>PADANG</c:v>
                </c:pt>
                <c:pt idx="1">
                  <c:v>BUKITTINGGI</c:v>
                </c:pt>
                <c:pt idx="2">
                  <c:v>SOLOK</c:v>
                </c:pt>
                <c:pt idx="3">
                  <c:v>PAYAKUMBUH</c:v>
                </c:pt>
              </c:strCache>
            </c:strRef>
          </c:cat>
          <c:val>
            <c:numRef>
              <c:f>'Plot Berdasarkan Daerah'!$E$4:$E$7</c:f>
              <c:numCache>
                <c:formatCode>General</c:formatCode>
                <c:ptCount val="4"/>
                <c:pt idx="0">
                  <c:v>183730</c:v>
                </c:pt>
                <c:pt idx="1">
                  <c:v>113734</c:v>
                </c:pt>
                <c:pt idx="2">
                  <c:v>81918</c:v>
                </c:pt>
                <c:pt idx="3">
                  <c:v>72331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26-40DD-93D2-803274A97A94}"/>
            </c:ext>
          </c:extLst>
        </c:ser>
        <c:ser>
          <c:idx val="1"/>
          <c:order val="1"/>
          <c:tx>
            <c:strRef>
              <c:f>'Plot Berdasarkan Daerah'!$F$3</c:f>
              <c:strCache>
                <c:ptCount val="1"/>
                <c:pt idx="0">
                  <c:v>jamnyala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B126-40DD-93D2-803274A97A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B126-40DD-93D2-803274A97A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B126-40DD-93D2-803274A97A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B126-40DD-93D2-803274A97A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'Plot Berdasarkan Daerah'!$C$4:$C$7</c:f>
              <c:strCache>
                <c:ptCount val="4"/>
                <c:pt idx="0">
                  <c:v>PADANG</c:v>
                </c:pt>
                <c:pt idx="1">
                  <c:v>BUKITTINGGI</c:v>
                </c:pt>
                <c:pt idx="2">
                  <c:v>SOLOK</c:v>
                </c:pt>
                <c:pt idx="3">
                  <c:v>PAYAKUMBUH</c:v>
                </c:pt>
              </c:strCache>
            </c:strRef>
          </c:cat>
          <c:val>
            <c:numRef>
              <c:f>'Plot Berdasarkan Daerah'!$F$4:$F$7</c:f>
              <c:numCache>
                <c:formatCode>General</c:formatCode>
                <c:ptCount val="4"/>
                <c:pt idx="0">
                  <c:v>4418641</c:v>
                </c:pt>
                <c:pt idx="1">
                  <c:v>2789062</c:v>
                </c:pt>
                <c:pt idx="2">
                  <c:v>2080377</c:v>
                </c:pt>
                <c:pt idx="3">
                  <c:v>1813323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126-40DD-93D2-803274A97A9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Plot</a:t>
            </a:r>
            <a:r>
              <a:rPr lang="en-GB" baseline="0" dirty="0"/>
              <a:t> </a:t>
            </a:r>
            <a:r>
              <a:rPr lang="en-GB" baseline="0" dirty="0" err="1"/>
              <a:t>Berdasarkan</a:t>
            </a:r>
            <a:r>
              <a:rPr lang="en-GB" baseline="0" dirty="0"/>
              <a:t> Unit </a:t>
            </a:r>
            <a:r>
              <a:rPr lang="en-GB" baseline="0" dirty="0" err="1"/>
              <a:t>layanan</a:t>
            </a:r>
            <a:r>
              <a:rPr lang="en-GB" baseline="0" dirty="0"/>
              <a:t> yang </a:t>
            </a:r>
            <a:r>
              <a:rPr lang="en-GB" baseline="0" dirty="0" err="1"/>
              <a:t>berada</a:t>
            </a:r>
            <a:r>
              <a:rPr lang="en-GB" baseline="0" dirty="0"/>
              <a:t> </a:t>
            </a:r>
            <a:r>
              <a:rPr lang="en-GB" baseline="0" dirty="0" err="1"/>
              <a:t>didaerah</a:t>
            </a:r>
            <a:endParaRPr lang="en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'Plot Berdasarkan Daerah'!$D$3</c:f>
              <c:strCache>
                <c:ptCount val="1"/>
                <c:pt idx="0">
                  <c:v>Unit Layanan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'Plot Berdasarkan Daerah'!$C$4:$C$7</c:f>
              <c:strCache>
                <c:ptCount val="4"/>
                <c:pt idx="0">
                  <c:v>PADANG</c:v>
                </c:pt>
                <c:pt idx="1">
                  <c:v>BUKITTINGGI</c:v>
                </c:pt>
                <c:pt idx="2">
                  <c:v>SOLOK</c:v>
                </c:pt>
                <c:pt idx="3">
                  <c:v>PAYAKUMBUH</c:v>
                </c:pt>
              </c:strCache>
            </c:strRef>
          </c:cat>
          <c:val>
            <c:numRef>
              <c:f>'Plot Berdasarkan Daerah'!$D$4:$D$7</c:f>
              <c:numCache>
                <c:formatCode>General</c:formatCode>
                <c:ptCount val="4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8-487D-A458-8846D8D9C37F}"/>
            </c:ext>
          </c:extLst>
        </c:ser>
        <c:ser>
          <c:idx val="1"/>
          <c:order val="1"/>
          <c:tx>
            <c:strRef>
              <c:f>'Plot Berdasarkan Daerah'!$E$3</c:f>
              <c:strCache>
                <c:ptCount val="1"/>
                <c:pt idx="0">
                  <c:v>Pelanggan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'Plot Berdasarkan Daerah'!$C$4:$C$7</c:f>
              <c:strCache>
                <c:ptCount val="4"/>
                <c:pt idx="0">
                  <c:v>PADANG</c:v>
                </c:pt>
                <c:pt idx="1">
                  <c:v>BUKITTINGGI</c:v>
                </c:pt>
                <c:pt idx="2">
                  <c:v>SOLOK</c:v>
                </c:pt>
                <c:pt idx="3">
                  <c:v>PAYAKUMBUH</c:v>
                </c:pt>
              </c:strCache>
            </c:strRef>
          </c:cat>
          <c:val>
            <c:numRef>
              <c:f>'Plot Berdasarkan Daerah'!$E$4:$E$7</c:f>
              <c:numCache>
                <c:formatCode>General</c:formatCode>
                <c:ptCount val="4"/>
                <c:pt idx="0">
                  <c:v>183730</c:v>
                </c:pt>
                <c:pt idx="1">
                  <c:v>113734</c:v>
                </c:pt>
                <c:pt idx="2">
                  <c:v>81918</c:v>
                </c:pt>
                <c:pt idx="3">
                  <c:v>72331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E8-487D-A458-8846D8D9C3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778896"/>
        <c:axId val="658779880"/>
      </c:barChart>
      <c:catAx>
        <c:axId val="65877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79880"/>
        <c:crosses val="autoZero"/>
        <c:auto val="1"/>
        <c:lblAlgn val="ctr"/>
        <c:lblOffset val="100"/>
        <c:noMultiLvlLbl val="0"/>
      </c:catAx>
      <c:valAx>
        <c:axId val="65877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7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Meteran</a:t>
            </a:r>
            <a:r>
              <a:rPr lang="en-ID" baseline="0"/>
              <a:t> berdasarkan daerah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'Plot Berdasarkan Meteran'!$E$3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'Plot Berdasarkan Meteran'!$D$4:$D$7</c:f>
              <c:strCache>
                <c:ptCount val="4"/>
                <c:pt idx="0">
                  <c:v>Padang</c:v>
                </c:pt>
                <c:pt idx="1">
                  <c:v>Bukittinggi</c:v>
                </c:pt>
                <c:pt idx="2">
                  <c:v>Solok</c:v>
                </c:pt>
                <c:pt idx="3">
                  <c:v>Payakumbuh</c:v>
                </c:pt>
              </c:strCache>
            </c:strRef>
          </c:cat>
          <c:val>
            <c:numRef>
              <c:f>'Plot Berdasarkan Meteran'!$E$4:$E$7</c:f>
              <c:numCache>
                <c:formatCode>General</c:formatCode>
                <c:ptCount val="4"/>
                <c:pt idx="0">
                  <c:v>204308</c:v>
                </c:pt>
                <c:pt idx="1">
                  <c:v>121121</c:v>
                </c:pt>
                <c:pt idx="2">
                  <c:v>89875</c:v>
                </c:pt>
                <c:pt idx="3">
                  <c:v>66882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1-4B8F-A783-DE69B77E62C7}"/>
            </c:ext>
          </c:extLst>
        </c:ser>
        <c:ser>
          <c:idx val="1"/>
          <c:order val="1"/>
          <c:tx>
            <c:strRef>
              <c:f>'Plot Berdasarkan Meteran'!$F$3</c:f>
              <c:strCache>
                <c:ptCount val="1"/>
                <c:pt idx="0">
                  <c:v>Elektronik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'Plot Berdasarkan Meteran'!$D$4:$D$7</c:f>
              <c:strCache>
                <c:ptCount val="4"/>
                <c:pt idx="0">
                  <c:v>Padang</c:v>
                </c:pt>
                <c:pt idx="1">
                  <c:v>Bukittinggi</c:v>
                </c:pt>
                <c:pt idx="2">
                  <c:v>Solok</c:v>
                </c:pt>
                <c:pt idx="3">
                  <c:v>Payakumbuh</c:v>
                </c:pt>
              </c:strCache>
            </c:strRef>
          </c:cat>
          <c:val>
            <c:numRef>
              <c:f>'Plot Berdasarkan Meteran'!$F$4:$F$7</c:f>
              <c:numCache>
                <c:formatCode>General</c:formatCode>
                <c:ptCount val="4"/>
                <c:pt idx="0">
                  <c:v>20967</c:v>
                </c:pt>
                <c:pt idx="1">
                  <c:v>20667</c:v>
                </c:pt>
                <c:pt idx="2">
                  <c:v>6724</c:v>
                </c:pt>
                <c:pt idx="3">
                  <c:v>27293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71-4B8F-A783-DE69B77E62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6916544"/>
        <c:axId val="666921464"/>
      </c:barChart>
      <c:catAx>
        <c:axId val="666916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Daerah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921464"/>
        <c:crosses val="autoZero"/>
        <c:auto val="1"/>
        <c:lblAlgn val="ctr"/>
        <c:lblOffset val="100"/>
        <c:noMultiLvlLbl val="0"/>
      </c:catAx>
      <c:valAx>
        <c:axId val="66692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Meteran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91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4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2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5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2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6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8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7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DBF715-5C1C-4595-9205-5E199BB8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40911"/>
              </p:ext>
            </p:extLst>
          </p:nvPr>
        </p:nvGraphicFramePr>
        <p:xfrm>
          <a:off x="10060889" y="0"/>
          <a:ext cx="2131110" cy="5189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555">
                  <a:extLst>
                    <a:ext uri="{9D8B030D-6E8A-4147-A177-3AD203B41FA5}">
                      <a16:colId xmlns:a16="http://schemas.microsoft.com/office/drawing/2014/main" val="2834294841"/>
                    </a:ext>
                  </a:extLst>
                </a:gridCol>
                <a:gridCol w="1065555">
                  <a:extLst>
                    <a:ext uri="{9D8B030D-6E8A-4147-A177-3AD203B41FA5}">
                      <a16:colId xmlns:a16="http://schemas.microsoft.com/office/drawing/2014/main" val="2610009230"/>
                    </a:ext>
                  </a:extLst>
                </a:gridCol>
              </a:tblGrid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Daya 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Jumlah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3815121696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450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130798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64864916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900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232031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270086171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1300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51712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1582787644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2200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22645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9471951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3500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5851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1973964750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3900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861985712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4400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3291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026978931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5500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2403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158959608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6600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2321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3860640630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7700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2152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89737150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8600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910933438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10500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3470602092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10600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2323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3159603770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11000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250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4184317483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13200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1148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1208212501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13900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589011937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16500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1364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1114244541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23000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1256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1348433602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33000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796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3048509272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41500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349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308581818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53000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176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4053914869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66000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246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442047949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82500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145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843680235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100500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851024549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131000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66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696382244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164000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49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053766341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197000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180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2908888522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240000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33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3210821239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345000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48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1207989422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555000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52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1672431964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690000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14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3853900641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1110000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>
                          <a:effectLst/>
                        </a:rPr>
                        <a:t>16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968117712"/>
                  </a:ext>
                </a:extLst>
              </a:tr>
              <a:tr h="152643">
                <a:tc>
                  <a:txBody>
                    <a:bodyPr/>
                    <a:lstStyle/>
                    <a:p>
                      <a:pPr algn="l" fontAlgn="b"/>
                      <a:r>
                        <a:rPr lang="en-ID" sz="800" u="none" strike="noStrike">
                          <a:effectLst/>
                        </a:rPr>
                        <a:t>1385000</a:t>
                      </a:r>
                      <a:endParaRPr lang="en-ID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800" u="none" strike="noStrike" dirty="0">
                          <a:effectLst/>
                        </a:rPr>
                        <a:t>5</a:t>
                      </a:r>
                      <a:endParaRPr lang="en-ID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2" marR="6992" marT="6992" marB="0" anchor="b"/>
                </a:tc>
                <a:extLst>
                  <a:ext uri="{0D108BD9-81ED-4DB2-BD59-A6C34878D82A}">
                    <a16:rowId xmlns:a16="http://schemas.microsoft.com/office/drawing/2014/main" val="3518564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62D51C-702A-4E23-AA87-304CC2E634EA}"/>
              </a:ext>
            </a:extLst>
          </p:cNvPr>
          <p:cNvSpPr txBox="1"/>
          <p:nvPr/>
        </p:nvSpPr>
        <p:spPr>
          <a:xfrm>
            <a:off x="1887647" y="52255"/>
            <a:ext cx="665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 err="1">
                <a:latin typeface="Calibri" panose="020F0502020204030204"/>
              </a:rPr>
              <a:t>Daya</a:t>
            </a:r>
            <a:r>
              <a:rPr lang="en-US" sz="1800" b="1" i="0" u="none" strike="noStrike" baseline="0" dirty="0">
                <a:latin typeface="Calibri" panose="020F0502020204030204"/>
              </a:rPr>
              <a:t> yang </a:t>
            </a:r>
            <a:r>
              <a:rPr lang="en-US" sz="1800" b="1" i="0" u="none" strike="noStrike" baseline="0" dirty="0" err="1">
                <a:latin typeface="Calibri" panose="020F0502020204030204"/>
              </a:rPr>
              <a:t>digunakan</a:t>
            </a:r>
            <a:r>
              <a:rPr lang="en-US" sz="1800" b="1" i="0" u="none" strike="noStrike" baseline="0" dirty="0">
                <a:latin typeface="Calibri" panose="020F0502020204030204"/>
              </a:rPr>
              <a:t> oleh </a:t>
            </a:r>
            <a:r>
              <a:rPr lang="en-US" sz="1800" b="1" i="0" u="none" strike="noStrike" baseline="0" dirty="0" err="1">
                <a:latin typeface="Calibri" panose="020F0502020204030204"/>
              </a:rPr>
              <a:t>Pelanggan</a:t>
            </a:r>
            <a:endParaRPr lang="en-US" sz="1800" b="1" i="0" u="none" strike="noStrike" baseline="0" dirty="0">
              <a:latin typeface="Calibri" panose="020F0502020204030204"/>
            </a:endParaRPr>
          </a:p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BE1A3F-914C-45AC-ACDC-8EC5EC68E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1" y="607520"/>
            <a:ext cx="4698682" cy="1810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EEBBAE-2A79-466D-8EDE-85B9E8FD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98" y="607520"/>
            <a:ext cx="4832879" cy="1843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EC2257-7618-4635-AF99-949C74925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07" y="4440057"/>
            <a:ext cx="4575706" cy="1862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FACA90-CD89-49A7-BE1F-7BF8BBCB4CE1}"/>
              </a:ext>
            </a:extLst>
          </p:cNvPr>
          <p:cNvSpPr txBox="1"/>
          <p:nvPr/>
        </p:nvSpPr>
        <p:spPr>
          <a:xfrm>
            <a:off x="257630" y="2551836"/>
            <a:ext cx="457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dirty="0" err="1"/>
              <a:t>Berdasarkan</a:t>
            </a:r>
            <a:r>
              <a:rPr lang="en-GB" sz="1600" b="1" dirty="0"/>
              <a:t> </a:t>
            </a:r>
            <a:r>
              <a:rPr lang="en-GB" sz="1600" b="1" dirty="0" err="1"/>
              <a:t>dari</a:t>
            </a:r>
            <a:r>
              <a:rPr lang="en-GB" sz="1600" b="1" dirty="0"/>
              <a:t> </a:t>
            </a:r>
            <a:r>
              <a:rPr lang="en-GB" sz="1600" b="1" dirty="0" err="1"/>
              <a:t>grafik</a:t>
            </a:r>
            <a:r>
              <a:rPr lang="en-GB" sz="1600" b="1" dirty="0"/>
              <a:t> </a:t>
            </a:r>
            <a:r>
              <a:rPr lang="en-GB" sz="1600" b="1" dirty="0" err="1"/>
              <a:t>dari</a:t>
            </a:r>
            <a:r>
              <a:rPr lang="en-GB" sz="1600" b="1" dirty="0"/>
              <a:t> 450 watt </a:t>
            </a:r>
            <a:r>
              <a:rPr lang="en-GB" sz="1600" b="1" dirty="0" err="1"/>
              <a:t>sampai</a:t>
            </a:r>
            <a:r>
              <a:rPr lang="en-GB" sz="1600" b="1" dirty="0"/>
              <a:t> 900 watt rata” </a:t>
            </a:r>
            <a:r>
              <a:rPr lang="en-GB" sz="1600" b="1" dirty="0" err="1"/>
              <a:t>pelanggan</a:t>
            </a:r>
            <a:r>
              <a:rPr lang="en-GB" sz="1600" b="1" dirty="0"/>
              <a:t> </a:t>
            </a:r>
            <a:r>
              <a:rPr lang="en-GB" sz="1600" b="1" dirty="0" err="1"/>
              <a:t>masih</a:t>
            </a:r>
            <a:r>
              <a:rPr lang="en-GB" sz="1600" b="1" dirty="0"/>
              <a:t> </a:t>
            </a:r>
            <a:r>
              <a:rPr lang="en-GB" sz="1600" b="1" dirty="0" err="1"/>
              <a:t>banyaknya</a:t>
            </a:r>
            <a:r>
              <a:rPr lang="en-GB" sz="1600" b="1" dirty="0"/>
              <a:t> </a:t>
            </a:r>
            <a:r>
              <a:rPr lang="en-GB" sz="1600" b="1" dirty="0" err="1"/>
              <a:t>menggunakan</a:t>
            </a:r>
            <a:r>
              <a:rPr lang="en-GB" sz="1600" b="1" dirty="0"/>
              <a:t> watt 450 dan 900 </a:t>
            </a:r>
            <a:endParaRPr lang="en-ID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791F7-BC5C-477B-9C78-EF0875F1C074}"/>
              </a:ext>
            </a:extLst>
          </p:cNvPr>
          <p:cNvSpPr txBox="1"/>
          <p:nvPr/>
        </p:nvSpPr>
        <p:spPr>
          <a:xfrm>
            <a:off x="5220749" y="2486694"/>
            <a:ext cx="4575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dirty="0" err="1"/>
              <a:t>Berdasarkan</a:t>
            </a:r>
            <a:r>
              <a:rPr lang="en-GB" sz="1600" b="1" dirty="0"/>
              <a:t> </a:t>
            </a:r>
            <a:r>
              <a:rPr lang="en-GB" sz="1600" b="1" dirty="0" err="1"/>
              <a:t>dari</a:t>
            </a:r>
            <a:r>
              <a:rPr lang="en-GB" sz="1600" b="1" dirty="0"/>
              <a:t> </a:t>
            </a:r>
            <a:r>
              <a:rPr lang="en-GB" sz="1600" b="1" dirty="0" err="1"/>
              <a:t>grafik</a:t>
            </a:r>
            <a:r>
              <a:rPr lang="en-GB" sz="1600" b="1" dirty="0"/>
              <a:t> </a:t>
            </a:r>
            <a:r>
              <a:rPr lang="en-GB" sz="1600" b="1" dirty="0" err="1"/>
              <a:t>dari</a:t>
            </a:r>
            <a:r>
              <a:rPr lang="en-GB" sz="1600" b="1" dirty="0"/>
              <a:t> 5500 watt </a:t>
            </a:r>
            <a:r>
              <a:rPr lang="en-GB" sz="1600" b="1" dirty="0" err="1"/>
              <a:t>sampai</a:t>
            </a:r>
            <a:r>
              <a:rPr lang="en-GB" sz="1600" b="1" dirty="0"/>
              <a:t> 100500 watt rata” </a:t>
            </a:r>
            <a:r>
              <a:rPr lang="en-GB" sz="1600" b="1" dirty="0" err="1"/>
              <a:t>pelanggan</a:t>
            </a:r>
            <a:r>
              <a:rPr lang="en-GB" sz="1600" b="1" dirty="0"/>
              <a:t> </a:t>
            </a:r>
            <a:r>
              <a:rPr lang="en-GB" sz="1600" b="1" dirty="0" err="1"/>
              <a:t>masih</a:t>
            </a:r>
            <a:r>
              <a:rPr lang="en-GB" sz="1600" b="1" dirty="0"/>
              <a:t> </a:t>
            </a:r>
            <a:r>
              <a:rPr lang="en-GB" sz="1600" b="1" dirty="0" err="1"/>
              <a:t>banyaknya</a:t>
            </a:r>
            <a:r>
              <a:rPr lang="en-GB" sz="1600" b="1" dirty="0"/>
              <a:t> </a:t>
            </a:r>
            <a:r>
              <a:rPr lang="en-GB" sz="1600" b="1" dirty="0" err="1"/>
              <a:t>menggunakan</a:t>
            </a:r>
            <a:r>
              <a:rPr lang="en-GB" sz="1600" b="1" dirty="0"/>
              <a:t> 5500,6600, 7700, 10600,16500 dan 23000</a:t>
            </a:r>
            <a:endParaRPr lang="en-ID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D04F3-BD7B-42A7-B16A-F1F489C4FA2A}"/>
              </a:ext>
            </a:extLst>
          </p:cNvPr>
          <p:cNvSpPr txBox="1"/>
          <p:nvPr/>
        </p:nvSpPr>
        <p:spPr>
          <a:xfrm>
            <a:off x="5220749" y="4795457"/>
            <a:ext cx="4575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dirty="0" err="1"/>
              <a:t>Berdasarkan</a:t>
            </a:r>
            <a:r>
              <a:rPr lang="en-GB" sz="1600" b="1" dirty="0"/>
              <a:t> </a:t>
            </a:r>
            <a:r>
              <a:rPr lang="en-GB" sz="1600" b="1" dirty="0" err="1"/>
              <a:t>dari</a:t>
            </a:r>
            <a:r>
              <a:rPr lang="en-GB" sz="1600" b="1" dirty="0"/>
              <a:t> </a:t>
            </a:r>
            <a:r>
              <a:rPr lang="en-GB" sz="1600" b="1" dirty="0" err="1"/>
              <a:t>grafik</a:t>
            </a:r>
            <a:r>
              <a:rPr lang="en-GB" sz="1600" b="1" dirty="0"/>
              <a:t> </a:t>
            </a:r>
            <a:r>
              <a:rPr lang="en-GB" sz="1600" b="1" dirty="0" err="1"/>
              <a:t>dari</a:t>
            </a:r>
            <a:r>
              <a:rPr lang="en-GB" sz="1600" b="1" dirty="0"/>
              <a:t> 131000 watt </a:t>
            </a:r>
            <a:r>
              <a:rPr lang="en-GB" sz="1600" b="1" dirty="0" err="1"/>
              <a:t>sampai</a:t>
            </a:r>
            <a:r>
              <a:rPr lang="en-GB" sz="1600" b="1" dirty="0"/>
              <a:t> 1385000 watt rata” </a:t>
            </a:r>
            <a:r>
              <a:rPr lang="en-GB" sz="1600" b="1" dirty="0" err="1"/>
              <a:t>pelanggan</a:t>
            </a:r>
            <a:r>
              <a:rPr lang="en-GB" sz="1600" b="1" dirty="0"/>
              <a:t> </a:t>
            </a:r>
            <a:r>
              <a:rPr lang="en-GB" sz="1600" b="1" dirty="0" err="1"/>
              <a:t>masih</a:t>
            </a:r>
            <a:r>
              <a:rPr lang="en-GB" sz="1600" b="1" dirty="0"/>
              <a:t> </a:t>
            </a:r>
            <a:r>
              <a:rPr lang="en-GB" sz="1600" b="1" dirty="0" err="1"/>
              <a:t>banyaknya</a:t>
            </a:r>
            <a:r>
              <a:rPr lang="en-GB" sz="1600" b="1" dirty="0"/>
              <a:t> </a:t>
            </a:r>
            <a:r>
              <a:rPr lang="en-GB" sz="1600" b="1" dirty="0" err="1"/>
              <a:t>menggunakan</a:t>
            </a:r>
            <a:r>
              <a:rPr lang="en-GB" sz="1600" b="1" dirty="0"/>
              <a:t> 164000 </a:t>
            </a:r>
            <a:r>
              <a:rPr lang="en-GB" sz="1600" b="1" dirty="0" err="1"/>
              <a:t>sampai</a:t>
            </a:r>
            <a:r>
              <a:rPr lang="en-GB" sz="1600" b="1" dirty="0"/>
              <a:t> 240000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77525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FF0A8B-C5B1-4BC2-9374-A3FA6454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89726"/>
              </p:ext>
            </p:extLst>
          </p:nvPr>
        </p:nvGraphicFramePr>
        <p:xfrm>
          <a:off x="11021646" y="0"/>
          <a:ext cx="1170354" cy="475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177">
                  <a:extLst>
                    <a:ext uri="{9D8B030D-6E8A-4147-A177-3AD203B41FA5}">
                      <a16:colId xmlns:a16="http://schemas.microsoft.com/office/drawing/2014/main" val="1092140653"/>
                    </a:ext>
                  </a:extLst>
                </a:gridCol>
                <a:gridCol w="585177">
                  <a:extLst>
                    <a:ext uri="{9D8B030D-6E8A-4147-A177-3AD203B41FA5}">
                      <a16:colId xmlns:a16="http://schemas.microsoft.com/office/drawing/2014/main" val="937473999"/>
                    </a:ext>
                  </a:extLst>
                </a:gridCol>
              </a:tblGrid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TARIP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Jumlah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684827428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35461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616330835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6720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907438905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1703190277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302462543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229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3024086278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1339330876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48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527168757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LB1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155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386732004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LB2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1688147660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LB3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439695831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LI2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79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780626852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LP1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1690652215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LR2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138469869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LR3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123839549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114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597924508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LS3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553481229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3429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438295957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2828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3760429959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213840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163507681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R1M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167911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1267357752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4130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3653597696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761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905701102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15225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498982449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944884881"/>
                  </a:ext>
                </a:extLst>
              </a:tr>
              <a:tr h="18286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S3K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 anchor="b"/>
                </a:tc>
                <a:extLst>
                  <a:ext uri="{0D108BD9-81ED-4DB2-BD59-A6C34878D82A}">
                    <a16:rowId xmlns:a16="http://schemas.microsoft.com/office/drawing/2014/main" val="2707791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B4156D-B410-47B1-A26A-3E4A03F5CFE7}"/>
              </a:ext>
            </a:extLst>
          </p:cNvPr>
          <p:cNvSpPr txBox="1"/>
          <p:nvPr/>
        </p:nvSpPr>
        <p:spPr>
          <a:xfrm>
            <a:off x="5989982" y="1212069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grafik</a:t>
            </a:r>
            <a:r>
              <a:rPr lang="en-GB" dirty="0"/>
              <a:t> </a:t>
            </a:r>
            <a:r>
              <a:rPr lang="en-GB" dirty="0" err="1"/>
              <a:t>tarif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yang paling </a:t>
            </a:r>
            <a:r>
              <a:rPr lang="en-GB" dirty="0" err="1"/>
              <a:t>banyak</a:t>
            </a:r>
            <a:r>
              <a:rPr lang="en-GB" dirty="0"/>
              <a:t> pad R2 di </a:t>
            </a:r>
            <a:r>
              <a:rPr lang="en-GB" dirty="0" err="1"/>
              <a:t>rentang</a:t>
            </a:r>
            <a:r>
              <a:rPr lang="en-GB" dirty="0"/>
              <a:t> b3 </a:t>
            </a:r>
            <a:r>
              <a:rPr lang="en-GB" dirty="0" err="1"/>
              <a:t>sampai</a:t>
            </a:r>
            <a:r>
              <a:rPr lang="en-GB" dirty="0"/>
              <a:t> s3k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542CE-5F61-46F4-B0BF-C5699B169501}"/>
              </a:ext>
            </a:extLst>
          </p:cNvPr>
          <p:cNvSpPr txBox="1"/>
          <p:nvPr/>
        </p:nvSpPr>
        <p:spPr>
          <a:xfrm>
            <a:off x="4137990" y="18278"/>
            <a:ext cx="40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</a:t>
            </a:r>
            <a:r>
              <a:rPr lang="en-GB" dirty="0" err="1"/>
              <a:t>berdasarkan</a:t>
            </a:r>
            <a:r>
              <a:rPr lang="en-GB" dirty="0"/>
              <a:t> Tarif  </a:t>
            </a:r>
            <a:r>
              <a:rPr lang="en-GB" dirty="0" err="1"/>
              <a:t>Pembayaran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BF280-5C0E-451D-9D5F-B0785E31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" y="773864"/>
            <a:ext cx="5449060" cy="207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4DB20-B728-46DF-A40A-0256B3E4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6" y="3104946"/>
            <a:ext cx="5382376" cy="19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DE0310-02E6-498F-8150-5F75BE95887C}"/>
              </a:ext>
            </a:extLst>
          </p:cNvPr>
          <p:cNvSpPr txBox="1"/>
          <p:nvPr/>
        </p:nvSpPr>
        <p:spPr>
          <a:xfrm>
            <a:off x="5989981" y="3554239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grafik</a:t>
            </a:r>
            <a:r>
              <a:rPr lang="en-GB" dirty="0"/>
              <a:t> </a:t>
            </a:r>
            <a:r>
              <a:rPr lang="en-GB" dirty="0" err="1"/>
              <a:t>tarif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yang paling </a:t>
            </a:r>
            <a:r>
              <a:rPr lang="en-GB" dirty="0" err="1"/>
              <a:t>banyak</a:t>
            </a:r>
            <a:r>
              <a:rPr lang="en-GB"/>
              <a:t> pada R1 dan R1M </a:t>
            </a:r>
            <a:r>
              <a:rPr lang="en-GB" dirty="0"/>
              <a:t>di </a:t>
            </a:r>
            <a:r>
              <a:rPr lang="en-GB" dirty="0" err="1"/>
              <a:t>rentang</a:t>
            </a:r>
            <a:r>
              <a:rPr lang="en-GB" dirty="0"/>
              <a:t> b1 </a:t>
            </a:r>
            <a:r>
              <a:rPr lang="en-GB" dirty="0" err="1"/>
              <a:t>sampai</a:t>
            </a:r>
            <a:r>
              <a:rPr lang="en-GB" dirty="0"/>
              <a:t> S2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483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61B7B2-CEBF-4B84-B116-2BC89F060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341050"/>
              </p:ext>
            </p:extLst>
          </p:nvPr>
        </p:nvGraphicFramePr>
        <p:xfrm>
          <a:off x="788109" y="788108"/>
          <a:ext cx="8851672" cy="499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ADA7CF-1361-4C28-A8F0-B49E6CF79D09}"/>
              </a:ext>
            </a:extLst>
          </p:cNvPr>
          <p:cNvSpPr txBox="1"/>
          <p:nvPr/>
        </p:nvSpPr>
        <p:spPr>
          <a:xfrm>
            <a:off x="8077199" y="2690335"/>
            <a:ext cx="2900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diagram </a:t>
            </a:r>
            <a:r>
              <a:rPr lang="en-GB" dirty="0" err="1"/>
              <a:t>disamping</a:t>
            </a:r>
            <a:r>
              <a:rPr lang="en-GB" dirty="0"/>
              <a:t> </a:t>
            </a:r>
            <a:r>
              <a:rPr lang="en-GB" dirty="0" err="1"/>
              <a:t>daerah</a:t>
            </a:r>
            <a:r>
              <a:rPr lang="en-GB" dirty="0"/>
              <a:t> </a:t>
            </a:r>
            <a:r>
              <a:rPr lang="en-GB" dirty="0" err="1"/>
              <a:t>padang</a:t>
            </a:r>
            <a:r>
              <a:rPr lang="en-GB" dirty="0"/>
              <a:t> yang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listrik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850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7730A5-4435-4830-A19C-4126F5A7C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45477"/>
              </p:ext>
            </p:extLst>
          </p:nvPr>
        </p:nvGraphicFramePr>
        <p:xfrm>
          <a:off x="1220989" y="737770"/>
          <a:ext cx="9750022" cy="294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5E8264-EA66-4FAF-AF8A-04B333BDE70E}"/>
              </a:ext>
            </a:extLst>
          </p:cNvPr>
          <p:cNvSpPr txBox="1"/>
          <p:nvPr/>
        </p:nvSpPr>
        <p:spPr>
          <a:xfrm>
            <a:off x="3060700" y="4437965"/>
            <a:ext cx="607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grafik</a:t>
            </a:r>
            <a:r>
              <a:rPr lang="en-GB" dirty="0"/>
              <a:t>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unit </a:t>
            </a:r>
            <a:r>
              <a:rPr lang="en-GB" dirty="0" err="1"/>
              <a:t>layanan</a:t>
            </a:r>
            <a:r>
              <a:rPr lang="en-GB" dirty="0"/>
              <a:t> yang </a:t>
            </a:r>
            <a:r>
              <a:rPr lang="en-GB" dirty="0" err="1"/>
              <a:t>tersedia</a:t>
            </a:r>
            <a:r>
              <a:rPr lang="en-GB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97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805576C-5A7D-4590-94C5-93B8F94EB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252091"/>
              </p:ext>
            </p:extLst>
          </p:nvPr>
        </p:nvGraphicFramePr>
        <p:xfrm>
          <a:off x="788109" y="788108"/>
          <a:ext cx="8851672" cy="499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BE3F23C-6BAF-408B-997B-6C29FD07B6A3}"/>
              </a:ext>
            </a:extLst>
          </p:cNvPr>
          <p:cNvSpPr txBox="1"/>
          <p:nvPr/>
        </p:nvSpPr>
        <p:spPr>
          <a:xfrm>
            <a:off x="2228850" y="5901504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grafik</a:t>
            </a:r>
            <a:r>
              <a:rPr lang="en-GB" dirty="0"/>
              <a:t>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yang </a:t>
            </a:r>
            <a:r>
              <a:rPr lang="en-GB" dirty="0" err="1"/>
              <a:t>memakai</a:t>
            </a:r>
            <a:r>
              <a:rPr lang="en-GB" dirty="0"/>
              <a:t> </a:t>
            </a:r>
            <a:r>
              <a:rPr lang="en-GB" dirty="0" err="1"/>
              <a:t>listrik</a:t>
            </a:r>
            <a:r>
              <a:rPr lang="en-GB" dirty="0"/>
              <a:t> </a:t>
            </a:r>
            <a:r>
              <a:rPr lang="en-GB" dirty="0" err="1"/>
              <a:t>pasca</a:t>
            </a:r>
            <a:r>
              <a:rPr lang="en-GB" dirty="0"/>
              <a:t> </a:t>
            </a:r>
            <a:r>
              <a:rPr lang="en-GB" dirty="0" err="1"/>
              <a:t>bayar</a:t>
            </a:r>
            <a:r>
              <a:rPr lang="en-GB" dirty="0"/>
              <a:t> </a:t>
            </a:r>
            <a:r>
              <a:rPr lang="en-GB" dirty="0" err="1"/>
              <a:t>daripada</a:t>
            </a:r>
            <a:r>
              <a:rPr lang="en-GB" dirty="0"/>
              <a:t> </a:t>
            </a:r>
            <a:r>
              <a:rPr lang="en-GB" dirty="0" err="1"/>
              <a:t>prabayar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950809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275</Words>
  <Application>Microsoft Office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Sitka Banner</vt:lpstr>
      <vt:lpstr>HeadlinesVTI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Rahmadhan, S.Kom.</dc:creator>
  <cp:lastModifiedBy>Radit Rahmadhan, S.Kom.</cp:lastModifiedBy>
  <cp:revision>4</cp:revision>
  <dcterms:created xsi:type="dcterms:W3CDTF">2021-10-04T05:05:41Z</dcterms:created>
  <dcterms:modified xsi:type="dcterms:W3CDTF">2021-10-11T07:41:46Z</dcterms:modified>
</cp:coreProperties>
</file>