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28" r:id="rId7"/>
    <p:sldId id="326" r:id="rId8"/>
    <p:sldId id="327" r:id="rId9"/>
    <p:sldId id="319" r:id="rId10"/>
    <p:sldId id="329" r:id="rId11"/>
    <p:sldId id="316" r:id="rId12"/>
    <p:sldId id="312" r:id="rId13"/>
    <p:sldId id="320" r:id="rId14"/>
    <p:sldId id="324" r:id="rId15"/>
    <p:sldId id="325" r:id="rId16"/>
    <p:sldId id="321" r:id="rId17"/>
    <p:sldId id="330" r:id="rId18"/>
    <p:sldId id="322" r:id="rId19"/>
    <p:sldId id="323"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2" autoAdjust="0"/>
    <p:restoredTop sz="94619" autoAdjust="0"/>
  </p:normalViewPr>
  <p:slideViewPr>
    <p:cSldViewPr snapToGrid="0">
      <p:cViewPr>
        <p:scale>
          <a:sx n="66" d="100"/>
          <a:sy n="66" d="100"/>
        </p:scale>
        <p:origin x="93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dit\AppData\Local\Temp\Rar$DIa10156.45959\7.%20Monitoring%20Beban%20Puncak%20Sistim%20Sumbar%20(1).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Calibri"/>
                <a:ea typeface="Calibri"/>
                <a:cs typeface="Calibri"/>
              </a:defRPr>
            </a:pPr>
            <a:r>
              <a:rPr lang="en-ID"/>
              <a:t>KWH</a:t>
            </a:r>
            <a:r>
              <a:rPr lang="en-ID" baseline="0"/>
              <a:t> Peak Load </a:t>
            </a:r>
            <a:endParaRPr lang="en-ID"/>
          </a:p>
        </c:rich>
      </c:tx>
      <c:overlay val="0"/>
    </c:title>
    <c:autoTitleDeleted val="0"/>
    <c:plotArea>
      <c:layout/>
      <c:lineChart>
        <c:grouping val="standard"/>
        <c:varyColors val="0"/>
        <c:ser>
          <c:idx val="0"/>
          <c:order val="0"/>
          <c:tx>
            <c:strRef>
              <c:f>'eva  (2)'!$P$7</c:f>
              <c:strCache>
                <c:ptCount val="1"/>
                <c:pt idx="0">
                  <c:v>21:00-08:00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(2)'!$P$8:$P$37</c:f>
              <c:numCache>
                <c:formatCode>0.0</c:formatCode>
                <c:ptCount val="30"/>
                <c:pt idx="0">
                  <c:v>424.74999999999989</c:v>
                </c:pt>
                <c:pt idx="1">
                  <c:v>420.62400000000008</c:v>
                </c:pt>
                <c:pt idx="2">
                  <c:v>405.18000000000006</c:v>
                </c:pt>
                <c:pt idx="3">
                  <c:v>409.83000000000004</c:v>
                </c:pt>
                <c:pt idx="4">
                  <c:v>415.60000000000014</c:v>
                </c:pt>
                <c:pt idx="5">
                  <c:v>414.42999999999995</c:v>
                </c:pt>
                <c:pt idx="6">
                  <c:v>431.2</c:v>
                </c:pt>
                <c:pt idx="7">
                  <c:v>406.70299999999992</c:v>
                </c:pt>
                <c:pt idx="8">
                  <c:v>417.98000000000013</c:v>
                </c:pt>
                <c:pt idx="9">
                  <c:v>430.82099999999986</c:v>
                </c:pt>
                <c:pt idx="10">
                  <c:v>406.76199999999989</c:v>
                </c:pt>
                <c:pt idx="11">
                  <c:v>403.35000000000014</c:v>
                </c:pt>
                <c:pt idx="12">
                  <c:v>407.06099999999998</c:v>
                </c:pt>
                <c:pt idx="13">
                  <c:v>424.32000000000011</c:v>
                </c:pt>
                <c:pt idx="14">
                  <c:v>405.94699999999989</c:v>
                </c:pt>
                <c:pt idx="15">
                  <c:v>450.68</c:v>
                </c:pt>
                <c:pt idx="16">
                  <c:v>424.9</c:v>
                </c:pt>
                <c:pt idx="17">
                  <c:v>423.52</c:v>
                </c:pt>
                <c:pt idx="18">
                  <c:v>417.77299999999997</c:v>
                </c:pt>
                <c:pt idx="19">
                  <c:v>427.7999999999999</c:v>
                </c:pt>
                <c:pt idx="20">
                  <c:v>449.81999999999988</c:v>
                </c:pt>
                <c:pt idx="21">
                  <c:v>443.6099999999999</c:v>
                </c:pt>
                <c:pt idx="22">
                  <c:v>443.14</c:v>
                </c:pt>
                <c:pt idx="23">
                  <c:v>465.59000000000003</c:v>
                </c:pt>
                <c:pt idx="24">
                  <c:v>443.76</c:v>
                </c:pt>
                <c:pt idx="25">
                  <c:v>430.73</c:v>
                </c:pt>
                <c:pt idx="26">
                  <c:v>430.70299999999997</c:v>
                </c:pt>
                <c:pt idx="27">
                  <c:v>466.26999999999987</c:v>
                </c:pt>
                <c:pt idx="28">
                  <c:v>405.6570000000001</c:v>
                </c:pt>
                <c:pt idx="29">
                  <c:v>434.88099999999997</c:v>
                </c:pt>
              </c:numCache>
            </c:numRef>
          </c:val>
          <c:smooth val="0"/>
          <c:extLst>
            <c:ext xmlns:c16="http://schemas.microsoft.com/office/drawing/2014/chart" uri="{C3380CC4-5D6E-409C-BE32-E72D297353CC}">
              <c16:uniqueId val="{00000000-CD7D-45E8-B627-D845BD67035D}"/>
            </c:ext>
          </c:extLst>
        </c:ser>
        <c:ser>
          <c:idx val="1"/>
          <c:order val="1"/>
          <c:tx>
            <c:strRef>
              <c:f>'eva  (2)'!$Q$7</c:f>
              <c:strCache>
                <c:ptCount val="1"/>
                <c:pt idx="0">
                  <c:v>08:00-16:00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(2)'!$Q$8:$Q$37</c:f>
              <c:numCache>
                <c:formatCode>0.0</c:formatCode>
                <c:ptCount val="30"/>
                <c:pt idx="0">
                  <c:v>437.74999999999994</c:v>
                </c:pt>
                <c:pt idx="1">
                  <c:v>437.68700000000001</c:v>
                </c:pt>
                <c:pt idx="2">
                  <c:v>451.57</c:v>
                </c:pt>
                <c:pt idx="3">
                  <c:v>421.12000000000012</c:v>
                </c:pt>
                <c:pt idx="4">
                  <c:v>399.34999999999991</c:v>
                </c:pt>
                <c:pt idx="5">
                  <c:v>470.73999999999995</c:v>
                </c:pt>
                <c:pt idx="6">
                  <c:v>440.81999999999994</c:v>
                </c:pt>
                <c:pt idx="7">
                  <c:v>434.46299999999991</c:v>
                </c:pt>
                <c:pt idx="8">
                  <c:v>406.87000000000006</c:v>
                </c:pt>
                <c:pt idx="9">
                  <c:v>427.81000000000006</c:v>
                </c:pt>
                <c:pt idx="10">
                  <c:v>407.61399999999992</c:v>
                </c:pt>
                <c:pt idx="11">
                  <c:v>373.71000000000009</c:v>
                </c:pt>
                <c:pt idx="12">
                  <c:v>390.01000000000005</c:v>
                </c:pt>
                <c:pt idx="13">
                  <c:v>415.97299999999996</c:v>
                </c:pt>
                <c:pt idx="14">
                  <c:v>384.76999999999987</c:v>
                </c:pt>
                <c:pt idx="15">
                  <c:v>449.32</c:v>
                </c:pt>
                <c:pt idx="16">
                  <c:v>428.18</c:v>
                </c:pt>
                <c:pt idx="17">
                  <c:v>420.95899999999989</c:v>
                </c:pt>
                <c:pt idx="18">
                  <c:v>416.53000000000003</c:v>
                </c:pt>
                <c:pt idx="19">
                  <c:v>446.46000000000009</c:v>
                </c:pt>
                <c:pt idx="20">
                  <c:v>470.28999999999991</c:v>
                </c:pt>
                <c:pt idx="21">
                  <c:v>443.12000000000006</c:v>
                </c:pt>
                <c:pt idx="22">
                  <c:v>448.82000000000011</c:v>
                </c:pt>
                <c:pt idx="23">
                  <c:v>469.86</c:v>
                </c:pt>
                <c:pt idx="24">
                  <c:v>414.17000000000007</c:v>
                </c:pt>
                <c:pt idx="25">
                  <c:v>399.48999999999995</c:v>
                </c:pt>
                <c:pt idx="26">
                  <c:v>445.29999999999995</c:v>
                </c:pt>
                <c:pt idx="27">
                  <c:v>436.34299999999985</c:v>
                </c:pt>
                <c:pt idx="28">
                  <c:v>424.90700000000015</c:v>
                </c:pt>
                <c:pt idx="29">
                  <c:v>448.32099999999991</c:v>
                </c:pt>
              </c:numCache>
            </c:numRef>
          </c:val>
          <c:smooth val="0"/>
          <c:extLst>
            <c:ext xmlns:c16="http://schemas.microsoft.com/office/drawing/2014/chart" uri="{C3380CC4-5D6E-409C-BE32-E72D297353CC}">
              <c16:uniqueId val="{00000001-CD7D-45E8-B627-D845BD67035D}"/>
            </c:ext>
          </c:extLst>
        </c:ser>
        <c:ser>
          <c:idx val="2"/>
          <c:order val="2"/>
          <c:tx>
            <c:strRef>
              <c:f>'eva  (2)'!$R$7</c:f>
              <c:strCache>
                <c:ptCount val="1"/>
                <c:pt idx="0">
                  <c:v>16:00-21:00</c:v>
                </c:pt>
              </c:strCache>
            </c:strRef>
          </c:tx>
          <c:cat>
            <c:numRef>
              <c:f>'eva  (2)'!$C$8:$C$37</c:f>
              <c:numCache>
                <c:formatCode>d\-mmm\-yy</c:formatCode>
                <c:ptCount val="30"/>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numCache>
            </c:numRef>
          </c:cat>
          <c:val>
            <c:numRef>
              <c:f>'eva  (2)'!$R$8:$R$37</c:f>
              <c:numCache>
                <c:formatCode>0.0</c:formatCode>
                <c:ptCount val="30"/>
                <c:pt idx="0">
                  <c:v>535.69200000000001</c:v>
                </c:pt>
                <c:pt idx="1">
                  <c:v>540.29700000000003</c:v>
                </c:pt>
                <c:pt idx="2">
                  <c:v>550.54</c:v>
                </c:pt>
                <c:pt idx="3">
                  <c:v>548.27500000000009</c:v>
                </c:pt>
                <c:pt idx="4">
                  <c:v>536.04</c:v>
                </c:pt>
                <c:pt idx="5">
                  <c:v>560.89</c:v>
                </c:pt>
                <c:pt idx="6">
                  <c:v>528.79</c:v>
                </c:pt>
                <c:pt idx="7">
                  <c:v>519.93999999999983</c:v>
                </c:pt>
                <c:pt idx="8">
                  <c:v>526.04</c:v>
                </c:pt>
                <c:pt idx="9">
                  <c:v>531.39499999999998</c:v>
                </c:pt>
                <c:pt idx="10">
                  <c:v>504.37</c:v>
                </c:pt>
                <c:pt idx="11">
                  <c:v>508.72</c:v>
                </c:pt>
                <c:pt idx="12">
                  <c:v>515.59</c:v>
                </c:pt>
                <c:pt idx="13">
                  <c:v>542.93700000000013</c:v>
                </c:pt>
                <c:pt idx="14">
                  <c:v>548.76</c:v>
                </c:pt>
                <c:pt idx="15">
                  <c:v>543.05999999999995</c:v>
                </c:pt>
                <c:pt idx="16">
                  <c:v>533.25099999999998</c:v>
                </c:pt>
                <c:pt idx="17">
                  <c:v>522.66</c:v>
                </c:pt>
                <c:pt idx="18">
                  <c:v>534.35</c:v>
                </c:pt>
                <c:pt idx="19">
                  <c:v>571.34800000000007</c:v>
                </c:pt>
                <c:pt idx="20">
                  <c:v>555.1099999999999</c:v>
                </c:pt>
                <c:pt idx="21">
                  <c:v>523.57000000000016</c:v>
                </c:pt>
                <c:pt idx="22">
                  <c:v>538.49</c:v>
                </c:pt>
                <c:pt idx="23">
                  <c:v>564.41</c:v>
                </c:pt>
                <c:pt idx="24">
                  <c:v>544.87400000000002</c:v>
                </c:pt>
                <c:pt idx="25">
                  <c:v>550.67000000000007</c:v>
                </c:pt>
                <c:pt idx="26">
                  <c:v>557.80499999999995</c:v>
                </c:pt>
                <c:pt idx="27">
                  <c:v>511.57800000000003</c:v>
                </c:pt>
                <c:pt idx="28">
                  <c:v>556.13999999999987</c:v>
                </c:pt>
                <c:pt idx="29">
                  <c:v>553.22</c:v>
                </c:pt>
              </c:numCache>
            </c:numRef>
          </c:val>
          <c:smooth val="0"/>
          <c:extLst>
            <c:ext xmlns:c16="http://schemas.microsoft.com/office/drawing/2014/chart" uri="{C3380CC4-5D6E-409C-BE32-E72D297353CC}">
              <c16:uniqueId val="{00000002-CD7D-45E8-B627-D845BD67035D}"/>
            </c:ext>
          </c:extLst>
        </c:ser>
        <c:dLbls>
          <c:showLegendKey val="0"/>
          <c:showVal val="0"/>
          <c:showCatName val="0"/>
          <c:showSerName val="0"/>
          <c:showPercent val="0"/>
          <c:showBubbleSize val="0"/>
        </c:dLbls>
        <c:marker val="1"/>
        <c:smooth val="0"/>
        <c:axId val="680490352"/>
        <c:axId val="1"/>
      </c:lineChart>
      <c:dateAx>
        <c:axId val="680490352"/>
        <c:scaling>
          <c:orientation val="minMax"/>
        </c:scaling>
        <c:delete val="0"/>
        <c:axPos val="b"/>
        <c:numFmt formatCode="dd\-mmm\-yy" sourceLinked="0"/>
        <c:majorTickMark val="none"/>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
        <c:crosses val="autoZero"/>
        <c:auto val="1"/>
        <c:lblOffset val="100"/>
        <c:baseTimeUnit val="days"/>
      </c:dateAx>
      <c:valAx>
        <c:axId val="1"/>
        <c:scaling>
          <c:orientation val="minMax"/>
        </c:scaling>
        <c:delete val="0"/>
        <c:axPos val="l"/>
        <c:majorGridlines/>
        <c:numFmt formatCode="0.0" sourceLinked="1"/>
        <c:majorTickMark val="none"/>
        <c:minorTickMark val="none"/>
        <c:tickLblPos val="nextTo"/>
        <c:spPr>
          <a:ln w="9525">
            <a:noFill/>
          </a:ln>
        </c:spPr>
        <c:txPr>
          <a:bodyPr rot="0" vert="horz"/>
          <a:lstStyle/>
          <a:p>
            <a:pPr>
              <a:defRPr sz="1000" b="0" i="0" u="none" strike="noStrike" baseline="0">
                <a:solidFill>
                  <a:srgbClr val="000000"/>
                </a:solidFill>
                <a:latin typeface="Calibri"/>
                <a:ea typeface="Calibri"/>
                <a:cs typeface="Calibri"/>
              </a:defRPr>
            </a:pPr>
            <a:endParaRPr lang="en-US"/>
          </a:p>
        </c:txPr>
        <c:crossAx val="680490352"/>
        <c:crosses val="autoZero"/>
        <c:crossBetween val="between"/>
      </c:valAx>
    </c:plotArea>
    <c:legend>
      <c:legendPos val="b"/>
      <c:overlay val="0"/>
      <c:txPr>
        <a:bodyPr/>
        <a:lstStyle/>
        <a:p>
          <a:pPr>
            <a:defRPr sz="545" b="0" i="0" u="none" strike="noStrike" baseline="0">
              <a:solidFill>
                <a:srgbClr val="000000"/>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GB" sz="4800" b="1" dirty="0"/>
              <a:t>Electricity Consumption Prediction using Machine Learning</a:t>
            </a:r>
            <a:endParaRPr lang="en-US" sz="4800" b="1"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265E2F-BB77-401B-A098-A3BCB850CC04}"/>
              </a:ext>
            </a:extLst>
          </p:cNvPr>
          <p:cNvSpPr txBox="1"/>
          <p:nvPr/>
        </p:nvSpPr>
        <p:spPr>
          <a:xfrm>
            <a:off x="6805053" y="4427738"/>
            <a:ext cx="3505138" cy="1791162"/>
          </a:xfrm>
          <a:prstGeom prst="rect">
            <a:avLst/>
          </a:prstGeom>
        </p:spPr>
        <p:txBody>
          <a:bodyPr vert="horz" lIns="0" tIns="45720" rIns="0" bIns="45720" rtlCol="0">
            <a:normAutofit fontScale="92500"/>
          </a:bodyPr>
          <a:lstStyle/>
          <a:p>
            <a:pPr>
              <a:spcAft>
                <a:spcPts val="600"/>
              </a:spcAft>
              <a:buFont typeface="Calibri" panose="020F0502020204030204" pitchFamily="34" charset="0"/>
            </a:pPr>
            <a:r>
              <a:rPr lang="en-US" dirty="0">
                <a:solidFill>
                  <a:schemeClr val="tx1">
                    <a:lumMod val="75000"/>
                    <a:lumOff val="25000"/>
                  </a:schemeClr>
                </a:solidFill>
              </a:rPr>
              <a:t>Radit Rahmadhan</a:t>
            </a:r>
          </a:p>
          <a:p>
            <a:pPr>
              <a:spcAft>
                <a:spcPts val="600"/>
              </a:spcAft>
              <a:buFont typeface="Calibri" panose="020F0502020204030204" pitchFamily="34" charset="0"/>
            </a:pPr>
            <a:r>
              <a:rPr lang="en-US" dirty="0">
                <a:solidFill>
                  <a:schemeClr val="tx1">
                    <a:lumMod val="75000"/>
                    <a:lumOff val="25000"/>
                  </a:schemeClr>
                </a:solidFill>
              </a:rPr>
              <a:t>29020003</a:t>
            </a:r>
          </a:p>
          <a:p>
            <a:pPr>
              <a:spcAft>
                <a:spcPts val="600"/>
              </a:spcAft>
              <a:buFont typeface="Calibri" panose="020F0502020204030204" pitchFamily="34" charset="0"/>
            </a:pPr>
            <a:endParaRPr lang="en-US" dirty="0">
              <a:solidFill>
                <a:schemeClr val="tx1">
                  <a:lumMod val="75000"/>
                  <a:lumOff val="25000"/>
                </a:schemeClr>
              </a:solidFill>
            </a:endParaRPr>
          </a:p>
          <a:p>
            <a:pPr>
              <a:spcAft>
                <a:spcPts val="600"/>
              </a:spcAft>
              <a:buFont typeface="Calibri" panose="020F0502020204030204" pitchFamily="34" charset="0"/>
            </a:pPr>
            <a:r>
              <a:rPr lang="en-US" dirty="0">
                <a:solidFill>
                  <a:schemeClr val="tx1">
                    <a:lumMod val="75000"/>
                    <a:lumOff val="25000"/>
                  </a:schemeClr>
                </a:solidFill>
              </a:rPr>
              <a:t>Supervised by</a:t>
            </a:r>
          </a:p>
          <a:p>
            <a:pPr>
              <a:spcAft>
                <a:spcPts val="600"/>
              </a:spcAft>
              <a:buFont typeface="Calibri" panose="020F0502020204030204" pitchFamily="34" charset="0"/>
            </a:pPr>
            <a:r>
              <a:rPr lang="en-US" sz="2100" b="1" dirty="0">
                <a:solidFill>
                  <a:schemeClr val="tx1">
                    <a:lumMod val="75000"/>
                    <a:lumOff val="25000"/>
                  </a:schemeClr>
                </a:solidFill>
              </a:rPr>
              <a:t>Meditya Wasesa </a:t>
            </a:r>
            <a:r>
              <a:rPr lang="en-ID" sz="2100" b="1" dirty="0"/>
              <a:t>, S.T., M.Sc., Ph.D</a:t>
            </a:r>
            <a:r>
              <a:rPr lang="en-ID" b="1" dirty="0"/>
              <a:t>.</a:t>
            </a:r>
            <a:r>
              <a:rPr lang="en-US" dirty="0">
                <a:solidFill>
                  <a:schemeClr val="tx1">
                    <a:lumMod val="75000"/>
                    <a:lumOff val="25000"/>
                  </a:schemeClr>
                </a:solidFill>
              </a:rPr>
              <a:t>  </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27">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A5B5BE-15DB-495A-A04D-EBE7A4DB62C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Data Collection</a:t>
            </a:r>
          </a:p>
        </p:txBody>
      </p:sp>
      <p:cxnSp>
        <p:nvCxnSpPr>
          <p:cNvPr id="38" name="Straight Connector 31">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5C36DCC-6828-4769-8D0A-E0ED40828FE8}"/>
              </a:ext>
            </a:extLst>
          </p:cNvPr>
          <p:cNvGraphicFramePr>
            <a:graphicFrameLocks noGrp="1"/>
          </p:cNvGraphicFramePr>
          <p:nvPr>
            <p:extLst>
              <p:ext uri="{D42A27DB-BD31-4B8C-83A1-F6EECF244321}">
                <p14:modId xmlns:p14="http://schemas.microsoft.com/office/powerpoint/2010/main" val="1374381037"/>
              </p:ext>
            </p:extLst>
          </p:nvPr>
        </p:nvGraphicFramePr>
        <p:xfrm>
          <a:off x="5282335" y="2274470"/>
          <a:ext cx="6275668" cy="2309061"/>
        </p:xfrm>
        <a:graphic>
          <a:graphicData uri="http://schemas.openxmlformats.org/drawingml/2006/table">
            <a:tbl>
              <a:tblPr firstRow="1" bandRow="1">
                <a:tableStyleId>{5C22544A-7EE6-4342-B048-85BDC9FD1C3A}</a:tableStyleId>
              </a:tblPr>
              <a:tblGrid>
                <a:gridCol w="2009054">
                  <a:extLst>
                    <a:ext uri="{9D8B030D-6E8A-4147-A177-3AD203B41FA5}">
                      <a16:colId xmlns:a16="http://schemas.microsoft.com/office/drawing/2014/main" val="2157960162"/>
                    </a:ext>
                  </a:extLst>
                </a:gridCol>
                <a:gridCol w="1018041">
                  <a:extLst>
                    <a:ext uri="{9D8B030D-6E8A-4147-A177-3AD203B41FA5}">
                      <a16:colId xmlns:a16="http://schemas.microsoft.com/office/drawing/2014/main" val="3172296748"/>
                    </a:ext>
                  </a:extLst>
                </a:gridCol>
                <a:gridCol w="1750041">
                  <a:extLst>
                    <a:ext uri="{9D8B030D-6E8A-4147-A177-3AD203B41FA5}">
                      <a16:colId xmlns:a16="http://schemas.microsoft.com/office/drawing/2014/main" val="913842190"/>
                    </a:ext>
                  </a:extLst>
                </a:gridCol>
                <a:gridCol w="1498532">
                  <a:extLst>
                    <a:ext uri="{9D8B030D-6E8A-4147-A177-3AD203B41FA5}">
                      <a16:colId xmlns:a16="http://schemas.microsoft.com/office/drawing/2014/main" val="296007141"/>
                    </a:ext>
                  </a:extLst>
                </a:gridCol>
              </a:tblGrid>
              <a:tr h="505417">
                <a:tc>
                  <a:txBody>
                    <a:bodyPr/>
                    <a:lstStyle/>
                    <a:p>
                      <a:pPr algn="ctr" fontAlgn="b"/>
                      <a:r>
                        <a:rPr lang="en-ID" sz="2600" u="none" strike="noStrike" dirty="0">
                          <a:effectLst/>
                        </a:rPr>
                        <a:t>Data</a:t>
                      </a:r>
                      <a:endParaRPr lang="en-ID" sz="2600" b="0" i="0" u="none" strike="noStrike" dirty="0">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a:effectLst/>
                        </a:rPr>
                        <a:t>Year</a:t>
                      </a:r>
                      <a:endParaRPr lang="en-ID" sz="2600" b="0" i="0" u="none" strike="noStrike">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dirty="0">
                          <a:effectLst/>
                        </a:rPr>
                        <a:t>Row</a:t>
                      </a:r>
                      <a:endParaRPr lang="en-ID" sz="2600" b="0" i="0" u="none" strike="noStrike" dirty="0">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a:effectLst/>
                        </a:rPr>
                        <a:t>Variable</a:t>
                      </a:r>
                      <a:endParaRPr lang="en-ID" sz="2600" b="0" i="0" u="none" strike="noStrike">
                        <a:solidFill>
                          <a:srgbClr val="000000"/>
                        </a:solidFill>
                        <a:effectLst/>
                        <a:latin typeface="Calibri" panose="020F0502020204030204" pitchFamily="34" charset="0"/>
                      </a:endParaRPr>
                    </a:p>
                  </a:txBody>
                  <a:tcPr marL="22523" marR="22523" marT="22523" marB="0" anchor="b"/>
                </a:tc>
                <a:extLst>
                  <a:ext uri="{0D108BD9-81ED-4DB2-BD59-A6C34878D82A}">
                    <a16:rowId xmlns:a16="http://schemas.microsoft.com/office/drawing/2014/main" val="432774820"/>
                  </a:ext>
                </a:extLst>
              </a:tr>
              <a:tr h="901822">
                <a:tc>
                  <a:txBody>
                    <a:bodyPr/>
                    <a:lstStyle/>
                    <a:p>
                      <a:pPr algn="ctr" fontAlgn="b"/>
                      <a:r>
                        <a:rPr lang="en-ID" sz="2600" u="none" strike="noStrike" dirty="0">
                          <a:effectLst/>
                        </a:rPr>
                        <a:t>Customer Transaction</a:t>
                      </a:r>
                      <a:endParaRPr lang="en-ID" sz="2600" b="0" i="0" u="none" strike="noStrike" dirty="0">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a:effectLst/>
                        </a:rPr>
                        <a:t>2019</a:t>
                      </a:r>
                      <a:endParaRPr lang="en-ID" sz="2600" b="0" i="0" u="none" strike="noStrike">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dirty="0">
                          <a:effectLst/>
                        </a:rPr>
                        <a:t>8,305,831</a:t>
                      </a:r>
                      <a:endParaRPr lang="en-ID" sz="2600" b="0" i="0" u="none" strike="noStrike" dirty="0">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a:effectLst/>
                        </a:rPr>
                        <a:t>90</a:t>
                      </a:r>
                      <a:endParaRPr lang="en-ID" sz="2600" b="0" i="0" u="none" strike="noStrike">
                        <a:solidFill>
                          <a:srgbClr val="000000"/>
                        </a:solidFill>
                        <a:effectLst/>
                        <a:latin typeface="Calibri" panose="020F0502020204030204" pitchFamily="34" charset="0"/>
                      </a:endParaRPr>
                    </a:p>
                  </a:txBody>
                  <a:tcPr marL="22523" marR="22523" marT="22523" marB="0" anchor="b"/>
                </a:tc>
                <a:extLst>
                  <a:ext uri="{0D108BD9-81ED-4DB2-BD59-A6C34878D82A}">
                    <a16:rowId xmlns:a16="http://schemas.microsoft.com/office/drawing/2014/main" val="2598922077"/>
                  </a:ext>
                </a:extLst>
              </a:tr>
              <a:tr h="901822">
                <a:tc>
                  <a:txBody>
                    <a:bodyPr/>
                    <a:lstStyle/>
                    <a:p>
                      <a:pPr algn="ctr" fontAlgn="b"/>
                      <a:r>
                        <a:rPr lang="en-ID" sz="2600" u="none" strike="noStrike">
                          <a:effectLst/>
                        </a:rPr>
                        <a:t>Customer Transaction</a:t>
                      </a:r>
                      <a:endParaRPr lang="en-ID" sz="2600" b="0" i="0" u="none" strike="noStrike">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a:effectLst/>
                        </a:rPr>
                        <a:t>2020</a:t>
                      </a:r>
                      <a:endParaRPr lang="en-ID" sz="2600" b="0" i="0" u="none" strike="noStrike">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dirty="0">
                          <a:effectLst/>
                        </a:rPr>
                        <a:t>9,705,831</a:t>
                      </a:r>
                      <a:endParaRPr lang="en-ID" sz="2600" b="0" i="0" u="none" strike="noStrike" dirty="0">
                        <a:solidFill>
                          <a:srgbClr val="000000"/>
                        </a:solidFill>
                        <a:effectLst/>
                        <a:latin typeface="Calibri" panose="020F0502020204030204" pitchFamily="34" charset="0"/>
                      </a:endParaRPr>
                    </a:p>
                  </a:txBody>
                  <a:tcPr marL="22523" marR="22523" marT="22523" marB="0" anchor="b"/>
                </a:tc>
                <a:tc>
                  <a:txBody>
                    <a:bodyPr/>
                    <a:lstStyle/>
                    <a:p>
                      <a:pPr algn="ctr" fontAlgn="b"/>
                      <a:r>
                        <a:rPr lang="en-ID" sz="2600" u="none" strike="noStrike" dirty="0">
                          <a:effectLst/>
                        </a:rPr>
                        <a:t>90</a:t>
                      </a:r>
                      <a:endParaRPr lang="en-ID" sz="2600" b="0" i="0" u="none" strike="noStrike" dirty="0">
                        <a:solidFill>
                          <a:srgbClr val="000000"/>
                        </a:solidFill>
                        <a:effectLst/>
                        <a:latin typeface="Calibri" panose="020F0502020204030204" pitchFamily="34" charset="0"/>
                      </a:endParaRPr>
                    </a:p>
                  </a:txBody>
                  <a:tcPr marL="22523" marR="22523" marT="22523" marB="0" anchor="b"/>
                </a:tc>
                <a:extLst>
                  <a:ext uri="{0D108BD9-81ED-4DB2-BD59-A6C34878D82A}">
                    <a16:rowId xmlns:a16="http://schemas.microsoft.com/office/drawing/2014/main" val="2298439063"/>
                  </a:ext>
                </a:extLst>
              </a:tr>
            </a:tbl>
          </a:graphicData>
        </a:graphic>
      </p:graphicFrame>
      <p:sp>
        <p:nvSpPr>
          <p:cNvPr id="4" name="TextBox 3">
            <a:extLst>
              <a:ext uri="{FF2B5EF4-FFF2-40B4-BE49-F238E27FC236}">
                <a16:creationId xmlns:a16="http://schemas.microsoft.com/office/drawing/2014/main" id="{A43C3932-64B8-4D98-8B10-7D1A1DD91993}"/>
              </a:ext>
            </a:extLst>
          </p:cNvPr>
          <p:cNvSpPr txBox="1"/>
          <p:nvPr/>
        </p:nvSpPr>
        <p:spPr>
          <a:xfrm>
            <a:off x="6554720" y="1419156"/>
            <a:ext cx="4258423" cy="369332"/>
          </a:xfrm>
          <a:prstGeom prst="rect">
            <a:avLst/>
          </a:prstGeom>
          <a:noFill/>
        </p:spPr>
        <p:txBody>
          <a:bodyPr wrap="square" rtlCol="0">
            <a:spAutoFit/>
          </a:bodyPr>
          <a:lstStyle/>
          <a:p>
            <a:pPr algn="ctr"/>
            <a:r>
              <a:rPr lang="en-ID" b="1" dirty="0">
                <a:latin typeface="Abadi" panose="020B0604020104020204" pitchFamily="34" charset="0"/>
              </a:rPr>
              <a:t>PLN Data from West Sumatra Region</a:t>
            </a:r>
          </a:p>
        </p:txBody>
      </p:sp>
    </p:spTree>
    <p:extLst>
      <p:ext uri="{BB962C8B-B14F-4D97-AF65-F5344CB8AC3E}">
        <p14:creationId xmlns:p14="http://schemas.microsoft.com/office/powerpoint/2010/main" val="260597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4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4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6" name="Rectangle 4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A5B5BE-15DB-495A-A04D-EBE7A4DB62C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Data Processing</a:t>
            </a:r>
            <a:endParaRPr lang="en-US" sz="4400" dirty="0">
              <a:solidFill>
                <a:srgbClr val="FFFFFF"/>
              </a:solidFill>
            </a:endParaRPr>
          </a:p>
        </p:txBody>
      </p:sp>
      <p:cxnSp>
        <p:nvCxnSpPr>
          <p:cNvPr id="57" name="Straight Connector 5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7B324AB2-57D6-4913-BA12-92DCF7FF5ECC}"/>
              </a:ext>
            </a:extLst>
          </p:cNvPr>
          <p:cNvGraphicFramePr>
            <a:graphicFrameLocks noGrp="1"/>
          </p:cNvGraphicFramePr>
          <p:nvPr>
            <p:extLst>
              <p:ext uri="{D42A27DB-BD31-4B8C-83A1-F6EECF244321}">
                <p14:modId xmlns:p14="http://schemas.microsoft.com/office/powerpoint/2010/main" val="262153219"/>
              </p:ext>
            </p:extLst>
          </p:nvPr>
        </p:nvGraphicFramePr>
        <p:xfrm>
          <a:off x="4635094" y="1264055"/>
          <a:ext cx="7455305" cy="4411010"/>
        </p:xfrm>
        <a:graphic>
          <a:graphicData uri="http://schemas.openxmlformats.org/drawingml/2006/table">
            <a:tbl>
              <a:tblPr>
                <a:tableStyleId>{E269D01E-BC32-4049-B463-5C60D7B0CCD2}</a:tableStyleId>
              </a:tblPr>
              <a:tblGrid>
                <a:gridCol w="1771367">
                  <a:extLst>
                    <a:ext uri="{9D8B030D-6E8A-4147-A177-3AD203B41FA5}">
                      <a16:colId xmlns:a16="http://schemas.microsoft.com/office/drawing/2014/main" val="2399590077"/>
                    </a:ext>
                  </a:extLst>
                </a:gridCol>
                <a:gridCol w="1008456">
                  <a:extLst>
                    <a:ext uri="{9D8B030D-6E8A-4147-A177-3AD203B41FA5}">
                      <a16:colId xmlns:a16="http://schemas.microsoft.com/office/drawing/2014/main" val="2708378806"/>
                    </a:ext>
                  </a:extLst>
                </a:gridCol>
                <a:gridCol w="1094348">
                  <a:extLst>
                    <a:ext uri="{9D8B030D-6E8A-4147-A177-3AD203B41FA5}">
                      <a16:colId xmlns:a16="http://schemas.microsoft.com/office/drawing/2014/main" val="2393941476"/>
                    </a:ext>
                  </a:extLst>
                </a:gridCol>
                <a:gridCol w="816466">
                  <a:extLst>
                    <a:ext uri="{9D8B030D-6E8A-4147-A177-3AD203B41FA5}">
                      <a16:colId xmlns:a16="http://schemas.microsoft.com/office/drawing/2014/main" val="3922580309"/>
                    </a:ext>
                  </a:extLst>
                </a:gridCol>
                <a:gridCol w="1463173">
                  <a:extLst>
                    <a:ext uri="{9D8B030D-6E8A-4147-A177-3AD203B41FA5}">
                      <a16:colId xmlns:a16="http://schemas.microsoft.com/office/drawing/2014/main" val="2433558546"/>
                    </a:ext>
                  </a:extLst>
                </a:gridCol>
                <a:gridCol w="1301495">
                  <a:extLst>
                    <a:ext uri="{9D8B030D-6E8A-4147-A177-3AD203B41FA5}">
                      <a16:colId xmlns:a16="http://schemas.microsoft.com/office/drawing/2014/main" val="2243818503"/>
                    </a:ext>
                  </a:extLst>
                </a:gridCol>
              </a:tblGrid>
              <a:tr h="326979">
                <a:tc rowSpan="2">
                  <a:txBody>
                    <a:bodyPr/>
                    <a:lstStyle/>
                    <a:p>
                      <a:pPr algn="ctr" fontAlgn="ctr"/>
                      <a:r>
                        <a:rPr lang="en-ID" sz="1500" u="none" strike="noStrike" dirty="0">
                          <a:solidFill>
                            <a:schemeClr val="tx1"/>
                          </a:solidFill>
                          <a:effectLst/>
                          <a:latin typeface="Adobe Devanagari" panose="02040503050201020203" pitchFamily="18" charset="0"/>
                          <a:cs typeface="Adobe Devanagari" panose="02040503050201020203" pitchFamily="18" charset="0"/>
                        </a:rPr>
                        <a:t>Data Period</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ctr"/>
                </a:tc>
                <a:tc gridSpan="5">
                  <a:txBody>
                    <a:bodyPr/>
                    <a:lstStyle/>
                    <a:p>
                      <a:pPr algn="ctr" fontAlgn="b"/>
                      <a:r>
                        <a:rPr lang="en-ID" sz="1500" u="none" strike="noStrike" dirty="0">
                          <a:solidFill>
                            <a:schemeClr val="tx1"/>
                          </a:solidFill>
                          <a:effectLst/>
                          <a:latin typeface="Abadi" panose="020B0604020202020204" pitchFamily="34" charset="0"/>
                        </a:rPr>
                        <a:t>Filter</a:t>
                      </a:r>
                      <a:endParaRPr lang="en-ID" sz="1500" b="0" i="0" u="none" strike="noStrike" dirty="0">
                        <a:solidFill>
                          <a:schemeClr val="tx1"/>
                        </a:solidFill>
                        <a:effectLst/>
                        <a:latin typeface="Abadi" panose="020B0604020202020204" pitchFamily="34" charset="0"/>
                      </a:endParaRPr>
                    </a:p>
                  </a:txBody>
                  <a:tcPr marL="12759" marR="12759" marT="12759" marB="0" anchor="b"/>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183898251"/>
                  </a:ext>
                </a:extLst>
              </a:tr>
              <a:tr h="583433">
                <a:tc vMerge="1">
                  <a:txBody>
                    <a:bodyPr/>
                    <a:lstStyle/>
                    <a:p>
                      <a:endParaRPr lang="en-ID"/>
                    </a:p>
                  </a:txBody>
                  <a:tcPr/>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Variable</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Rates</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Group Code</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Customer Service Area</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Row</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extLst>
                  <a:ext uri="{0D108BD9-81ED-4DB2-BD59-A6C34878D82A}">
                    <a16:rowId xmlns:a16="http://schemas.microsoft.com/office/drawing/2014/main" val="3246600917"/>
                  </a:ext>
                </a:extLst>
              </a:tr>
              <a:tr h="583433">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January 2019 - December 2020</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49</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18,011,662</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extLst>
                  <a:ext uri="{0D108BD9-81ED-4DB2-BD59-A6C34878D82A}">
                    <a16:rowId xmlns:a16="http://schemas.microsoft.com/office/drawing/2014/main" val="2861302680"/>
                  </a:ext>
                </a:extLst>
              </a:tr>
              <a:tr h="583433">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January 2019 - December 2020</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31</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18,011,663</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extLst>
                  <a:ext uri="{0D108BD9-81ED-4DB2-BD59-A6C34878D82A}">
                    <a16:rowId xmlns:a16="http://schemas.microsoft.com/office/drawing/2014/main" val="84927939"/>
                  </a:ext>
                </a:extLst>
              </a:tr>
              <a:tr h="583433">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January 2019 - December 2020</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27</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18,011,664</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extLst>
                  <a:ext uri="{0D108BD9-81ED-4DB2-BD59-A6C34878D82A}">
                    <a16:rowId xmlns:a16="http://schemas.microsoft.com/office/drawing/2014/main" val="1872815095"/>
                  </a:ext>
                </a:extLst>
              </a:tr>
              <a:tr h="583433">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January 2019 - December 2020</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18</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18,011,665</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extLst>
                  <a:ext uri="{0D108BD9-81ED-4DB2-BD59-A6C34878D82A}">
                    <a16:rowId xmlns:a16="http://schemas.microsoft.com/office/drawing/2014/main" val="1010725669"/>
                  </a:ext>
                </a:extLst>
              </a:tr>
              <a:tr h="583433">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January 2019 - December 2020</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15</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0</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Padang</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1,187,934</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extLst>
                  <a:ext uri="{0D108BD9-81ED-4DB2-BD59-A6C34878D82A}">
                    <a16:rowId xmlns:a16="http://schemas.microsoft.com/office/drawing/2014/main" val="729735348"/>
                  </a:ext>
                </a:extLst>
              </a:tr>
              <a:tr h="583433">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January 2019 - December 2020</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13</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a:solidFill>
                            <a:schemeClr val="tx1"/>
                          </a:solidFill>
                          <a:effectLst/>
                          <a:latin typeface="Adobe Devanagari" panose="02040503050201020203" pitchFamily="18" charset="0"/>
                          <a:cs typeface="Adobe Devanagari" panose="02040503050201020203" pitchFamily="18" charset="0"/>
                        </a:rPr>
                        <a:t>Business</a:t>
                      </a:r>
                      <a:endParaRPr lang="en-ID" sz="1500" b="0" i="0" u="none" strike="noStrike">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0</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Padang</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tc>
                  <a:txBody>
                    <a:bodyPr/>
                    <a:lstStyle/>
                    <a:p>
                      <a:pPr algn="ctr" fontAlgn="b"/>
                      <a:r>
                        <a:rPr lang="en-ID" sz="1500" u="none" strike="noStrike" dirty="0">
                          <a:solidFill>
                            <a:schemeClr val="tx1"/>
                          </a:solidFill>
                          <a:effectLst/>
                          <a:latin typeface="Adobe Devanagari" panose="02040503050201020203" pitchFamily="18" charset="0"/>
                          <a:cs typeface="Adobe Devanagari" panose="02040503050201020203" pitchFamily="18" charset="0"/>
                        </a:rPr>
                        <a:t>508,934</a:t>
                      </a:r>
                      <a:endParaRPr lang="en-ID" sz="1500" b="0" i="0" u="none" strike="noStrike" dirty="0">
                        <a:solidFill>
                          <a:schemeClr val="tx1"/>
                        </a:solidFill>
                        <a:effectLst/>
                        <a:latin typeface="Adobe Devanagari" panose="02040503050201020203" pitchFamily="18" charset="0"/>
                        <a:cs typeface="Adobe Devanagari" panose="02040503050201020203" pitchFamily="18" charset="0"/>
                      </a:endParaRPr>
                    </a:p>
                  </a:txBody>
                  <a:tcPr marL="12759" marR="12759" marT="12759" marB="0" anchor="b"/>
                </a:tc>
                <a:extLst>
                  <a:ext uri="{0D108BD9-81ED-4DB2-BD59-A6C34878D82A}">
                    <a16:rowId xmlns:a16="http://schemas.microsoft.com/office/drawing/2014/main" val="3877629318"/>
                  </a:ext>
                </a:extLst>
              </a:tr>
            </a:tbl>
          </a:graphicData>
        </a:graphic>
      </p:graphicFrame>
    </p:spTree>
    <p:extLst>
      <p:ext uri="{BB962C8B-B14F-4D97-AF65-F5344CB8AC3E}">
        <p14:creationId xmlns:p14="http://schemas.microsoft.com/office/powerpoint/2010/main" val="22496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1" name="Straight Connector 1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3" name="Rectangle 12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A5B5BE-15DB-495A-A04D-EBE7A4DB62CE}"/>
              </a:ext>
            </a:extLst>
          </p:cNvPr>
          <p:cNvSpPr>
            <a:spLocks noGrp="1"/>
          </p:cNvSpPr>
          <p:nvPr>
            <p:ph type="title"/>
          </p:nvPr>
        </p:nvSpPr>
        <p:spPr>
          <a:xfrm>
            <a:off x="435869" y="640080"/>
            <a:ext cx="3659246" cy="2862699"/>
          </a:xfrm>
        </p:spPr>
        <p:txBody>
          <a:bodyPr vert="horz" lIns="91440" tIns="45720" rIns="91440" bIns="45720" rtlCol="0" anchor="b">
            <a:normAutofit/>
          </a:bodyPr>
          <a:lstStyle/>
          <a:p>
            <a:pPr algn="ctr"/>
            <a:r>
              <a:rPr lang="en-US" sz="4400" dirty="0">
                <a:solidFill>
                  <a:srgbClr val="FFFFFF"/>
                </a:solidFill>
              </a:rPr>
              <a:t>Result</a:t>
            </a:r>
            <a:br>
              <a:rPr lang="en-US" sz="4400" dirty="0">
                <a:solidFill>
                  <a:srgbClr val="FFFFFF"/>
                </a:solidFill>
              </a:rPr>
            </a:br>
            <a:r>
              <a:rPr lang="en-US" sz="4400" dirty="0">
                <a:solidFill>
                  <a:srgbClr val="FFFFFF"/>
                </a:solidFill>
              </a:rPr>
              <a:t>Data Processing</a:t>
            </a:r>
          </a:p>
        </p:txBody>
      </p:sp>
      <p:cxnSp>
        <p:nvCxnSpPr>
          <p:cNvPr id="127" name="Straight Connector 12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1D1BB116-139A-421C-B3C9-59F691604B16}"/>
              </a:ext>
            </a:extLst>
          </p:cNvPr>
          <p:cNvGraphicFramePr>
            <a:graphicFrameLocks noGrp="1"/>
          </p:cNvGraphicFramePr>
          <p:nvPr>
            <p:extLst>
              <p:ext uri="{D42A27DB-BD31-4B8C-83A1-F6EECF244321}">
                <p14:modId xmlns:p14="http://schemas.microsoft.com/office/powerpoint/2010/main" val="2736454359"/>
              </p:ext>
            </p:extLst>
          </p:nvPr>
        </p:nvGraphicFramePr>
        <p:xfrm>
          <a:off x="4635093" y="-1"/>
          <a:ext cx="7553731" cy="6857997"/>
        </p:xfrm>
        <a:graphic>
          <a:graphicData uri="http://schemas.openxmlformats.org/drawingml/2006/table">
            <a:tbl>
              <a:tblPr firstRow="1" bandRow="1">
                <a:noFill/>
                <a:tableStyleId>{5C22544A-7EE6-4342-B048-85BDC9FD1C3A}</a:tableStyleId>
              </a:tblPr>
              <a:tblGrid>
                <a:gridCol w="1282502">
                  <a:extLst>
                    <a:ext uri="{9D8B030D-6E8A-4147-A177-3AD203B41FA5}">
                      <a16:colId xmlns:a16="http://schemas.microsoft.com/office/drawing/2014/main" val="1947524740"/>
                    </a:ext>
                  </a:extLst>
                </a:gridCol>
                <a:gridCol w="1258567">
                  <a:extLst>
                    <a:ext uri="{9D8B030D-6E8A-4147-A177-3AD203B41FA5}">
                      <a16:colId xmlns:a16="http://schemas.microsoft.com/office/drawing/2014/main" val="2017377845"/>
                    </a:ext>
                  </a:extLst>
                </a:gridCol>
                <a:gridCol w="679362">
                  <a:extLst>
                    <a:ext uri="{9D8B030D-6E8A-4147-A177-3AD203B41FA5}">
                      <a16:colId xmlns:a16="http://schemas.microsoft.com/office/drawing/2014/main" val="3734120977"/>
                    </a:ext>
                  </a:extLst>
                </a:gridCol>
                <a:gridCol w="4333300">
                  <a:extLst>
                    <a:ext uri="{9D8B030D-6E8A-4147-A177-3AD203B41FA5}">
                      <a16:colId xmlns:a16="http://schemas.microsoft.com/office/drawing/2014/main" val="496016986"/>
                    </a:ext>
                  </a:extLst>
                </a:gridCol>
              </a:tblGrid>
              <a:tr h="459030">
                <a:tc>
                  <a:txBody>
                    <a:bodyPr/>
                    <a:lstStyle/>
                    <a:p>
                      <a:pPr algn="ctr" fontAlgn="b"/>
                      <a:r>
                        <a:rPr lang="en-ID" sz="1200" b="1" u="none" strike="noStrike" dirty="0">
                          <a:solidFill>
                            <a:srgbClr val="FFFFFF"/>
                          </a:solidFill>
                          <a:effectLst/>
                          <a:latin typeface="Abadi" panose="020B0604020104020204" pitchFamily="34" charset="0"/>
                        </a:rPr>
                        <a:t>Variable</a:t>
                      </a:r>
                      <a:endParaRPr lang="en-ID" sz="1200" b="1" i="0" u="none" strike="noStrike" dirty="0">
                        <a:solidFill>
                          <a:srgbClr val="FFFFFF"/>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n-ID" sz="1200" b="1" u="none" strike="noStrike">
                          <a:solidFill>
                            <a:srgbClr val="FFFFFF"/>
                          </a:solidFill>
                          <a:effectLst/>
                          <a:latin typeface="Abadi" panose="020B0604020104020204" pitchFamily="34" charset="0"/>
                        </a:rPr>
                        <a:t>Numeric/Nominal</a:t>
                      </a:r>
                      <a:endParaRPr lang="en-ID" sz="1200" b="1" i="0" u="none" strike="noStrike">
                        <a:solidFill>
                          <a:srgbClr val="FFFFFF"/>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n-ID" sz="1200" b="1" u="none" strike="noStrike">
                          <a:solidFill>
                            <a:srgbClr val="FFFFFF"/>
                          </a:solidFill>
                          <a:effectLst/>
                          <a:latin typeface="Abadi" panose="020B0604020104020204" pitchFamily="34" charset="0"/>
                        </a:rPr>
                        <a:t>Data Type</a:t>
                      </a:r>
                      <a:endParaRPr lang="en-ID" sz="1200" b="1" i="0" u="none" strike="noStrike">
                        <a:solidFill>
                          <a:srgbClr val="FFFFFF"/>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b"/>
                      <a:r>
                        <a:rPr lang="en-ID" sz="1200" b="1" u="none" strike="noStrike">
                          <a:solidFill>
                            <a:srgbClr val="FFFFFF"/>
                          </a:solidFill>
                          <a:effectLst/>
                          <a:latin typeface="Abadi" panose="020B0604020104020204" pitchFamily="34" charset="0"/>
                        </a:rPr>
                        <a:t>Variable Description</a:t>
                      </a:r>
                      <a:endParaRPr lang="en-ID" sz="1200" b="1" i="0" u="none" strike="noStrike">
                        <a:solidFill>
                          <a:srgbClr val="FFFFFF"/>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53374993"/>
                  </a:ext>
                </a:extLst>
              </a:tr>
              <a:tr h="1207143">
                <a:tc>
                  <a:txBody>
                    <a:bodyPr/>
                    <a:lstStyle/>
                    <a:p>
                      <a:pPr algn="l" fontAlgn="b"/>
                      <a:r>
                        <a:rPr lang="en-ID" sz="1200" u="none" strike="noStrike" dirty="0">
                          <a:solidFill>
                            <a:schemeClr val="tx1">
                              <a:lumMod val="85000"/>
                              <a:lumOff val="15000"/>
                            </a:schemeClr>
                          </a:solidFill>
                          <a:effectLst/>
                          <a:latin typeface="Abadi" panose="020B0604020104020204" pitchFamily="34" charset="0"/>
                        </a:rPr>
                        <a:t>Customer Service Unit</a:t>
                      </a:r>
                      <a:endParaRPr lang="en-ID"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dirty="0">
                          <a:solidFill>
                            <a:schemeClr val="tx1">
                              <a:lumMod val="85000"/>
                              <a:lumOff val="15000"/>
                            </a:schemeClr>
                          </a:solidFill>
                          <a:effectLst/>
                          <a:latin typeface="Abadi" panose="020B0604020104020204" pitchFamily="34" charset="0"/>
                        </a:rPr>
                        <a:t>Factor</a:t>
                      </a:r>
                      <a:endParaRPr lang="en-ID"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String</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Customer Service Units or service branches provided by the company which are located in 4 customer service centers namely Belanti, Painan, Indarung, Pariaman, Lubuk Basung, Lubuk Sikaping, Koto tuo, Baso, Sijunjung, Sungai Rumbai, Kayu Aro, Sawah Lunto, Batusangkar, Lintau, Lima Puluh Kota and others</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708856701"/>
                  </a:ext>
                </a:extLst>
              </a:tr>
              <a:tr h="280219">
                <a:tc>
                  <a:txBody>
                    <a:bodyPr/>
                    <a:lstStyle/>
                    <a:p>
                      <a:pPr algn="l" fontAlgn="b"/>
                      <a:r>
                        <a:rPr lang="en-ID" sz="1200" u="none" strike="noStrike">
                          <a:solidFill>
                            <a:schemeClr val="tx1">
                              <a:lumMod val="85000"/>
                              <a:lumOff val="15000"/>
                            </a:schemeClr>
                          </a:solidFill>
                          <a:effectLst/>
                          <a:latin typeface="Abadi" panose="020B0604020104020204" pitchFamily="34" charset="0"/>
                        </a:rPr>
                        <a:t>Data Entry Date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Date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a:solidFill>
                            <a:schemeClr val="tx1">
                              <a:lumMod val="85000"/>
                              <a:lumOff val="15000"/>
                            </a:schemeClr>
                          </a:solidFill>
                          <a:effectLst/>
                          <a:latin typeface="Abadi" panose="020B0604020104020204" pitchFamily="34" charset="0"/>
                        </a:rPr>
                        <a:t>Admin enters data per 1 month</a:t>
                      </a:r>
                      <a:endParaRPr lang="en-GB"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384814671"/>
                  </a:ext>
                </a:extLst>
              </a:tr>
              <a:tr h="1020115">
                <a:tc>
                  <a:txBody>
                    <a:bodyPr/>
                    <a:lstStyle/>
                    <a:p>
                      <a:pPr algn="l" fontAlgn="b"/>
                      <a:r>
                        <a:rPr lang="en-ID" sz="1200" u="none" strike="noStrike">
                          <a:solidFill>
                            <a:schemeClr val="tx1">
                              <a:lumMod val="85000"/>
                              <a:lumOff val="15000"/>
                            </a:schemeClr>
                          </a:solidFill>
                          <a:effectLst/>
                          <a:latin typeface="Abadi" panose="020B0604020104020204" pitchFamily="34" charset="0"/>
                        </a:rPr>
                        <a:t>Rates</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Factor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dirty="0">
                          <a:solidFill>
                            <a:schemeClr val="tx1">
                              <a:lumMod val="85000"/>
                              <a:lumOff val="15000"/>
                            </a:schemeClr>
                          </a:solidFill>
                          <a:effectLst/>
                          <a:latin typeface="Abadi" panose="020B0604020104020204" pitchFamily="34" charset="0"/>
                        </a:rPr>
                        <a:t>String</a:t>
                      </a:r>
                      <a:endParaRPr lang="en-ID"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B1 means a business that uses electricity from 450 kwh to 5500 kwh, B2 means a business that uses electricity from 6600 to 200 thousand kwh, B3 means a business that uses 200 thousand kwh of electrical power and above</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01779503"/>
                  </a:ext>
                </a:extLst>
              </a:tr>
              <a:tr h="646058">
                <a:tc>
                  <a:txBody>
                    <a:bodyPr/>
                    <a:lstStyle/>
                    <a:p>
                      <a:pPr algn="l" fontAlgn="b"/>
                      <a:r>
                        <a:rPr lang="en-ID" sz="1200" u="none" strike="noStrike">
                          <a:solidFill>
                            <a:schemeClr val="tx1">
                              <a:lumMod val="85000"/>
                              <a:lumOff val="15000"/>
                            </a:schemeClr>
                          </a:solidFill>
                          <a:effectLst/>
                          <a:latin typeface="Abadi" panose="020B0604020104020204" pitchFamily="34" charset="0"/>
                        </a:rPr>
                        <a:t>Power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Factor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Integer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Power used by customers such as 450 kwh,900 kwh,1300 kwh, 2200 kwh,3300 kwh, 7700 kwh,15400 kwh,132000 kwh,110000 kwh and others</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166899472"/>
                  </a:ext>
                </a:extLst>
              </a:tr>
              <a:tr h="280219">
                <a:tc>
                  <a:txBody>
                    <a:bodyPr/>
                    <a:lstStyle/>
                    <a:p>
                      <a:pPr algn="l" fontAlgn="b"/>
                      <a:r>
                        <a:rPr lang="en-ID" sz="1200" u="none" strike="noStrike">
                          <a:solidFill>
                            <a:schemeClr val="tx1">
                              <a:lumMod val="85000"/>
                              <a:lumOff val="15000"/>
                            </a:schemeClr>
                          </a:solidFill>
                          <a:effectLst/>
                          <a:latin typeface="Abadi" panose="020B0604020104020204" pitchFamily="34" charset="0"/>
                        </a:rPr>
                        <a:t>Meter Code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Factor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String</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nb-NO" sz="1200" u="none" strike="noStrike">
                          <a:solidFill>
                            <a:schemeClr val="tx1">
                              <a:lumMod val="85000"/>
                              <a:lumOff val="15000"/>
                            </a:schemeClr>
                          </a:solidFill>
                          <a:effectLst/>
                          <a:latin typeface="Abadi" panose="020B0604020104020204" pitchFamily="34" charset="0"/>
                        </a:rPr>
                        <a:t>M means analog meter and E means digital meter</a:t>
                      </a:r>
                      <a:endParaRPr lang="nb-NO"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548614718"/>
                  </a:ext>
                </a:extLst>
              </a:tr>
              <a:tr h="280219">
                <a:tc>
                  <a:txBody>
                    <a:bodyPr/>
                    <a:lstStyle/>
                    <a:p>
                      <a:pPr algn="l" fontAlgn="b"/>
                      <a:r>
                        <a:rPr lang="en-ID" sz="1200" u="none" strike="noStrike">
                          <a:solidFill>
                            <a:schemeClr val="tx1">
                              <a:lumMod val="85000"/>
                              <a:lumOff val="15000"/>
                            </a:schemeClr>
                          </a:solidFill>
                          <a:effectLst/>
                          <a:latin typeface="Abadi" panose="020B0604020104020204" pitchFamily="34" charset="0"/>
                        </a:rPr>
                        <a:t>Flash time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Double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a:solidFill>
                            <a:schemeClr val="tx1">
                              <a:lumMod val="85000"/>
                              <a:lumOff val="15000"/>
                            </a:schemeClr>
                          </a:solidFill>
                          <a:effectLst/>
                          <a:latin typeface="Abadi" panose="020B0604020104020204" pitchFamily="34" charset="0"/>
                        </a:rPr>
                        <a:t>Electricity usage time by customer</a:t>
                      </a:r>
                      <a:endParaRPr lang="en-GB"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648335880"/>
                  </a:ext>
                </a:extLst>
              </a:tr>
              <a:tr h="459030">
                <a:tc>
                  <a:txBody>
                    <a:bodyPr/>
                    <a:lstStyle/>
                    <a:p>
                      <a:pPr algn="l" fontAlgn="b"/>
                      <a:r>
                        <a:rPr lang="en-ID" sz="1200" u="none" strike="noStrike">
                          <a:solidFill>
                            <a:schemeClr val="tx1">
                              <a:lumMod val="85000"/>
                              <a:lumOff val="15000"/>
                            </a:schemeClr>
                          </a:solidFill>
                          <a:effectLst/>
                          <a:latin typeface="Abadi" panose="020B0604020104020204" pitchFamily="34" charset="0"/>
                        </a:rPr>
                        <a:t>Total KWH</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Integer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The total of peak load kwh usage and peak external load kwh used by customers</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01278729"/>
                  </a:ext>
                </a:extLst>
              </a:tr>
              <a:tr h="280219">
                <a:tc>
                  <a:txBody>
                    <a:bodyPr/>
                    <a:lstStyle/>
                    <a:p>
                      <a:pPr algn="l" fontAlgn="b"/>
                      <a:r>
                        <a:rPr lang="en-ID" sz="1200" u="none" strike="noStrike">
                          <a:solidFill>
                            <a:schemeClr val="tx1">
                              <a:lumMod val="85000"/>
                              <a:lumOff val="15000"/>
                            </a:schemeClr>
                          </a:solidFill>
                          <a:effectLst/>
                          <a:latin typeface="Abadi" panose="020B0604020104020204" pitchFamily="34" charset="0"/>
                        </a:rPr>
                        <a:t>KWH Off - Load</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Integer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KWH used at peak external load by customers</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34933595"/>
                  </a:ext>
                </a:extLst>
              </a:tr>
              <a:tr h="280219">
                <a:tc>
                  <a:txBody>
                    <a:bodyPr/>
                    <a:lstStyle/>
                    <a:p>
                      <a:pPr algn="l" fontAlgn="b"/>
                      <a:r>
                        <a:rPr lang="en-ID" sz="1200" u="none" strike="noStrike">
                          <a:solidFill>
                            <a:schemeClr val="tx1">
                              <a:lumMod val="85000"/>
                              <a:lumOff val="15000"/>
                            </a:schemeClr>
                          </a:solidFill>
                          <a:effectLst/>
                          <a:latin typeface="Abadi" panose="020B0604020104020204" pitchFamily="34" charset="0"/>
                        </a:rPr>
                        <a:t>KWH Peak Load</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Integer</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KWH used at peak load by customers</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46817720"/>
                  </a:ext>
                </a:extLst>
              </a:tr>
              <a:tr h="646058">
                <a:tc>
                  <a:txBody>
                    <a:bodyPr/>
                    <a:lstStyle/>
                    <a:p>
                      <a:pPr algn="l" fontAlgn="b"/>
                      <a:r>
                        <a:rPr lang="en-ID" sz="1200" u="none" strike="noStrike">
                          <a:solidFill>
                            <a:schemeClr val="tx1">
                              <a:lumMod val="85000"/>
                              <a:lumOff val="15000"/>
                            </a:schemeClr>
                          </a:solidFill>
                          <a:effectLst/>
                          <a:latin typeface="Abadi" panose="020B0604020104020204" pitchFamily="34" charset="0"/>
                        </a:rPr>
                        <a:t>Discount</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Double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Discounts given by the company based on the provisions of the company such as using unused kwh by the company or because of a natural disaster</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533996067"/>
                  </a:ext>
                </a:extLst>
              </a:tr>
              <a:tr h="459030">
                <a:tc>
                  <a:txBody>
                    <a:bodyPr/>
                    <a:lstStyle/>
                    <a:p>
                      <a:pPr algn="l" fontAlgn="b"/>
                      <a:r>
                        <a:rPr lang="en-ID" sz="1200" u="none" strike="noStrike">
                          <a:solidFill>
                            <a:schemeClr val="tx1">
                              <a:lumMod val="85000"/>
                              <a:lumOff val="15000"/>
                            </a:schemeClr>
                          </a:solidFill>
                          <a:effectLst/>
                          <a:latin typeface="Abadi" panose="020B0604020104020204" pitchFamily="34" charset="0"/>
                        </a:rPr>
                        <a:t>Peak Offload Fee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Double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Payments made when using Peak Offload </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12767787"/>
                  </a:ext>
                </a:extLst>
              </a:tr>
              <a:tr h="280219">
                <a:tc>
                  <a:txBody>
                    <a:bodyPr/>
                    <a:lstStyle/>
                    <a:p>
                      <a:pPr algn="l" fontAlgn="b"/>
                      <a:r>
                        <a:rPr lang="en-ID" sz="1200" u="none" strike="noStrike">
                          <a:solidFill>
                            <a:schemeClr val="tx1">
                              <a:lumMod val="85000"/>
                              <a:lumOff val="15000"/>
                            </a:schemeClr>
                          </a:solidFill>
                          <a:effectLst/>
                          <a:latin typeface="Abadi" panose="020B0604020104020204" pitchFamily="34" charset="0"/>
                        </a:rPr>
                        <a:t>Peak Load Fee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Double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Payments made when using Peak Load</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66160789"/>
                  </a:ext>
                </a:extLst>
              </a:tr>
              <a:tr h="280219">
                <a:tc>
                  <a:txBody>
                    <a:bodyPr/>
                    <a:lstStyle/>
                    <a:p>
                      <a:pPr algn="l" fontAlgn="b"/>
                      <a:r>
                        <a:rPr lang="en-ID" sz="1200" u="none" strike="noStrike">
                          <a:solidFill>
                            <a:schemeClr val="tx1">
                              <a:lumMod val="85000"/>
                              <a:lumOff val="15000"/>
                            </a:schemeClr>
                          </a:solidFill>
                          <a:effectLst/>
                          <a:latin typeface="Abadi" panose="020B0604020104020204" pitchFamily="34" charset="0"/>
                        </a:rPr>
                        <a:t>Total Cost</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 </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b"/>
                      <a:r>
                        <a:rPr lang="en-ID" sz="1200" u="none" strike="noStrike">
                          <a:solidFill>
                            <a:schemeClr val="tx1">
                              <a:lumMod val="85000"/>
                              <a:lumOff val="15000"/>
                            </a:schemeClr>
                          </a:solidFill>
                          <a:effectLst/>
                          <a:latin typeface="Abadi" panose="020B0604020104020204" pitchFamily="34" charset="0"/>
                        </a:rPr>
                        <a:t>Double</a:t>
                      </a:r>
                      <a:endParaRPr lang="en-ID" sz="1200" b="0" i="0" u="none" strike="noStrike">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b"/>
                      <a:r>
                        <a:rPr lang="en-GB" sz="1200" u="none" strike="noStrike" dirty="0">
                          <a:solidFill>
                            <a:schemeClr val="tx1">
                              <a:lumMod val="85000"/>
                              <a:lumOff val="15000"/>
                            </a:schemeClr>
                          </a:solidFill>
                          <a:effectLst/>
                          <a:latin typeface="Abadi" panose="020B0604020104020204" pitchFamily="34" charset="0"/>
                        </a:rPr>
                        <a:t>The total cost paid by the customer</a:t>
                      </a:r>
                      <a:endParaRPr lang="en-GB" sz="1200" b="0" i="0" u="none" strike="noStrike" dirty="0">
                        <a:solidFill>
                          <a:schemeClr val="tx1">
                            <a:lumMod val="85000"/>
                            <a:lumOff val="15000"/>
                          </a:schemeClr>
                        </a:solidFill>
                        <a:effectLst/>
                        <a:latin typeface="Abadi" panose="020B0604020104020204" pitchFamily="34" charset="0"/>
                      </a:endParaRPr>
                    </a:p>
                  </a:txBody>
                  <a:tcPr marL="69240" marR="41544" marT="41544" marB="41544"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029027181"/>
                  </a:ext>
                </a:extLst>
              </a:tr>
            </a:tbl>
          </a:graphicData>
        </a:graphic>
      </p:graphicFrame>
    </p:spTree>
    <p:extLst>
      <p:ext uri="{BB962C8B-B14F-4D97-AF65-F5344CB8AC3E}">
        <p14:creationId xmlns:p14="http://schemas.microsoft.com/office/powerpoint/2010/main" val="402413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B72204-8201-45AD-AE26-AA94316C876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Choice of Variable</a:t>
            </a:r>
          </a:p>
        </p:txBody>
      </p:sp>
      <p:cxnSp>
        <p:nvCxnSpPr>
          <p:cNvPr id="23"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47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B72204-8201-45AD-AE26-AA94316C876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Choice of Segmentation</a:t>
            </a:r>
          </a:p>
        </p:txBody>
      </p:sp>
      <p:cxnSp>
        <p:nvCxnSpPr>
          <p:cNvPr id="36" name="Straight Connector 3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940EE1A-FBCE-4DF3-AE3D-3C02486A0250}"/>
              </a:ext>
            </a:extLst>
          </p:cNvPr>
          <p:cNvGraphicFramePr>
            <a:graphicFrameLocks noGrp="1"/>
          </p:cNvGraphicFramePr>
          <p:nvPr>
            <p:extLst>
              <p:ext uri="{D42A27DB-BD31-4B8C-83A1-F6EECF244321}">
                <p14:modId xmlns:p14="http://schemas.microsoft.com/office/powerpoint/2010/main" val="2383461993"/>
              </p:ext>
            </p:extLst>
          </p:nvPr>
        </p:nvGraphicFramePr>
        <p:xfrm>
          <a:off x="5633152" y="1323022"/>
          <a:ext cx="5574033" cy="4211955"/>
        </p:xfrm>
        <a:graphic>
          <a:graphicData uri="http://schemas.openxmlformats.org/drawingml/2006/table">
            <a:tbl>
              <a:tblPr>
                <a:tableStyleId>{5C22544A-7EE6-4342-B048-85BDC9FD1C3A}</a:tableStyleId>
              </a:tblPr>
              <a:tblGrid>
                <a:gridCol w="2944179">
                  <a:extLst>
                    <a:ext uri="{9D8B030D-6E8A-4147-A177-3AD203B41FA5}">
                      <a16:colId xmlns:a16="http://schemas.microsoft.com/office/drawing/2014/main" val="2078380294"/>
                    </a:ext>
                  </a:extLst>
                </a:gridCol>
                <a:gridCol w="2629854">
                  <a:extLst>
                    <a:ext uri="{9D8B030D-6E8A-4147-A177-3AD203B41FA5}">
                      <a16:colId xmlns:a16="http://schemas.microsoft.com/office/drawing/2014/main" val="1082792413"/>
                    </a:ext>
                  </a:extLst>
                </a:gridCol>
              </a:tblGrid>
              <a:tr h="641223">
                <a:tc rowSpan="2">
                  <a:txBody>
                    <a:bodyPr/>
                    <a:lstStyle/>
                    <a:p>
                      <a:pPr algn="ctr" fontAlgn="ctr"/>
                      <a:r>
                        <a:rPr lang="en-ID" sz="3300" u="none" strike="noStrike" dirty="0">
                          <a:effectLst/>
                        </a:rPr>
                        <a:t>Segmentation</a:t>
                      </a:r>
                      <a:endParaRPr lang="en-ID" sz="3300" b="0" i="0" u="none" strike="noStrike" dirty="0">
                        <a:solidFill>
                          <a:srgbClr val="000000"/>
                        </a:solidFill>
                        <a:effectLst/>
                        <a:latin typeface="Calibri" panose="020F0502020204030204" pitchFamily="34" charset="0"/>
                      </a:endParaRPr>
                    </a:p>
                  </a:txBody>
                  <a:tcPr marL="28575" marR="28575" marT="28575" marB="0" anchor="ctr"/>
                </a:tc>
                <a:tc>
                  <a:txBody>
                    <a:bodyPr/>
                    <a:lstStyle/>
                    <a:p>
                      <a:pPr algn="ctr" fontAlgn="b"/>
                      <a:r>
                        <a:rPr lang="en-ID" sz="3300" u="none" strike="noStrike">
                          <a:effectLst/>
                        </a:rPr>
                        <a:t>Category</a:t>
                      </a:r>
                      <a:endParaRPr lang="en-ID" sz="3300" b="0" i="0" u="none" strike="noStrike">
                        <a:solidFill>
                          <a:srgbClr val="000000"/>
                        </a:solidFill>
                        <a:effectLst/>
                        <a:latin typeface="Calibri" panose="020F0502020204030204" pitchFamily="34" charset="0"/>
                      </a:endParaRPr>
                    </a:p>
                  </a:txBody>
                  <a:tcPr marL="28575" marR="28575" marT="28575" marB="0" anchor="b"/>
                </a:tc>
                <a:extLst>
                  <a:ext uri="{0D108BD9-81ED-4DB2-BD59-A6C34878D82A}">
                    <a16:rowId xmlns:a16="http://schemas.microsoft.com/office/drawing/2014/main" val="1698991752"/>
                  </a:ext>
                </a:extLst>
              </a:tr>
              <a:tr h="641223">
                <a:tc vMerge="1">
                  <a:txBody>
                    <a:bodyPr/>
                    <a:lstStyle/>
                    <a:p>
                      <a:endParaRPr lang="en-ID"/>
                    </a:p>
                  </a:txBody>
                  <a:tcPr/>
                </a:tc>
                <a:tc>
                  <a:txBody>
                    <a:bodyPr/>
                    <a:lstStyle/>
                    <a:p>
                      <a:pPr algn="ctr" fontAlgn="b"/>
                      <a:r>
                        <a:rPr lang="en-GB" sz="3300" b="0" i="0" u="none" strike="noStrike" dirty="0">
                          <a:solidFill>
                            <a:srgbClr val="000000"/>
                          </a:solidFill>
                          <a:effectLst/>
                          <a:latin typeface="Calibri" panose="020F0502020204030204" pitchFamily="34" charset="0"/>
                        </a:rPr>
                        <a:t>Flash Time</a:t>
                      </a:r>
                      <a:endParaRPr lang="en-ID" sz="3300" b="0" i="0" u="none" strike="noStrike" dirty="0">
                        <a:solidFill>
                          <a:srgbClr val="000000"/>
                        </a:solidFill>
                        <a:effectLst/>
                        <a:latin typeface="Calibri" panose="020F0502020204030204" pitchFamily="34" charset="0"/>
                      </a:endParaRPr>
                    </a:p>
                  </a:txBody>
                  <a:tcPr marL="28575" marR="28575" marT="28575" marB="0" anchor="b"/>
                </a:tc>
                <a:extLst>
                  <a:ext uri="{0D108BD9-81ED-4DB2-BD59-A6C34878D82A}">
                    <a16:rowId xmlns:a16="http://schemas.microsoft.com/office/drawing/2014/main" val="587706428"/>
                  </a:ext>
                </a:extLst>
              </a:tr>
              <a:tr h="1144143">
                <a:tc>
                  <a:txBody>
                    <a:bodyPr/>
                    <a:lstStyle/>
                    <a:p>
                      <a:pPr algn="ctr" fontAlgn="b"/>
                      <a:r>
                        <a:rPr lang="en-ID" sz="3300" u="none" strike="noStrike">
                          <a:effectLst/>
                        </a:rPr>
                        <a:t>Small Business</a:t>
                      </a:r>
                      <a:endParaRPr lang="en-ID" sz="3300" b="0" i="0" u="none" strike="noStrike">
                        <a:solidFill>
                          <a:srgbClr val="000000"/>
                        </a:solidFill>
                        <a:effectLst/>
                        <a:latin typeface="Calibri" panose="020F0502020204030204" pitchFamily="34" charset="0"/>
                      </a:endParaRPr>
                    </a:p>
                  </a:txBody>
                  <a:tcPr marL="28575" marR="28575" marT="28575" marB="0" anchor="b"/>
                </a:tc>
                <a:tc>
                  <a:txBody>
                    <a:bodyPr/>
                    <a:lstStyle/>
                    <a:p>
                      <a:pPr algn="ctr" fontAlgn="b"/>
                      <a:r>
                        <a:rPr lang="en-ID" sz="3300" u="none" strike="noStrike" dirty="0">
                          <a:effectLst/>
                        </a:rPr>
                        <a:t> 1 hour- 49 hour</a:t>
                      </a:r>
                      <a:endParaRPr lang="en-ID" sz="3300" b="0" i="0" u="none" strike="noStrike" dirty="0">
                        <a:solidFill>
                          <a:srgbClr val="000000"/>
                        </a:solidFill>
                        <a:effectLst/>
                        <a:latin typeface="Calibri" panose="020F0502020204030204" pitchFamily="34" charset="0"/>
                      </a:endParaRPr>
                    </a:p>
                  </a:txBody>
                  <a:tcPr marL="28575" marR="28575" marT="28575" marB="0" anchor="b"/>
                </a:tc>
                <a:extLst>
                  <a:ext uri="{0D108BD9-81ED-4DB2-BD59-A6C34878D82A}">
                    <a16:rowId xmlns:a16="http://schemas.microsoft.com/office/drawing/2014/main" val="133180795"/>
                  </a:ext>
                </a:extLst>
              </a:tr>
              <a:tr h="1144143">
                <a:tc>
                  <a:txBody>
                    <a:bodyPr/>
                    <a:lstStyle/>
                    <a:p>
                      <a:pPr algn="ctr" fontAlgn="b"/>
                      <a:r>
                        <a:rPr lang="en-ID" sz="3300" u="none" strike="noStrike" dirty="0">
                          <a:effectLst/>
                        </a:rPr>
                        <a:t>Medium Business</a:t>
                      </a:r>
                      <a:endParaRPr lang="en-ID" sz="3300" b="0" i="0" u="none" strike="noStrike" dirty="0">
                        <a:solidFill>
                          <a:srgbClr val="000000"/>
                        </a:solidFill>
                        <a:effectLst/>
                        <a:latin typeface="Calibri" panose="020F0502020204030204" pitchFamily="34" charset="0"/>
                      </a:endParaRPr>
                    </a:p>
                  </a:txBody>
                  <a:tcPr marL="28575" marR="28575" marT="28575" marB="0" anchor="b"/>
                </a:tc>
                <a:tc>
                  <a:txBody>
                    <a:bodyPr/>
                    <a:lstStyle/>
                    <a:p>
                      <a:pPr algn="ctr" fontAlgn="b"/>
                      <a:r>
                        <a:rPr lang="en-ID" sz="3300" u="none" strike="noStrike" dirty="0">
                          <a:effectLst/>
                        </a:rPr>
                        <a:t>50 hour - 99 hour </a:t>
                      </a:r>
                      <a:endParaRPr lang="en-ID" sz="3300" b="0" i="0" u="none" strike="noStrike" dirty="0">
                        <a:solidFill>
                          <a:srgbClr val="000000"/>
                        </a:solidFill>
                        <a:effectLst/>
                        <a:latin typeface="Calibri" panose="020F0502020204030204" pitchFamily="34" charset="0"/>
                      </a:endParaRPr>
                    </a:p>
                  </a:txBody>
                  <a:tcPr marL="28575" marR="28575" marT="28575" marB="0" anchor="b"/>
                </a:tc>
                <a:extLst>
                  <a:ext uri="{0D108BD9-81ED-4DB2-BD59-A6C34878D82A}">
                    <a16:rowId xmlns:a16="http://schemas.microsoft.com/office/drawing/2014/main" val="3089946178"/>
                  </a:ext>
                </a:extLst>
              </a:tr>
              <a:tr h="641223">
                <a:tc>
                  <a:txBody>
                    <a:bodyPr/>
                    <a:lstStyle/>
                    <a:p>
                      <a:pPr algn="ctr" fontAlgn="b"/>
                      <a:r>
                        <a:rPr lang="en-ID" sz="3300" u="none" strike="noStrike">
                          <a:effectLst/>
                        </a:rPr>
                        <a:t>Big Business</a:t>
                      </a:r>
                      <a:endParaRPr lang="en-ID" sz="3300" b="0" i="0" u="none" strike="noStrike">
                        <a:solidFill>
                          <a:srgbClr val="000000"/>
                        </a:solidFill>
                        <a:effectLst/>
                        <a:latin typeface="Calibri" panose="020F0502020204030204" pitchFamily="34" charset="0"/>
                      </a:endParaRPr>
                    </a:p>
                  </a:txBody>
                  <a:tcPr marL="28575" marR="28575" marT="28575" marB="0" anchor="b"/>
                </a:tc>
                <a:tc>
                  <a:txBody>
                    <a:bodyPr/>
                    <a:lstStyle/>
                    <a:p>
                      <a:pPr algn="ctr" fontAlgn="b"/>
                      <a:r>
                        <a:rPr lang="en-ID" sz="3300" u="none" strike="noStrike" dirty="0">
                          <a:effectLst/>
                        </a:rPr>
                        <a:t>&gt; 100 hour</a:t>
                      </a:r>
                      <a:endParaRPr lang="en-ID" sz="3300" b="0" i="0" u="none" strike="noStrike" dirty="0">
                        <a:solidFill>
                          <a:srgbClr val="000000"/>
                        </a:solidFill>
                        <a:effectLst/>
                        <a:latin typeface="Calibri" panose="020F0502020204030204" pitchFamily="34" charset="0"/>
                      </a:endParaRPr>
                    </a:p>
                  </a:txBody>
                  <a:tcPr marL="28575" marR="28575" marT="28575" marB="0" anchor="b"/>
                </a:tc>
                <a:extLst>
                  <a:ext uri="{0D108BD9-81ED-4DB2-BD59-A6C34878D82A}">
                    <a16:rowId xmlns:a16="http://schemas.microsoft.com/office/drawing/2014/main" val="3064077777"/>
                  </a:ext>
                </a:extLst>
              </a:tr>
            </a:tbl>
          </a:graphicData>
        </a:graphic>
      </p:graphicFrame>
    </p:spTree>
    <p:extLst>
      <p:ext uri="{BB962C8B-B14F-4D97-AF65-F5344CB8AC3E}">
        <p14:creationId xmlns:p14="http://schemas.microsoft.com/office/powerpoint/2010/main" val="23380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4F6D66-03C6-425E-A785-66FC91E1DDED}"/>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Prediction Model Choice</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94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C530-D9E3-421A-BFA3-8F2A75C8AA90}"/>
              </a:ext>
            </a:extLst>
          </p:cNvPr>
          <p:cNvSpPr>
            <a:spLocks noGrp="1"/>
          </p:cNvSpPr>
          <p:nvPr>
            <p:ph type="title"/>
          </p:nvPr>
        </p:nvSpPr>
        <p:spPr/>
        <p:txBody>
          <a:bodyPr/>
          <a:lstStyle/>
          <a:p>
            <a:r>
              <a:rPr lang="en-GB" dirty="0"/>
              <a:t>Result</a:t>
            </a:r>
            <a:endParaRPr lang="en-ID" dirty="0"/>
          </a:p>
        </p:txBody>
      </p:sp>
    </p:spTree>
    <p:extLst>
      <p:ext uri="{BB962C8B-B14F-4D97-AF65-F5344CB8AC3E}">
        <p14:creationId xmlns:p14="http://schemas.microsoft.com/office/powerpoint/2010/main" val="421956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C403FF-4AD6-4986-99EC-1A8E7751FD2E}"/>
              </a:ext>
            </a:extLst>
          </p:cNvPr>
          <p:cNvSpPr>
            <a:spLocks noGrp="1"/>
          </p:cNvSpPr>
          <p:nvPr>
            <p:ph type="title"/>
          </p:nvPr>
        </p:nvSpPr>
        <p:spPr>
          <a:xfrm>
            <a:off x="5116783" y="516835"/>
            <a:ext cx="5977937" cy="1666501"/>
          </a:xfrm>
        </p:spPr>
        <p:txBody>
          <a:bodyPr vert="horz" lIns="91440" tIns="45720" rIns="91440" bIns="45720" rtlCol="0" anchor="b">
            <a:normAutofit/>
          </a:bodyPr>
          <a:lstStyle/>
          <a:p>
            <a:r>
              <a:rPr lang="en-US" sz="4000">
                <a:solidFill>
                  <a:srgbClr val="FFFFFF"/>
                </a:solidFill>
              </a:rPr>
              <a:t>Conclusion</a:t>
            </a:r>
          </a:p>
        </p:txBody>
      </p:sp>
      <p:pic>
        <p:nvPicPr>
          <p:cNvPr id="7" name="Picture 6" descr="Light bulb on yellow background with sketched light beams and cord">
            <a:extLst>
              <a:ext uri="{FF2B5EF4-FFF2-40B4-BE49-F238E27FC236}">
                <a16:creationId xmlns:a16="http://schemas.microsoft.com/office/drawing/2014/main" id="{DA568E5D-BECE-4CFB-88E8-4227A040F304}"/>
              </a:ext>
            </a:extLst>
          </p:cNvPr>
          <p:cNvPicPr>
            <a:picLocks noChangeAspect="1"/>
          </p:cNvPicPr>
          <p:nvPr/>
        </p:nvPicPr>
        <p:blipFill rotWithShape="1">
          <a:blip r:embed="rId2"/>
          <a:srcRect l="51593" r="7335"/>
          <a:stretch/>
        </p:blipFill>
        <p:spPr>
          <a:xfrm>
            <a:off x="20" y="10"/>
            <a:ext cx="4580077" cy="6857990"/>
          </a:xfrm>
          <a:prstGeom prst="rect">
            <a:avLst/>
          </a:prstGeom>
        </p:spPr>
      </p:pic>
      <p:cxnSp>
        <p:nvCxnSpPr>
          <p:cNvPr id="13"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02C1253-26B7-4C18-96F2-B3DCC5D4518F}"/>
              </a:ext>
            </a:extLst>
          </p:cNvPr>
          <p:cNvSpPr txBox="1"/>
          <p:nvPr/>
        </p:nvSpPr>
        <p:spPr>
          <a:xfrm>
            <a:off x="5200864" y="2523849"/>
            <a:ext cx="5977938" cy="3342747"/>
          </a:xfrm>
          <a:prstGeom prst="rect">
            <a:avLst/>
          </a:prstGeom>
        </p:spPr>
        <p:txBody>
          <a:bodyPr vert="horz" lIns="0" tIns="45720" rIns="0" bIns="45720" rtlCol="0">
            <a:normAutofit/>
          </a:bodyPr>
          <a:lstStyle/>
          <a:p>
            <a:pPr>
              <a:spcAft>
                <a:spcPts val="600"/>
              </a:spcAft>
              <a:buFont typeface="Calibri" panose="020F0502020204030204" pitchFamily="34" charset="0"/>
            </a:pPr>
            <a:r>
              <a:rPr lang="en-GB" dirty="0">
                <a:solidFill>
                  <a:srgbClr val="FFFFFF"/>
                </a:solidFill>
              </a:rPr>
              <a:t>Based on the results that have been processed, the xxx model is the best for predicting the peak load kwh used by customers based on flash time</a:t>
            </a:r>
          </a:p>
          <a:p>
            <a:pPr>
              <a:spcAft>
                <a:spcPts val="600"/>
              </a:spcAft>
              <a:buFont typeface="Calibri" panose="020F0502020204030204" pitchFamily="34" charset="0"/>
            </a:pPr>
            <a:r>
              <a:rPr lang="en-GB" dirty="0">
                <a:solidFill>
                  <a:srgbClr val="FFFFFF"/>
                </a:solidFill>
              </a:rPr>
              <a:t>This finding is the first to help companies estimate the power to be provided so they can avoid blackouts by diverting peak-load electricity consumption to off-peak power consumption by providing discounts, bonuses or campaigns provided by the company.</a:t>
            </a:r>
          </a:p>
          <a:p>
            <a:pPr>
              <a:spcAft>
                <a:spcPts val="600"/>
              </a:spcAft>
              <a:buFont typeface="Calibri" panose="020F0502020204030204" pitchFamily="34" charset="0"/>
            </a:pPr>
            <a:r>
              <a:rPr lang="en-GB" dirty="0">
                <a:solidFill>
                  <a:srgbClr val="FFFFFF"/>
                </a:solidFill>
              </a:rPr>
              <a:t>Second, it can help the company in estimating monthly income to plan the allocation of budget costs for next year so that it will improve the company's programs in the future</a:t>
            </a:r>
            <a:endParaRPr lang="en-US" dirty="0">
              <a:solidFill>
                <a:srgbClr val="FFFFFF"/>
              </a:solidFill>
            </a:endParaRPr>
          </a:p>
        </p:txBody>
      </p:sp>
    </p:spTree>
    <p:extLst>
      <p:ext uri="{BB962C8B-B14F-4D97-AF65-F5344CB8AC3E}">
        <p14:creationId xmlns:p14="http://schemas.microsoft.com/office/powerpoint/2010/main" val="34072544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CCD1A-824A-4A3B-A1ED-128295473533}"/>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t>Introduction</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B5522D3-34B3-4EF0-B10E-F52EF8AAB0D9}"/>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The increasing number of electricity users in Indonesia from 2010 to 2020 is around 33.25%</a:t>
            </a:r>
          </a:p>
        </p:txBody>
      </p:sp>
      <p:pic>
        <p:nvPicPr>
          <p:cNvPr id="4" name="Picture 3" descr="Chart, line chart&#10;&#10;Description automatically generated">
            <a:extLst>
              <a:ext uri="{FF2B5EF4-FFF2-40B4-BE49-F238E27FC236}">
                <a16:creationId xmlns:a16="http://schemas.microsoft.com/office/drawing/2014/main" id="{B8EA758C-6282-494A-BFCA-DADFC2F6AC87}"/>
              </a:ext>
            </a:extLst>
          </p:cNvPr>
          <p:cNvPicPr>
            <a:picLocks noChangeAspect="1"/>
          </p:cNvPicPr>
          <p:nvPr/>
        </p:nvPicPr>
        <p:blipFill rotWithShape="1">
          <a:blip r:embed="rId2"/>
          <a:srcRect t="6891"/>
          <a:stretch/>
        </p:blipFill>
        <p:spPr>
          <a:xfrm>
            <a:off x="4653447" y="1773641"/>
            <a:ext cx="6892560" cy="2965271"/>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49E0069F-9C44-49DA-913D-DAD58A390E21}"/>
              </a:ext>
            </a:extLst>
          </p:cNvPr>
          <p:cNvSpPr txBox="1"/>
          <p:nvPr/>
        </p:nvSpPr>
        <p:spPr>
          <a:xfrm>
            <a:off x="224593" y="6409826"/>
            <a:ext cx="3366792" cy="461665"/>
          </a:xfrm>
          <a:prstGeom prst="rect">
            <a:avLst/>
          </a:prstGeom>
          <a:noFill/>
        </p:spPr>
        <p:txBody>
          <a:bodyPr wrap="square" rtlCol="0">
            <a:spAutoFit/>
          </a:bodyPr>
          <a:lstStyle/>
          <a:p>
            <a:r>
              <a:rPr lang="en-GB" sz="2400" b="1" i="1" dirty="0">
                <a:solidFill>
                  <a:schemeClr val="bg1"/>
                </a:solidFill>
                <a:latin typeface="Abadi" panose="020B0604020104020204" pitchFamily="34" charset="0"/>
              </a:rPr>
              <a:t>Source : Katadata.co.id</a:t>
            </a:r>
            <a:endParaRPr lang="en-ID" sz="2400" b="1" i="1" dirty="0">
              <a:solidFill>
                <a:schemeClr val="bg1"/>
              </a:solidFill>
              <a:latin typeface="Abadi" panose="020B0604020104020204" pitchFamily="34" charset="0"/>
            </a:endParaRPr>
          </a:p>
        </p:txBody>
      </p:sp>
    </p:spTree>
    <p:extLst>
      <p:ext uri="{BB962C8B-B14F-4D97-AF65-F5344CB8AC3E}">
        <p14:creationId xmlns:p14="http://schemas.microsoft.com/office/powerpoint/2010/main" val="254629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CCD1A-824A-4A3B-A1ED-128295473533}"/>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t>Introduction</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B5522D3-34B3-4EF0-B10E-F52EF8AAB0D9}"/>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r>
              <a:rPr lang="en-GB" dirty="0">
                <a:solidFill>
                  <a:schemeClr val="tx1">
                    <a:lumMod val="75000"/>
                    <a:lumOff val="25000"/>
                  </a:schemeClr>
                </a:solidFill>
              </a:rPr>
              <a:t>Based on the results of interviews conducted by several PLN customers, they stated that blackouts in the West Sumatra area were very frequent, even in a month it could reach 4 times a month.</a:t>
            </a:r>
            <a:endParaRPr lang="en-US" dirty="0">
              <a:solidFill>
                <a:schemeClr val="tx1">
                  <a:lumMod val="75000"/>
                  <a:lumOff val="25000"/>
                </a:schemeClr>
              </a:solidFill>
            </a:endParaRPr>
          </a:p>
        </p:txBody>
      </p:sp>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descr="Akibat Banjir, Ini Wilayah di Jakarta dan Bekasi yang Terkena Pemadaman  Listrik">
            <a:extLst>
              <a:ext uri="{FF2B5EF4-FFF2-40B4-BE49-F238E27FC236}">
                <a16:creationId xmlns:a16="http://schemas.microsoft.com/office/drawing/2014/main" id="{D46976B1-C225-4EA9-8238-1EAB30F66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361" y="1829839"/>
            <a:ext cx="5368787" cy="35791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73F77CF-DA7A-4F36-942F-BE54271E9B56}"/>
              </a:ext>
            </a:extLst>
          </p:cNvPr>
          <p:cNvSpPr txBox="1"/>
          <p:nvPr/>
        </p:nvSpPr>
        <p:spPr>
          <a:xfrm>
            <a:off x="143500" y="6400800"/>
            <a:ext cx="7839225" cy="338554"/>
          </a:xfrm>
          <a:prstGeom prst="rect">
            <a:avLst/>
          </a:prstGeom>
          <a:noFill/>
        </p:spPr>
        <p:txBody>
          <a:bodyPr wrap="square" rtlCol="0">
            <a:spAutoFit/>
          </a:bodyPr>
          <a:lstStyle/>
          <a:p>
            <a:r>
              <a:rPr lang="en-GB" sz="1600" b="1" i="1" dirty="0">
                <a:solidFill>
                  <a:schemeClr val="bg1"/>
                </a:solidFill>
                <a:latin typeface="Abadi" panose="020B0604020104020204" pitchFamily="34" charset="0"/>
              </a:rPr>
              <a:t>Source : Interview Results from several PLN customers in the West Sumatra Zone</a:t>
            </a:r>
            <a:endParaRPr lang="en-ID" sz="1600" b="1" i="1" dirty="0">
              <a:solidFill>
                <a:schemeClr val="bg1"/>
              </a:solidFill>
              <a:latin typeface="Abadi" panose="020B0604020104020204" pitchFamily="34" charset="0"/>
            </a:endParaRPr>
          </a:p>
        </p:txBody>
      </p:sp>
    </p:spTree>
    <p:extLst>
      <p:ext uri="{BB962C8B-B14F-4D97-AF65-F5344CB8AC3E}">
        <p14:creationId xmlns:p14="http://schemas.microsoft.com/office/powerpoint/2010/main" val="64412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CCD1A-824A-4A3B-A1ED-128295473533}"/>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Introduction</a:t>
            </a:r>
          </a:p>
        </p:txBody>
      </p:sp>
      <p:cxnSp>
        <p:nvCxnSpPr>
          <p:cNvPr id="32" name="Straight Connector 3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B5522D3-34B3-4EF0-B10E-F52EF8AAB0D9}"/>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GB" dirty="0">
                <a:solidFill>
                  <a:srgbClr val="FFFFFF"/>
                </a:solidFill>
              </a:rPr>
              <a:t>Based on the analysis that has been done, the average monthly business customer uses electricity below 50 per hour</a:t>
            </a:r>
            <a:endParaRPr lang="en-US" dirty="0">
              <a:solidFill>
                <a:srgbClr val="FFFFFF"/>
              </a:solidFill>
            </a:endParaRPr>
          </a:p>
        </p:txBody>
      </p:sp>
      <p:pic>
        <p:nvPicPr>
          <p:cNvPr id="8" name="Picture 7" descr="Graphical user interface, application, table, Excel&#10;&#10;Description automatically generated">
            <a:extLst>
              <a:ext uri="{FF2B5EF4-FFF2-40B4-BE49-F238E27FC236}">
                <a16:creationId xmlns:a16="http://schemas.microsoft.com/office/drawing/2014/main" id="{0D17AD20-7702-4C1C-BDB4-64ED97E1F6D0}"/>
              </a:ext>
            </a:extLst>
          </p:cNvPr>
          <p:cNvPicPr>
            <a:picLocks noChangeAspect="1"/>
          </p:cNvPicPr>
          <p:nvPr/>
        </p:nvPicPr>
        <p:blipFill>
          <a:blip r:embed="rId2"/>
          <a:stretch>
            <a:fillRect/>
          </a:stretch>
        </p:blipFill>
        <p:spPr>
          <a:xfrm>
            <a:off x="4143281" y="1698171"/>
            <a:ext cx="8077007" cy="3652589"/>
          </a:xfrm>
          <a:prstGeom prst="rect">
            <a:avLst/>
          </a:prstGeom>
        </p:spPr>
      </p:pic>
      <p:sp>
        <p:nvSpPr>
          <p:cNvPr id="9" name="TextBox 8">
            <a:extLst>
              <a:ext uri="{FF2B5EF4-FFF2-40B4-BE49-F238E27FC236}">
                <a16:creationId xmlns:a16="http://schemas.microsoft.com/office/drawing/2014/main" id="{E4343AC2-411C-49C0-8DC5-4A7BC8B2B439}"/>
              </a:ext>
            </a:extLst>
          </p:cNvPr>
          <p:cNvSpPr txBox="1"/>
          <p:nvPr/>
        </p:nvSpPr>
        <p:spPr>
          <a:xfrm rot="16200000">
            <a:off x="3797817" y="2708492"/>
            <a:ext cx="899886" cy="369332"/>
          </a:xfrm>
          <a:prstGeom prst="rect">
            <a:avLst/>
          </a:prstGeom>
          <a:noFill/>
        </p:spPr>
        <p:txBody>
          <a:bodyPr wrap="square" rtlCol="0">
            <a:spAutoFit/>
          </a:bodyPr>
          <a:lstStyle/>
          <a:p>
            <a:r>
              <a:rPr lang="en-GB" dirty="0"/>
              <a:t>Power</a:t>
            </a:r>
            <a:endParaRPr lang="en-ID" dirty="0"/>
          </a:p>
        </p:txBody>
      </p:sp>
      <p:sp>
        <p:nvSpPr>
          <p:cNvPr id="11" name="TextBox 10">
            <a:extLst>
              <a:ext uri="{FF2B5EF4-FFF2-40B4-BE49-F238E27FC236}">
                <a16:creationId xmlns:a16="http://schemas.microsoft.com/office/drawing/2014/main" id="{4FE0E6CB-A0AC-420A-8CA9-25819216143A}"/>
              </a:ext>
            </a:extLst>
          </p:cNvPr>
          <p:cNvSpPr txBox="1"/>
          <p:nvPr/>
        </p:nvSpPr>
        <p:spPr>
          <a:xfrm>
            <a:off x="7443796" y="5159829"/>
            <a:ext cx="1364343" cy="369331"/>
          </a:xfrm>
          <a:prstGeom prst="rect">
            <a:avLst/>
          </a:prstGeom>
          <a:noFill/>
        </p:spPr>
        <p:txBody>
          <a:bodyPr wrap="square" rtlCol="0">
            <a:spAutoFit/>
          </a:bodyPr>
          <a:lstStyle/>
          <a:p>
            <a:r>
              <a:rPr lang="en-GB" dirty="0"/>
              <a:t>Flash Time</a:t>
            </a:r>
            <a:endParaRPr lang="en-ID" dirty="0"/>
          </a:p>
        </p:txBody>
      </p:sp>
      <p:sp>
        <p:nvSpPr>
          <p:cNvPr id="13" name="TextBox 12">
            <a:extLst>
              <a:ext uri="{FF2B5EF4-FFF2-40B4-BE49-F238E27FC236}">
                <a16:creationId xmlns:a16="http://schemas.microsoft.com/office/drawing/2014/main" id="{D8C76B18-F664-434A-8321-8EEB8674CA21}"/>
              </a:ext>
            </a:extLst>
          </p:cNvPr>
          <p:cNvSpPr txBox="1"/>
          <p:nvPr/>
        </p:nvSpPr>
        <p:spPr>
          <a:xfrm>
            <a:off x="11200350" y="3335779"/>
            <a:ext cx="839796" cy="377371"/>
          </a:xfrm>
          <a:prstGeom prst="rect">
            <a:avLst/>
          </a:prstGeom>
          <a:noFill/>
        </p:spPr>
        <p:txBody>
          <a:bodyPr wrap="square" rtlCol="0">
            <a:spAutoFit/>
          </a:bodyPr>
          <a:lstStyle/>
          <a:p>
            <a:r>
              <a:rPr lang="en-GB" dirty="0"/>
              <a:t>Rates</a:t>
            </a:r>
            <a:endParaRPr lang="en-ID" dirty="0"/>
          </a:p>
        </p:txBody>
      </p:sp>
      <p:sp>
        <p:nvSpPr>
          <p:cNvPr id="24" name="TextBox 23">
            <a:extLst>
              <a:ext uri="{FF2B5EF4-FFF2-40B4-BE49-F238E27FC236}">
                <a16:creationId xmlns:a16="http://schemas.microsoft.com/office/drawing/2014/main" id="{56A946D0-9F11-4892-8A3D-0A9914152777}"/>
              </a:ext>
            </a:extLst>
          </p:cNvPr>
          <p:cNvSpPr txBox="1"/>
          <p:nvPr/>
        </p:nvSpPr>
        <p:spPr>
          <a:xfrm>
            <a:off x="11173667" y="2040444"/>
            <a:ext cx="1012648" cy="461665"/>
          </a:xfrm>
          <a:prstGeom prst="rect">
            <a:avLst/>
          </a:prstGeom>
          <a:noFill/>
        </p:spPr>
        <p:txBody>
          <a:bodyPr wrap="square" rtlCol="0">
            <a:spAutoFit/>
          </a:bodyPr>
          <a:lstStyle/>
          <a:p>
            <a:pPr algn="just"/>
            <a:r>
              <a:rPr lang="en-GB" sz="1200" b="1" dirty="0">
                <a:latin typeface="Abadi" panose="020B0604020104020204" pitchFamily="34" charset="0"/>
              </a:rPr>
              <a:t>Kwh Peak Load</a:t>
            </a:r>
            <a:endParaRPr lang="en-ID" sz="1200" b="1" dirty="0">
              <a:latin typeface="Abadi" panose="020B0604020104020204" pitchFamily="34" charset="0"/>
            </a:endParaRPr>
          </a:p>
        </p:txBody>
      </p:sp>
      <p:sp>
        <p:nvSpPr>
          <p:cNvPr id="25" name="TextBox 24">
            <a:extLst>
              <a:ext uri="{FF2B5EF4-FFF2-40B4-BE49-F238E27FC236}">
                <a16:creationId xmlns:a16="http://schemas.microsoft.com/office/drawing/2014/main" id="{FFB742DE-173A-49DB-B2E9-B2F0F3BF1831}"/>
              </a:ext>
            </a:extLst>
          </p:cNvPr>
          <p:cNvSpPr txBox="1"/>
          <p:nvPr/>
        </p:nvSpPr>
        <p:spPr>
          <a:xfrm>
            <a:off x="4077003" y="6343095"/>
            <a:ext cx="7839225" cy="338554"/>
          </a:xfrm>
          <a:prstGeom prst="rect">
            <a:avLst/>
          </a:prstGeom>
          <a:noFill/>
        </p:spPr>
        <p:txBody>
          <a:bodyPr wrap="square" rtlCol="0">
            <a:spAutoFit/>
          </a:bodyPr>
          <a:lstStyle/>
          <a:p>
            <a:r>
              <a:rPr lang="en-GB" sz="1600" b="1" i="1" dirty="0">
                <a:latin typeface="Abadi" panose="020B0604020104020204" pitchFamily="34" charset="0"/>
              </a:rPr>
              <a:t>Source : PLN customer transaction data for West Sumatra Region from 2019 to 2020</a:t>
            </a:r>
            <a:endParaRPr lang="en-ID" sz="1600" b="1" i="1" dirty="0">
              <a:latin typeface="Abadi" panose="020B0604020104020204" pitchFamily="34" charset="0"/>
            </a:endParaRPr>
          </a:p>
        </p:txBody>
      </p:sp>
    </p:spTree>
    <p:extLst>
      <p:ext uri="{BB962C8B-B14F-4D97-AF65-F5344CB8AC3E}">
        <p14:creationId xmlns:p14="http://schemas.microsoft.com/office/powerpoint/2010/main" val="58862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CCD1A-824A-4A3B-A1ED-128295473533}"/>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Introduction</a:t>
            </a:r>
          </a:p>
        </p:txBody>
      </p:sp>
      <p:cxnSp>
        <p:nvCxnSpPr>
          <p:cNvPr id="23" name="Straight Connector 2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B5522D3-34B3-4EF0-B10E-F52EF8AAB0D9}"/>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GB" dirty="0">
                <a:solidFill>
                  <a:srgbClr val="FFFFFF"/>
                </a:solidFill>
              </a:rPr>
              <a:t>The Manager for Commercial Administration stated that the blackout occurred due to the use of too high peak loads so that it used up the available power while the available power provided by off-peak loads was used little.</a:t>
            </a:r>
            <a:endParaRPr lang="en-US" dirty="0">
              <a:solidFill>
                <a:srgbClr val="FFFFFF"/>
              </a:solidFill>
            </a:endParaRPr>
          </a:p>
        </p:txBody>
      </p:sp>
      <p:sp>
        <p:nvSpPr>
          <p:cNvPr id="11" name="TextBox 10">
            <a:extLst>
              <a:ext uri="{FF2B5EF4-FFF2-40B4-BE49-F238E27FC236}">
                <a16:creationId xmlns:a16="http://schemas.microsoft.com/office/drawing/2014/main" id="{673F77CF-DA7A-4F36-942F-BE54271E9B56}"/>
              </a:ext>
            </a:extLst>
          </p:cNvPr>
          <p:cNvSpPr txBox="1"/>
          <p:nvPr/>
        </p:nvSpPr>
        <p:spPr>
          <a:xfrm>
            <a:off x="127782" y="5925665"/>
            <a:ext cx="3804386" cy="646331"/>
          </a:xfrm>
          <a:prstGeom prst="rect">
            <a:avLst/>
          </a:prstGeom>
          <a:noFill/>
        </p:spPr>
        <p:txBody>
          <a:bodyPr wrap="square" rtlCol="0">
            <a:spAutoFit/>
          </a:bodyPr>
          <a:lstStyle/>
          <a:p>
            <a:pPr>
              <a:spcAft>
                <a:spcPts val="600"/>
              </a:spcAft>
            </a:pPr>
            <a:r>
              <a:rPr lang="en-GB" sz="1200" b="1" i="1" dirty="0">
                <a:solidFill>
                  <a:schemeClr val="bg1"/>
                </a:solidFill>
                <a:latin typeface="Abadi" panose="020B0604020104020204" pitchFamily="34" charset="0"/>
              </a:rPr>
              <a:t>Source : PLN customer transaction data for West Sumatra Region from 2020 and Interview with the West Sumatra Regional Commercial Administration Manager</a:t>
            </a:r>
            <a:endParaRPr lang="en-ID" sz="1200" b="1" i="1" dirty="0">
              <a:solidFill>
                <a:schemeClr val="bg1"/>
              </a:solidFill>
              <a:latin typeface="Abadi" panose="020B0604020104020204" pitchFamily="34" charset="0"/>
            </a:endParaRPr>
          </a:p>
        </p:txBody>
      </p:sp>
      <p:graphicFrame>
        <p:nvGraphicFramePr>
          <p:cNvPr id="13" name="Chart 12">
            <a:extLst>
              <a:ext uri="{FF2B5EF4-FFF2-40B4-BE49-F238E27FC236}">
                <a16:creationId xmlns:a16="http://schemas.microsoft.com/office/drawing/2014/main" id="{6A515BB7-3EA0-4B5D-923E-5FB6ECD99941}"/>
              </a:ext>
            </a:extLst>
          </p:cNvPr>
          <p:cNvGraphicFramePr>
            <a:graphicFrameLocks/>
          </p:cNvGraphicFramePr>
          <p:nvPr>
            <p:extLst>
              <p:ext uri="{D42A27DB-BD31-4B8C-83A1-F6EECF244321}">
                <p14:modId xmlns:p14="http://schemas.microsoft.com/office/powerpoint/2010/main" val="2462259807"/>
              </p:ext>
            </p:extLst>
          </p:nvPr>
        </p:nvGraphicFramePr>
        <p:xfrm>
          <a:off x="4742017" y="640080"/>
          <a:ext cx="6798082"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80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152F1-58A1-427A-B48D-3453437EDE0A}"/>
              </a:ext>
            </a:extLst>
          </p:cNvPr>
          <p:cNvSpPr>
            <a:spLocks noGrp="1"/>
          </p:cNvSpPr>
          <p:nvPr>
            <p:ph type="title"/>
          </p:nvPr>
        </p:nvSpPr>
        <p:spPr>
          <a:xfrm>
            <a:off x="7859485" y="634946"/>
            <a:ext cx="3690257" cy="1450757"/>
          </a:xfrm>
        </p:spPr>
        <p:txBody>
          <a:bodyPr vert="horz" lIns="91440" tIns="45720" rIns="91440" bIns="45720" rtlCol="0" anchor="b">
            <a:normAutofit/>
          </a:bodyPr>
          <a:lstStyle/>
          <a:p>
            <a:pPr algn="ctr"/>
            <a:r>
              <a:rPr lang="en-US" sz="4800" dirty="0"/>
              <a:t>Research Question</a:t>
            </a:r>
          </a:p>
        </p:txBody>
      </p:sp>
      <p:pic>
        <p:nvPicPr>
          <p:cNvPr id="17" name="Picture 6" descr="Graphs on a display with reflection of office">
            <a:extLst>
              <a:ext uri="{FF2B5EF4-FFF2-40B4-BE49-F238E27FC236}">
                <a16:creationId xmlns:a16="http://schemas.microsoft.com/office/drawing/2014/main" id="{5B848E96-79AD-49E7-B6E6-811622F378F3}"/>
              </a:ext>
            </a:extLst>
          </p:cNvPr>
          <p:cNvPicPr>
            <a:picLocks noChangeAspect="1"/>
          </p:cNvPicPr>
          <p:nvPr/>
        </p:nvPicPr>
        <p:blipFill rotWithShape="1">
          <a:blip r:embed="rId2"/>
          <a:srcRect r="13211" b="-1"/>
          <a:stretch/>
        </p:blipFill>
        <p:spPr>
          <a:xfrm>
            <a:off x="633999" y="640081"/>
            <a:ext cx="6909801" cy="5314406"/>
          </a:xfrm>
          <a:prstGeom prst="rect">
            <a:avLst/>
          </a:prstGeom>
        </p:spPr>
      </p:pic>
      <p:cxnSp>
        <p:nvCxnSpPr>
          <p:cNvPr id="25"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F96EF51-7C5C-496C-B881-845BBAB4ACE0}"/>
              </a:ext>
            </a:extLst>
          </p:cNvPr>
          <p:cNvSpPr txBox="1"/>
          <p:nvPr/>
        </p:nvSpPr>
        <p:spPr>
          <a:xfrm>
            <a:off x="7859485" y="2407436"/>
            <a:ext cx="3690257" cy="3461658"/>
          </a:xfrm>
          <a:prstGeom prst="rect">
            <a:avLst/>
          </a:prstGeom>
        </p:spPr>
        <p:txBody>
          <a:bodyPr vert="horz" lIns="0" tIns="45720" rIns="0" bIns="45720" rtlCol="0">
            <a:normAutofit/>
          </a:bodyPr>
          <a:lstStyle/>
          <a:p>
            <a:pPr algn="just">
              <a:spcAft>
                <a:spcPts val="600"/>
              </a:spcAft>
            </a:pPr>
            <a:r>
              <a:rPr lang="en-US" dirty="0">
                <a:solidFill>
                  <a:schemeClr val="tx1">
                    <a:lumMod val="75000"/>
                    <a:lumOff val="25000"/>
                  </a:schemeClr>
                </a:solidFill>
              </a:rPr>
              <a:t>How to increase the electricity consumption of business customers by identifying the characteristics of customers who use electricity at peak load times?</a:t>
            </a:r>
          </a:p>
        </p:txBody>
      </p:sp>
      <p:sp>
        <p:nvSpPr>
          <p:cNvPr id="27" name="Rectangle 2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48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152F1-58A1-427A-B48D-3453437EDE0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t>Objective</a:t>
            </a:r>
          </a:p>
        </p:txBody>
      </p:sp>
      <p:pic>
        <p:nvPicPr>
          <p:cNvPr id="17" name="Picture 6" descr="Graphs on a display with reflection of office">
            <a:extLst>
              <a:ext uri="{FF2B5EF4-FFF2-40B4-BE49-F238E27FC236}">
                <a16:creationId xmlns:a16="http://schemas.microsoft.com/office/drawing/2014/main" id="{5B848E96-79AD-49E7-B6E6-811622F378F3}"/>
              </a:ext>
            </a:extLst>
          </p:cNvPr>
          <p:cNvPicPr>
            <a:picLocks noChangeAspect="1"/>
          </p:cNvPicPr>
          <p:nvPr/>
        </p:nvPicPr>
        <p:blipFill rotWithShape="1">
          <a:blip r:embed="rId2"/>
          <a:srcRect l="18732" r="33505"/>
          <a:stretch/>
        </p:blipFill>
        <p:spPr>
          <a:xfrm>
            <a:off x="20" y="10"/>
            <a:ext cx="4580077" cy="6400784"/>
          </a:xfrm>
          <a:prstGeom prst="rect">
            <a:avLst/>
          </a:prstGeom>
        </p:spPr>
      </p:pic>
      <p:cxnSp>
        <p:nvCxnSpPr>
          <p:cNvPr id="18"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F96EF51-7C5C-496C-B881-845BBAB4ACE0}"/>
              </a:ext>
            </a:extLst>
          </p:cNvPr>
          <p:cNvSpPr txBox="1"/>
          <p:nvPr/>
        </p:nvSpPr>
        <p:spPr>
          <a:xfrm>
            <a:off x="5172074" y="2108201"/>
            <a:ext cx="5983606" cy="3760891"/>
          </a:xfrm>
          <a:prstGeom prst="rect">
            <a:avLst/>
          </a:prstGeom>
        </p:spPr>
        <p:txBody>
          <a:bodyPr vert="horz" lIns="0" tIns="45720" rIns="0" bIns="45720" rtlCol="0">
            <a:normAutofit/>
          </a:bodyPr>
          <a:lstStyle/>
          <a:p>
            <a:pPr marL="285750" indent="-285750" algn="just">
              <a:spcAft>
                <a:spcPts val="600"/>
              </a:spcAft>
              <a:buFont typeface="Arial" panose="020B0604020202020204" pitchFamily="34" charset="0"/>
              <a:buChar char="•"/>
            </a:pPr>
            <a:r>
              <a:rPr lang="en-GB" b="1" dirty="0">
                <a:latin typeface="Amasis MT Pro" panose="02040504050005020304" pitchFamily="18" charset="0"/>
              </a:rPr>
              <a:t>This study aims to develop a prediction model for peak load electricity consumption to characterize customers based on electricity usage time .</a:t>
            </a:r>
          </a:p>
          <a:p>
            <a:pPr marL="285750" indent="-285750" algn="just">
              <a:spcAft>
                <a:spcPts val="600"/>
              </a:spcAft>
              <a:buFont typeface="Arial" panose="020B0604020202020204" pitchFamily="34" charset="0"/>
              <a:buChar char="•"/>
            </a:pPr>
            <a:endParaRPr lang="en-GB" b="1" dirty="0">
              <a:latin typeface="Amasis MT Pro" panose="02040504050005020304" pitchFamily="18" charset="0"/>
            </a:endParaRPr>
          </a:p>
          <a:p>
            <a:pPr marL="285750" indent="-285750" algn="just">
              <a:spcAft>
                <a:spcPts val="600"/>
              </a:spcAft>
              <a:buFont typeface="Arial" panose="020B0604020202020204" pitchFamily="34" charset="0"/>
              <a:buChar char="•"/>
            </a:pPr>
            <a:r>
              <a:rPr lang="en-GB" b="1" dirty="0">
                <a:latin typeface="Amasis MT Pro" panose="02040504050005020304" pitchFamily="18" charset="0"/>
              </a:rPr>
              <a:t>These findings can help companies identify potential customers using higher peak loads</a:t>
            </a:r>
            <a:endParaRPr lang="en-US" b="1" dirty="0">
              <a:latin typeface="Amasis MT Pro" panose="02040504050005020304" pitchFamily="18" charset="0"/>
            </a:endParaRPr>
          </a:p>
        </p:txBody>
      </p:sp>
      <p:sp>
        <p:nvSpPr>
          <p:cNvPr id="15" name="Rectangle 14">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3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7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1" name="Straight Connector 8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2" name="Rectangle 8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93" name="Rectangle 8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CCD1A-824A-4A3B-A1ED-12829547353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Literature Review</a:t>
            </a:r>
          </a:p>
        </p:txBody>
      </p:sp>
      <p:cxnSp>
        <p:nvCxnSpPr>
          <p:cNvPr id="94" name="Straight Connector 8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35C78479-D305-4889-A9AC-FAF6C7817FCD}"/>
              </a:ext>
            </a:extLst>
          </p:cNvPr>
          <p:cNvGraphicFramePr>
            <a:graphicFrameLocks noGrp="1"/>
          </p:cNvGraphicFramePr>
          <p:nvPr>
            <p:extLst>
              <p:ext uri="{D42A27DB-BD31-4B8C-83A1-F6EECF244321}">
                <p14:modId xmlns:p14="http://schemas.microsoft.com/office/powerpoint/2010/main" val="1962754872"/>
              </p:ext>
            </p:extLst>
          </p:nvPr>
        </p:nvGraphicFramePr>
        <p:xfrm>
          <a:off x="4668966" y="613603"/>
          <a:ext cx="7421434" cy="5598510"/>
        </p:xfrm>
        <a:graphic>
          <a:graphicData uri="http://schemas.openxmlformats.org/drawingml/2006/table">
            <a:tbl>
              <a:tblPr firstRow="1" firstCol="1" bandRow="1">
                <a:tableStyleId>{5C22544A-7EE6-4342-B048-85BDC9FD1C3A}</a:tableStyleId>
              </a:tblPr>
              <a:tblGrid>
                <a:gridCol w="1107610">
                  <a:extLst>
                    <a:ext uri="{9D8B030D-6E8A-4147-A177-3AD203B41FA5}">
                      <a16:colId xmlns:a16="http://schemas.microsoft.com/office/drawing/2014/main" val="2695932964"/>
                    </a:ext>
                  </a:extLst>
                </a:gridCol>
                <a:gridCol w="1117198">
                  <a:extLst>
                    <a:ext uri="{9D8B030D-6E8A-4147-A177-3AD203B41FA5}">
                      <a16:colId xmlns:a16="http://schemas.microsoft.com/office/drawing/2014/main" val="1526372831"/>
                    </a:ext>
                  </a:extLst>
                </a:gridCol>
                <a:gridCol w="1808344">
                  <a:extLst>
                    <a:ext uri="{9D8B030D-6E8A-4147-A177-3AD203B41FA5}">
                      <a16:colId xmlns:a16="http://schemas.microsoft.com/office/drawing/2014/main" val="2208778103"/>
                    </a:ext>
                  </a:extLst>
                </a:gridCol>
                <a:gridCol w="1968003">
                  <a:extLst>
                    <a:ext uri="{9D8B030D-6E8A-4147-A177-3AD203B41FA5}">
                      <a16:colId xmlns:a16="http://schemas.microsoft.com/office/drawing/2014/main" val="4068267635"/>
                    </a:ext>
                  </a:extLst>
                </a:gridCol>
                <a:gridCol w="1420279">
                  <a:extLst>
                    <a:ext uri="{9D8B030D-6E8A-4147-A177-3AD203B41FA5}">
                      <a16:colId xmlns:a16="http://schemas.microsoft.com/office/drawing/2014/main" val="3557336160"/>
                    </a:ext>
                  </a:extLst>
                </a:gridCol>
              </a:tblGrid>
              <a:tr h="478652">
                <a:tc>
                  <a:txBody>
                    <a:bodyPr/>
                    <a:lstStyle/>
                    <a:p>
                      <a:pPr algn="ctr"/>
                      <a:r>
                        <a:rPr lang="en-US" sz="1200">
                          <a:effectLst/>
                        </a:rPr>
                        <a:t>Article</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ctr"/>
                      <a:r>
                        <a:rPr lang="en-US" sz="1200">
                          <a:effectLst/>
                        </a:rPr>
                        <a:t>Business Context</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ctr"/>
                      <a:r>
                        <a:rPr lang="en-US" sz="1200">
                          <a:effectLst/>
                        </a:rPr>
                        <a:t>Dataset</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ctr"/>
                      <a:r>
                        <a:rPr lang="en-US" sz="1200">
                          <a:effectLst/>
                        </a:rPr>
                        <a:t>Segmentation </a:t>
                      </a:r>
                      <a:endParaRPr lang="en-ID" sz="1300">
                        <a:effectLst/>
                      </a:endParaRPr>
                    </a:p>
                    <a:p>
                      <a:pPr algn="ctr"/>
                      <a:r>
                        <a:rPr lang="en-US" sz="1200">
                          <a:effectLst/>
                        </a:rPr>
                        <a:t>Features</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ctr"/>
                      <a:r>
                        <a:rPr lang="en-US" sz="1200">
                          <a:effectLst/>
                        </a:rPr>
                        <a:t>Techniques</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extLst>
                  <a:ext uri="{0D108BD9-81ED-4DB2-BD59-A6C34878D82A}">
                    <a16:rowId xmlns:a16="http://schemas.microsoft.com/office/drawing/2014/main" val="2684726986"/>
                  </a:ext>
                </a:extLst>
              </a:tr>
              <a:tr h="1119702">
                <a:tc>
                  <a:txBody>
                    <a:bodyPr/>
                    <a:lstStyle/>
                    <a:p>
                      <a:pPr algn="ctr"/>
                      <a:r>
                        <a:rPr lang="en-US" sz="1200">
                          <a:effectLst/>
                        </a:rPr>
                        <a:t>Vucetic et al,2018</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Marketing</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Restaurant customer feedback data period January 1, 2016, to December 31, 2016</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Customer name, type of food ordered, food review, gender</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ctr"/>
                      <a:r>
                        <a:rPr lang="en-US" sz="1200">
                          <a:effectLst/>
                        </a:rPr>
                        <a:t>K-Means using PL based algorithm</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extLst>
                  <a:ext uri="{0D108BD9-81ED-4DB2-BD59-A6C34878D82A}">
                    <a16:rowId xmlns:a16="http://schemas.microsoft.com/office/drawing/2014/main" val="1151678222"/>
                  </a:ext>
                </a:extLst>
              </a:tr>
              <a:tr h="1547069">
                <a:tc>
                  <a:txBody>
                    <a:bodyPr/>
                    <a:lstStyle/>
                    <a:p>
                      <a:pPr algn="ctr"/>
                      <a:r>
                        <a:rPr lang="en-US" sz="1200">
                          <a:effectLst/>
                        </a:rPr>
                        <a:t>Aziz et al, 2019</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Small Medium Enterprise</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r>
                        <a:rPr lang="en-US" sz="1200">
                          <a:effectLst/>
                        </a:rPr>
                        <a:t>SME customers are all pulse server operators AR-Pulsabiz Malang Indonesia period January 1, 2018, to June 30,2018</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ID Customer, Length, Recency, Frequency, Monetary</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ctr"/>
                      <a:r>
                        <a:rPr lang="en-US" sz="1200">
                          <a:effectLst/>
                        </a:rPr>
                        <a:t>K-Means Clustering and LRFM Model</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extLst>
                  <a:ext uri="{0D108BD9-81ED-4DB2-BD59-A6C34878D82A}">
                    <a16:rowId xmlns:a16="http://schemas.microsoft.com/office/drawing/2014/main" val="4106718269"/>
                  </a:ext>
                </a:extLst>
              </a:tr>
              <a:tr h="1333385">
                <a:tc>
                  <a:txBody>
                    <a:bodyPr/>
                    <a:lstStyle/>
                    <a:p>
                      <a:pPr algn="ctr"/>
                      <a:r>
                        <a:rPr lang="en-US" sz="1200">
                          <a:effectLst/>
                        </a:rPr>
                        <a:t>Ye Jingyi, 2021</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E- Commerce</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Online Retail Data Set period 12 January 2010 and 12 September 2011 from UK</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just"/>
                      <a:r>
                        <a:rPr lang="en-US" sz="1200">
                          <a:effectLst/>
                        </a:rPr>
                        <a:t>Invoice No, Stock Code, Description, Quantity, Invoice Date, Unit Price, Customer ID, Country, Total Price</a:t>
                      </a:r>
                      <a:endParaRPr lang="en-ID"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tc>
                  <a:txBody>
                    <a:bodyPr/>
                    <a:lstStyle/>
                    <a:p>
                      <a:pPr algn="ctr"/>
                      <a:r>
                        <a:rPr lang="en-US" sz="1200" dirty="0">
                          <a:effectLst/>
                        </a:rPr>
                        <a:t>K-Means Clustering</a:t>
                      </a:r>
                      <a:endParaRPr lang="en-ID"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9960" marR="79960" marT="0" marB="0"/>
                </a:tc>
                <a:extLst>
                  <a:ext uri="{0D108BD9-81ED-4DB2-BD59-A6C34878D82A}">
                    <a16:rowId xmlns:a16="http://schemas.microsoft.com/office/drawing/2014/main" val="2058420845"/>
                  </a:ext>
                </a:extLst>
              </a:tr>
              <a:tr h="1119702">
                <a:tc>
                  <a:txBody>
                    <a:bodyPr/>
                    <a:lstStyle/>
                    <a:p>
                      <a:pPr algn="ct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McLoughlin et al, 2014 </a:t>
                      </a:r>
                      <a:endParaRPr lang="en-ID"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Electricity</a:t>
                      </a:r>
                      <a:endParaRPr lang="en-ID"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Experimental data by installing smart meters to more than 4000 residences in Ireland, period January 1, 2009, to December 31, 2010 </a:t>
                      </a:r>
                      <a:endParaRPr lang="en-ID"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Dwelling type, No. of bedrooms, Age, Social Class, Electronic Type</a:t>
                      </a:r>
                      <a:endParaRPr lang="en-ID"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k-means, k-medoid and Self Organizing Maps (SOM)</a:t>
                      </a:r>
                      <a:endParaRPr lang="en-ID"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538927"/>
                  </a:ext>
                </a:extLst>
              </a:tr>
            </a:tbl>
          </a:graphicData>
        </a:graphic>
      </p:graphicFrame>
    </p:spTree>
    <p:extLst>
      <p:ext uri="{BB962C8B-B14F-4D97-AF65-F5344CB8AC3E}">
        <p14:creationId xmlns:p14="http://schemas.microsoft.com/office/powerpoint/2010/main" val="308659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6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6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64">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EAB84-7871-4BC5-9473-3854BF3B0A89}"/>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a:solidFill>
                  <a:schemeClr val="tx1">
                    <a:lumMod val="85000"/>
                    <a:lumOff val="15000"/>
                  </a:schemeClr>
                </a:solidFill>
              </a:rPr>
              <a:t>Method</a:t>
            </a:r>
          </a:p>
        </p:txBody>
      </p:sp>
      <p:pic>
        <p:nvPicPr>
          <p:cNvPr id="6" name="Picture 5">
            <a:extLst>
              <a:ext uri="{FF2B5EF4-FFF2-40B4-BE49-F238E27FC236}">
                <a16:creationId xmlns:a16="http://schemas.microsoft.com/office/drawing/2014/main" id="{A93DDD9A-FBD5-47E9-8E51-25A480F6997E}"/>
              </a:ext>
            </a:extLst>
          </p:cNvPr>
          <p:cNvPicPr>
            <a:picLocks noChangeAspect="1"/>
          </p:cNvPicPr>
          <p:nvPr/>
        </p:nvPicPr>
        <p:blipFill>
          <a:blip r:embed="rId2"/>
          <a:stretch>
            <a:fillRect/>
          </a:stretch>
        </p:blipFill>
        <p:spPr>
          <a:xfrm>
            <a:off x="130048" y="2141639"/>
            <a:ext cx="11925821" cy="1040146"/>
          </a:xfrm>
          <a:prstGeom prst="rect">
            <a:avLst/>
          </a:prstGeom>
        </p:spPr>
      </p:pic>
      <p:cxnSp>
        <p:nvCxnSpPr>
          <p:cNvPr id="74" name="Straight Connector 66">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ectangle 68">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004061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{DFEE4456-B596-487B-BF90-C145D205E051}tf11437505_win32</Template>
  <TotalTime>1186</TotalTime>
  <Words>985</Words>
  <Application>Microsoft Office PowerPoint</Application>
  <PresentationFormat>Widescreen</PresentationFormat>
  <Paragraphs>189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Abadi</vt:lpstr>
      <vt:lpstr>Adobe Devanagari</vt:lpstr>
      <vt:lpstr>Amasis MT Pro</vt:lpstr>
      <vt:lpstr>Arial</vt:lpstr>
      <vt:lpstr>Calibri</vt:lpstr>
      <vt:lpstr>Georgia Pro Cond Light</vt:lpstr>
      <vt:lpstr>Speak Pro</vt:lpstr>
      <vt:lpstr>Times New Roman</vt:lpstr>
      <vt:lpstr>RetrospectVTI</vt:lpstr>
      <vt:lpstr>Electricity Consumption Prediction using Machine Learning</vt:lpstr>
      <vt:lpstr>Introduction</vt:lpstr>
      <vt:lpstr>Introduction</vt:lpstr>
      <vt:lpstr>Introduction</vt:lpstr>
      <vt:lpstr>Introduction</vt:lpstr>
      <vt:lpstr>Research Question</vt:lpstr>
      <vt:lpstr>Objective</vt:lpstr>
      <vt:lpstr>Literature Review</vt:lpstr>
      <vt:lpstr>Method</vt:lpstr>
      <vt:lpstr>Data Collection</vt:lpstr>
      <vt:lpstr>Data Processing</vt:lpstr>
      <vt:lpstr>Result Data Processing</vt:lpstr>
      <vt:lpstr>Choice of Variable</vt:lpstr>
      <vt:lpstr>Choice of Segmentation</vt:lpstr>
      <vt:lpstr>Prediction Model Choice</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Radit Rahmadhan, S.Kom.</dc:creator>
  <cp:lastModifiedBy>Radit Rahmadhan</cp:lastModifiedBy>
  <cp:revision>14</cp:revision>
  <dcterms:created xsi:type="dcterms:W3CDTF">2021-12-17T16:07:56Z</dcterms:created>
  <dcterms:modified xsi:type="dcterms:W3CDTF">2021-12-28T16:05:23Z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