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5" r:id="rId7"/>
    <p:sldId id="264" r:id="rId8"/>
    <p:sldId id="266"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824A1C-A5F4-6575-D8BF-68FFA9C621AD}" v="314" dt="2022-02-15T03:52:07.682"/>
    <p1510:client id="{50C96701-017A-4DA2-B5C8-AF711F45981A}" v="190" dt="2022-02-15T03:47:49.460"/>
    <p1510:client id="{7C772E49-2FA4-4A97-BF99-4F8AF95D714E}" v="473" dt="2022-02-15T04:05:09.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Iteration 1 Presentation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By Rebecca </a:t>
            </a:r>
            <a:r>
              <a:rPr lang="en-US">
                <a:solidFill>
                  <a:schemeClr val="tx1"/>
                </a:solidFill>
              </a:rPr>
              <a:t>Nashed</a:t>
            </a:r>
            <a:r>
              <a:rPr lang="en-US" dirty="0">
                <a:solidFill>
                  <a:schemeClr val="tx1"/>
                </a:solidFill>
              </a:rPr>
              <a:t>, David Rademacher, and Samuel Terwilliger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57A6-D00C-45FB-99BE-6E832546A848}"/>
              </a:ext>
            </a:extLst>
          </p:cNvPr>
          <p:cNvSpPr>
            <a:spLocks noGrp="1"/>
          </p:cNvSpPr>
          <p:nvPr>
            <p:ph type="title"/>
          </p:nvPr>
        </p:nvSpPr>
        <p:spPr/>
        <p:txBody>
          <a:bodyPr/>
          <a:lstStyle/>
          <a:p>
            <a:r>
              <a:rPr lang="en-US" dirty="0"/>
              <a:t>Project Plan</a:t>
            </a:r>
          </a:p>
        </p:txBody>
      </p:sp>
      <p:sp>
        <p:nvSpPr>
          <p:cNvPr id="3" name="Content Placeholder 2">
            <a:extLst>
              <a:ext uri="{FF2B5EF4-FFF2-40B4-BE49-F238E27FC236}">
                <a16:creationId xmlns:a16="http://schemas.microsoft.com/office/drawing/2014/main" id="{7B4BFD97-432B-4C92-9FE7-8EAE5603E969}"/>
              </a:ext>
            </a:extLst>
          </p:cNvPr>
          <p:cNvSpPr>
            <a:spLocks noGrp="1"/>
          </p:cNvSpPr>
          <p:nvPr>
            <p:ph idx="1"/>
          </p:nvPr>
        </p:nvSpPr>
        <p:spPr/>
        <p:txBody>
          <a:bodyPr>
            <a:normAutofit/>
          </a:bodyPr>
          <a:lstStyle/>
          <a:p>
            <a:pPr marL="0" indent="0" algn="ctr">
              <a:buNone/>
            </a:pPr>
            <a:r>
              <a:rPr lang="en-US" sz="2400" dirty="0"/>
              <a:t>Project Description</a:t>
            </a:r>
          </a:p>
          <a:p>
            <a:pPr marL="0" indent="0" algn="ctr">
              <a:buNone/>
            </a:pPr>
            <a:r>
              <a:rPr lang="en-US" sz="1800" dirty="0" err="1">
                <a:effectLst/>
                <a:ea typeface="Calibri" panose="020F0502020204030204" pitchFamily="34" charset="0"/>
              </a:rPr>
              <a:t>Spamfoo</a:t>
            </a:r>
            <a:r>
              <a:rPr lang="en-US" sz="1800" dirty="0">
                <a:effectLst/>
                <a:ea typeface="Calibri" panose="020F0502020204030204" pitchFamily="34" charset="0"/>
              </a:rPr>
              <a:t> is a helpful Discord bot which will interpret user queries in the form of math equations and return solutions for those equations in the form of images. As this project develops, the functionality of </a:t>
            </a:r>
            <a:r>
              <a:rPr lang="en-US" sz="1800" dirty="0" err="1">
                <a:effectLst/>
                <a:ea typeface="Calibri" panose="020F0502020204030204" pitchFamily="34" charset="0"/>
              </a:rPr>
              <a:t>Spamfoo</a:t>
            </a:r>
            <a:r>
              <a:rPr lang="en-US" sz="1800" dirty="0">
                <a:effectLst/>
                <a:ea typeface="Calibri" panose="020F0502020204030204" pitchFamily="34" charset="0"/>
              </a:rPr>
              <a:t> could potentially be expanded to satisfy user feedback.</a:t>
            </a:r>
            <a:endParaRPr lang="en-US" sz="2400" dirty="0"/>
          </a:p>
          <a:p>
            <a:pPr marL="0" indent="0" algn="ctr">
              <a:buNone/>
            </a:pPr>
            <a:endParaRPr lang="en-US" sz="2400" dirty="0"/>
          </a:p>
          <a:p>
            <a:pPr marL="0" indent="0" algn="ctr">
              <a:buNone/>
            </a:pPr>
            <a:r>
              <a:rPr lang="en-US" sz="2400" dirty="0"/>
              <a:t>Project Vision</a:t>
            </a:r>
          </a:p>
          <a:p>
            <a:pPr marL="0" indent="0" algn="ctr">
              <a:buNone/>
            </a:pPr>
            <a:r>
              <a:rPr lang="en-US" sz="1800" dirty="0">
                <a:effectLst/>
                <a:ea typeface="Calibri" panose="020F0502020204030204" pitchFamily="34" charset="0"/>
                <a:cs typeface="Times New Roman" panose="02020603050405020304" pitchFamily="18" charset="0"/>
              </a:rPr>
              <a:t>To provide students with an easily accessible and intuitive math assistant.</a:t>
            </a:r>
          </a:p>
          <a:p>
            <a:pPr marL="0" indent="0" algn="ctr">
              <a:buNone/>
            </a:pPr>
            <a:endParaRPr lang="en-US" sz="2400" dirty="0"/>
          </a:p>
        </p:txBody>
      </p:sp>
    </p:spTree>
    <p:extLst>
      <p:ext uri="{BB962C8B-B14F-4D97-AF65-F5344CB8AC3E}">
        <p14:creationId xmlns:p14="http://schemas.microsoft.com/office/powerpoint/2010/main" val="3277161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07B2-FEAF-46FA-A7BC-F017216F4F65}"/>
              </a:ext>
            </a:extLst>
          </p:cNvPr>
          <p:cNvSpPr>
            <a:spLocks noGrp="1"/>
          </p:cNvSpPr>
          <p:nvPr>
            <p:ph type="title"/>
          </p:nvPr>
        </p:nvSpPr>
        <p:spPr/>
        <p:txBody>
          <a:bodyPr/>
          <a:lstStyle/>
          <a:p>
            <a:r>
              <a:rPr lang="en-US" dirty="0"/>
              <a:t>Specification</a:t>
            </a:r>
          </a:p>
        </p:txBody>
      </p:sp>
      <p:sp>
        <p:nvSpPr>
          <p:cNvPr id="3" name="Content Placeholder 2">
            <a:extLst>
              <a:ext uri="{FF2B5EF4-FFF2-40B4-BE49-F238E27FC236}">
                <a16:creationId xmlns:a16="http://schemas.microsoft.com/office/drawing/2014/main" id="{2187F60D-6373-45FB-99D0-85E5F682F824}"/>
              </a:ext>
            </a:extLst>
          </p:cNvPr>
          <p:cNvSpPr>
            <a:spLocks noGrp="1"/>
          </p:cNvSpPr>
          <p:nvPr>
            <p:ph idx="1"/>
          </p:nvPr>
        </p:nvSpPr>
        <p:spPr>
          <a:xfrm>
            <a:off x="1066800" y="2103120"/>
            <a:ext cx="5029200" cy="3849624"/>
          </a:xfrm>
        </p:spPr>
        <p:txBody>
          <a:bodyPr>
            <a:normAutofit/>
          </a:bodyPr>
          <a:lstStyle/>
          <a:p>
            <a:r>
              <a:rPr lang="en-US" sz="2400" dirty="0"/>
              <a:t>Must Have</a:t>
            </a:r>
          </a:p>
          <a:p>
            <a:pPr lvl="1"/>
            <a:r>
              <a:rPr lang="en-US" sz="2200" dirty="0"/>
              <a:t>Text Input</a:t>
            </a:r>
          </a:p>
          <a:p>
            <a:pPr lvl="1"/>
            <a:r>
              <a:rPr lang="en-US" sz="2200" dirty="0"/>
              <a:t>Image Output</a:t>
            </a:r>
          </a:p>
          <a:p>
            <a:pPr lvl="1"/>
            <a:r>
              <a:rPr lang="en-US" sz="2200" dirty="0"/>
              <a:t>Internet Query</a:t>
            </a:r>
          </a:p>
          <a:p>
            <a:r>
              <a:rPr lang="en-US" sz="2400" dirty="0"/>
              <a:t>Should Have</a:t>
            </a:r>
          </a:p>
          <a:p>
            <a:pPr lvl="1"/>
            <a:r>
              <a:rPr lang="en-US" sz="2200" dirty="0"/>
              <a:t>Help Commands</a:t>
            </a:r>
          </a:p>
        </p:txBody>
      </p:sp>
      <p:sp>
        <p:nvSpPr>
          <p:cNvPr id="4" name="TextBox 3">
            <a:extLst>
              <a:ext uri="{FF2B5EF4-FFF2-40B4-BE49-F238E27FC236}">
                <a16:creationId xmlns:a16="http://schemas.microsoft.com/office/drawing/2014/main" id="{2885073F-FF57-42B8-974E-6C7B76B76E15}"/>
              </a:ext>
            </a:extLst>
          </p:cNvPr>
          <p:cNvSpPr txBox="1"/>
          <p:nvPr/>
        </p:nvSpPr>
        <p:spPr>
          <a:xfrm>
            <a:off x="5426580" y="1730080"/>
            <a:ext cx="5289846" cy="2831544"/>
          </a:xfrm>
          <a:prstGeom prst="rect">
            <a:avLst/>
          </a:prstGeom>
          <a:noFill/>
        </p:spPr>
        <p:txBody>
          <a:bodyPr wrap="square" rtlCol="0">
            <a:spAutoFit/>
          </a:bodyPr>
          <a:lstStyle/>
          <a:p>
            <a:pPr marL="342900" indent="-342900">
              <a:buFont typeface="Courier New" panose="02070309020205020404" pitchFamily="49" charset="0"/>
              <a:buChar char="o"/>
            </a:pPr>
            <a:endParaRPr lang="en-US" sz="2400" b="1" dirty="0"/>
          </a:p>
          <a:p>
            <a:pPr marL="342900" indent="-342900">
              <a:buFont typeface="Courier New" panose="02070309020205020404" pitchFamily="49" charset="0"/>
              <a:buChar char="o"/>
            </a:pPr>
            <a:r>
              <a:rPr lang="en-US" sz="2400" dirty="0"/>
              <a:t>Could Have</a:t>
            </a:r>
          </a:p>
          <a:p>
            <a:pPr marL="800100" lvl="1" indent="-342900">
              <a:buFont typeface="Courier New" panose="02070309020205020404" pitchFamily="49" charset="0"/>
              <a:buChar char="o"/>
            </a:pPr>
            <a:r>
              <a:rPr lang="en-US" sz="2200" dirty="0"/>
              <a:t>Example Questions</a:t>
            </a:r>
          </a:p>
          <a:p>
            <a:pPr marL="800100" lvl="1" indent="-342900">
              <a:buFont typeface="Courier New" panose="02070309020205020404" pitchFamily="49" charset="0"/>
              <a:buChar char="o"/>
            </a:pPr>
            <a:r>
              <a:rPr lang="en-US" sz="2200" dirty="0"/>
              <a:t>Stylistic linguistic patterns to encourage user engagement</a:t>
            </a:r>
          </a:p>
          <a:p>
            <a:pPr marL="342900" indent="-342900">
              <a:buFont typeface="Courier New" panose="02070309020205020404" pitchFamily="49" charset="0"/>
              <a:buChar char="o"/>
            </a:pPr>
            <a:r>
              <a:rPr lang="en-US" sz="2400" dirty="0"/>
              <a:t>Won’t Have</a:t>
            </a:r>
          </a:p>
          <a:p>
            <a:pPr marL="800100" lvl="1" indent="-342900">
              <a:buFont typeface="Courier New" panose="02070309020205020404" pitchFamily="49" charset="0"/>
              <a:buChar char="o"/>
            </a:pPr>
            <a:r>
              <a:rPr lang="en-US" sz="2200" dirty="0"/>
              <a:t>Image Input</a:t>
            </a:r>
          </a:p>
          <a:p>
            <a:endParaRPr lang="en-US" dirty="0"/>
          </a:p>
        </p:txBody>
      </p:sp>
    </p:spTree>
    <p:extLst>
      <p:ext uri="{BB962C8B-B14F-4D97-AF65-F5344CB8AC3E}">
        <p14:creationId xmlns:p14="http://schemas.microsoft.com/office/powerpoint/2010/main" val="4036678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B587-1C58-4805-8788-86B7D3C5325B}"/>
              </a:ext>
            </a:extLst>
          </p:cNvPr>
          <p:cNvSpPr>
            <a:spLocks noGrp="1"/>
          </p:cNvSpPr>
          <p:nvPr>
            <p:ph type="title"/>
          </p:nvPr>
        </p:nvSpPr>
        <p:spPr/>
        <p:txBody>
          <a:bodyPr/>
          <a:lstStyle/>
          <a:p>
            <a:r>
              <a:rPr lang="en-US" dirty="0"/>
              <a:t>Risks</a:t>
            </a:r>
          </a:p>
        </p:txBody>
      </p:sp>
      <p:sp>
        <p:nvSpPr>
          <p:cNvPr id="3" name="Content Placeholder 2">
            <a:extLst>
              <a:ext uri="{FF2B5EF4-FFF2-40B4-BE49-F238E27FC236}">
                <a16:creationId xmlns:a16="http://schemas.microsoft.com/office/drawing/2014/main" id="{746F0214-A041-4768-BD59-D1CEDE9DAAA6}"/>
              </a:ext>
            </a:extLst>
          </p:cNvPr>
          <p:cNvSpPr>
            <a:spLocks noGrp="1"/>
          </p:cNvSpPr>
          <p:nvPr>
            <p:ph idx="1"/>
          </p:nvPr>
        </p:nvSpPr>
        <p:spPr/>
        <p:txBody>
          <a:bodyPr>
            <a:normAutofit fontScale="92500" lnSpcReduction="10000"/>
          </a:bodyPr>
          <a:lstStyle/>
          <a:p>
            <a:pPr marL="0" marR="0">
              <a:lnSpc>
                <a:spcPct val="100000"/>
              </a:lnSpc>
              <a:spcBef>
                <a:spcPts val="0"/>
              </a:spcBef>
            </a:pPr>
            <a:r>
              <a:rPr lang="en-US" sz="2600" dirty="0">
                <a:effectLst/>
                <a:ea typeface="Calibri" panose="020F0502020204030204" pitchFamily="34" charset="0"/>
                <a:cs typeface="Arial" panose="020B0604020202020204" pitchFamily="34" charset="0"/>
              </a:rPr>
              <a:t>Time Management and Scheduling</a:t>
            </a:r>
          </a:p>
          <a:p>
            <a:pPr marL="0" marR="0" indent="0">
              <a:lnSpc>
                <a:spcPct val="100000"/>
              </a:lnSpc>
              <a:spcBef>
                <a:spcPts val="0"/>
              </a:spcBef>
              <a:buNone/>
            </a:pPr>
            <a:r>
              <a:rPr lang="en-US" sz="2600" dirty="0">
                <a:effectLst/>
                <a:ea typeface="Calibri" panose="020F0502020204030204" pitchFamily="34" charset="0"/>
                <a:cs typeface="Arial" panose="020B0604020202020204" pitchFamily="34" charset="0"/>
              </a:rPr>
              <a:t>	Probability:  		90%</a:t>
            </a:r>
          </a:p>
          <a:p>
            <a:pPr marL="0" marR="0" indent="0">
              <a:lnSpc>
                <a:spcPct val="100000"/>
              </a:lnSpc>
              <a:spcBef>
                <a:spcPts val="0"/>
              </a:spcBef>
              <a:buNone/>
            </a:pPr>
            <a:r>
              <a:rPr lang="en-US" sz="2600" dirty="0">
                <a:effectLst/>
                <a:ea typeface="Calibri" panose="020F0502020204030204" pitchFamily="34" charset="0"/>
                <a:cs typeface="Arial" panose="020B0604020202020204" pitchFamily="34" charset="0"/>
              </a:rPr>
              <a:t>	Effect: 		3 </a:t>
            </a:r>
            <a:r>
              <a:rPr lang="en-US" sz="2600" dirty="0" err="1">
                <a:effectLst/>
                <a:ea typeface="Calibri" panose="020F0502020204030204" pitchFamily="34" charset="0"/>
                <a:cs typeface="Arial" panose="020B0604020202020204" pitchFamily="34" charset="0"/>
              </a:rPr>
              <a:t>hrs</a:t>
            </a:r>
            <a:endParaRPr lang="en-US" sz="2600" dirty="0">
              <a:effectLst/>
              <a:ea typeface="Calibri" panose="020F0502020204030204" pitchFamily="34" charset="0"/>
              <a:cs typeface="Arial" panose="020B0604020202020204" pitchFamily="34" charset="0"/>
            </a:endParaRPr>
          </a:p>
          <a:p>
            <a:pPr marL="0" marR="0" indent="0">
              <a:lnSpc>
                <a:spcPct val="100000"/>
              </a:lnSpc>
              <a:spcBef>
                <a:spcPts val="0"/>
              </a:spcBef>
              <a:buNone/>
            </a:pPr>
            <a:r>
              <a:rPr lang="en-US" sz="2600" dirty="0">
                <a:effectLst/>
                <a:ea typeface="Calibri" panose="020F0502020204030204" pitchFamily="34" charset="0"/>
                <a:cs typeface="Arial" panose="020B0604020202020204" pitchFamily="34" charset="0"/>
              </a:rPr>
              <a:t>	RE:			90% * 3 = 2.7 </a:t>
            </a:r>
            <a:r>
              <a:rPr lang="en-US" sz="2600" dirty="0" err="1">
                <a:effectLst/>
                <a:ea typeface="Calibri" panose="020F0502020204030204" pitchFamily="34" charset="0"/>
                <a:cs typeface="Arial" panose="020B0604020202020204" pitchFamily="34" charset="0"/>
              </a:rPr>
              <a:t>hrs</a:t>
            </a:r>
            <a:endParaRPr lang="en-US" sz="2600" dirty="0">
              <a:effectLst/>
              <a:ea typeface="Calibri" panose="020F0502020204030204" pitchFamily="34" charset="0"/>
              <a:cs typeface="Arial" panose="020B0604020202020204" pitchFamily="34" charset="0"/>
            </a:endParaRPr>
          </a:p>
          <a:p>
            <a:pPr marL="0" marR="0" indent="0">
              <a:lnSpc>
                <a:spcPct val="100000"/>
              </a:lnSpc>
              <a:spcBef>
                <a:spcPts val="0"/>
              </a:spcBef>
              <a:buNone/>
            </a:pPr>
            <a:endParaRPr lang="en-US" sz="2600" dirty="0">
              <a:effectLst/>
              <a:ea typeface="Calibri" panose="020F0502020204030204" pitchFamily="34" charset="0"/>
              <a:cs typeface="Arial" panose="020B0604020202020204" pitchFamily="34" charset="0"/>
            </a:endParaRPr>
          </a:p>
          <a:p>
            <a:pPr marL="0" marR="0">
              <a:lnSpc>
                <a:spcPct val="120000"/>
              </a:lnSpc>
              <a:spcBef>
                <a:spcPts val="0"/>
              </a:spcBef>
            </a:pPr>
            <a:r>
              <a:rPr lang="en-US" sz="2600" dirty="0">
                <a:effectLst/>
                <a:ea typeface="Calibri" panose="020F0502020204030204" pitchFamily="34" charset="0"/>
                <a:cs typeface="Arial" panose="020B0604020202020204" pitchFamily="34" charset="0"/>
              </a:rPr>
              <a:t>Limited Experience</a:t>
            </a:r>
          </a:p>
          <a:p>
            <a:pPr marL="0" marR="0" indent="0">
              <a:lnSpc>
                <a:spcPct val="120000"/>
              </a:lnSpc>
              <a:spcBef>
                <a:spcPts val="0"/>
              </a:spcBef>
              <a:buNone/>
            </a:pPr>
            <a:r>
              <a:rPr lang="en-US" sz="2600" dirty="0">
                <a:effectLst/>
                <a:ea typeface="Calibri" panose="020F0502020204030204" pitchFamily="34" charset="0"/>
                <a:cs typeface="Arial" panose="020B0604020202020204" pitchFamily="34" charset="0"/>
              </a:rPr>
              <a:t>	Probability:		80%</a:t>
            </a:r>
          </a:p>
          <a:p>
            <a:pPr marL="0" marR="0" indent="0">
              <a:lnSpc>
                <a:spcPct val="120000"/>
              </a:lnSpc>
              <a:spcBef>
                <a:spcPts val="0"/>
              </a:spcBef>
              <a:buNone/>
            </a:pPr>
            <a:r>
              <a:rPr lang="en-US" sz="2600" dirty="0">
                <a:effectLst/>
                <a:ea typeface="Calibri" panose="020F0502020204030204" pitchFamily="34" charset="0"/>
                <a:cs typeface="Arial" panose="020B0604020202020204" pitchFamily="34" charset="0"/>
              </a:rPr>
              <a:t>	Effect:		3 </a:t>
            </a:r>
            <a:r>
              <a:rPr lang="en-US" sz="2600" dirty="0" err="1">
                <a:effectLst/>
                <a:ea typeface="Calibri" panose="020F0502020204030204" pitchFamily="34" charset="0"/>
                <a:cs typeface="Arial" panose="020B0604020202020204" pitchFamily="34" charset="0"/>
              </a:rPr>
              <a:t>hrs</a:t>
            </a:r>
            <a:endParaRPr lang="en-US" sz="2600" dirty="0">
              <a:effectLst/>
              <a:ea typeface="Calibri" panose="020F0502020204030204" pitchFamily="34" charset="0"/>
              <a:cs typeface="Arial" panose="020B0604020202020204" pitchFamily="34" charset="0"/>
            </a:endParaRPr>
          </a:p>
          <a:p>
            <a:pPr marL="0" marR="0" indent="0">
              <a:lnSpc>
                <a:spcPct val="120000"/>
              </a:lnSpc>
              <a:spcBef>
                <a:spcPts val="0"/>
              </a:spcBef>
              <a:buNone/>
            </a:pPr>
            <a:r>
              <a:rPr lang="en-US" sz="2600" dirty="0">
                <a:ea typeface="Calibri" panose="020F0502020204030204" pitchFamily="34" charset="0"/>
                <a:cs typeface="Arial" panose="020B0604020202020204" pitchFamily="34" charset="0"/>
              </a:rPr>
              <a:t>	</a:t>
            </a:r>
            <a:r>
              <a:rPr lang="en-US" sz="2600" dirty="0">
                <a:effectLst/>
                <a:ea typeface="Calibri" panose="020F0502020204030204" pitchFamily="34" charset="0"/>
                <a:cs typeface="Arial" panose="020B0604020202020204" pitchFamily="34" charset="0"/>
              </a:rPr>
              <a:t>RE: 			80% * 3 = 2.4 </a:t>
            </a:r>
            <a:r>
              <a:rPr lang="en-US" sz="2600" dirty="0" err="1">
                <a:effectLst/>
                <a:ea typeface="Calibri" panose="020F0502020204030204" pitchFamily="34" charset="0"/>
                <a:cs typeface="Arial" panose="020B0604020202020204" pitchFamily="34" charset="0"/>
              </a:rPr>
              <a:t>hrs</a:t>
            </a:r>
            <a:br>
              <a:rPr lang="en-US" sz="2600" dirty="0">
                <a:effectLst/>
                <a:ea typeface="Calibri" panose="020F0502020204030204" pitchFamily="34" charset="0"/>
                <a:cs typeface="Arial" panose="020B0604020202020204" pitchFamily="34" charset="0"/>
              </a:rPr>
            </a:br>
            <a:endParaRPr lang="en-US" sz="2600" dirty="0">
              <a:effectLst/>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14150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DB24-693B-4FEA-A04F-7496A078CB26}"/>
              </a:ext>
            </a:extLst>
          </p:cNvPr>
          <p:cNvSpPr>
            <a:spLocks noGrp="1"/>
          </p:cNvSpPr>
          <p:nvPr>
            <p:ph type="title"/>
          </p:nvPr>
        </p:nvSpPr>
        <p:spPr/>
        <p:txBody>
          <a:bodyPr/>
          <a:lstStyle/>
          <a:p>
            <a:r>
              <a:rPr lang="en-US" dirty="0"/>
              <a:t>Design</a:t>
            </a:r>
          </a:p>
        </p:txBody>
      </p:sp>
      <p:pic>
        <p:nvPicPr>
          <p:cNvPr id="4" name="Content Placeholder 3" descr="Graphical user interface, text&#10;&#10;Description automatically generated">
            <a:extLst>
              <a:ext uri="{FF2B5EF4-FFF2-40B4-BE49-F238E27FC236}">
                <a16:creationId xmlns:a16="http://schemas.microsoft.com/office/drawing/2014/main" id="{1137AAC8-E826-4B49-B2EC-B9E315808210}"/>
              </a:ext>
            </a:extLst>
          </p:cNvPr>
          <p:cNvPicPr>
            <a:picLocks noGrp="1" noChangeAspect="1"/>
          </p:cNvPicPr>
          <p:nvPr>
            <p:ph idx="1"/>
          </p:nvPr>
        </p:nvPicPr>
        <p:blipFill>
          <a:blip r:embed="rId2"/>
          <a:stretch>
            <a:fillRect/>
          </a:stretch>
        </p:blipFill>
        <p:spPr>
          <a:xfrm>
            <a:off x="1114696" y="2578275"/>
            <a:ext cx="1581371" cy="495369"/>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C690B3A8-9AEA-400E-BA80-52D3799575CE}"/>
              </a:ext>
            </a:extLst>
          </p:cNvPr>
          <p:cNvPicPr>
            <a:picLocks noChangeAspect="1"/>
          </p:cNvPicPr>
          <p:nvPr/>
        </p:nvPicPr>
        <p:blipFill>
          <a:blip r:embed="rId3"/>
          <a:stretch>
            <a:fillRect/>
          </a:stretch>
        </p:blipFill>
        <p:spPr>
          <a:xfrm>
            <a:off x="1066800" y="3778463"/>
            <a:ext cx="1743075" cy="1552575"/>
          </a:xfrm>
          <a:prstGeom prst="rect">
            <a:avLst/>
          </a:prstGeom>
        </p:spPr>
      </p:pic>
      <p:sp>
        <p:nvSpPr>
          <p:cNvPr id="6" name="Arrow: Down 5">
            <a:extLst>
              <a:ext uri="{FF2B5EF4-FFF2-40B4-BE49-F238E27FC236}">
                <a16:creationId xmlns:a16="http://schemas.microsoft.com/office/drawing/2014/main" id="{D8A1DF40-7011-4ECC-9856-995C761DAD3F}"/>
              </a:ext>
            </a:extLst>
          </p:cNvPr>
          <p:cNvSpPr/>
          <p:nvPr/>
        </p:nvSpPr>
        <p:spPr>
          <a:xfrm>
            <a:off x="1800879" y="3181315"/>
            <a:ext cx="209006" cy="495369"/>
          </a:xfrm>
          <a:prstGeom prst="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2BDB655-2856-4CB6-90F6-2AD1C9A10387}"/>
              </a:ext>
            </a:extLst>
          </p:cNvPr>
          <p:cNvPicPr>
            <a:picLocks noChangeAspect="1"/>
          </p:cNvPicPr>
          <p:nvPr/>
        </p:nvPicPr>
        <p:blipFill>
          <a:blip r:embed="rId4"/>
          <a:stretch>
            <a:fillRect/>
          </a:stretch>
        </p:blipFill>
        <p:spPr>
          <a:xfrm>
            <a:off x="3272666" y="2578275"/>
            <a:ext cx="1671870" cy="495369"/>
          </a:xfrm>
          <a:prstGeom prst="rect">
            <a:avLst/>
          </a:prstGeom>
        </p:spPr>
      </p:pic>
      <p:sp>
        <p:nvSpPr>
          <p:cNvPr id="8" name="Arrow: Down 7">
            <a:extLst>
              <a:ext uri="{FF2B5EF4-FFF2-40B4-BE49-F238E27FC236}">
                <a16:creationId xmlns:a16="http://schemas.microsoft.com/office/drawing/2014/main" id="{0F48E7B9-AE34-4645-ADA1-693E4073A04C}"/>
              </a:ext>
            </a:extLst>
          </p:cNvPr>
          <p:cNvSpPr/>
          <p:nvPr/>
        </p:nvSpPr>
        <p:spPr>
          <a:xfrm>
            <a:off x="4004098" y="3181315"/>
            <a:ext cx="209006" cy="495369"/>
          </a:xfrm>
          <a:prstGeom prst="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Graphical user interface, text, application&#10;&#10;Description automatically generated">
            <a:extLst>
              <a:ext uri="{FF2B5EF4-FFF2-40B4-BE49-F238E27FC236}">
                <a16:creationId xmlns:a16="http://schemas.microsoft.com/office/drawing/2014/main" id="{A15DF46B-2521-4E12-BAD1-634D25496145}"/>
              </a:ext>
            </a:extLst>
          </p:cNvPr>
          <p:cNvPicPr>
            <a:picLocks noChangeAspect="1"/>
          </p:cNvPicPr>
          <p:nvPr/>
        </p:nvPicPr>
        <p:blipFill>
          <a:blip r:embed="rId5"/>
          <a:stretch>
            <a:fillRect/>
          </a:stretch>
        </p:blipFill>
        <p:spPr>
          <a:xfrm>
            <a:off x="3014163" y="3780271"/>
            <a:ext cx="2188876" cy="1552575"/>
          </a:xfrm>
          <a:prstGeom prst="rect">
            <a:avLst/>
          </a:prstGeom>
        </p:spPr>
      </p:pic>
      <p:sp>
        <p:nvSpPr>
          <p:cNvPr id="10" name="TextBox 9">
            <a:extLst>
              <a:ext uri="{FF2B5EF4-FFF2-40B4-BE49-F238E27FC236}">
                <a16:creationId xmlns:a16="http://schemas.microsoft.com/office/drawing/2014/main" id="{B668CC4B-D77A-4A9C-A245-F2EAB25A358E}"/>
              </a:ext>
            </a:extLst>
          </p:cNvPr>
          <p:cNvSpPr txBox="1"/>
          <p:nvPr/>
        </p:nvSpPr>
        <p:spPr>
          <a:xfrm>
            <a:off x="2009885" y="1802674"/>
            <a:ext cx="1743075" cy="369332"/>
          </a:xfrm>
          <a:prstGeom prst="rect">
            <a:avLst/>
          </a:prstGeom>
          <a:noFill/>
        </p:spPr>
        <p:txBody>
          <a:bodyPr wrap="square" rtlCol="0">
            <a:spAutoFit/>
          </a:bodyPr>
          <a:lstStyle/>
          <a:p>
            <a:pPr algn="ctr"/>
            <a:r>
              <a:rPr lang="en-US"/>
              <a:t>Ideal Cases</a:t>
            </a:r>
          </a:p>
        </p:txBody>
      </p:sp>
      <p:sp>
        <p:nvSpPr>
          <p:cNvPr id="12" name="TextBox 11">
            <a:extLst>
              <a:ext uri="{FF2B5EF4-FFF2-40B4-BE49-F238E27FC236}">
                <a16:creationId xmlns:a16="http://schemas.microsoft.com/office/drawing/2014/main" id="{6A8E29E6-6FD9-45AE-BFCB-A35C00E052C0}"/>
              </a:ext>
            </a:extLst>
          </p:cNvPr>
          <p:cNvSpPr txBox="1"/>
          <p:nvPr/>
        </p:nvSpPr>
        <p:spPr>
          <a:xfrm>
            <a:off x="7490306" y="1809750"/>
            <a:ext cx="1743075" cy="369332"/>
          </a:xfrm>
          <a:prstGeom prst="rect">
            <a:avLst/>
          </a:prstGeom>
          <a:noFill/>
        </p:spPr>
        <p:txBody>
          <a:bodyPr wrap="square" rtlCol="0">
            <a:spAutoFit/>
          </a:bodyPr>
          <a:lstStyle/>
          <a:p>
            <a:pPr algn="ctr"/>
            <a:r>
              <a:rPr lang="en-US"/>
              <a:t>Failed Cases</a:t>
            </a:r>
          </a:p>
        </p:txBody>
      </p:sp>
      <p:pic>
        <p:nvPicPr>
          <p:cNvPr id="13" name="Picture 12" descr="Text&#10;&#10;Description automatically generated">
            <a:extLst>
              <a:ext uri="{FF2B5EF4-FFF2-40B4-BE49-F238E27FC236}">
                <a16:creationId xmlns:a16="http://schemas.microsoft.com/office/drawing/2014/main" id="{16BFB906-AFA9-4444-9BEB-154B9316D235}"/>
              </a:ext>
            </a:extLst>
          </p:cNvPr>
          <p:cNvPicPr>
            <a:picLocks noChangeAspect="1"/>
          </p:cNvPicPr>
          <p:nvPr/>
        </p:nvPicPr>
        <p:blipFill>
          <a:blip r:embed="rId6"/>
          <a:stretch>
            <a:fillRect/>
          </a:stretch>
        </p:blipFill>
        <p:spPr>
          <a:xfrm>
            <a:off x="6144302" y="2587869"/>
            <a:ext cx="1800225" cy="485775"/>
          </a:xfrm>
          <a:prstGeom prst="rect">
            <a:avLst/>
          </a:prstGeom>
        </p:spPr>
      </p:pic>
      <p:pic>
        <p:nvPicPr>
          <p:cNvPr id="14" name="Picture 13">
            <a:extLst>
              <a:ext uri="{FF2B5EF4-FFF2-40B4-BE49-F238E27FC236}">
                <a16:creationId xmlns:a16="http://schemas.microsoft.com/office/drawing/2014/main" id="{18D50D1D-DE98-4DAB-8BF5-7828379CEE3B}"/>
              </a:ext>
            </a:extLst>
          </p:cNvPr>
          <p:cNvPicPr>
            <a:picLocks noChangeAspect="1"/>
          </p:cNvPicPr>
          <p:nvPr/>
        </p:nvPicPr>
        <p:blipFill>
          <a:blip r:embed="rId7"/>
          <a:stretch>
            <a:fillRect/>
          </a:stretch>
        </p:blipFill>
        <p:spPr>
          <a:xfrm>
            <a:off x="9008767" y="2593579"/>
            <a:ext cx="1496980" cy="485775"/>
          </a:xfrm>
          <a:prstGeom prst="rect">
            <a:avLst/>
          </a:prstGeom>
        </p:spPr>
      </p:pic>
      <p:sp>
        <p:nvSpPr>
          <p:cNvPr id="15" name="Arrow: Down 14">
            <a:extLst>
              <a:ext uri="{FF2B5EF4-FFF2-40B4-BE49-F238E27FC236}">
                <a16:creationId xmlns:a16="http://schemas.microsoft.com/office/drawing/2014/main" id="{761D4B85-33FD-47A2-AB4A-155BCDBEC5FF}"/>
              </a:ext>
            </a:extLst>
          </p:cNvPr>
          <p:cNvSpPr/>
          <p:nvPr/>
        </p:nvSpPr>
        <p:spPr>
          <a:xfrm>
            <a:off x="9652754" y="3181314"/>
            <a:ext cx="209006" cy="495369"/>
          </a:xfrm>
          <a:prstGeom prst="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081B9FF4-0960-46A2-B7B7-FA8783EC452E}"/>
              </a:ext>
            </a:extLst>
          </p:cNvPr>
          <p:cNvSpPr/>
          <p:nvPr/>
        </p:nvSpPr>
        <p:spPr>
          <a:xfrm>
            <a:off x="6939912" y="3181314"/>
            <a:ext cx="209006" cy="495369"/>
          </a:xfrm>
          <a:prstGeom prst="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Text&#10;&#10;Description automatically generated">
            <a:extLst>
              <a:ext uri="{FF2B5EF4-FFF2-40B4-BE49-F238E27FC236}">
                <a16:creationId xmlns:a16="http://schemas.microsoft.com/office/drawing/2014/main" id="{C76704A4-B1BC-4690-8CFA-189E0FEAF9F2}"/>
              </a:ext>
            </a:extLst>
          </p:cNvPr>
          <p:cNvPicPr>
            <a:picLocks noChangeAspect="1"/>
          </p:cNvPicPr>
          <p:nvPr/>
        </p:nvPicPr>
        <p:blipFill>
          <a:blip r:embed="rId8"/>
          <a:stretch>
            <a:fillRect/>
          </a:stretch>
        </p:blipFill>
        <p:spPr>
          <a:xfrm>
            <a:off x="8361844" y="3778463"/>
            <a:ext cx="2790825" cy="523875"/>
          </a:xfrm>
          <a:prstGeom prst="rect">
            <a:avLst/>
          </a:prstGeom>
        </p:spPr>
      </p:pic>
      <p:pic>
        <p:nvPicPr>
          <p:cNvPr id="17" name="Picture 16">
            <a:extLst>
              <a:ext uri="{FF2B5EF4-FFF2-40B4-BE49-F238E27FC236}">
                <a16:creationId xmlns:a16="http://schemas.microsoft.com/office/drawing/2014/main" id="{672998A3-6F5B-4AA7-A9F2-E9BB45BB6B77}"/>
              </a:ext>
            </a:extLst>
          </p:cNvPr>
          <p:cNvPicPr>
            <a:picLocks noChangeAspect="1"/>
          </p:cNvPicPr>
          <p:nvPr/>
        </p:nvPicPr>
        <p:blipFill>
          <a:blip r:embed="rId9"/>
          <a:stretch>
            <a:fillRect/>
          </a:stretch>
        </p:blipFill>
        <p:spPr>
          <a:xfrm>
            <a:off x="5767471" y="3778463"/>
            <a:ext cx="2553886" cy="523874"/>
          </a:xfrm>
          <a:prstGeom prst="rect">
            <a:avLst/>
          </a:prstGeom>
        </p:spPr>
      </p:pic>
    </p:spTree>
    <p:extLst>
      <p:ext uri="{BB962C8B-B14F-4D97-AF65-F5344CB8AC3E}">
        <p14:creationId xmlns:p14="http://schemas.microsoft.com/office/powerpoint/2010/main" val="3208489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BA87-6F06-4256-9477-202DDC9E6882}"/>
              </a:ext>
            </a:extLst>
          </p:cNvPr>
          <p:cNvSpPr>
            <a:spLocks noGrp="1"/>
          </p:cNvSpPr>
          <p:nvPr>
            <p:ph type="title"/>
          </p:nvPr>
        </p:nvSpPr>
        <p:spPr/>
        <p:txBody>
          <a:bodyPr/>
          <a:lstStyle/>
          <a:p>
            <a:r>
              <a:rPr lang="en-US" dirty="0"/>
              <a:t>Code and Tests</a:t>
            </a:r>
          </a:p>
        </p:txBody>
      </p:sp>
      <p:sp>
        <p:nvSpPr>
          <p:cNvPr id="3" name="Content Placeholder 2">
            <a:extLst>
              <a:ext uri="{FF2B5EF4-FFF2-40B4-BE49-F238E27FC236}">
                <a16:creationId xmlns:a16="http://schemas.microsoft.com/office/drawing/2014/main" id="{954A5698-3AAF-4A02-BA2A-561F4ED08517}"/>
              </a:ext>
            </a:extLst>
          </p:cNvPr>
          <p:cNvSpPr>
            <a:spLocks noGrp="1"/>
          </p:cNvSpPr>
          <p:nvPr>
            <p:ph idx="1"/>
          </p:nvPr>
        </p:nvSpPr>
        <p:spPr>
          <a:xfrm>
            <a:off x="1066800" y="2103120"/>
            <a:ext cx="10058400" cy="3849624"/>
          </a:xfrm>
        </p:spPr>
        <p:txBody>
          <a:bodyPr vert="horz" lIns="91440" tIns="45720" rIns="91440" bIns="45720" rtlCol="0" anchor="t">
            <a:normAutofit/>
          </a:bodyPr>
          <a:lstStyle/>
          <a:p>
            <a:pPr marL="0" indent="0">
              <a:buNone/>
            </a:pPr>
            <a:r>
              <a:rPr lang="en-US"/>
              <a:t>Project structure</a:t>
            </a:r>
          </a:p>
          <a:p>
            <a:r>
              <a:rPr lang="en-US"/>
              <a:t>Server location</a:t>
            </a:r>
          </a:p>
          <a:p>
            <a:pPr>
              <a:buClr>
                <a:srgbClr val="262626"/>
              </a:buClr>
            </a:pPr>
            <a:r>
              <a:rPr lang="en-US"/>
              <a:t>Required libraries</a:t>
            </a:r>
          </a:p>
          <a:p>
            <a:pPr>
              <a:buClr>
                <a:srgbClr val="262626"/>
              </a:buClr>
            </a:pPr>
            <a:r>
              <a:rPr lang="en-US"/>
              <a:t>Modularity</a:t>
            </a:r>
          </a:p>
          <a:p>
            <a:pPr>
              <a:buClr>
                <a:srgbClr val="262626"/>
              </a:buClr>
            </a:pPr>
            <a:endParaRPr lang="en-US"/>
          </a:p>
          <a:p>
            <a:pPr marL="0" indent="0">
              <a:buClr>
                <a:srgbClr val="262626"/>
              </a:buClr>
              <a:buNone/>
            </a:pPr>
            <a:r>
              <a:rPr lang="en-US"/>
              <a:t>Test Generation</a:t>
            </a:r>
          </a:p>
          <a:p>
            <a:pPr>
              <a:buClr>
                <a:srgbClr val="262626"/>
              </a:buClr>
            </a:pPr>
            <a:r>
              <a:rPr lang="en-US"/>
              <a:t>Automate queries</a:t>
            </a:r>
          </a:p>
          <a:p>
            <a:pPr>
              <a:buClr>
                <a:srgbClr val="262626"/>
              </a:buClr>
            </a:pPr>
            <a:r>
              <a:rPr lang="en-US"/>
              <a:t>Beta test cohorts</a:t>
            </a:r>
          </a:p>
        </p:txBody>
      </p:sp>
    </p:spTree>
    <p:extLst>
      <p:ext uri="{BB962C8B-B14F-4D97-AF65-F5344CB8AC3E}">
        <p14:creationId xmlns:p14="http://schemas.microsoft.com/office/powerpoint/2010/main" val="4291689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F0D9-578E-4D1D-AB49-76B738C78296}"/>
              </a:ext>
            </a:extLst>
          </p:cNvPr>
          <p:cNvSpPr>
            <a:spLocks noGrp="1"/>
          </p:cNvSpPr>
          <p:nvPr>
            <p:ph type="title"/>
          </p:nvPr>
        </p:nvSpPr>
        <p:spPr/>
        <p:txBody>
          <a:bodyPr/>
          <a:lstStyle/>
          <a:p>
            <a:r>
              <a:rPr lang="en-US" dirty="0"/>
              <a:t>Customers and Users</a:t>
            </a:r>
          </a:p>
        </p:txBody>
      </p:sp>
      <p:sp>
        <p:nvSpPr>
          <p:cNvPr id="3" name="Content Placeholder 2">
            <a:extLst>
              <a:ext uri="{FF2B5EF4-FFF2-40B4-BE49-F238E27FC236}">
                <a16:creationId xmlns:a16="http://schemas.microsoft.com/office/drawing/2014/main" id="{D8987E84-E1DF-4D4E-8C79-308E3BA65689}"/>
              </a:ext>
            </a:extLst>
          </p:cNvPr>
          <p:cNvSpPr>
            <a:spLocks noGrp="1"/>
          </p:cNvSpPr>
          <p:nvPr>
            <p:ph idx="1"/>
          </p:nvPr>
        </p:nvSpPr>
        <p:spPr/>
        <p:txBody>
          <a:bodyPr vert="horz" lIns="91440" tIns="45720" rIns="91440" bIns="45720" rtlCol="0" anchor="t">
            <a:normAutofit/>
          </a:bodyPr>
          <a:lstStyle/>
          <a:p>
            <a:r>
              <a:rPr lang="en-US"/>
              <a:t>Usage-dependent payment tiers</a:t>
            </a:r>
          </a:p>
          <a:p>
            <a:pPr>
              <a:buClr>
                <a:srgbClr val="262626"/>
              </a:buClr>
            </a:pPr>
            <a:r>
              <a:rPr lang="en-US"/>
              <a:t>Distribute across multiple host machines</a:t>
            </a:r>
          </a:p>
        </p:txBody>
      </p:sp>
    </p:spTree>
    <p:extLst>
      <p:ext uri="{BB962C8B-B14F-4D97-AF65-F5344CB8AC3E}">
        <p14:creationId xmlns:p14="http://schemas.microsoft.com/office/powerpoint/2010/main" val="423826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D69EB-23BB-4065-9547-9C49C299B9F6}"/>
              </a:ext>
            </a:extLst>
          </p:cNvPr>
          <p:cNvSpPr>
            <a:spLocks noGrp="1"/>
          </p:cNvSpPr>
          <p:nvPr>
            <p:ph type="ctrTitle"/>
          </p:nvPr>
        </p:nvSpPr>
        <p:spPr/>
        <p:txBody>
          <a:bodyPr/>
          <a:lstStyle/>
          <a:p>
            <a:r>
              <a:rPr lang="en-US"/>
              <a:t>Q&amp;A</a:t>
            </a:r>
          </a:p>
        </p:txBody>
      </p:sp>
    </p:spTree>
    <p:extLst>
      <p:ext uri="{BB962C8B-B14F-4D97-AF65-F5344CB8AC3E}">
        <p14:creationId xmlns:p14="http://schemas.microsoft.com/office/powerpoint/2010/main" val="71794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94235-FC0D-4B23-A23A-CCE85D46BE55}"/>
              </a:ext>
            </a:extLst>
          </p:cNvPr>
          <p:cNvSpPr>
            <a:spLocks noGrp="1"/>
          </p:cNvSpPr>
          <p:nvPr>
            <p:ph type="title"/>
          </p:nvPr>
        </p:nvSpPr>
        <p:spPr/>
        <p:txBody>
          <a:bodyPr/>
          <a:lstStyle/>
          <a:p>
            <a:r>
              <a:rPr lang="en-US"/>
              <a:t>References and Links</a:t>
            </a:r>
          </a:p>
        </p:txBody>
      </p:sp>
      <p:sp>
        <p:nvSpPr>
          <p:cNvPr id="3" name="Content Placeholder 2">
            <a:extLst>
              <a:ext uri="{FF2B5EF4-FFF2-40B4-BE49-F238E27FC236}">
                <a16:creationId xmlns:a16="http://schemas.microsoft.com/office/drawing/2014/main" id="{317654BF-6E83-44D3-9166-D9E7DF5E8A76}"/>
              </a:ext>
            </a:extLst>
          </p:cNvPr>
          <p:cNvSpPr>
            <a:spLocks noGrp="1"/>
          </p:cNvSpPr>
          <p:nvPr>
            <p:ph idx="1"/>
          </p:nvPr>
        </p:nvSpPr>
        <p:spPr/>
        <p:txBody>
          <a:bodyPr/>
          <a:lstStyle/>
          <a:p>
            <a:pPr>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Code and Document Repository</a:t>
            </a:r>
            <a:endParaRPr lang="en-US" sz="1800" dirty="0">
              <a:ea typeface="Calibri" panose="020F0502020204030204" pitchFamily="34" charset="0"/>
              <a:cs typeface="Arial" panose="020B0604020202020204" pitchFamily="34" charset="0"/>
            </a:endParaRPr>
          </a:p>
          <a:p>
            <a:pPr lvl="1">
              <a:lnSpc>
                <a:spcPct val="107000"/>
              </a:lnSpc>
              <a:spcBef>
                <a:spcPts val="0"/>
              </a:spcBef>
              <a:spcAft>
                <a:spcPts val="800"/>
              </a:spcAft>
            </a:pPr>
            <a:r>
              <a:rPr lang="en-US" sz="1600" dirty="0">
                <a:effectLst/>
                <a:ea typeface="Calibri" panose="020F0502020204030204" pitchFamily="34" charset="0"/>
              </a:rPr>
              <a:t>https://github.com/banditsbeware/ooproject</a:t>
            </a:r>
            <a:endParaRPr lang="en-US" dirty="0"/>
          </a:p>
        </p:txBody>
      </p:sp>
    </p:spTree>
    <p:extLst>
      <p:ext uri="{BB962C8B-B14F-4D97-AF65-F5344CB8AC3E}">
        <p14:creationId xmlns:p14="http://schemas.microsoft.com/office/powerpoint/2010/main" val="2167109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c90eb4b-16da-475b-94ed-5b97b541ce5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B6261763B08C54F99383D991AF970F3" ma:contentTypeVersion="7" ma:contentTypeDescription="Create a new document." ma:contentTypeScope="" ma:versionID="abab60700576fe9672e85190b6b77943">
  <xsd:schema xmlns:xsd="http://www.w3.org/2001/XMLSchema" xmlns:xs="http://www.w3.org/2001/XMLSchema" xmlns:p="http://schemas.microsoft.com/office/2006/metadata/properties" xmlns:ns3="9c90eb4b-16da-475b-94ed-5b97b541ce5c" xmlns:ns4="c93633fc-7a16-4020-bfe0-abb0e7f475cd" targetNamespace="http://schemas.microsoft.com/office/2006/metadata/properties" ma:root="true" ma:fieldsID="96f87da778bf705c6d337f7ab4d52e0d" ns3:_="" ns4:_="">
    <xsd:import namespace="9c90eb4b-16da-475b-94ed-5b97b541ce5c"/>
    <xsd:import namespace="c93633fc-7a16-4020-bfe0-abb0e7f475c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90eb4b-16da-475b-94ed-5b97b541ce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3633fc-7a16-4020-bfe0-abb0e7f475c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9c90eb4b-16da-475b-94ed-5b97b541ce5c"/>
    <ds:schemaRef ds:uri="c93633fc-7a16-4020-bfe0-abb0e7f475c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5A0E8EF-9E5F-45E2-A510-984626F74EAA}">
  <ds:schemaRefs>
    <ds:schemaRef ds:uri="9c90eb4b-16da-475b-94ed-5b97b541ce5c"/>
    <ds:schemaRef ds:uri="c93633fc-7a16-4020-bfe0-abb0e7f475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{9E53B8AA-5071-4838-8673-1BE30808DA5C}tf78438558_win32</Template>
  <TotalTime>44</TotalTime>
  <Words>220</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Courier New</vt:lpstr>
      <vt:lpstr>Garamond</vt:lpstr>
      <vt:lpstr>SavonVTI</vt:lpstr>
      <vt:lpstr>Iteration 1 Presentation</vt:lpstr>
      <vt:lpstr>Project Plan</vt:lpstr>
      <vt:lpstr>Specification</vt:lpstr>
      <vt:lpstr>Risks</vt:lpstr>
      <vt:lpstr>Design</vt:lpstr>
      <vt:lpstr>Code and Tests</vt:lpstr>
      <vt:lpstr>Customers and Users</vt:lpstr>
      <vt:lpstr>Q&amp;A</vt:lpstr>
      <vt:lpstr>References and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 1 Presentation</dc:title>
  <dc:creator>Terwilliger, Samuel Peter</dc:creator>
  <cp:lastModifiedBy>Terwilliger, Samuel Peter</cp:lastModifiedBy>
  <cp:revision>2</cp:revision>
  <dcterms:created xsi:type="dcterms:W3CDTF">2022-02-15T03:20:24Z</dcterms:created>
  <dcterms:modified xsi:type="dcterms:W3CDTF">2022-02-15T04:05:09Z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0x010100BB6261763B08C54F99383D991AF970F3</vt:lpwstr>
  </property>
</Properties>
</file>