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76" r:id="rId2"/>
    <p:sldId id="277" r:id="rId3"/>
    <p:sldId id="278" r:id="rId4"/>
    <p:sldId id="279" r:id="rId5"/>
    <p:sldId id="287" r:id="rId6"/>
    <p:sldId id="280" r:id="rId7"/>
    <p:sldId id="281" r:id="rId8"/>
    <p:sldId id="282" r:id="rId9"/>
    <p:sldId id="283" r:id="rId10"/>
    <p:sldId id="28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6" r:id="rId20"/>
    <p:sldId id="257" r:id="rId21"/>
    <p:sldId id="258" r:id="rId22"/>
    <p:sldId id="262" r:id="rId23"/>
    <p:sldId id="259" r:id="rId24"/>
    <p:sldId id="260" r:id="rId25"/>
    <p:sldId id="261" r:id="rId26"/>
    <p:sldId id="286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7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accent1"/>
                </a:solidFill>
              </a:rPr>
              <a:t>Means of</a:t>
            </a:r>
            <a:r>
              <a:rPr lang="en-US" sz="2800" baseline="0" dirty="0">
                <a:solidFill>
                  <a:schemeClr val="accent1"/>
                </a:solidFill>
              </a:rPr>
              <a:t> Each Variable</a:t>
            </a:r>
            <a:endParaRPr lang="en-US" sz="2800" dirty="0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1129274601544372E-2"/>
          <c:y val="0.26697679976291505"/>
          <c:w val="0.95317024230666814"/>
          <c:h val="0.595739376494368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Cluster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tobacco</c:v>
                </c:pt>
                <c:pt idx="1">
                  <c:v>ldl</c:v>
                </c:pt>
                <c:pt idx="2">
                  <c:v>adiposity</c:v>
                </c:pt>
                <c:pt idx="3">
                  <c:v>typea</c:v>
                </c:pt>
                <c:pt idx="4">
                  <c:v>obesity</c:v>
                </c:pt>
                <c:pt idx="5">
                  <c:v>alcohol</c:v>
                </c:pt>
                <c:pt idx="6">
                  <c:v>age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3.1030000000000002</c:v>
                </c:pt>
                <c:pt idx="1">
                  <c:v>4.62</c:v>
                </c:pt>
                <c:pt idx="2">
                  <c:v>25.975999999999999</c:v>
                </c:pt>
                <c:pt idx="3">
                  <c:v>42.958680000000001</c:v>
                </c:pt>
                <c:pt idx="4">
                  <c:v>25.693000000000001</c:v>
                </c:pt>
                <c:pt idx="5">
                  <c:v>21</c:v>
                </c:pt>
                <c:pt idx="6">
                  <c:v>43.01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33-4145-903B-35B7F1ACD4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Cluster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tobacco</c:v>
                </c:pt>
                <c:pt idx="1">
                  <c:v>ldl</c:v>
                </c:pt>
                <c:pt idx="2">
                  <c:v>adiposity</c:v>
                </c:pt>
                <c:pt idx="3">
                  <c:v>typea</c:v>
                </c:pt>
                <c:pt idx="4">
                  <c:v>obesity</c:v>
                </c:pt>
                <c:pt idx="5">
                  <c:v>alcohol</c:v>
                </c:pt>
                <c:pt idx="6">
                  <c:v>age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1.78</c:v>
                </c:pt>
                <c:pt idx="1">
                  <c:v>3.55</c:v>
                </c:pt>
                <c:pt idx="2">
                  <c:v>19.68</c:v>
                </c:pt>
                <c:pt idx="3">
                  <c:v>56.109699999999997</c:v>
                </c:pt>
                <c:pt idx="4">
                  <c:v>23.25</c:v>
                </c:pt>
                <c:pt idx="5">
                  <c:v>16.934000000000001</c:v>
                </c:pt>
                <c:pt idx="6">
                  <c:v>36.554000000000002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33-4145-903B-35B7F1ACD4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Cluster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tobacco</c:v>
                </c:pt>
                <c:pt idx="1">
                  <c:v>ldl</c:v>
                </c:pt>
                <c:pt idx="2">
                  <c:v>adiposity</c:v>
                </c:pt>
                <c:pt idx="3">
                  <c:v>typea</c:v>
                </c:pt>
                <c:pt idx="4">
                  <c:v>obesity</c:v>
                </c:pt>
                <c:pt idx="5">
                  <c:v>alcohol</c:v>
                </c:pt>
                <c:pt idx="6">
                  <c:v>age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3.2160000000000002</c:v>
                </c:pt>
                <c:pt idx="1">
                  <c:v>6.3440000000000003</c:v>
                </c:pt>
                <c:pt idx="2">
                  <c:v>30.969000000000001</c:v>
                </c:pt>
                <c:pt idx="3">
                  <c:v>58.398499999999999</c:v>
                </c:pt>
                <c:pt idx="4">
                  <c:v>29.696000000000002</c:v>
                </c:pt>
                <c:pt idx="5">
                  <c:v>11.712</c:v>
                </c:pt>
                <c:pt idx="6">
                  <c:v>46.9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33-4145-903B-35B7F1ACD4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Cluster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tobacco</c:v>
                </c:pt>
                <c:pt idx="1">
                  <c:v>ldl</c:v>
                </c:pt>
                <c:pt idx="2">
                  <c:v>adiposity</c:v>
                </c:pt>
                <c:pt idx="3">
                  <c:v>typea</c:v>
                </c:pt>
                <c:pt idx="4">
                  <c:v>obesity</c:v>
                </c:pt>
                <c:pt idx="5">
                  <c:v>alcohol</c:v>
                </c:pt>
                <c:pt idx="6">
                  <c:v>age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13.907</c:v>
                </c:pt>
                <c:pt idx="1">
                  <c:v>4.6094999999999997</c:v>
                </c:pt>
                <c:pt idx="2">
                  <c:v>28.644500000000001</c:v>
                </c:pt>
                <c:pt idx="3">
                  <c:v>54.238</c:v>
                </c:pt>
                <c:pt idx="4">
                  <c:v>25.924499999999998</c:v>
                </c:pt>
                <c:pt idx="5">
                  <c:v>23.765699999999999</c:v>
                </c:pt>
                <c:pt idx="6">
                  <c:v>53.9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33-4145-903B-35B7F1ACD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68672"/>
        <c:axId val="30670208"/>
      </c:barChart>
      <c:catAx>
        <c:axId val="3066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70208"/>
        <c:crosses val="autoZero"/>
        <c:auto val="1"/>
        <c:lblAlgn val="ctr"/>
        <c:lblOffset val="100"/>
        <c:noMultiLvlLbl val="0"/>
      </c:catAx>
      <c:valAx>
        <c:axId val="3067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686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31227759548965928"/>
          <c:y val="0.9549340683146228"/>
          <c:w val="0.36095210924721366"/>
          <c:h val="4.50658637428385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DB7625A-111D-4501-902C-56BDEBFDE503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C282E30-7962-476D-B5A5-C0C49C52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9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625A-111D-4501-902C-56BDEBFDE503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30-7962-476D-B5A5-C0C49C52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3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625A-111D-4501-902C-56BDEBFDE503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30-7962-476D-B5A5-C0C49C52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05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625A-111D-4501-902C-56BDEBFDE503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30-7962-476D-B5A5-C0C49C52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4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625A-111D-4501-902C-56BDEBFDE503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30-7962-476D-B5A5-C0C49C52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7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625A-111D-4501-902C-56BDEBFDE503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30-7962-476D-B5A5-C0C49C52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8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625A-111D-4501-902C-56BDEBFDE503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30-7962-476D-B5A5-C0C49C52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4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625A-111D-4501-902C-56BDEBFDE503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30-7962-476D-B5A5-C0C49C52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02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625A-111D-4501-902C-56BDEBFDE503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30-7962-476D-B5A5-C0C49C52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1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625A-111D-4501-902C-56BDEBFDE503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30-7962-476D-B5A5-C0C49C52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6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625A-111D-4501-902C-56BDEBFDE503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30-7962-476D-B5A5-C0C49C52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625A-111D-4501-902C-56BDEBFDE503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30-7962-476D-B5A5-C0C49C52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3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625A-111D-4501-902C-56BDEBFDE503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30-7962-476D-B5A5-C0C49C52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625A-111D-4501-902C-56BDEBFDE503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30-7962-476D-B5A5-C0C49C52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2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625A-111D-4501-902C-56BDEBFDE503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30-7962-476D-B5A5-C0C49C52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3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625A-111D-4501-902C-56BDEBFDE503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30-7962-476D-B5A5-C0C49C52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625A-111D-4501-902C-56BDEBFDE503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30-7962-476D-B5A5-C0C49C52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9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DB7625A-111D-4501-902C-56BDEBFDE503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C282E30-7962-476D-B5A5-C0C49C52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7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2256" y="1017975"/>
            <a:ext cx="10366176" cy="20993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Analyzing </a:t>
            </a:r>
            <a:r>
              <a:rPr lang="en-US" sz="5400" dirty="0">
                <a:effectLst/>
              </a:rPr>
              <a:t>heart disease using patient medical records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9708" y="3459580"/>
            <a:ext cx="9355765" cy="1843940"/>
          </a:xfrm>
        </p:spPr>
        <p:txBody>
          <a:bodyPr>
            <a:normAutofit fontScale="92500" lnSpcReduction="10000"/>
          </a:bodyPr>
          <a:lstStyle/>
          <a:p>
            <a:r>
              <a:rPr lang="en-US" sz="3200"/>
              <a:t>Group 1</a:t>
            </a:r>
            <a:endParaRPr lang="en-US" sz="3200" dirty="0"/>
          </a:p>
          <a:p>
            <a:r>
              <a:rPr lang="en-US" sz="2400" dirty="0"/>
              <a:t>Jayachandu Bandlamudi, </a:t>
            </a:r>
          </a:p>
          <a:p>
            <a:r>
              <a:rPr lang="en-US" sz="2400" dirty="0"/>
              <a:t>Augustine Chiu,  </a:t>
            </a:r>
          </a:p>
          <a:p>
            <a:r>
              <a:rPr lang="en-US" sz="2400" dirty="0" err="1"/>
              <a:t>Daulet</a:t>
            </a:r>
            <a:r>
              <a:rPr lang="en-US" sz="2400" dirty="0"/>
              <a:t> </a:t>
            </a:r>
            <a:r>
              <a:rPr lang="en-US" sz="2400" dirty="0" err="1"/>
              <a:t>Dyussekenov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989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model: predicting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32623"/>
              </p:ext>
            </p:extLst>
          </p:nvPr>
        </p:nvGraphicFramePr>
        <p:xfrm>
          <a:off x="1295468" y="2433713"/>
          <a:ext cx="9025001" cy="4009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76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</a:rPr>
                        <a:t>Table of </a:t>
                      </a:r>
                      <a:r>
                        <a:rPr lang="en-US" sz="2800" dirty="0" err="1">
                          <a:effectLst/>
                        </a:rPr>
                        <a:t>chd</a:t>
                      </a:r>
                      <a:r>
                        <a:rPr lang="en-US" sz="2800" dirty="0">
                          <a:effectLst/>
                        </a:rPr>
                        <a:t> by _INTO_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54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+mn-ea"/>
                        </a:rPr>
                        <a:t>CHD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</a:rPr>
                        <a:t>_INTO_(Formatted Value of the Predicted Response)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Frequency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Total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dirty="0">
                          <a:effectLst/>
                        </a:rPr>
                        <a:t>256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dirty="0">
                          <a:effectLst/>
                        </a:rPr>
                        <a:t>46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302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76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>
                          <a:effectLst/>
                        </a:rPr>
                        <a:t>73</a:t>
                      </a:r>
                      <a:endParaRPr lang="ru-RU" sz="28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dirty="0">
                          <a:effectLst/>
                        </a:rPr>
                        <a:t>87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160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7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Total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329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133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</a:rPr>
                        <a:t>462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55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 and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Systolic blood pressure is a big health issue around the world</a:t>
            </a:r>
          </a:p>
          <a:p>
            <a:endParaRPr lang="en-US" sz="2000" dirty="0"/>
          </a:p>
          <a:p>
            <a:r>
              <a:rPr lang="en-US" sz="2000" dirty="0"/>
              <a:t>Are </a:t>
            </a:r>
            <a:r>
              <a:rPr lang="en-US" sz="2000" dirty="0" err="1"/>
              <a:t>chd</a:t>
            </a:r>
            <a:r>
              <a:rPr lang="en-US" sz="2000" dirty="0"/>
              <a:t> (coronary heart disease), </a:t>
            </a:r>
            <a:r>
              <a:rPr lang="en-US" sz="2000" dirty="0" err="1"/>
              <a:t>famhist</a:t>
            </a:r>
            <a:r>
              <a:rPr lang="en-US" sz="2000" dirty="0"/>
              <a:t> (family history), and the new cluster variable good predictors for </a:t>
            </a:r>
            <a:r>
              <a:rPr lang="en-US" sz="2000" dirty="0" err="1"/>
              <a:t>sbp</a:t>
            </a:r>
            <a:r>
              <a:rPr lang="en-US" sz="2000" dirty="0"/>
              <a:t> (systolic blood pressure)?</a:t>
            </a:r>
          </a:p>
          <a:p>
            <a:endParaRPr lang="en-US" sz="2000" dirty="0"/>
          </a:p>
          <a:p>
            <a:r>
              <a:rPr lang="en-US" sz="2000" dirty="0"/>
              <a:t>Cluster to group the continuous variables other than </a:t>
            </a:r>
            <a:r>
              <a:rPr lang="en-US" sz="2000" dirty="0" err="1"/>
              <a:t>sbp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2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attempt at clustering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1680633"/>
            <a:ext cx="8931582" cy="517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0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 after removing 2 outliers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49" y="1927274"/>
            <a:ext cx="9875519" cy="49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3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634473"/>
              </p:ext>
            </p:extLst>
          </p:nvPr>
        </p:nvGraphicFramePr>
        <p:xfrm>
          <a:off x="838200" y="604911"/>
          <a:ext cx="10444089" cy="5908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618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Proc GLM with response variable </a:t>
            </a:r>
            <a:r>
              <a:rPr lang="en-US" dirty="0" err="1"/>
              <a:t>sbp</a:t>
            </a:r>
            <a:r>
              <a:rPr lang="en-US" dirty="0"/>
              <a:t> and predictor variables cluster, </a:t>
            </a:r>
            <a:r>
              <a:rPr lang="en-US" dirty="0" err="1"/>
              <a:t>famhist</a:t>
            </a:r>
            <a:r>
              <a:rPr lang="en-US" dirty="0"/>
              <a:t>, and </a:t>
            </a:r>
            <a:r>
              <a:rPr lang="en-US" dirty="0" err="1"/>
              <a:t>chd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671" y="2039815"/>
            <a:ext cx="9875520" cy="52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5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after removing insignificant variable </a:t>
            </a:r>
            <a:r>
              <a:rPr lang="en-US" dirty="0" err="1"/>
              <a:t>famhist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2039815"/>
            <a:ext cx="9930389" cy="51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0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with all interactions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807" y="1680633"/>
            <a:ext cx="9692639" cy="51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61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Coronary heart disease is a significant predictor for systolic blood pressure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456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This makes sense as people with heart disease also tend to have high blood pressure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7" y="3823009"/>
            <a:ext cx="5450059" cy="270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46" y="3823009"/>
            <a:ext cx="5404444" cy="270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6191" y="2994990"/>
            <a:ext cx="448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 coronary heart disease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0120" y="2994990"/>
            <a:ext cx="4621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coronary heart disease</a:t>
            </a:r>
          </a:p>
        </p:txBody>
      </p:sp>
    </p:spTree>
    <p:extLst>
      <p:ext uri="{BB962C8B-B14F-4D97-AF65-F5344CB8AC3E}">
        <p14:creationId xmlns:p14="http://schemas.microsoft.com/office/powerpoint/2010/main" val="186960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465" y="801858"/>
            <a:ext cx="6494584" cy="12661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/>
              <a:t>Discriminant analysis: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097" y="928469"/>
            <a:ext cx="11085343" cy="57255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cap="none" dirty="0"/>
              <a:t>In the  dataset we have two categorical variables ‘</a:t>
            </a:r>
            <a:r>
              <a:rPr lang="en-US" sz="2000" cap="none" dirty="0" err="1"/>
              <a:t>chd</a:t>
            </a:r>
            <a:r>
              <a:rPr lang="en-US" sz="2000" cap="none" dirty="0"/>
              <a:t>’ (coronary heart disease) indicating if the patient has the heart disease : levels 0/1 , ‘</a:t>
            </a:r>
            <a:r>
              <a:rPr lang="en-US" sz="2000" cap="none" dirty="0" err="1"/>
              <a:t>famhist</a:t>
            </a:r>
            <a:r>
              <a:rPr lang="en-US" sz="2000" cap="none" dirty="0"/>
              <a:t>’ (family history) if any family member of the patient has the heart disease :  levels present/absent.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cap="none" dirty="0"/>
              <a:t>My analysis will try to answer the question, what are the significant variables that influence the combination of patient and his family getting the heart disease.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cap="none" dirty="0"/>
              <a:t>‘</a:t>
            </a:r>
            <a:r>
              <a:rPr lang="en-US" sz="2000" cap="none" dirty="0" err="1"/>
              <a:t>Chd</a:t>
            </a:r>
            <a:r>
              <a:rPr lang="en-US" sz="2000" cap="none" dirty="0"/>
              <a:t>’ and ‘</a:t>
            </a:r>
            <a:r>
              <a:rPr lang="en-US" sz="2000" cap="none" dirty="0" err="1"/>
              <a:t>famhist</a:t>
            </a:r>
            <a:r>
              <a:rPr lang="en-US" sz="2000" cap="none" dirty="0"/>
              <a:t>’ variables are combined such as below to create response variable for the analysis.</a:t>
            </a:r>
          </a:p>
          <a:p>
            <a:pPr algn="l"/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55741"/>
              </p:ext>
            </p:extLst>
          </p:nvPr>
        </p:nvGraphicFramePr>
        <p:xfrm>
          <a:off x="829995" y="3488786"/>
          <a:ext cx="6696220" cy="2479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0636">
                  <a:extLst>
                    <a:ext uri="{9D8B030D-6E8A-4147-A177-3AD203B41FA5}">
                      <a16:colId xmlns:a16="http://schemas.microsoft.com/office/drawing/2014/main" val="722098430"/>
                    </a:ext>
                  </a:extLst>
                </a:gridCol>
                <a:gridCol w="2252792">
                  <a:extLst>
                    <a:ext uri="{9D8B030D-6E8A-4147-A177-3AD203B41FA5}">
                      <a16:colId xmlns:a16="http://schemas.microsoft.com/office/drawing/2014/main" val="369034576"/>
                    </a:ext>
                  </a:extLst>
                </a:gridCol>
                <a:gridCol w="2252792">
                  <a:extLst>
                    <a:ext uri="{9D8B030D-6E8A-4147-A177-3AD203B41FA5}">
                      <a16:colId xmlns:a16="http://schemas.microsoft.com/office/drawing/2014/main" val="1903960728"/>
                    </a:ext>
                  </a:extLst>
                </a:gridCol>
              </a:tblGrid>
              <a:tr h="978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Chd</a:t>
                      </a:r>
                      <a:r>
                        <a:rPr lang="en-US" sz="2000" dirty="0">
                          <a:effectLst/>
                        </a:rPr>
                        <a:t> (0/1)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famhist</a:t>
                      </a:r>
                      <a:r>
                        <a:rPr lang="en-US" sz="2000" dirty="0">
                          <a:effectLst/>
                        </a:rPr>
                        <a:t> (Present/Absent)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Class (New response)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881829"/>
                  </a:ext>
                </a:extLst>
              </a:tr>
              <a:tr h="375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ClassA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503207"/>
                  </a:ext>
                </a:extLst>
              </a:tr>
              <a:tr h="375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ClassB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86485"/>
                  </a:ext>
                </a:extLst>
              </a:tr>
              <a:tr h="375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Absent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ClassC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78192"/>
                  </a:ext>
                </a:extLst>
              </a:tr>
              <a:tr h="375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Absent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ClassD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05026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06043" y="3785995"/>
            <a:ext cx="3235569" cy="18710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Class C is benign/safe</a:t>
            </a:r>
          </a:p>
          <a:p>
            <a:pPr algn="ctr"/>
            <a:r>
              <a:rPr lang="en-US" sz="2000" dirty="0"/>
              <a:t>Class B is risky</a:t>
            </a:r>
          </a:p>
          <a:p>
            <a:pPr algn="ctr"/>
            <a:r>
              <a:rPr lang="en-US" sz="2000" dirty="0"/>
              <a:t>Class A ,D may be at risk</a:t>
            </a:r>
          </a:p>
        </p:txBody>
      </p:sp>
    </p:spTree>
    <p:extLst>
      <p:ext uri="{BB962C8B-B14F-4D97-AF65-F5344CB8AC3E}">
        <p14:creationId xmlns:p14="http://schemas.microsoft.com/office/powerpoint/2010/main" val="112410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Coronary heart disease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Smoking habits – tobacco</a:t>
            </a:r>
            <a:endParaRPr lang="ru-RU" sz="2400" dirty="0"/>
          </a:p>
          <a:p>
            <a:r>
              <a:rPr lang="en-US" sz="2400" dirty="0"/>
              <a:t>Eating habits –adiposity, obesity, LDL, systolic blood pressure</a:t>
            </a:r>
            <a:endParaRPr lang="ru-RU" sz="2400" dirty="0"/>
          </a:p>
          <a:p>
            <a:r>
              <a:rPr lang="en-US" sz="2400" dirty="0"/>
              <a:t>Family history of the disease</a:t>
            </a:r>
            <a:endParaRPr lang="ru-RU" sz="2400" dirty="0"/>
          </a:p>
          <a:p>
            <a:r>
              <a:rPr lang="en-US" sz="2400" dirty="0"/>
              <a:t>Behavior habits – type-A, systolic blood pressure</a:t>
            </a:r>
            <a:endParaRPr lang="ru-RU" sz="2400" dirty="0"/>
          </a:p>
          <a:p>
            <a:r>
              <a:rPr lang="en-US" sz="2400" dirty="0"/>
              <a:t>Drinking habits – alcohol consumption</a:t>
            </a:r>
            <a:endParaRPr lang="ru-RU" sz="2400" dirty="0"/>
          </a:p>
          <a:p>
            <a:r>
              <a:rPr lang="en-US" sz="2400" dirty="0"/>
              <a:t>Aging – age, systolic blood pressure, LDL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337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489"/>
            <a:ext cx="10515600" cy="6119446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New response variable has 4 levels, so we are dealing with multi-class problem. We use LDA and QDA for the analysis.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Frequency plot for the new response variable(class).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7" y="2500532"/>
            <a:ext cx="8537990" cy="410776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199756" y="3073790"/>
            <a:ext cx="1181687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risk</a:t>
            </a:r>
          </a:p>
        </p:txBody>
      </p:sp>
      <p:sp>
        <p:nvSpPr>
          <p:cNvPr id="5" name="Oval 4"/>
          <p:cNvSpPr/>
          <p:nvPr/>
        </p:nvSpPr>
        <p:spPr>
          <a:xfrm>
            <a:off x="3334042" y="5413718"/>
            <a:ext cx="1181687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risk</a:t>
            </a:r>
          </a:p>
        </p:txBody>
      </p:sp>
      <p:sp>
        <p:nvSpPr>
          <p:cNvPr id="6" name="Oval 5"/>
          <p:cNvSpPr/>
          <p:nvPr/>
        </p:nvSpPr>
        <p:spPr>
          <a:xfrm>
            <a:off x="4199756" y="3801793"/>
            <a:ext cx="1272577" cy="61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Risky</a:t>
            </a:r>
          </a:p>
        </p:txBody>
      </p:sp>
      <p:sp>
        <p:nvSpPr>
          <p:cNvPr id="7" name="Oval 6"/>
          <p:cNvSpPr/>
          <p:nvPr/>
        </p:nvSpPr>
        <p:spPr>
          <a:xfrm>
            <a:off x="5884984" y="4533313"/>
            <a:ext cx="1195754" cy="640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2073436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5" y="365125"/>
            <a:ext cx="11535508" cy="1224524"/>
          </a:xfrm>
        </p:spPr>
        <p:txBody>
          <a:bodyPr>
            <a:normAutofit/>
          </a:bodyPr>
          <a:lstStyle/>
          <a:p>
            <a:r>
              <a:rPr lang="en-US" sz="2200" b="1" u="sng" dirty="0"/>
              <a:t>Model(QDA/LDA) with Class as response and 8 continuous variables as predictors.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4"/>
            <a:ext cx="10515600" cy="5444197"/>
          </a:xfrm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Class ~ </a:t>
            </a:r>
            <a:r>
              <a:rPr lang="en-US" sz="2000" dirty="0" err="1">
                <a:solidFill>
                  <a:schemeClr val="accent1"/>
                </a:solidFill>
              </a:rPr>
              <a:t>sbp</a:t>
            </a:r>
            <a:r>
              <a:rPr lang="en-US" sz="2000" dirty="0">
                <a:solidFill>
                  <a:schemeClr val="accent1"/>
                </a:solidFill>
              </a:rPr>
              <a:t> + </a:t>
            </a:r>
            <a:r>
              <a:rPr lang="en-US" sz="2000" dirty="0" err="1">
                <a:solidFill>
                  <a:schemeClr val="accent1"/>
                </a:solidFill>
              </a:rPr>
              <a:t>typea</a:t>
            </a:r>
            <a:r>
              <a:rPr lang="en-US" sz="2000" dirty="0">
                <a:solidFill>
                  <a:schemeClr val="accent1"/>
                </a:solidFill>
              </a:rPr>
              <a:t> +tobacco+ alcohol+ </a:t>
            </a:r>
            <a:r>
              <a:rPr lang="en-US" sz="2000" dirty="0" err="1">
                <a:solidFill>
                  <a:schemeClr val="accent1"/>
                </a:solidFill>
              </a:rPr>
              <a:t>ldl</a:t>
            </a:r>
            <a:r>
              <a:rPr lang="en-US" sz="2000" dirty="0">
                <a:solidFill>
                  <a:schemeClr val="accent1"/>
                </a:solidFill>
              </a:rPr>
              <a:t>+ adiposity+ obesity+ age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QDA will be used based on homogeneity for variance test.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>
                <a:solidFill>
                  <a:schemeClr val="accent1"/>
                </a:solidFill>
              </a:rPr>
              <a:t>MANOVA test results, say possibility of discriminating classes.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331" y="1997612"/>
            <a:ext cx="3488788" cy="1237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899" y="3995858"/>
            <a:ext cx="6401387" cy="21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71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889"/>
            <a:ext cx="10515600" cy="5416062"/>
          </a:xfrm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Using stepwise variable selection ,to identify significant variables in the discriminant analysis.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95" y="2130568"/>
            <a:ext cx="9270610" cy="356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1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5422"/>
            <a:ext cx="10515600" cy="5881541"/>
          </a:xfrm>
        </p:spPr>
        <p:txBody>
          <a:bodyPr/>
          <a:lstStyle/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QDA cross-validated results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" y="1336430"/>
            <a:ext cx="6625883" cy="5148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72997" y="239151"/>
            <a:ext cx="4797083" cy="63585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QDA results are not good, we have error rate close to 55 %.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Class C : error- 23 %</a:t>
            </a:r>
          </a:p>
          <a:p>
            <a:pPr algn="ctr"/>
            <a:r>
              <a:rPr lang="en-US" sz="2400" dirty="0"/>
              <a:t>Class C </a:t>
            </a:r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 err="1">
                <a:sym typeface="Wingdings" panose="05000000000000000000" pitchFamily="2" charset="2"/>
              </a:rPr>
              <a:t>chd</a:t>
            </a:r>
            <a:r>
              <a:rPr lang="en-US" sz="2400" dirty="0">
                <a:sym typeface="Wingdings" panose="05000000000000000000" pitchFamily="2" charset="2"/>
              </a:rPr>
              <a:t> (‘0’), </a:t>
            </a:r>
            <a:r>
              <a:rPr lang="en-US" sz="2400" dirty="0" err="1">
                <a:sym typeface="Wingdings" panose="05000000000000000000" pitchFamily="2" charset="2"/>
              </a:rPr>
              <a:t>famhist</a:t>
            </a:r>
            <a:r>
              <a:rPr lang="en-US" sz="2400" dirty="0">
                <a:sym typeface="Wingdings" panose="05000000000000000000" pitchFamily="2" charset="2"/>
              </a:rPr>
              <a:t> (‘Absent’)</a:t>
            </a:r>
          </a:p>
          <a:p>
            <a:pPr algn="ctr"/>
            <a:endParaRPr lang="en-US" sz="2400" dirty="0">
              <a:sym typeface="Wingdings" panose="05000000000000000000" pitchFamily="2" charset="2"/>
            </a:endParaRPr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Class A : error - 98 %</a:t>
            </a:r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Class A </a:t>
            </a:r>
            <a:r>
              <a:rPr lang="en-US" sz="2400" dirty="0" err="1">
                <a:sym typeface="Wingdings" panose="05000000000000000000" pitchFamily="2" charset="2"/>
              </a:rPr>
              <a:t>chd</a:t>
            </a:r>
            <a:r>
              <a:rPr lang="en-US" sz="2400" dirty="0">
                <a:sym typeface="Wingdings" panose="05000000000000000000" pitchFamily="2" charset="2"/>
              </a:rPr>
              <a:t>(‘0’) , </a:t>
            </a:r>
            <a:r>
              <a:rPr lang="en-US" sz="2400" dirty="0" err="1">
                <a:sym typeface="Wingdings" panose="05000000000000000000" pitchFamily="2" charset="2"/>
              </a:rPr>
              <a:t>famhist</a:t>
            </a:r>
            <a:r>
              <a:rPr lang="en-US" sz="2400" dirty="0">
                <a:sym typeface="Wingdings" panose="05000000000000000000" pitchFamily="2" charset="2"/>
              </a:rPr>
              <a:t> (‘Present’)</a:t>
            </a:r>
          </a:p>
          <a:p>
            <a:pPr algn="ctr"/>
            <a:endParaRPr lang="en-US" sz="2400" dirty="0">
              <a:sym typeface="Wingdings" panose="05000000000000000000" pitchFamily="2" charset="2"/>
            </a:endParaRPr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* Class A,D are most confused with Class 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7865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5422"/>
            <a:ext cx="10515600" cy="6105378"/>
          </a:xfrm>
        </p:spPr>
        <p:txBody>
          <a:bodyPr/>
          <a:lstStyle/>
          <a:p>
            <a:endParaRPr lang="en-US" sz="2400" dirty="0"/>
          </a:p>
          <a:p>
            <a:r>
              <a:rPr lang="en-US" sz="2000" dirty="0">
                <a:solidFill>
                  <a:schemeClr val="accent1"/>
                </a:solidFill>
              </a:rPr>
              <a:t>Next step is to merge the Class A,D because we could not effectively discriminate them.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New Class frequency plot with class A,D merged.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000" dirty="0">
                <a:solidFill>
                  <a:schemeClr val="accent1"/>
                </a:solidFill>
              </a:rPr>
              <a:t>Similar to previous step, we did QDA analysis with New class variable as response. (MANOVA results : possibility of discrimination)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14" y="2201591"/>
            <a:ext cx="7543800" cy="29823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96000" y="4107760"/>
            <a:ext cx="1195754" cy="640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</a:t>
            </a:r>
          </a:p>
        </p:txBody>
      </p:sp>
      <p:sp>
        <p:nvSpPr>
          <p:cNvPr id="6" name="Oval 5"/>
          <p:cNvSpPr/>
          <p:nvPr/>
        </p:nvSpPr>
        <p:spPr>
          <a:xfrm>
            <a:off x="4632960" y="3372725"/>
            <a:ext cx="1195754" cy="640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Risky</a:t>
            </a:r>
          </a:p>
        </p:txBody>
      </p:sp>
      <p:sp>
        <p:nvSpPr>
          <p:cNvPr id="7" name="Oval 6"/>
          <p:cNvSpPr/>
          <p:nvPr/>
        </p:nvSpPr>
        <p:spPr>
          <a:xfrm>
            <a:off x="5549704" y="2641201"/>
            <a:ext cx="1195754" cy="640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risk</a:t>
            </a:r>
          </a:p>
        </p:txBody>
      </p:sp>
    </p:spTree>
    <p:extLst>
      <p:ext uri="{BB962C8B-B14F-4D97-AF65-F5344CB8AC3E}">
        <p14:creationId xmlns:p14="http://schemas.microsoft.com/office/powerpoint/2010/main" val="3803050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852160"/>
          </a:xfrm>
        </p:spPr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QDA results after merging the class A,D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000" dirty="0">
                <a:solidFill>
                  <a:schemeClr val="accent1"/>
                </a:solidFill>
              </a:rPr>
              <a:t>Variables that significant are ‘</a:t>
            </a:r>
            <a:r>
              <a:rPr lang="en-US" sz="2000" dirty="0" err="1">
                <a:solidFill>
                  <a:schemeClr val="accent1"/>
                </a:solidFill>
              </a:rPr>
              <a:t>ldl</a:t>
            </a:r>
            <a:r>
              <a:rPr lang="en-US" sz="2000" dirty="0">
                <a:solidFill>
                  <a:schemeClr val="accent1"/>
                </a:solidFill>
              </a:rPr>
              <a:t>’, ‘</a:t>
            </a:r>
            <a:r>
              <a:rPr lang="en-US" sz="2000" dirty="0" err="1">
                <a:solidFill>
                  <a:schemeClr val="accent1"/>
                </a:solidFill>
              </a:rPr>
              <a:t>typea</a:t>
            </a:r>
            <a:r>
              <a:rPr lang="en-US" sz="2000" dirty="0">
                <a:solidFill>
                  <a:schemeClr val="accent1"/>
                </a:solidFill>
              </a:rPr>
              <a:t>’, ‘age’ (using Stepwise selection).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 Cross-validation results.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9478"/>
            <a:ext cx="5711483" cy="4740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63508" y="2507492"/>
            <a:ext cx="4390292" cy="39073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model is useful ,despite bad error rate.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Class A_D : Error rate of 56%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Predicting Class A_D correctly is more important. Because either the patient or Family member has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1814800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39453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Interpreting the significant variables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17452"/>
            <a:ext cx="10515600" cy="5838093"/>
          </a:xfrm>
          <a:prstGeom prst="rect">
            <a:avLst/>
          </a:prstGeom>
          <a:solidFill>
            <a:srgbClr val="00B050"/>
          </a:solidFill>
          <a:ln w="22225">
            <a:solidFill>
              <a:srgbClr val="00B050"/>
            </a:solidFill>
          </a:ln>
          <a:effectLst>
            <a:glow rad="228600">
              <a:schemeClr val="accent2">
                <a:lumMod val="60000"/>
                <a:lumOff val="40000"/>
              </a:schemeClr>
            </a:glow>
          </a:effectLst>
        </p:spPr>
      </p:pic>
      <p:cxnSp>
        <p:nvCxnSpPr>
          <p:cNvPr id="6" name="Straight Connector 5"/>
          <p:cNvCxnSpPr/>
          <p:nvPr/>
        </p:nvCxnSpPr>
        <p:spPr>
          <a:xfrm flipH="1">
            <a:off x="4079632" y="1364566"/>
            <a:ext cx="4670473" cy="5078437"/>
          </a:xfrm>
          <a:prstGeom prst="line">
            <a:avLst/>
          </a:prstGeom>
          <a:ln w="22225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  <a:effectLst>
            <a:reflection stA="42000" endPos="65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20650" h="1270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264812" y="2753471"/>
            <a:ext cx="2654105" cy="2075542"/>
          </a:xfrm>
          <a:prstGeom prst="ellipse">
            <a:avLst/>
          </a:prstGeom>
          <a:solidFill>
            <a:srgbClr val="FFFF00">
              <a:alpha val="0"/>
            </a:srgbClr>
          </a:solidFill>
          <a:ln w="38100" cap="rnd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8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9361" y="2803117"/>
            <a:ext cx="8825658" cy="840415"/>
          </a:xfrm>
        </p:spPr>
        <p:txBody>
          <a:bodyPr/>
          <a:lstStyle/>
          <a:p>
            <a:r>
              <a:rPr lang="en-US" dirty="0"/>
              <a:t>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74760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8320" y="849380"/>
            <a:ext cx="8761413" cy="706964"/>
          </a:xfrm>
        </p:spPr>
        <p:txBody>
          <a:bodyPr/>
          <a:lstStyle/>
          <a:p>
            <a:r>
              <a:rPr lang="en-US" sz="4000" dirty="0"/>
              <a:t>Numerical predictors</a:t>
            </a:r>
            <a:endParaRPr lang="ru-RU" sz="40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167977"/>
              </p:ext>
            </p:extLst>
          </p:nvPr>
        </p:nvGraphicFramePr>
        <p:xfrm>
          <a:off x="600723" y="1857652"/>
          <a:ext cx="11055020" cy="442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1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1232">
                <a:tc>
                  <a:txBody>
                    <a:bodyPr/>
                    <a:lstStyle/>
                    <a:p>
                      <a:r>
                        <a:rPr lang="en-US" dirty="0"/>
                        <a:t>Predictor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  <a:endParaRPr lang="ru-RU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32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42.82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Years</a:t>
                      </a:r>
                      <a:endParaRPr lang="ru-RU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232">
                <a:tc>
                  <a:txBody>
                    <a:bodyPr/>
                    <a:lstStyle/>
                    <a:p>
                      <a:r>
                        <a:rPr lang="en-US" dirty="0"/>
                        <a:t>Blood</a:t>
                      </a:r>
                      <a:r>
                        <a:rPr lang="en-US" baseline="0" dirty="0"/>
                        <a:t> Pressure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mmHg</a:t>
                      </a:r>
                      <a:endParaRPr lang="ru-RU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232">
                <a:tc>
                  <a:txBody>
                    <a:bodyPr/>
                    <a:lstStyle/>
                    <a:p>
                      <a:r>
                        <a:rPr lang="en-US" dirty="0"/>
                        <a:t>Tobacco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31.2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Kg</a:t>
                      </a:r>
                      <a:endParaRPr lang="ru-RU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232">
                <a:tc>
                  <a:txBody>
                    <a:bodyPr/>
                    <a:lstStyle/>
                    <a:p>
                      <a:r>
                        <a:rPr lang="en-US" dirty="0"/>
                        <a:t>LDL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4.34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15.33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mmol</a:t>
                      </a:r>
                      <a:r>
                        <a:rPr lang="en-US" dirty="0"/>
                        <a:t>/l</a:t>
                      </a:r>
                      <a:endParaRPr lang="ru-RU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232">
                <a:tc>
                  <a:txBody>
                    <a:bodyPr/>
                    <a:lstStyle/>
                    <a:p>
                      <a:r>
                        <a:rPr lang="en-US" dirty="0"/>
                        <a:t>Alcohol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7.51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147.2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Units/week</a:t>
                      </a:r>
                      <a:endParaRPr lang="ru-RU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232">
                <a:tc>
                  <a:txBody>
                    <a:bodyPr/>
                    <a:lstStyle/>
                    <a:p>
                      <a:r>
                        <a:rPr lang="en-US" dirty="0"/>
                        <a:t>Type-A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  <a:endParaRPr lang="ru-RU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232">
                <a:tc>
                  <a:txBody>
                    <a:bodyPr/>
                    <a:lstStyle/>
                    <a:p>
                      <a:r>
                        <a:rPr lang="en-US" dirty="0"/>
                        <a:t>Adiposity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26.12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6.74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42.49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232">
                <a:tc>
                  <a:txBody>
                    <a:bodyPr/>
                    <a:lstStyle/>
                    <a:p>
                      <a:r>
                        <a:rPr lang="en-US" dirty="0"/>
                        <a:t>Obesity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25.8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14.7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46.58</a:t>
                      </a:r>
                      <a:endParaRPr lang="ru-RU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Kg/m^2</a:t>
                      </a:r>
                      <a:endParaRPr lang="ru-RU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78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model: variable selection</a:t>
            </a:r>
            <a:br>
              <a:rPr lang="en-US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005437"/>
              </p:ext>
            </p:extLst>
          </p:nvPr>
        </p:nvGraphicFramePr>
        <p:xfrm>
          <a:off x="970671" y="3151163"/>
          <a:ext cx="10573993" cy="3648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5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5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699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497">
                <a:tc grid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Summary of Stepwise Selection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497"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Step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Effect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DF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Number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In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Score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Chi-Square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Wald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Chi-Square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Pr &gt; ChiSq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8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Entered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Removed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5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effectLst/>
                        </a:rPr>
                        <a:t>age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64.2684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&lt;.0001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51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Famhist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19.0794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&lt;.0001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51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effectLst/>
                        </a:rPr>
                        <a:t>Tobacco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11.0460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0.0009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35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Typea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10.4263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0.0012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35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Ldl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9.0922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0.0026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45337" y="1586242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Final model: </a:t>
            </a:r>
            <a:r>
              <a:rPr lang="en-US" sz="2000" b="1" dirty="0" err="1"/>
              <a:t>chd</a:t>
            </a:r>
            <a:r>
              <a:rPr lang="en-US" sz="2000" b="1" dirty="0"/>
              <a:t> ~ age + </a:t>
            </a:r>
            <a:r>
              <a:rPr lang="en-US" sz="2000" b="1" dirty="0" err="1"/>
              <a:t>Famhist</a:t>
            </a:r>
            <a:r>
              <a:rPr lang="en-US" sz="2000" b="1" dirty="0"/>
              <a:t> + Tobacco + Type-A + LDL</a:t>
            </a:r>
          </a:p>
          <a:p>
            <a:r>
              <a:rPr lang="en-US" sz="2000" dirty="0"/>
              <a:t>Variables dropped: adiposity, obesity , blood pressure,  alcohol</a:t>
            </a:r>
          </a:p>
        </p:txBody>
      </p:sp>
    </p:spTree>
    <p:extLst>
      <p:ext uri="{BB962C8B-B14F-4D97-AF65-F5344CB8AC3E}">
        <p14:creationId xmlns:p14="http://schemas.microsoft.com/office/powerpoint/2010/main" val="56526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model: diagnostics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88" y="2208105"/>
            <a:ext cx="5249228" cy="393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3" y="2201988"/>
            <a:ext cx="5257384" cy="39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17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model: significance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348428"/>
              </p:ext>
            </p:extLst>
          </p:nvPr>
        </p:nvGraphicFramePr>
        <p:xfrm>
          <a:off x="1154953" y="2663300"/>
          <a:ext cx="4793086" cy="3123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727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Model Fit Statistics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Criterion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Intercept Only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Intercept and Covariates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effectLst/>
                        </a:rPr>
                        <a:t>AIC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effectLst/>
                        </a:rPr>
                        <a:t>598.108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effectLst/>
                        </a:rPr>
                        <a:t>487.686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SC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602.244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512.499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-2 Log L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596.108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475.686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57086"/>
              </p:ext>
            </p:extLst>
          </p:nvPr>
        </p:nvGraphicFramePr>
        <p:xfrm>
          <a:off x="6498454" y="2663301"/>
          <a:ext cx="4686111" cy="3123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8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775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Testing Global Null Hypothesis: BETA=0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Test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Chi-Square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DF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Pr &gt; ChiSq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Likelihood Ratio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120.4228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effectLst/>
                        </a:rPr>
                        <a:t>&lt;.0001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Score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105.5848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effectLst/>
                        </a:rPr>
                        <a:t>&lt;.0001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Wald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82.5120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effectLst/>
                        </a:rPr>
                        <a:t>&lt;.0001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32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model: lack-of-fit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445623"/>
              </p:ext>
            </p:extLst>
          </p:nvPr>
        </p:nvGraphicFramePr>
        <p:xfrm>
          <a:off x="2276320" y="2456413"/>
          <a:ext cx="7296809" cy="36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9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2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5182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600" b="1" dirty="0" err="1">
                          <a:effectLst/>
                        </a:rPr>
                        <a:t>Hosmer</a:t>
                      </a:r>
                      <a:r>
                        <a:rPr lang="en-US" sz="3600" b="1" dirty="0">
                          <a:effectLst/>
                        </a:rPr>
                        <a:t> and </a:t>
                      </a:r>
                      <a:r>
                        <a:rPr lang="en-US" sz="3600" b="1" dirty="0" err="1">
                          <a:effectLst/>
                        </a:rPr>
                        <a:t>Lemeshow</a:t>
                      </a:r>
                      <a:r>
                        <a:rPr lang="en-US" sz="3600" b="1" dirty="0">
                          <a:effectLst/>
                        </a:rPr>
                        <a:t> Goodness-of-Fit Test</a:t>
                      </a:r>
                      <a:endParaRPr lang="ru-RU" sz="3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600">
                          <a:effectLst/>
                        </a:rPr>
                        <a:t>Chi-Square</a:t>
                      </a:r>
                      <a:endParaRPr lang="ru-RU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600">
                          <a:effectLst/>
                        </a:rPr>
                        <a:t>DF</a:t>
                      </a:r>
                      <a:endParaRPr lang="ru-RU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600">
                          <a:effectLst/>
                        </a:rPr>
                        <a:t>Pr &gt; ChiSq</a:t>
                      </a:r>
                      <a:endParaRPr lang="ru-RU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15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600">
                          <a:effectLst/>
                        </a:rPr>
                        <a:t>1.5312</a:t>
                      </a:r>
                      <a:endParaRPr lang="ru-RU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600">
                          <a:effectLst/>
                        </a:rPr>
                        <a:t>8</a:t>
                      </a:r>
                      <a:endParaRPr lang="ru-RU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600" b="1" dirty="0">
                          <a:effectLst/>
                        </a:rPr>
                        <a:t>0.9922</a:t>
                      </a:r>
                      <a:endParaRPr lang="ru-RU" sz="3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53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996362"/>
              </p:ext>
            </p:extLst>
          </p:nvPr>
        </p:nvGraphicFramePr>
        <p:xfrm>
          <a:off x="1154955" y="2484926"/>
          <a:ext cx="10011855" cy="3605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4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629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670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effectLst/>
                        </a:rPr>
                        <a:t>Analysis of Maximum Likelihood Estimates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Parameter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DF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Estimate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Standard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Error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Wald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Chi-Square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Pr &gt; ChiSq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Intercept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-5.9923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0.9174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42.6626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&lt;.0001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Age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effectLst/>
                        </a:rPr>
                        <a:t>0.0505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0.0102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24.4446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&lt;.0001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>
                          <a:effectLst/>
                        </a:rPr>
                        <a:t>Famhist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Absent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effectLst/>
                        </a:rPr>
                        <a:t>-0.4541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0.1129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16.1827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&lt;.0001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Tobacco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effectLst/>
                        </a:rPr>
                        <a:t>0.0804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0.0259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9.6456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0.0019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>
                          <a:effectLst/>
                        </a:rPr>
                        <a:t>Typea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effectLst/>
                        </a:rPr>
                        <a:t>0.0371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0.0122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9.3058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0.0023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>
                          <a:effectLst/>
                        </a:rPr>
                        <a:t>Ldl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effectLst/>
                        </a:rPr>
                        <a:t>0.1620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0.0550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8.6846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0.0032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15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473510"/>
              </p:ext>
            </p:extLst>
          </p:nvPr>
        </p:nvGraphicFramePr>
        <p:xfrm>
          <a:off x="667783" y="2360504"/>
          <a:ext cx="10657181" cy="3642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2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6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6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565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</a:rPr>
                        <a:t>Odds Ratio Estimates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4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Effect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Point Estimate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95% Wald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Confidence Limits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</a:rPr>
                        <a:t>Age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dirty="0">
                          <a:effectLst/>
                        </a:rPr>
                        <a:t>1.052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1.031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1.073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 err="1">
                          <a:effectLst/>
                        </a:rPr>
                        <a:t>famhist</a:t>
                      </a:r>
                      <a:r>
                        <a:rPr lang="en-US" sz="2800" dirty="0">
                          <a:effectLst/>
                        </a:rPr>
                        <a:t> Absent </a:t>
                      </a:r>
                      <a:r>
                        <a:rPr lang="en-US" sz="2800" dirty="0" err="1">
                          <a:effectLst/>
                        </a:rPr>
                        <a:t>vs</a:t>
                      </a:r>
                      <a:r>
                        <a:rPr lang="en-US" sz="2800" dirty="0">
                          <a:effectLst/>
                        </a:rPr>
                        <a:t> Present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dirty="0">
                          <a:effectLst/>
                        </a:rPr>
                        <a:t>0.403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0.259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0.628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</a:rPr>
                        <a:t>Tobacco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dirty="0">
                          <a:effectLst/>
                        </a:rPr>
                        <a:t>1.084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1.030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1.140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 err="1">
                          <a:effectLst/>
                        </a:rPr>
                        <a:t>Typea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dirty="0">
                          <a:effectLst/>
                        </a:rPr>
                        <a:t>1.038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1.013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1.063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 err="1">
                          <a:effectLst/>
                        </a:rPr>
                        <a:t>Ldl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dirty="0">
                          <a:effectLst/>
                        </a:rPr>
                        <a:t>1.176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1.056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1.310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383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1352</TotalTime>
  <Words>970</Words>
  <Application>Microsoft Office PowerPoint</Application>
  <PresentationFormat>Widescreen</PresentationFormat>
  <Paragraphs>351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Analyzing heart disease using patient medical records</vt:lpstr>
      <vt:lpstr>Coronary heart disease</vt:lpstr>
      <vt:lpstr>Numerical predictors</vt:lpstr>
      <vt:lpstr>Logistic Regression model: variable selection </vt:lpstr>
      <vt:lpstr>Logistic Regression model: diagnostics</vt:lpstr>
      <vt:lpstr>Logistic Regression model: significance</vt:lpstr>
      <vt:lpstr>Logistic Regression model: lack-of-fit</vt:lpstr>
      <vt:lpstr>Logistic Regression model</vt:lpstr>
      <vt:lpstr>Logistic Regression model</vt:lpstr>
      <vt:lpstr>Logistic Regression model: predicting</vt:lpstr>
      <vt:lpstr>Clustering and ANOVA</vt:lpstr>
      <vt:lpstr>First attempt at clustering</vt:lpstr>
      <vt:lpstr>Clustering after removing 2 outliers</vt:lpstr>
      <vt:lpstr>PowerPoint Presentation</vt:lpstr>
      <vt:lpstr>Proc GLM with response variable sbp and predictor variables cluster, famhist, and chd</vt:lpstr>
      <vt:lpstr>Model after removing insignificant variable famhist</vt:lpstr>
      <vt:lpstr>Model with all interactions</vt:lpstr>
      <vt:lpstr>Coronary heart disease is a significant predictor for systolic blood pressure</vt:lpstr>
      <vt:lpstr>     Discriminant analysis:</vt:lpstr>
      <vt:lpstr>PowerPoint Presentation</vt:lpstr>
      <vt:lpstr>Model(QDA/LDA) with Class as response and 8 continuous variables as predictors. </vt:lpstr>
      <vt:lpstr>PowerPoint Presentation</vt:lpstr>
      <vt:lpstr>PowerPoint Presentation</vt:lpstr>
      <vt:lpstr>PowerPoint Presentation</vt:lpstr>
      <vt:lpstr>PowerPoint Presentation</vt:lpstr>
      <vt:lpstr>Interpreting the significant variables</vt:lpstr>
      <vt:lpstr>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 and QDA analysis</dc:title>
  <dc:creator>Bandlamudi, Jayachandu</dc:creator>
  <cp:lastModifiedBy>Bandlamudi, Jayachandu</cp:lastModifiedBy>
  <cp:revision>107</cp:revision>
  <dcterms:created xsi:type="dcterms:W3CDTF">2016-11-30T22:20:18Z</dcterms:created>
  <dcterms:modified xsi:type="dcterms:W3CDTF">2016-12-04T01:13:42Z</dcterms:modified>
</cp:coreProperties>
</file>