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9" r:id="rId3"/>
    <p:sldId id="257" r:id="rId4"/>
    <p:sldId id="258" r:id="rId5"/>
    <p:sldId id="259" r:id="rId6"/>
    <p:sldId id="274" r:id="rId7"/>
    <p:sldId id="270" r:id="rId8"/>
    <p:sldId id="271" r:id="rId9"/>
    <p:sldId id="260" r:id="rId10"/>
    <p:sldId id="272" r:id="rId11"/>
    <p:sldId id="27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501B6-DE86-4468-8480-961BC1C29BC2}" type="datetimeFigureOut">
              <a:rPr lang="en-US" smtClean="0"/>
              <a:t>8/9/2017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3188F-FE2E-4526-8329-BBC4A9BD452E}" type="slidenum">
              <a:rPr lang="en-US" smtClean="0"/>
              <a:t>‹#›</a:t>
            </a:fld>
            <a:endParaRPr lang="en-US" dirty="0"/>
          </a:p>
        </p:txBody>
      </p:sp>
    </p:spTree>
    <p:extLst>
      <p:ext uri="{BB962C8B-B14F-4D97-AF65-F5344CB8AC3E}">
        <p14:creationId xmlns:p14="http://schemas.microsoft.com/office/powerpoint/2010/main" val="344863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Ventriculomegaly , Duodenal stenosis , Leukopenia , Aganglionic megacolon , Short palpebral fissure , Hearing impairment , Hypopigmented skin patches , Myelodysplasia , Multiple cafe-au-lait spots , Upslanted palpebral fissure , Abnormality of femur morphology , Cryptorchidism , Absent testis , Hypoplasia of the ulna , Hypertrophic cardiomyopathy , Abnormality of the aortic valve , Microcephaly , Bicornuate uterus , Azoospermia , Weight loss , Dolichocephaly , Scoliosis , Almond-shaped palpebral fissure , Abnormality of the preputium , Nystagmus , Oligohydramnios , Finger syndactyly , Recurrent urinary tract infections , Global developmental delay , Atrial septal defect , Abnormality of chromosome stability , Proptosis , Hypospadias , Triphalangeal thumb , Hydroureter , Cleft palate , Renal insufficiency , Hypogonadism , Intrauterine growth retardation , Clubbing of toes , Hydrocephalus , Patent ductus arteriosus , Microphthalmia , Abnormality of the hypothalamus-pituitary axis , Clinodactyly of the 5th finger , Epicanthus , Frontal bossing , Tetralogy of Fallot , Small for gestational age , Cafe-au-lait spot , Short thumb , Abnormal heart morphology , Pancytopenia , Absent thumb , Renal agenesis , Chromosomal breakage induced by crosslinking agents , Deficient excision of UV-induced pyrimidine dimers in DNA , Horseshoe kidney , Duplicated collecting system , Bruising susceptibility , Prolonged G2 phase of cell cycle , Absent radius , Leukemia , Anemic pallor , Hypergonadotropic hypogonadism , Reticulocytopenia , Neutropenia , Ectopic kidney , Anemia , Complete duplication of thumb phalanx , Abnormality of skin pigmentation</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 name="Group 4"/>
          <p:cNvGrpSpPr>
            <a:grpSpLocks/>
          </p:cNvGrpSpPr>
          <p:nvPr/>
        </p:nvGrpSpPr>
        <p:grpSpPr bwMode="auto">
          <a:xfrm>
            <a:off x="658813" y="684213"/>
            <a:ext cx="1263650" cy="1376362"/>
            <a:chOff x="415" y="431"/>
            <a:chExt cx="796" cy="867"/>
          </a:xfrm>
        </p:grpSpPr>
        <p:sp>
          <p:nvSpPr>
            <p:cNvPr id="4" name="Freeform 5"/>
            <p:cNvSpPr>
              <a:spLocks/>
            </p:cNvSpPr>
            <p:nvPr userDrawn="1"/>
          </p:nvSpPr>
          <p:spPr bwMode="auto">
            <a:xfrm>
              <a:off x="710"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5" name="Freeform 6"/>
            <p:cNvSpPr>
              <a:spLocks noEditPoints="1"/>
            </p:cNvSpPr>
            <p:nvPr/>
          </p:nvSpPr>
          <p:spPr bwMode="auto">
            <a:xfrm>
              <a:off x="535" y="853"/>
              <a:ext cx="556" cy="445"/>
            </a:xfrm>
            <a:custGeom>
              <a:avLst/>
              <a:gdLst>
                <a:gd name="T0" fmla="*/ 2147483647 w 359"/>
                <a:gd name="T1" fmla="*/ 0 h 287"/>
                <a:gd name="T2" fmla="*/ 2147483647 w 359"/>
                <a:gd name="T3" fmla="*/ 0 h 287"/>
                <a:gd name="T4" fmla="*/ 2147483647 w 359"/>
                <a:gd name="T5" fmla="*/ 2147483647 h 287"/>
                <a:gd name="T6" fmla="*/ 2147483647 w 359"/>
                <a:gd name="T7" fmla="*/ 2147483647 h 287"/>
                <a:gd name="T8" fmla="*/ 2147483647 w 359"/>
                <a:gd name="T9" fmla="*/ 2147483647 h 287"/>
                <a:gd name="T10" fmla="*/ 2147483647 w 359"/>
                <a:gd name="T11" fmla="*/ 2147483647 h 287"/>
                <a:gd name="T12" fmla="*/ 2147483647 w 359"/>
                <a:gd name="T13" fmla="*/ 2147483647 h 287"/>
                <a:gd name="T14" fmla="*/ 2147483647 w 359"/>
                <a:gd name="T15" fmla="*/ 2147483647 h 287"/>
                <a:gd name="T16" fmla="*/ 2147483647 w 359"/>
                <a:gd name="T17" fmla="*/ 2147483647 h 287"/>
                <a:gd name="T18" fmla="*/ 2147483647 w 359"/>
                <a:gd name="T19" fmla="*/ 2147483647 h 287"/>
                <a:gd name="T20" fmla="*/ 2147483647 w 359"/>
                <a:gd name="T21" fmla="*/ 2147483647 h 287"/>
                <a:gd name="T22" fmla="*/ 2147483647 w 359"/>
                <a:gd name="T23" fmla="*/ 2147483647 h 287"/>
                <a:gd name="T24" fmla="*/ 2147483647 w 359"/>
                <a:gd name="T25" fmla="*/ 2147483647 h 287"/>
                <a:gd name="T26" fmla="*/ 2147483647 w 359"/>
                <a:gd name="T27" fmla="*/ 2147483647 h 287"/>
                <a:gd name="T28" fmla="*/ 2147483647 w 359"/>
                <a:gd name="T29" fmla="*/ 2147483647 h 287"/>
                <a:gd name="T30" fmla="*/ 2147483647 w 359"/>
                <a:gd name="T31" fmla="*/ 2147483647 h 287"/>
                <a:gd name="T32" fmla="*/ 2147483647 w 359"/>
                <a:gd name="T33" fmla="*/ 2147483647 h 287"/>
                <a:gd name="T34" fmla="*/ 2147483647 w 359"/>
                <a:gd name="T35" fmla="*/ 2147483647 h 287"/>
                <a:gd name="T36" fmla="*/ 2147483647 w 359"/>
                <a:gd name="T37" fmla="*/ 2147483647 h 287"/>
                <a:gd name="T38" fmla="*/ 2147483647 w 359"/>
                <a:gd name="T39" fmla="*/ 2147483647 h 287"/>
                <a:gd name="T40" fmla="*/ 2147483647 w 359"/>
                <a:gd name="T41" fmla="*/ 2147483647 h 287"/>
                <a:gd name="T42" fmla="*/ 2147483647 w 359"/>
                <a:gd name="T43" fmla="*/ 2147483647 h 287"/>
                <a:gd name="T44" fmla="*/ 2147483647 w 359"/>
                <a:gd name="T45" fmla="*/ 2147483647 h 287"/>
                <a:gd name="T46" fmla="*/ 2147483647 w 359"/>
                <a:gd name="T47" fmla="*/ 2147483647 h 287"/>
                <a:gd name="T48" fmla="*/ 2147483647 w 359"/>
                <a:gd name="T49" fmla="*/ 2147483647 h 287"/>
                <a:gd name="T50" fmla="*/ 2147483647 w 359"/>
                <a:gd name="T51" fmla="*/ 2147483647 h 287"/>
                <a:gd name="T52" fmla="*/ 2147483647 w 359"/>
                <a:gd name="T53" fmla="*/ 2147483647 h 287"/>
                <a:gd name="T54" fmla="*/ 2147483647 w 359"/>
                <a:gd name="T55" fmla="*/ 2147483647 h 287"/>
                <a:gd name="T56" fmla="*/ 2147483647 w 359"/>
                <a:gd name="T57" fmla="*/ 2147483647 h 287"/>
                <a:gd name="T58" fmla="*/ 2147483647 w 359"/>
                <a:gd name="T59" fmla="*/ 2147483647 h 287"/>
                <a:gd name="T60" fmla="*/ 2147483647 w 359"/>
                <a:gd name="T61" fmla="*/ 2147483647 h 287"/>
                <a:gd name="T62" fmla="*/ 2147483647 w 359"/>
                <a:gd name="T63" fmla="*/ 2147483647 h 287"/>
                <a:gd name="T64" fmla="*/ 2147483647 w 359"/>
                <a:gd name="T65" fmla="*/ 2147483647 h 287"/>
                <a:gd name="T66" fmla="*/ 2147483647 w 359"/>
                <a:gd name="T67" fmla="*/ 2147483647 h 287"/>
                <a:gd name="T68" fmla="*/ 2147483647 w 359"/>
                <a:gd name="T69" fmla="*/ 2147483647 h 287"/>
                <a:gd name="T70" fmla="*/ 2147483647 w 359"/>
                <a:gd name="T71" fmla="*/ 2147483647 h 287"/>
                <a:gd name="T72" fmla="*/ 2147483647 w 359"/>
                <a:gd name="T73" fmla="*/ 2147483647 h 287"/>
                <a:gd name="T74" fmla="*/ 2147483647 w 359"/>
                <a:gd name="T75" fmla="*/ 2147483647 h 287"/>
                <a:gd name="T76" fmla="*/ 2147483647 w 359"/>
                <a:gd name="T77" fmla="*/ 0 h 287"/>
                <a:gd name="T78" fmla="*/ 2147483647 w 359"/>
                <a:gd name="T79" fmla="*/ 0 h 287"/>
                <a:gd name="T80" fmla="*/ 0 w 359"/>
                <a:gd name="T81" fmla="*/ 0 h 287"/>
                <a:gd name="T82" fmla="*/ 0 w 359"/>
                <a:gd name="T83" fmla="*/ 2147483647 h 287"/>
                <a:gd name="T84" fmla="*/ 2147483647 w 359"/>
                <a:gd name="T85" fmla="*/ 2147483647 h 287"/>
                <a:gd name="T86" fmla="*/ 2147483647 w 359"/>
                <a:gd name="T87" fmla="*/ 2147483647 h 287"/>
                <a:gd name="T88" fmla="*/ 2147483647 w 359"/>
                <a:gd name="T89" fmla="*/ 2147483647 h 287"/>
                <a:gd name="T90" fmla="*/ 2147483647 w 359"/>
                <a:gd name="T91" fmla="*/ 2147483647 h 287"/>
                <a:gd name="T92" fmla="*/ 2147483647 w 359"/>
                <a:gd name="T93" fmla="*/ 2147483647 h 287"/>
                <a:gd name="T94" fmla="*/ 2147483647 w 359"/>
                <a:gd name="T95" fmla="*/ 2147483647 h 287"/>
                <a:gd name="T96" fmla="*/ 2147483647 w 359"/>
                <a:gd name="T97" fmla="*/ 0 h 287"/>
                <a:gd name="T98" fmla="*/ 2147483647 w 359"/>
                <a:gd name="T99" fmla="*/ 0 h 287"/>
                <a:gd name="T100" fmla="*/ 2147483647 w 359"/>
                <a:gd name="T101" fmla="*/ 2147483647 h 287"/>
                <a:gd name="T102" fmla="*/ 2147483647 w 359"/>
                <a:gd name="T103" fmla="*/ 2147483647 h 287"/>
                <a:gd name="T104" fmla="*/ 2147483647 w 359"/>
                <a:gd name="T105" fmla="*/ 2147483647 h 287"/>
                <a:gd name="T106" fmla="*/ 2147483647 w 359"/>
                <a:gd name="T107" fmla="*/ 2147483647 h 287"/>
                <a:gd name="T108" fmla="*/ 2147483647 w 359"/>
                <a:gd name="T109" fmla="*/ 2147483647 h 287"/>
                <a:gd name="T110" fmla="*/ 2147483647 w 359"/>
                <a:gd name="T111" fmla="*/ 2147483647 h 287"/>
                <a:gd name="T112" fmla="*/ 2147483647 w 359"/>
                <a:gd name="T113" fmla="*/ 2147483647 h 287"/>
                <a:gd name="T114" fmla="*/ 2147483647 w 359"/>
                <a:gd name="T115" fmla="*/ 2147483647 h 287"/>
                <a:gd name="T116" fmla="*/ 2147483647 w 359"/>
                <a:gd name="T117" fmla="*/ 2147483647 h 287"/>
                <a:gd name="T118" fmla="*/ 2147483647 w 359"/>
                <a:gd name="T119" fmla="*/ 2147483647 h 2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59" h="287">
                  <a:moveTo>
                    <a:pt x="283" y="0"/>
                  </a:moveTo>
                  <a:cubicBezTo>
                    <a:pt x="207" y="0"/>
                    <a:pt x="207" y="0"/>
                    <a:pt x="207" y="0"/>
                  </a:cubicBezTo>
                  <a:cubicBezTo>
                    <a:pt x="207" y="86"/>
                    <a:pt x="207" y="86"/>
                    <a:pt x="207" y="86"/>
                  </a:cubicBezTo>
                  <a:cubicBezTo>
                    <a:pt x="207" y="125"/>
                    <a:pt x="221" y="152"/>
                    <a:pt x="244" y="171"/>
                  </a:cubicBezTo>
                  <a:cubicBezTo>
                    <a:pt x="244" y="159"/>
                    <a:pt x="244" y="159"/>
                    <a:pt x="244" y="159"/>
                  </a:cubicBezTo>
                  <a:cubicBezTo>
                    <a:pt x="227" y="139"/>
                    <a:pt x="224" y="116"/>
                    <a:pt x="224" y="96"/>
                  </a:cubicBezTo>
                  <a:cubicBezTo>
                    <a:pt x="224" y="74"/>
                    <a:pt x="224" y="74"/>
                    <a:pt x="224" y="74"/>
                  </a:cubicBezTo>
                  <a:cubicBezTo>
                    <a:pt x="253" y="74"/>
                    <a:pt x="253" y="74"/>
                    <a:pt x="253" y="74"/>
                  </a:cubicBezTo>
                  <a:cubicBezTo>
                    <a:pt x="253" y="171"/>
                    <a:pt x="253" y="171"/>
                    <a:pt x="253" y="171"/>
                  </a:cubicBezTo>
                  <a:cubicBezTo>
                    <a:pt x="253" y="207"/>
                    <a:pt x="243" y="252"/>
                    <a:pt x="180" y="280"/>
                  </a:cubicBezTo>
                  <a:cubicBezTo>
                    <a:pt x="119" y="253"/>
                    <a:pt x="107" y="211"/>
                    <a:pt x="106" y="177"/>
                  </a:cubicBezTo>
                  <a:cubicBezTo>
                    <a:pt x="135" y="157"/>
                    <a:pt x="151" y="129"/>
                    <a:pt x="151" y="86"/>
                  </a:cubicBezTo>
                  <a:cubicBezTo>
                    <a:pt x="151" y="74"/>
                    <a:pt x="151" y="74"/>
                    <a:pt x="151" y="74"/>
                  </a:cubicBezTo>
                  <a:cubicBezTo>
                    <a:pt x="180" y="74"/>
                    <a:pt x="180" y="74"/>
                    <a:pt x="180" y="74"/>
                  </a:cubicBezTo>
                  <a:cubicBezTo>
                    <a:pt x="198" y="74"/>
                    <a:pt x="198" y="74"/>
                    <a:pt x="198" y="74"/>
                  </a:cubicBezTo>
                  <a:cubicBezTo>
                    <a:pt x="198" y="56"/>
                    <a:pt x="198" y="56"/>
                    <a:pt x="198" y="56"/>
                  </a:cubicBezTo>
                  <a:cubicBezTo>
                    <a:pt x="180" y="56"/>
                    <a:pt x="180" y="56"/>
                    <a:pt x="180" y="56"/>
                  </a:cubicBezTo>
                  <a:cubicBezTo>
                    <a:pt x="151" y="56"/>
                    <a:pt x="151" y="56"/>
                    <a:pt x="151" y="56"/>
                  </a:cubicBezTo>
                  <a:cubicBezTo>
                    <a:pt x="151" y="56"/>
                    <a:pt x="151" y="56"/>
                    <a:pt x="151" y="56"/>
                  </a:cubicBezTo>
                  <a:cubicBezTo>
                    <a:pt x="134" y="56"/>
                    <a:pt x="134" y="56"/>
                    <a:pt x="134" y="56"/>
                  </a:cubicBezTo>
                  <a:cubicBezTo>
                    <a:pt x="134" y="56"/>
                    <a:pt x="134" y="56"/>
                    <a:pt x="134" y="56"/>
                  </a:cubicBezTo>
                  <a:cubicBezTo>
                    <a:pt x="89" y="56"/>
                    <a:pt x="89" y="56"/>
                    <a:pt x="89" y="56"/>
                  </a:cubicBezTo>
                  <a:cubicBezTo>
                    <a:pt x="89" y="159"/>
                    <a:pt x="89" y="159"/>
                    <a:pt x="89" y="159"/>
                  </a:cubicBezTo>
                  <a:cubicBezTo>
                    <a:pt x="89" y="162"/>
                    <a:pt x="89" y="166"/>
                    <a:pt x="89" y="169"/>
                  </a:cubicBezTo>
                  <a:cubicBezTo>
                    <a:pt x="89" y="169"/>
                    <a:pt x="89" y="169"/>
                    <a:pt x="89" y="169"/>
                  </a:cubicBezTo>
                  <a:cubicBezTo>
                    <a:pt x="96" y="165"/>
                    <a:pt x="101" y="160"/>
                    <a:pt x="106" y="155"/>
                  </a:cubicBezTo>
                  <a:cubicBezTo>
                    <a:pt x="106" y="155"/>
                    <a:pt x="106" y="155"/>
                    <a:pt x="106" y="155"/>
                  </a:cubicBezTo>
                  <a:cubicBezTo>
                    <a:pt x="106" y="74"/>
                    <a:pt x="106" y="74"/>
                    <a:pt x="106" y="74"/>
                  </a:cubicBezTo>
                  <a:cubicBezTo>
                    <a:pt x="134" y="74"/>
                    <a:pt x="134" y="74"/>
                    <a:pt x="134" y="74"/>
                  </a:cubicBezTo>
                  <a:cubicBezTo>
                    <a:pt x="134" y="74"/>
                    <a:pt x="134" y="74"/>
                    <a:pt x="134" y="74"/>
                  </a:cubicBezTo>
                  <a:cubicBezTo>
                    <a:pt x="134" y="96"/>
                    <a:pt x="134" y="96"/>
                    <a:pt x="134" y="96"/>
                  </a:cubicBezTo>
                  <a:cubicBezTo>
                    <a:pt x="134" y="126"/>
                    <a:pt x="128" y="162"/>
                    <a:pt x="75" y="186"/>
                  </a:cubicBezTo>
                  <a:cubicBezTo>
                    <a:pt x="23" y="162"/>
                    <a:pt x="17" y="126"/>
                    <a:pt x="17" y="96"/>
                  </a:cubicBezTo>
                  <a:cubicBezTo>
                    <a:pt x="17" y="18"/>
                    <a:pt x="17" y="18"/>
                    <a:pt x="17" y="18"/>
                  </a:cubicBezTo>
                  <a:cubicBezTo>
                    <a:pt x="75" y="18"/>
                    <a:pt x="75" y="18"/>
                    <a:pt x="75" y="18"/>
                  </a:cubicBezTo>
                  <a:cubicBezTo>
                    <a:pt x="134" y="18"/>
                    <a:pt x="134" y="18"/>
                    <a:pt x="134" y="18"/>
                  </a:cubicBezTo>
                  <a:cubicBezTo>
                    <a:pt x="134" y="48"/>
                    <a:pt x="134" y="48"/>
                    <a:pt x="134" y="48"/>
                  </a:cubicBezTo>
                  <a:cubicBezTo>
                    <a:pt x="151" y="48"/>
                    <a:pt x="151" y="48"/>
                    <a:pt x="151" y="48"/>
                  </a:cubicBezTo>
                  <a:cubicBezTo>
                    <a:pt x="151" y="0"/>
                    <a:pt x="151" y="0"/>
                    <a:pt x="151" y="0"/>
                  </a:cubicBezTo>
                  <a:cubicBezTo>
                    <a:pt x="75" y="0"/>
                    <a:pt x="75" y="0"/>
                    <a:pt x="75" y="0"/>
                  </a:cubicBezTo>
                  <a:cubicBezTo>
                    <a:pt x="0" y="0"/>
                    <a:pt x="0" y="0"/>
                    <a:pt x="0" y="0"/>
                  </a:cubicBezTo>
                  <a:cubicBezTo>
                    <a:pt x="0" y="86"/>
                    <a:pt x="0" y="86"/>
                    <a:pt x="0" y="86"/>
                  </a:cubicBezTo>
                  <a:cubicBezTo>
                    <a:pt x="0" y="143"/>
                    <a:pt x="28" y="174"/>
                    <a:pt x="75" y="192"/>
                  </a:cubicBezTo>
                  <a:cubicBezTo>
                    <a:pt x="81" y="190"/>
                    <a:pt x="86" y="188"/>
                    <a:pt x="91" y="186"/>
                  </a:cubicBezTo>
                  <a:cubicBezTo>
                    <a:pt x="99" y="237"/>
                    <a:pt x="131" y="268"/>
                    <a:pt x="180" y="287"/>
                  </a:cubicBezTo>
                  <a:cubicBezTo>
                    <a:pt x="228" y="268"/>
                    <a:pt x="260" y="238"/>
                    <a:pt x="269" y="186"/>
                  </a:cubicBezTo>
                  <a:cubicBezTo>
                    <a:pt x="273" y="188"/>
                    <a:pt x="278" y="190"/>
                    <a:pt x="283" y="192"/>
                  </a:cubicBezTo>
                  <a:cubicBezTo>
                    <a:pt x="330" y="174"/>
                    <a:pt x="359" y="143"/>
                    <a:pt x="359" y="86"/>
                  </a:cubicBezTo>
                  <a:cubicBezTo>
                    <a:pt x="359" y="0"/>
                    <a:pt x="359" y="0"/>
                    <a:pt x="359" y="0"/>
                  </a:cubicBezTo>
                  <a:lnTo>
                    <a:pt x="283" y="0"/>
                  </a:lnTo>
                  <a:close/>
                  <a:moveTo>
                    <a:pt x="341" y="96"/>
                  </a:moveTo>
                  <a:cubicBezTo>
                    <a:pt x="341" y="126"/>
                    <a:pt x="336" y="162"/>
                    <a:pt x="283" y="186"/>
                  </a:cubicBezTo>
                  <a:cubicBezTo>
                    <a:pt x="278" y="184"/>
                    <a:pt x="274" y="182"/>
                    <a:pt x="270" y="179"/>
                  </a:cubicBezTo>
                  <a:cubicBezTo>
                    <a:pt x="270" y="173"/>
                    <a:pt x="271" y="166"/>
                    <a:pt x="271" y="159"/>
                  </a:cubicBezTo>
                  <a:cubicBezTo>
                    <a:pt x="271" y="56"/>
                    <a:pt x="271" y="56"/>
                    <a:pt x="271" y="56"/>
                  </a:cubicBezTo>
                  <a:cubicBezTo>
                    <a:pt x="224" y="56"/>
                    <a:pt x="224" y="56"/>
                    <a:pt x="224" y="56"/>
                  </a:cubicBezTo>
                  <a:cubicBezTo>
                    <a:pt x="224" y="18"/>
                    <a:pt x="224" y="18"/>
                    <a:pt x="224" y="18"/>
                  </a:cubicBezTo>
                  <a:cubicBezTo>
                    <a:pt x="283" y="18"/>
                    <a:pt x="283" y="18"/>
                    <a:pt x="283" y="18"/>
                  </a:cubicBezTo>
                  <a:cubicBezTo>
                    <a:pt x="341" y="18"/>
                    <a:pt x="341" y="18"/>
                    <a:pt x="341" y="18"/>
                  </a:cubicBezTo>
                  <a:lnTo>
                    <a:pt x="341" y="9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6" name="Freeform 7"/>
            <p:cNvSpPr>
              <a:spLocks/>
            </p:cNvSpPr>
            <p:nvPr/>
          </p:nvSpPr>
          <p:spPr bwMode="auto">
            <a:xfrm>
              <a:off x="578" y="633"/>
              <a:ext cx="118" cy="149"/>
            </a:xfrm>
            <a:custGeom>
              <a:avLst/>
              <a:gdLst>
                <a:gd name="T0" fmla="*/ 2147483647 w 76"/>
                <a:gd name="T1" fmla="*/ 2147483647 h 96"/>
                <a:gd name="T2" fmla="*/ 2147483647 w 76"/>
                <a:gd name="T3" fmla="*/ 2147483647 h 96"/>
                <a:gd name="T4" fmla="*/ 2147483647 w 76"/>
                <a:gd name="T5" fmla="*/ 2147483647 h 96"/>
                <a:gd name="T6" fmla="*/ 2147483647 w 76"/>
                <a:gd name="T7" fmla="*/ 2147483647 h 96"/>
                <a:gd name="T8" fmla="*/ 2147483647 w 76"/>
                <a:gd name="T9" fmla="*/ 2147483647 h 96"/>
                <a:gd name="T10" fmla="*/ 2147483647 w 76"/>
                <a:gd name="T11" fmla="*/ 2147483647 h 96"/>
                <a:gd name="T12" fmla="*/ 2147483647 w 76"/>
                <a:gd name="T13" fmla="*/ 2147483647 h 96"/>
                <a:gd name="T14" fmla="*/ 2147483647 w 76"/>
                <a:gd name="T15" fmla="*/ 2147483647 h 96"/>
                <a:gd name="T16" fmla="*/ 2147483647 w 76"/>
                <a:gd name="T17" fmla="*/ 2147483647 h 96"/>
                <a:gd name="T18" fmla="*/ 2147483647 w 76"/>
                <a:gd name="T19" fmla="*/ 2147483647 h 96"/>
                <a:gd name="T20" fmla="*/ 0 w 76"/>
                <a:gd name="T21" fmla="*/ 2147483647 h 96"/>
                <a:gd name="T22" fmla="*/ 0 w 76"/>
                <a:gd name="T23" fmla="*/ 0 h 96"/>
                <a:gd name="T24" fmla="*/ 2147483647 w 76"/>
                <a:gd name="T25" fmla="*/ 0 h 96"/>
                <a:gd name="T26" fmla="*/ 2147483647 w 76"/>
                <a:gd name="T27" fmla="*/ 0 h 96"/>
                <a:gd name="T28" fmla="*/ 2147483647 w 76"/>
                <a:gd name="T29" fmla="*/ 2147483647 h 96"/>
                <a:gd name="T30" fmla="*/ 2147483647 w 76"/>
                <a:gd name="T31" fmla="*/ 2147483647 h 96"/>
                <a:gd name="T32" fmla="*/ 2147483647 w 76"/>
                <a:gd name="T33" fmla="*/ 2147483647 h 96"/>
                <a:gd name="T34" fmla="*/ 2147483647 w 76"/>
                <a:gd name="T35" fmla="*/ 2147483647 h 96"/>
                <a:gd name="T36" fmla="*/ 2147483647 w 76"/>
                <a:gd name="T37" fmla="*/ 2147483647 h 96"/>
                <a:gd name="T38" fmla="*/ 2147483647 w 76"/>
                <a:gd name="T39" fmla="*/ 2147483647 h 96"/>
                <a:gd name="T40" fmla="*/ 2147483647 w 76"/>
                <a:gd name="T41" fmla="*/ 2147483647 h 96"/>
                <a:gd name="T42" fmla="*/ 2147483647 w 76"/>
                <a:gd name="T43" fmla="*/ 2147483647 h 96"/>
                <a:gd name="T44" fmla="*/ 2147483647 w 76"/>
                <a:gd name="T45" fmla="*/ 2147483647 h 96"/>
                <a:gd name="T46" fmla="*/ 2147483647 w 76"/>
                <a:gd name="T47" fmla="*/ 2147483647 h 96"/>
                <a:gd name="T48" fmla="*/ 2147483647 w 76"/>
                <a:gd name="T49" fmla="*/ 2147483647 h 96"/>
                <a:gd name="T50" fmla="*/ 2147483647 w 76"/>
                <a:gd name="T51" fmla="*/ 2147483647 h 96"/>
                <a:gd name="T52" fmla="*/ 2147483647 w 76"/>
                <a:gd name="T53" fmla="*/ 2147483647 h 96"/>
                <a:gd name="T54" fmla="*/ 2147483647 w 76"/>
                <a:gd name="T55" fmla="*/ 2147483647 h 96"/>
                <a:gd name="T56" fmla="*/ 2147483647 w 76"/>
                <a:gd name="T57" fmla="*/ 2147483647 h 96"/>
                <a:gd name="T58" fmla="*/ 2147483647 w 76"/>
                <a:gd name="T59" fmla="*/ 2147483647 h 96"/>
                <a:gd name="T60" fmla="*/ 2147483647 w 76"/>
                <a:gd name="T61" fmla="*/ 2147483647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6" h="96">
                  <a:moveTo>
                    <a:pt x="6" y="96"/>
                  </a:moveTo>
                  <a:cubicBezTo>
                    <a:pt x="6" y="92"/>
                    <a:pt x="6" y="92"/>
                    <a:pt x="6" y="92"/>
                  </a:cubicBezTo>
                  <a:cubicBezTo>
                    <a:pt x="9" y="91"/>
                    <a:pt x="11" y="90"/>
                    <a:pt x="12" y="89"/>
                  </a:cubicBezTo>
                  <a:cubicBezTo>
                    <a:pt x="12" y="89"/>
                    <a:pt x="12" y="88"/>
                    <a:pt x="13" y="88"/>
                  </a:cubicBezTo>
                  <a:cubicBezTo>
                    <a:pt x="13" y="86"/>
                    <a:pt x="13" y="84"/>
                    <a:pt x="13" y="80"/>
                  </a:cubicBezTo>
                  <a:cubicBezTo>
                    <a:pt x="14" y="73"/>
                    <a:pt x="14" y="70"/>
                    <a:pt x="14" y="68"/>
                  </a:cubicBezTo>
                  <a:cubicBezTo>
                    <a:pt x="14" y="32"/>
                    <a:pt x="14" y="32"/>
                    <a:pt x="14" y="32"/>
                  </a:cubicBezTo>
                  <a:cubicBezTo>
                    <a:pt x="14" y="26"/>
                    <a:pt x="14" y="20"/>
                    <a:pt x="13" y="14"/>
                  </a:cubicBezTo>
                  <a:cubicBezTo>
                    <a:pt x="13" y="10"/>
                    <a:pt x="13" y="7"/>
                    <a:pt x="12" y="6"/>
                  </a:cubicBezTo>
                  <a:cubicBezTo>
                    <a:pt x="12" y="6"/>
                    <a:pt x="11" y="5"/>
                    <a:pt x="10" y="5"/>
                  </a:cubicBezTo>
                  <a:cubicBezTo>
                    <a:pt x="9" y="4"/>
                    <a:pt x="5" y="4"/>
                    <a:pt x="0" y="4"/>
                  </a:cubicBezTo>
                  <a:cubicBezTo>
                    <a:pt x="0" y="0"/>
                    <a:pt x="0" y="0"/>
                    <a:pt x="0" y="0"/>
                  </a:cubicBezTo>
                  <a:cubicBezTo>
                    <a:pt x="11" y="0"/>
                    <a:pt x="18" y="0"/>
                    <a:pt x="21" y="0"/>
                  </a:cubicBezTo>
                  <a:cubicBezTo>
                    <a:pt x="24" y="0"/>
                    <a:pt x="31" y="0"/>
                    <a:pt x="41" y="0"/>
                  </a:cubicBezTo>
                  <a:cubicBezTo>
                    <a:pt x="41" y="4"/>
                    <a:pt x="41" y="4"/>
                    <a:pt x="41" y="4"/>
                  </a:cubicBezTo>
                  <a:cubicBezTo>
                    <a:pt x="36" y="4"/>
                    <a:pt x="32" y="4"/>
                    <a:pt x="31" y="5"/>
                  </a:cubicBezTo>
                  <a:cubicBezTo>
                    <a:pt x="30" y="5"/>
                    <a:pt x="29" y="6"/>
                    <a:pt x="29" y="6"/>
                  </a:cubicBezTo>
                  <a:cubicBezTo>
                    <a:pt x="28" y="7"/>
                    <a:pt x="28" y="9"/>
                    <a:pt x="28" y="13"/>
                  </a:cubicBezTo>
                  <a:cubicBezTo>
                    <a:pt x="27" y="14"/>
                    <a:pt x="27" y="20"/>
                    <a:pt x="27" y="32"/>
                  </a:cubicBezTo>
                  <a:cubicBezTo>
                    <a:pt x="27" y="78"/>
                    <a:pt x="27" y="78"/>
                    <a:pt x="27" y="78"/>
                  </a:cubicBezTo>
                  <a:cubicBezTo>
                    <a:pt x="27" y="82"/>
                    <a:pt x="27" y="86"/>
                    <a:pt x="28" y="89"/>
                  </a:cubicBezTo>
                  <a:cubicBezTo>
                    <a:pt x="33" y="89"/>
                    <a:pt x="33" y="90"/>
                    <a:pt x="39" y="90"/>
                  </a:cubicBezTo>
                  <a:cubicBezTo>
                    <a:pt x="52" y="90"/>
                    <a:pt x="62" y="89"/>
                    <a:pt x="67" y="87"/>
                  </a:cubicBezTo>
                  <a:cubicBezTo>
                    <a:pt x="68" y="86"/>
                    <a:pt x="68" y="84"/>
                    <a:pt x="69" y="82"/>
                  </a:cubicBezTo>
                  <a:cubicBezTo>
                    <a:pt x="72" y="71"/>
                    <a:pt x="72" y="71"/>
                    <a:pt x="72" y="71"/>
                  </a:cubicBezTo>
                  <a:cubicBezTo>
                    <a:pt x="76" y="71"/>
                    <a:pt x="76" y="71"/>
                    <a:pt x="76" y="71"/>
                  </a:cubicBezTo>
                  <a:cubicBezTo>
                    <a:pt x="75" y="78"/>
                    <a:pt x="74" y="86"/>
                    <a:pt x="73" y="95"/>
                  </a:cubicBezTo>
                  <a:cubicBezTo>
                    <a:pt x="71" y="95"/>
                    <a:pt x="70" y="95"/>
                    <a:pt x="69" y="96"/>
                  </a:cubicBezTo>
                  <a:cubicBezTo>
                    <a:pt x="66" y="96"/>
                    <a:pt x="63" y="96"/>
                    <a:pt x="57" y="96"/>
                  </a:cubicBezTo>
                  <a:cubicBezTo>
                    <a:pt x="20" y="95"/>
                    <a:pt x="20" y="95"/>
                    <a:pt x="20" y="95"/>
                  </a:cubicBezTo>
                  <a:cubicBezTo>
                    <a:pt x="15" y="95"/>
                    <a:pt x="11" y="95"/>
                    <a:pt x="6"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7" name="Freeform 8"/>
            <p:cNvSpPr>
              <a:spLocks/>
            </p:cNvSpPr>
            <p:nvPr/>
          </p:nvSpPr>
          <p:spPr bwMode="auto">
            <a:xfrm>
              <a:off x="799" y="633"/>
              <a:ext cx="172" cy="152"/>
            </a:xfrm>
            <a:custGeom>
              <a:avLst/>
              <a:gdLst>
                <a:gd name="T0" fmla="*/ 0 w 111"/>
                <a:gd name="T1" fmla="*/ 2147483647 h 98"/>
                <a:gd name="T2" fmla="*/ 0 w 111"/>
                <a:gd name="T3" fmla="*/ 2147483647 h 98"/>
                <a:gd name="T4" fmla="*/ 2147483647 w 111"/>
                <a:gd name="T5" fmla="*/ 2147483647 h 98"/>
                <a:gd name="T6" fmla="*/ 2147483647 w 111"/>
                <a:gd name="T7" fmla="*/ 2147483647 h 98"/>
                <a:gd name="T8" fmla="*/ 2147483647 w 111"/>
                <a:gd name="T9" fmla="*/ 2147483647 h 98"/>
                <a:gd name="T10" fmla="*/ 2147483647 w 111"/>
                <a:gd name="T11" fmla="*/ 2147483647 h 98"/>
                <a:gd name="T12" fmla="*/ 2147483647 w 111"/>
                <a:gd name="T13" fmla="*/ 2147483647 h 98"/>
                <a:gd name="T14" fmla="*/ 2147483647 w 111"/>
                <a:gd name="T15" fmla="*/ 2147483647 h 98"/>
                <a:gd name="T16" fmla="*/ 2147483647 w 111"/>
                <a:gd name="T17" fmla="*/ 2147483647 h 98"/>
                <a:gd name="T18" fmla="*/ 2147483647 w 111"/>
                <a:gd name="T19" fmla="*/ 2147483647 h 98"/>
                <a:gd name="T20" fmla="*/ 0 w 111"/>
                <a:gd name="T21" fmla="*/ 2147483647 h 98"/>
                <a:gd name="T22" fmla="*/ 0 w 111"/>
                <a:gd name="T23" fmla="*/ 0 h 98"/>
                <a:gd name="T24" fmla="*/ 2147483647 w 111"/>
                <a:gd name="T25" fmla="*/ 0 h 98"/>
                <a:gd name="T26" fmla="*/ 2147483647 w 111"/>
                <a:gd name="T27" fmla="*/ 0 h 98"/>
                <a:gd name="T28" fmla="*/ 2147483647 w 111"/>
                <a:gd name="T29" fmla="*/ 2147483647 h 98"/>
                <a:gd name="T30" fmla="*/ 2147483647 w 111"/>
                <a:gd name="T31" fmla="*/ 2147483647 h 98"/>
                <a:gd name="T32" fmla="*/ 2147483647 w 111"/>
                <a:gd name="T33" fmla="*/ 2147483647 h 98"/>
                <a:gd name="T34" fmla="*/ 2147483647 w 111"/>
                <a:gd name="T35" fmla="*/ 2147483647 h 98"/>
                <a:gd name="T36" fmla="*/ 2147483647 w 111"/>
                <a:gd name="T37" fmla="*/ 2147483647 h 98"/>
                <a:gd name="T38" fmla="*/ 2147483647 w 111"/>
                <a:gd name="T39" fmla="*/ 2147483647 h 98"/>
                <a:gd name="T40" fmla="*/ 2147483647 w 111"/>
                <a:gd name="T41" fmla="*/ 2147483647 h 98"/>
                <a:gd name="T42" fmla="*/ 2147483647 w 111"/>
                <a:gd name="T43" fmla="*/ 2147483647 h 98"/>
                <a:gd name="T44" fmla="*/ 2147483647 w 111"/>
                <a:gd name="T45" fmla="*/ 2147483647 h 98"/>
                <a:gd name="T46" fmla="*/ 2147483647 w 111"/>
                <a:gd name="T47" fmla="*/ 2147483647 h 98"/>
                <a:gd name="T48" fmla="*/ 2147483647 w 111"/>
                <a:gd name="T49" fmla="*/ 0 h 98"/>
                <a:gd name="T50" fmla="*/ 2147483647 w 111"/>
                <a:gd name="T51" fmla="*/ 0 h 98"/>
                <a:gd name="T52" fmla="*/ 2147483647 w 111"/>
                <a:gd name="T53" fmla="*/ 0 h 98"/>
                <a:gd name="T54" fmla="*/ 2147483647 w 111"/>
                <a:gd name="T55" fmla="*/ 2147483647 h 98"/>
                <a:gd name="T56" fmla="*/ 2147483647 w 111"/>
                <a:gd name="T57" fmla="*/ 2147483647 h 98"/>
                <a:gd name="T58" fmla="*/ 2147483647 w 111"/>
                <a:gd name="T59" fmla="*/ 2147483647 h 98"/>
                <a:gd name="T60" fmla="*/ 2147483647 w 111"/>
                <a:gd name="T61" fmla="*/ 2147483647 h 98"/>
                <a:gd name="T62" fmla="*/ 2147483647 w 111"/>
                <a:gd name="T63" fmla="*/ 2147483647 h 98"/>
                <a:gd name="T64" fmla="*/ 2147483647 w 111"/>
                <a:gd name="T65" fmla="*/ 2147483647 h 98"/>
                <a:gd name="T66" fmla="*/ 2147483647 w 111"/>
                <a:gd name="T67" fmla="*/ 2147483647 h 98"/>
                <a:gd name="T68" fmla="*/ 2147483647 w 111"/>
                <a:gd name="T69" fmla="*/ 2147483647 h 98"/>
                <a:gd name="T70" fmla="*/ 2147483647 w 111"/>
                <a:gd name="T71" fmla="*/ 2147483647 h 98"/>
                <a:gd name="T72" fmla="*/ 2147483647 w 111"/>
                <a:gd name="T73" fmla="*/ 2147483647 h 98"/>
                <a:gd name="T74" fmla="*/ 2147483647 w 111"/>
                <a:gd name="T75" fmla="*/ 2147483647 h 98"/>
                <a:gd name="T76" fmla="*/ 2147483647 w 111"/>
                <a:gd name="T77" fmla="*/ 2147483647 h 98"/>
                <a:gd name="T78" fmla="*/ 2147483647 w 111"/>
                <a:gd name="T79" fmla="*/ 2147483647 h 98"/>
                <a:gd name="T80" fmla="*/ 2147483647 w 111"/>
                <a:gd name="T81" fmla="*/ 2147483647 h 98"/>
                <a:gd name="T82" fmla="*/ 2147483647 w 111"/>
                <a:gd name="T83" fmla="*/ 2147483647 h 98"/>
                <a:gd name="T84" fmla="*/ 2147483647 w 111"/>
                <a:gd name="T85" fmla="*/ 2147483647 h 98"/>
                <a:gd name="T86" fmla="*/ 2147483647 w 111"/>
                <a:gd name="T87" fmla="*/ 2147483647 h 98"/>
                <a:gd name="T88" fmla="*/ 2147483647 w 111"/>
                <a:gd name="T89" fmla="*/ 2147483647 h 98"/>
                <a:gd name="T90" fmla="*/ 2147483647 w 111"/>
                <a:gd name="T91" fmla="*/ 2147483647 h 98"/>
                <a:gd name="T92" fmla="*/ 2147483647 w 111"/>
                <a:gd name="T93" fmla="*/ 2147483647 h 98"/>
                <a:gd name="T94" fmla="*/ 2147483647 w 111"/>
                <a:gd name="T95" fmla="*/ 2147483647 h 98"/>
                <a:gd name="T96" fmla="*/ 0 w 111"/>
                <a:gd name="T97" fmla="*/ 2147483647 h 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1" h="98">
                  <a:moveTo>
                    <a:pt x="0" y="96"/>
                  </a:moveTo>
                  <a:cubicBezTo>
                    <a:pt x="0" y="91"/>
                    <a:pt x="0" y="91"/>
                    <a:pt x="0" y="91"/>
                  </a:cubicBezTo>
                  <a:cubicBezTo>
                    <a:pt x="5" y="91"/>
                    <a:pt x="8" y="91"/>
                    <a:pt x="10" y="90"/>
                  </a:cubicBezTo>
                  <a:cubicBezTo>
                    <a:pt x="11" y="90"/>
                    <a:pt x="11" y="90"/>
                    <a:pt x="11" y="89"/>
                  </a:cubicBezTo>
                  <a:cubicBezTo>
                    <a:pt x="12" y="88"/>
                    <a:pt x="12" y="86"/>
                    <a:pt x="12" y="82"/>
                  </a:cubicBezTo>
                  <a:cubicBezTo>
                    <a:pt x="13" y="76"/>
                    <a:pt x="13" y="71"/>
                    <a:pt x="13" y="67"/>
                  </a:cubicBezTo>
                  <a:cubicBezTo>
                    <a:pt x="13" y="12"/>
                    <a:pt x="13" y="12"/>
                    <a:pt x="13" y="12"/>
                  </a:cubicBezTo>
                  <a:cubicBezTo>
                    <a:pt x="13" y="10"/>
                    <a:pt x="13" y="9"/>
                    <a:pt x="13" y="9"/>
                  </a:cubicBezTo>
                  <a:cubicBezTo>
                    <a:pt x="12" y="8"/>
                    <a:pt x="11" y="7"/>
                    <a:pt x="10" y="6"/>
                  </a:cubicBezTo>
                  <a:cubicBezTo>
                    <a:pt x="9" y="5"/>
                    <a:pt x="8" y="5"/>
                    <a:pt x="7" y="4"/>
                  </a:cubicBezTo>
                  <a:cubicBezTo>
                    <a:pt x="6" y="4"/>
                    <a:pt x="3" y="4"/>
                    <a:pt x="0" y="4"/>
                  </a:cubicBezTo>
                  <a:cubicBezTo>
                    <a:pt x="0" y="0"/>
                    <a:pt x="0" y="0"/>
                    <a:pt x="0" y="0"/>
                  </a:cubicBezTo>
                  <a:cubicBezTo>
                    <a:pt x="8" y="0"/>
                    <a:pt x="13" y="0"/>
                    <a:pt x="15" y="0"/>
                  </a:cubicBezTo>
                  <a:cubicBezTo>
                    <a:pt x="19" y="0"/>
                    <a:pt x="22" y="0"/>
                    <a:pt x="26" y="0"/>
                  </a:cubicBezTo>
                  <a:cubicBezTo>
                    <a:pt x="30" y="5"/>
                    <a:pt x="32" y="8"/>
                    <a:pt x="34" y="11"/>
                  </a:cubicBezTo>
                  <a:cubicBezTo>
                    <a:pt x="49" y="28"/>
                    <a:pt x="49" y="28"/>
                    <a:pt x="49" y="28"/>
                  </a:cubicBezTo>
                  <a:cubicBezTo>
                    <a:pt x="70" y="52"/>
                    <a:pt x="70" y="52"/>
                    <a:pt x="70" y="52"/>
                  </a:cubicBezTo>
                  <a:cubicBezTo>
                    <a:pt x="76" y="60"/>
                    <a:pt x="82" y="66"/>
                    <a:pt x="86" y="71"/>
                  </a:cubicBezTo>
                  <a:cubicBezTo>
                    <a:pt x="88" y="74"/>
                    <a:pt x="91" y="76"/>
                    <a:pt x="92" y="78"/>
                  </a:cubicBezTo>
                  <a:cubicBezTo>
                    <a:pt x="92" y="29"/>
                    <a:pt x="92" y="29"/>
                    <a:pt x="92" y="29"/>
                  </a:cubicBezTo>
                  <a:cubicBezTo>
                    <a:pt x="92" y="24"/>
                    <a:pt x="92" y="19"/>
                    <a:pt x="92" y="13"/>
                  </a:cubicBezTo>
                  <a:cubicBezTo>
                    <a:pt x="92" y="9"/>
                    <a:pt x="91" y="7"/>
                    <a:pt x="91" y="6"/>
                  </a:cubicBezTo>
                  <a:cubicBezTo>
                    <a:pt x="91" y="6"/>
                    <a:pt x="90" y="5"/>
                    <a:pt x="90" y="5"/>
                  </a:cubicBezTo>
                  <a:cubicBezTo>
                    <a:pt x="88" y="4"/>
                    <a:pt x="85" y="4"/>
                    <a:pt x="80" y="4"/>
                  </a:cubicBezTo>
                  <a:cubicBezTo>
                    <a:pt x="80" y="0"/>
                    <a:pt x="80" y="0"/>
                    <a:pt x="80" y="0"/>
                  </a:cubicBezTo>
                  <a:cubicBezTo>
                    <a:pt x="85" y="0"/>
                    <a:pt x="91" y="0"/>
                    <a:pt x="97" y="0"/>
                  </a:cubicBezTo>
                  <a:cubicBezTo>
                    <a:pt x="102" y="0"/>
                    <a:pt x="107" y="0"/>
                    <a:pt x="111" y="0"/>
                  </a:cubicBezTo>
                  <a:cubicBezTo>
                    <a:pt x="111" y="4"/>
                    <a:pt x="111" y="4"/>
                    <a:pt x="111" y="4"/>
                  </a:cubicBezTo>
                  <a:cubicBezTo>
                    <a:pt x="106" y="4"/>
                    <a:pt x="103" y="4"/>
                    <a:pt x="102" y="5"/>
                  </a:cubicBezTo>
                  <a:cubicBezTo>
                    <a:pt x="101" y="5"/>
                    <a:pt x="101" y="6"/>
                    <a:pt x="100" y="6"/>
                  </a:cubicBezTo>
                  <a:cubicBezTo>
                    <a:pt x="100" y="7"/>
                    <a:pt x="99" y="10"/>
                    <a:pt x="99" y="13"/>
                  </a:cubicBezTo>
                  <a:cubicBezTo>
                    <a:pt x="99" y="19"/>
                    <a:pt x="99" y="24"/>
                    <a:pt x="99" y="29"/>
                  </a:cubicBezTo>
                  <a:cubicBezTo>
                    <a:pt x="99" y="61"/>
                    <a:pt x="99" y="61"/>
                    <a:pt x="99" y="61"/>
                  </a:cubicBezTo>
                  <a:cubicBezTo>
                    <a:pt x="99" y="68"/>
                    <a:pt x="99" y="80"/>
                    <a:pt x="99" y="98"/>
                  </a:cubicBezTo>
                  <a:cubicBezTo>
                    <a:pt x="92" y="98"/>
                    <a:pt x="92" y="98"/>
                    <a:pt x="92" y="98"/>
                  </a:cubicBezTo>
                  <a:cubicBezTo>
                    <a:pt x="91" y="96"/>
                    <a:pt x="91" y="96"/>
                    <a:pt x="91" y="96"/>
                  </a:cubicBezTo>
                  <a:cubicBezTo>
                    <a:pt x="90" y="96"/>
                    <a:pt x="90" y="95"/>
                    <a:pt x="89" y="95"/>
                  </a:cubicBezTo>
                  <a:cubicBezTo>
                    <a:pt x="89" y="95"/>
                    <a:pt x="88" y="94"/>
                    <a:pt x="87" y="93"/>
                  </a:cubicBezTo>
                  <a:cubicBezTo>
                    <a:pt x="83" y="88"/>
                    <a:pt x="80" y="85"/>
                    <a:pt x="78" y="83"/>
                  </a:cubicBezTo>
                  <a:cubicBezTo>
                    <a:pt x="69" y="72"/>
                    <a:pt x="69" y="72"/>
                    <a:pt x="69" y="72"/>
                  </a:cubicBezTo>
                  <a:cubicBezTo>
                    <a:pt x="19" y="14"/>
                    <a:pt x="19" y="14"/>
                    <a:pt x="19" y="14"/>
                  </a:cubicBezTo>
                  <a:cubicBezTo>
                    <a:pt x="19" y="66"/>
                    <a:pt x="19" y="66"/>
                    <a:pt x="19" y="66"/>
                  </a:cubicBezTo>
                  <a:cubicBezTo>
                    <a:pt x="19" y="71"/>
                    <a:pt x="19" y="76"/>
                    <a:pt x="20" y="82"/>
                  </a:cubicBezTo>
                  <a:cubicBezTo>
                    <a:pt x="20" y="86"/>
                    <a:pt x="20" y="88"/>
                    <a:pt x="20" y="89"/>
                  </a:cubicBezTo>
                  <a:cubicBezTo>
                    <a:pt x="21" y="90"/>
                    <a:pt x="21" y="90"/>
                    <a:pt x="22" y="90"/>
                  </a:cubicBezTo>
                  <a:cubicBezTo>
                    <a:pt x="23" y="91"/>
                    <a:pt x="27" y="91"/>
                    <a:pt x="32" y="91"/>
                  </a:cubicBezTo>
                  <a:cubicBezTo>
                    <a:pt x="32" y="96"/>
                    <a:pt x="32" y="96"/>
                    <a:pt x="32" y="96"/>
                  </a:cubicBezTo>
                  <a:cubicBezTo>
                    <a:pt x="28" y="95"/>
                    <a:pt x="23" y="95"/>
                    <a:pt x="18" y="95"/>
                  </a:cubicBezTo>
                  <a:cubicBezTo>
                    <a:pt x="13" y="95"/>
                    <a:pt x="7" y="95"/>
                    <a:pt x="0" y="96"/>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8" name="Freeform 9"/>
            <p:cNvSpPr>
              <a:spLocks/>
            </p:cNvSpPr>
            <p:nvPr/>
          </p:nvSpPr>
          <p:spPr bwMode="auto">
            <a:xfrm>
              <a:off x="991" y="633"/>
              <a:ext cx="64" cy="149"/>
            </a:xfrm>
            <a:custGeom>
              <a:avLst/>
              <a:gdLst>
                <a:gd name="T0" fmla="*/ 2147483647 w 41"/>
                <a:gd name="T1" fmla="*/ 2147483647 h 96"/>
                <a:gd name="T2" fmla="*/ 2147483647 w 41"/>
                <a:gd name="T3" fmla="*/ 2147483647 h 96"/>
                <a:gd name="T4" fmla="*/ 2147483647 w 41"/>
                <a:gd name="T5" fmla="*/ 2147483647 h 96"/>
                <a:gd name="T6" fmla="*/ 0 w 41"/>
                <a:gd name="T7" fmla="*/ 2147483647 h 96"/>
                <a:gd name="T8" fmla="*/ 0 w 41"/>
                <a:gd name="T9" fmla="*/ 2147483647 h 96"/>
                <a:gd name="T10" fmla="*/ 2147483647 w 41"/>
                <a:gd name="T11" fmla="*/ 2147483647 h 96"/>
                <a:gd name="T12" fmla="*/ 2147483647 w 41"/>
                <a:gd name="T13" fmla="*/ 2147483647 h 96"/>
                <a:gd name="T14" fmla="*/ 2147483647 w 41"/>
                <a:gd name="T15" fmla="*/ 2147483647 h 96"/>
                <a:gd name="T16" fmla="*/ 2147483647 w 41"/>
                <a:gd name="T17" fmla="*/ 2147483647 h 96"/>
                <a:gd name="T18" fmla="*/ 2147483647 w 41"/>
                <a:gd name="T19" fmla="*/ 2147483647 h 96"/>
                <a:gd name="T20" fmla="*/ 2147483647 w 41"/>
                <a:gd name="T21" fmla="*/ 2147483647 h 96"/>
                <a:gd name="T22" fmla="*/ 2147483647 w 41"/>
                <a:gd name="T23" fmla="*/ 2147483647 h 96"/>
                <a:gd name="T24" fmla="*/ 2147483647 w 41"/>
                <a:gd name="T25" fmla="*/ 2147483647 h 96"/>
                <a:gd name="T26" fmla="*/ 0 w 41"/>
                <a:gd name="T27" fmla="*/ 2147483647 h 96"/>
                <a:gd name="T28" fmla="*/ 0 w 41"/>
                <a:gd name="T29" fmla="*/ 0 h 96"/>
                <a:gd name="T30" fmla="*/ 2147483647 w 41"/>
                <a:gd name="T31" fmla="*/ 0 h 96"/>
                <a:gd name="T32" fmla="*/ 2147483647 w 41"/>
                <a:gd name="T33" fmla="*/ 0 h 96"/>
                <a:gd name="T34" fmla="*/ 2147483647 w 41"/>
                <a:gd name="T35" fmla="*/ 2147483647 h 96"/>
                <a:gd name="T36" fmla="*/ 2147483647 w 41"/>
                <a:gd name="T37" fmla="*/ 2147483647 h 96"/>
                <a:gd name="T38" fmla="*/ 2147483647 w 41"/>
                <a:gd name="T39" fmla="*/ 2147483647 h 96"/>
                <a:gd name="T40" fmla="*/ 2147483647 w 41"/>
                <a:gd name="T41" fmla="*/ 2147483647 h 96"/>
                <a:gd name="T42" fmla="*/ 2147483647 w 41"/>
                <a:gd name="T43" fmla="*/ 2147483647 h 96"/>
                <a:gd name="T44" fmla="*/ 2147483647 w 41"/>
                <a:gd name="T45" fmla="*/ 2147483647 h 96"/>
                <a:gd name="T46" fmla="*/ 2147483647 w 41"/>
                <a:gd name="T47" fmla="*/ 2147483647 h 96"/>
                <a:gd name="T48" fmla="*/ 2147483647 w 41"/>
                <a:gd name="T49" fmla="*/ 2147483647 h 96"/>
                <a:gd name="T50" fmla="*/ 2147483647 w 41"/>
                <a:gd name="T51" fmla="*/ 2147483647 h 96"/>
                <a:gd name="T52" fmla="*/ 2147483647 w 41"/>
                <a:gd name="T53" fmla="*/ 2147483647 h 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 h="96">
                  <a:moveTo>
                    <a:pt x="41" y="91"/>
                  </a:moveTo>
                  <a:cubicBezTo>
                    <a:pt x="41" y="96"/>
                    <a:pt x="41" y="96"/>
                    <a:pt x="41" y="96"/>
                  </a:cubicBezTo>
                  <a:cubicBezTo>
                    <a:pt x="31" y="95"/>
                    <a:pt x="24" y="95"/>
                    <a:pt x="21" y="95"/>
                  </a:cubicBezTo>
                  <a:cubicBezTo>
                    <a:pt x="0" y="96"/>
                    <a:pt x="0" y="96"/>
                    <a:pt x="0" y="96"/>
                  </a:cubicBezTo>
                  <a:cubicBezTo>
                    <a:pt x="0" y="91"/>
                    <a:pt x="0" y="91"/>
                    <a:pt x="0" y="91"/>
                  </a:cubicBezTo>
                  <a:cubicBezTo>
                    <a:pt x="5" y="91"/>
                    <a:pt x="8" y="91"/>
                    <a:pt x="10" y="91"/>
                  </a:cubicBezTo>
                  <a:cubicBezTo>
                    <a:pt x="11" y="90"/>
                    <a:pt x="12" y="90"/>
                    <a:pt x="12" y="89"/>
                  </a:cubicBezTo>
                  <a:cubicBezTo>
                    <a:pt x="13" y="88"/>
                    <a:pt x="13" y="86"/>
                    <a:pt x="13" y="83"/>
                  </a:cubicBezTo>
                  <a:cubicBezTo>
                    <a:pt x="13" y="82"/>
                    <a:pt x="13" y="75"/>
                    <a:pt x="14" y="63"/>
                  </a:cubicBezTo>
                  <a:cubicBezTo>
                    <a:pt x="14" y="32"/>
                    <a:pt x="14" y="32"/>
                    <a:pt x="14" y="32"/>
                  </a:cubicBezTo>
                  <a:cubicBezTo>
                    <a:pt x="14" y="26"/>
                    <a:pt x="13" y="20"/>
                    <a:pt x="13" y="14"/>
                  </a:cubicBezTo>
                  <a:cubicBezTo>
                    <a:pt x="13" y="10"/>
                    <a:pt x="13" y="7"/>
                    <a:pt x="12" y="6"/>
                  </a:cubicBezTo>
                  <a:cubicBezTo>
                    <a:pt x="12" y="6"/>
                    <a:pt x="11" y="5"/>
                    <a:pt x="10" y="5"/>
                  </a:cubicBezTo>
                  <a:cubicBezTo>
                    <a:pt x="8" y="4"/>
                    <a:pt x="5" y="4"/>
                    <a:pt x="0" y="4"/>
                  </a:cubicBezTo>
                  <a:cubicBezTo>
                    <a:pt x="0" y="0"/>
                    <a:pt x="0" y="0"/>
                    <a:pt x="0" y="0"/>
                  </a:cubicBezTo>
                  <a:cubicBezTo>
                    <a:pt x="9" y="0"/>
                    <a:pt x="15" y="0"/>
                    <a:pt x="20" y="0"/>
                  </a:cubicBezTo>
                  <a:cubicBezTo>
                    <a:pt x="25" y="0"/>
                    <a:pt x="32" y="0"/>
                    <a:pt x="41" y="0"/>
                  </a:cubicBezTo>
                  <a:cubicBezTo>
                    <a:pt x="41" y="4"/>
                    <a:pt x="41" y="4"/>
                    <a:pt x="41" y="4"/>
                  </a:cubicBezTo>
                  <a:cubicBezTo>
                    <a:pt x="35" y="4"/>
                    <a:pt x="32" y="4"/>
                    <a:pt x="31" y="5"/>
                  </a:cubicBezTo>
                  <a:cubicBezTo>
                    <a:pt x="30" y="5"/>
                    <a:pt x="29" y="6"/>
                    <a:pt x="28" y="6"/>
                  </a:cubicBezTo>
                  <a:cubicBezTo>
                    <a:pt x="28" y="7"/>
                    <a:pt x="27" y="9"/>
                    <a:pt x="27" y="13"/>
                  </a:cubicBezTo>
                  <a:cubicBezTo>
                    <a:pt x="27" y="14"/>
                    <a:pt x="27" y="20"/>
                    <a:pt x="27" y="32"/>
                  </a:cubicBezTo>
                  <a:cubicBezTo>
                    <a:pt x="27" y="63"/>
                    <a:pt x="27" y="63"/>
                    <a:pt x="27" y="63"/>
                  </a:cubicBezTo>
                  <a:cubicBezTo>
                    <a:pt x="27" y="69"/>
                    <a:pt x="27" y="75"/>
                    <a:pt x="27" y="81"/>
                  </a:cubicBezTo>
                  <a:cubicBezTo>
                    <a:pt x="27" y="86"/>
                    <a:pt x="28" y="88"/>
                    <a:pt x="28" y="89"/>
                  </a:cubicBezTo>
                  <a:cubicBezTo>
                    <a:pt x="29" y="90"/>
                    <a:pt x="30" y="90"/>
                    <a:pt x="31" y="91"/>
                  </a:cubicBezTo>
                  <a:cubicBezTo>
                    <a:pt x="32" y="91"/>
                    <a:pt x="35" y="91"/>
                    <a:pt x="41" y="91"/>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9" name="Freeform 10"/>
            <p:cNvSpPr>
              <a:spLocks/>
            </p:cNvSpPr>
            <p:nvPr/>
          </p:nvSpPr>
          <p:spPr bwMode="auto">
            <a:xfrm>
              <a:off x="106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5" y="26"/>
                    <a:pt x="85" y="26"/>
                    <a:pt x="85"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10" name="Freeform 11"/>
            <p:cNvSpPr>
              <a:spLocks/>
            </p:cNvSpPr>
            <p:nvPr/>
          </p:nvSpPr>
          <p:spPr bwMode="auto">
            <a:xfrm>
              <a:off x="415" y="629"/>
              <a:ext cx="146" cy="156"/>
            </a:xfrm>
            <a:custGeom>
              <a:avLst/>
              <a:gdLst>
                <a:gd name="T0" fmla="*/ 2147483647 w 94"/>
                <a:gd name="T1" fmla="*/ 2147483647 h 100"/>
                <a:gd name="T2" fmla="*/ 2147483647 w 94"/>
                <a:gd name="T3" fmla="*/ 2147483647 h 100"/>
                <a:gd name="T4" fmla="*/ 2147483647 w 94"/>
                <a:gd name="T5" fmla="*/ 2147483647 h 100"/>
                <a:gd name="T6" fmla="*/ 2147483647 w 94"/>
                <a:gd name="T7" fmla="*/ 2147483647 h 100"/>
                <a:gd name="T8" fmla="*/ 2147483647 w 94"/>
                <a:gd name="T9" fmla="*/ 2147483647 h 100"/>
                <a:gd name="T10" fmla="*/ 2147483647 w 94"/>
                <a:gd name="T11" fmla="*/ 2147483647 h 100"/>
                <a:gd name="T12" fmla="*/ 2147483647 w 94"/>
                <a:gd name="T13" fmla="*/ 2147483647 h 100"/>
                <a:gd name="T14" fmla="*/ 2147483647 w 94"/>
                <a:gd name="T15" fmla="*/ 2147483647 h 100"/>
                <a:gd name="T16" fmla="*/ 0 w 94"/>
                <a:gd name="T17" fmla="*/ 2147483647 h 100"/>
                <a:gd name="T18" fmla="*/ 2147483647 w 94"/>
                <a:gd name="T19" fmla="*/ 2147483647 h 100"/>
                <a:gd name="T20" fmla="*/ 2147483647 w 94"/>
                <a:gd name="T21" fmla="*/ 0 h 100"/>
                <a:gd name="T22" fmla="*/ 2147483647 w 94"/>
                <a:gd name="T23" fmla="*/ 2147483647 h 100"/>
                <a:gd name="T24" fmla="*/ 2147483647 w 94"/>
                <a:gd name="T25" fmla="*/ 2147483647 h 100"/>
                <a:gd name="T26" fmla="*/ 2147483647 w 94"/>
                <a:gd name="T27" fmla="*/ 2147483647 h 100"/>
                <a:gd name="T28" fmla="*/ 2147483647 w 94"/>
                <a:gd name="T29" fmla="*/ 2147483647 h 100"/>
                <a:gd name="T30" fmla="*/ 2147483647 w 94"/>
                <a:gd name="T31" fmla="*/ 2147483647 h 100"/>
                <a:gd name="T32" fmla="*/ 2147483647 w 94"/>
                <a:gd name="T33" fmla="*/ 2147483647 h 100"/>
                <a:gd name="T34" fmla="*/ 2147483647 w 94"/>
                <a:gd name="T35" fmla="*/ 2147483647 h 100"/>
                <a:gd name="T36" fmla="*/ 2147483647 w 94"/>
                <a:gd name="T37" fmla="*/ 2147483647 h 100"/>
                <a:gd name="T38" fmla="*/ 2147483647 w 94"/>
                <a:gd name="T39" fmla="*/ 2147483647 h 100"/>
                <a:gd name="T40" fmla="*/ 2147483647 w 94"/>
                <a:gd name="T41" fmla="*/ 2147483647 h 100"/>
                <a:gd name="T42" fmla="*/ 2147483647 w 94"/>
                <a:gd name="T43" fmla="*/ 2147483647 h 100"/>
                <a:gd name="T44" fmla="*/ 2147483647 w 94"/>
                <a:gd name="T45" fmla="*/ 2147483647 h 100"/>
                <a:gd name="T46" fmla="*/ 2147483647 w 94"/>
                <a:gd name="T47" fmla="*/ 2147483647 h 100"/>
                <a:gd name="T48" fmla="*/ 2147483647 w 94"/>
                <a:gd name="T49" fmla="*/ 2147483647 h 100"/>
                <a:gd name="T50" fmla="*/ 2147483647 w 94"/>
                <a:gd name="T51" fmla="*/ 2147483647 h 100"/>
                <a:gd name="T52" fmla="*/ 2147483647 w 94"/>
                <a:gd name="T53" fmla="*/ 2147483647 h 100"/>
                <a:gd name="T54" fmla="*/ 2147483647 w 94"/>
                <a:gd name="T55" fmla="*/ 2147483647 h 100"/>
                <a:gd name="T56" fmla="*/ 2147483647 w 94"/>
                <a:gd name="T57" fmla="*/ 2147483647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4" h="100">
                  <a:moveTo>
                    <a:pt x="94" y="86"/>
                  </a:moveTo>
                  <a:cubicBezTo>
                    <a:pt x="91" y="92"/>
                    <a:pt x="91" y="92"/>
                    <a:pt x="91" y="92"/>
                  </a:cubicBezTo>
                  <a:cubicBezTo>
                    <a:pt x="85" y="95"/>
                    <a:pt x="80" y="97"/>
                    <a:pt x="75" y="98"/>
                  </a:cubicBezTo>
                  <a:cubicBezTo>
                    <a:pt x="69" y="99"/>
                    <a:pt x="64" y="100"/>
                    <a:pt x="57" y="100"/>
                  </a:cubicBezTo>
                  <a:cubicBezTo>
                    <a:pt x="50" y="100"/>
                    <a:pt x="43" y="99"/>
                    <a:pt x="37" y="97"/>
                  </a:cubicBezTo>
                  <a:cubicBezTo>
                    <a:pt x="31" y="95"/>
                    <a:pt x="25" y="93"/>
                    <a:pt x="21" y="89"/>
                  </a:cubicBezTo>
                  <a:cubicBezTo>
                    <a:pt x="16" y="86"/>
                    <a:pt x="12" y="83"/>
                    <a:pt x="9" y="78"/>
                  </a:cubicBezTo>
                  <a:cubicBezTo>
                    <a:pt x="6" y="74"/>
                    <a:pt x="4" y="70"/>
                    <a:pt x="2" y="65"/>
                  </a:cubicBezTo>
                  <a:cubicBezTo>
                    <a:pt x="1" y="61"/>
                    <a:pt x="0" y="55"/>
                    <a:pt x="0" y="50"/>
                  </a:cubicBezTo>
                  <a:cubicBezTo>
                    <a:pt x="0" y="35"/>
                    <a:pt x="5" y="24"/>
                    <a:pt x="16" y="14"/>
                  </a:cubicBezTo>
                  <a:cubicBezTo>
                    <a:pt x="26" y="5"/>
                    <a:pt x="41" y="0"/>
                    <a:pt x="59" y="0"/>
                  </a:cubicBezTo>
                  <a:cubicBezTo>
                    <a:pt x="63" y="0"/>
                    <a:pt x="67" y="0"/>
                    <a:pt x="71" y="1"/>
                  </a:cubicBezTo>
                  <a:cubicBezTo>
                    <a:pt x="74" y="1"/>
                    <a:pt x="79" y="2"/>
                    <a:pt x="84" y="3"/>
                  </a:cubicBezTo>
                  <a:cubicBezTo>
                    <a:pt x="89" y="5"/>
                    <a:pt x="92" y="6"/>
                    <a:pt x="94" y="6"/>
                  </a:cubicBezTo>
                  <a:cubicBezTo>
                    <a:pt x="93" y="8"/>
                    <a:pt x="92" y="11"/>
                    <a:pt x="91" y="13"/>
                  </a:cubicBezTo>
                  <a:cubicBezTo>
                    <a:pt x="91" y="17"/>
                    <a:pt x="90" y="21"/>
                    <a:pt x="90" y="26"/>
                  </a:cubicBezTo>
                  <a:cubicBezTo>
                    <a:pt x="86" y="26"/>
                    <a:pt x="86" y="26"/>
                    <a:pt x="86" y="26"/>
                  </a:cubicBezTo>
                  <a:cubicBezTo>
                    <a:pt x="85" y="18"/>
                    <a:pt x="85" y="18"/>
                    <a:pt x="85" y="18"/>
                  </a:cubicBezTo>
                  <a:cubicBezTo>
                    <a:pt x="85" y="14"/>
                    <a:pt x="82" y="11"/>
                    <a:pt x="78" y="9"/>
                  </a:cubicBezTo>
                  <a:cubicBezTo>
                    <a:pt x="73" y="6"/>
                    <a:pt x="66" y="5"/>
                    <a:pt x="57" y="5"/>
                  </a:cubicBezTo>
                  <a:cubicBezTo>
                    <a:pt x="51" y="5"/>
                    <a:pt x="45" y="6"/>
                    <a:pt x="40" y="8"/>
                  </a:cubicBezTo>
                  <a:cubicBezTo>
                    <a:pt x="36" y="9"/>
                    <a:pt x="31" y="12"/>
                    <a:pt x="28" y="15"/>
                  </a:cubicBezTo>
                  <a:cubicBezTo>
                    <a:pt x="24" y="18"/>
                    <a:pt x="21" y="23"/>
                    <a:pt x="19" y="28"/>
                  </a:cubicBezTo>
                  <a:cubicBezTo>
                    <a:pt x="17" y="33"/>
                    <a:pt x="16" y="39"/>
                    <a:pt x="16" y="47"/>
                  </a:cubicBezTo>
                  <a:cubicBezTo>
                    <a:pt x="16" y="61"/>
                    <a:pt x="20" y="72"/>
                    <a:pt x="29" y="80"/>
                  </a:cubicBezTo>
                  <a:cubicBezTo>
                    <a:pt x="37" y="88"/>
                    <a:pt x="49" y="92"/>
                    <a:pt x="63" y="92"/>
                  </a:cubicBezTo>
                  <a:cubicBezTo>
                    <a:pt x="70" y="92"/>
                    <a:pt x="76" y="91"/>
                    <a:pt x="81" y="90"/>
                  </a:cubicBezTo>
                  <a:cubicBezTo>
                    <a:pt x="85" y="89"/>
                    <a:pt x="89" y="87"/>
                    <a:pt x="92" y="84"/>
                  </a:cubicBezTo>
                  <a:lnTo>
                    <a:pt x="94" y="8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11" name="Freeform 12"/>
            <p:cNvSpPr>
              <a:spLocks/>
            </p:cNvSpPr>
            <p:nvPr/>
          </p:nvSpPr>
          <p:spPr bwMode="auto">
            <a:xfrm>
              <a:off x="479" y="434"/>
              <a:ext cx="201" cy="151"/>
            </a:xfrm>
            <a:custGeom>
              <a:avLst/>
              <a:gdLst>
                <a:gd name="T0" fmla="*/ 0 w 130"/>
                <a:gd name="T1" fmla="*/ 2147483647 h 97"/>
                <a:gd name="T2" fmla="*/ 0 w 130"/>
                <a:gd name="T3" fmla="*/ 0 h 97"/>
                <a:gd name="T4" fmla="*/ 2147483647 w 130"/>
                <a:gd name="T5" fmla="*/ 0 h 97"/>
                <a:gd name="T6" fmla="*/ 2147483647 w 130"/>
                <a:gd name="T7" fmla="*/ 0 h 97"/>
                <a:gd name="T8" fmla="*/ 2147483647 w 130"/>
                <a:gd name="T9" fmla="*/ 2147483647 h 97"/>
                <a:gd name="T10" fmla="*/ 2147483647 w 130"/>
                <a:gd name="T11" fmla="*/ 2147483647 h 97"/>
                <a:gd name="T12" fmla="*/ 2147483647 w 130"/>
                <a:gd name="T13" fmla="*/ 2147483647 h 97"/>
                <a:gd name="T14" fmla="*/ 2147483647 w 130"/>
                <a:gd name="T15" fmla="*/ 0 h 97"/>
                <a:gd name="T16" fmla="*/ 2147483647 w 130"/>
                <a:gd name="T17" fmla="*/ 0 h 97"/>
                <a:gd name="T18" fmla="*/ 2147483647 w 130"/>
                <a:gd name="T19" fmla="*/ 0 h 97"/>
                <a:gd name="T20" fmla="*/ 2147483647 w 130"/>
                <a:gd name="T21" fmla="*/ 2147483647 h 97"/>
                <a:gd name="T22" fmla="*/ 2147483647 w 130"/>
                <a:gd name="T23" fmla="*/ 2147483647 h 97"/>
                <a:gd name="T24" fmla="*/ 2147483647 w 130"/>
                <a:gd name="T25" fmla="*/ 2147483647 h 97"/>
                <a:gd name="T26" fmla="*/ 2147483647 w 130"/>
                <a:gd name="T27" fmla="*/ 2147483647 h 97"/>
                <a:gd name="T28" fmla="*/ 2147483647 w 130"/>
                <a:gd name="T29" fmla="*/ 2147483647 h 97"/>
                <a:gd name="T30" fmla="*/ 2147483647 w 130"/>
                <a:gd name="T31" fmla="*/ 2147483647 h 97"/>
                <a:gd name="T32" fmla="*/ 2147483647 w 130"/>
                <a:gd name="T33" fmla="*/ 2147483647 h 97"/>
                <a:gd name="T34" fmla="*/ 2147483647 w 130"/>
                <a:gd name="T35" fmla="*/ 2147483647 h 97"/>
                <a:gd name="T36" fmla="*/ 2147483647 w 130"/>
                <a:gd name="T37" fmla="*/ 2147483647 h 97"/>
                <a:gd name="T38" fmla="*/ 2147483647 w 130"/>
                <a:gd name="T39" fmla="*/ 2147483647 h 97"/>
                <a:gd name="T40" fmla="*/ 2147483647 w 130"/>
                <a:gd name="T41" fmla="*/ 2147483647 h 97"/>
                <a:gd name="T42" fmla="*/ 2147483647 w 130"/>
                <a:gd name="T43" fmla="*/ 2147483647 h 97"/>
                <a:gd name="T44" fmla="*/ 2147483647 w 130"/>
                <a:gd name="T45" fmla="*/ 2147483647 h 97"/>
                <a:gd name="T46" fmla="*/ 2147483647 w 130"/>
                <a:gd name="T47" fmla="*/ 2147483647 h 97"/>
                <a:gd name="T48" fmla="*/ 2147483647 w 130"/>
                <a:gd name="T49" fmla="*/ 2147483647 h 97"/>
                <a:gd name="T50" fmla="*/ 2147483647 w 130"/>
                <a:gd name="T51" fmla="*/ 2147483647 h 97"/>
                <a:gd name="T52" fmla="*/ 2147483647 w 130"/>
                <a:gd name="T53" fmla="*/ 2147483647 h 97"/>
                <a:gd name="T54" fmla="*/ 2147483647 w 130"/>
                <a:gd name="T55" fmla="*/ 2147483647 h 97"/>
                <a:gd name="T56" fmla="*/ 2147483647 w 130"/>
                <a:gd name="T57" fmla="*/ 2147483647 h 97"/>
                <a:gd name="T58" fmla="*/ 2147483647 w 130"/>
                <a:gd name="T59" fmla="*/ 2147483647 h 97"/>
                <a:gd name="T60" fmla="*/ 2147483647 w 130"/>
                <a:gd name="T61" fmla="*/ 2147483647 h 97"/>
                <a:gd name="T62" fmla="*/ 2147483647 w 130"/>
                <a:gd name="T63" fmla="*/ 2147483647 h 97"/>
                <a:gd name="T64" fmla="*/ 2147483647 w 130"/>
                <a:gd name="T65" fmla="*/ 2147483647 h 97"/>
                <a:gd name="T66" fmla="*/ 2147483647 w 130"/>
                <a:gd name="T67" fmla="*/ 2147483647 h 97"/>
                <a:gd name="T68" fmla="*/ 2147483647 w 130"/>
                <a:gd name="T69" fmla="*/ 2147483647 h 97"/>
                <a:gd name="T70" fmla="*/ 2147483647 w 130"/>
                <a:gd name="T71" fmla="*/ 2147483647 h 97"/>
                <a:gd name="T72" fmla="*/ 2147483647 w 130"/>
                <a:gd name="T73" fmla="*/ 2147483647 h 97"/>
                <a:gd name="T74" fmla="*/ 2147483647 w 130"/>
                <a:gd name="T75" fmla="*/ 2147483647 h 97"/>
                <a:gd name="T76" fmla="*/ 2147483647 w 130"/>
                <a:gd name="T77" fmla="*/ 2147483647 h 97"/>
                <a:gd name="T78" fmla="*/ 2147483647 w 130"/>
                <a:gd name="T79" fmla="*/ 2147483647 h 97"/>
                <a:gd name="T80" fmla="*/ 2147483647 w 130"/>
                <a:gd name="T81" fmla="*/ 2147483647 h 97"/>
                <a:gd name="T82" fmla="*/ 2147483647 w 130"/>
                <a:gd name="T83" fmla="*/ 2147483647 h 97"/>
                <a:gd name="T84" fmla="*/ 2147483647 w 130"/>
                <a:gd name="T85" fmla="*/ 2147483647 h 97"/>
                <a:gd name="T86" fmla="*/ 0 w 130"/>
                <a:gd name="T87" fmla="*/ 2147483647 h 97"/>
                <a:gd name="T88" fmla="*/ 0 w 130"/>
                <a:gd name="T89" fmla="*/ 2147483647 h 97"/>
                <a:gd name="T90" fmla="*/ 2147483647 w 130"/>
                <a:gd name="T91" fmla="*/ 2147483647 h 97"/>
                <a:gd name="T92" fmla="*/ 2147483647 w 130"/>
                <a:gd name="T93" fmla="*/ 2147483647 h 97"/>
                <a:gd name="T94" fmla="*/ 2147483647 w 130"/>
                <a:gd name="T95" fmla="*/ 2147483647 h 97"/>
                <a:gd name="T96" fmla="*/ 2147483647 w 130"/>
                <a:gd name="T97" fmla="*/ 2147483647 h 97"/>
                <a:gd name="T98" fmla="*/ 2147483647 w 130"/>
                <a:gd name="T99" fmla="*/ 2147483647 h 97"/>
                <a:gd name="T100" fmla="*/ 2147483647 w 130"/>
                <a:gd name="T101" fmla="*/ 2147483647 h 97"/>
                <a:gd name="T102" fmla="*/ 2147483647 w 130"/>
                <a:gd name="T103" fmla="*/ 2147483647 h 97"/>
                <a:gd name="T104" fmla="*/ 2147483647 w 130"/>
                <a:gd name="T105" fmla="*/ 2147483647 h 97"/>
                <a:gd name="T106" fmla="*/ 0 w 130"/>
                <a:gd name="T107" fmla="*/ 2147483647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0" h="97">
                  <a:moveTo>
                    <a:pt x="0" y="4"/>
                  </a:moveTo>
                  <a:cubicBezTo>
                    <a:pt x="0" y="0"/>
                    <a:pt x="0" y="0"/>
                    <a:pt x="0" y="0"/>
                  </a:cubicBezTo>
                  <a:cubicBezTo>
                    <a:pt x="4" y="0"/>
                    <a:pt x="9" y="0"/>
                    <a:pt x="14" y="0"/>
                  </a:cubicBezTo>
                  <a:cubicBezTo>
                    <a:pt x="18" y="0"/>
                    <a:pt x="23" y="0"/>
                    <a:pt x="27" y="0"/>
                  </a:cubicBezTo>
                  <a:cubicBezTo>
                    <a:pt x="31" y="9"/>
                    <a:pt x="35" y="17"/>
                    <a:pt x="38" y="24"/>
                  </a:cubicBezTo>
                  <a:cubicBezTo>
                    <a:pt x="65" y="76"/>
                    <a:pt x="65" y="76"/>
                    <a:pt x="65" y="76"/>
                  </a:cubicBezTo>
                  <a:cubicBezTo>
                    <a:pt x="89" y="28"/>
                    <a:pt x="89" y="28"/>
                    <a:pt x="89" y="28"/>
                  </a:cubicBezTo>
                  <a:cubicBezTo>
                    <a:pt x="96" y="15"/>
                    <a:pt x="100" y="5"/>
                    <a:pt x="102" y="0"/>
                  </a:cubicBezTo>
                  <a:cubicBezTo>
                    <a:pt x="107" y="0"/>
                    <a:pt x="112" y="0"/>
                    <a:pt x="115" y="0"/>
                  </a:cubicBezTo>
                  <a:cubicBezTo>
                    <a:pt x="118" y="0"/>
                    <a:pt x="123" y="0"/>
                    <a:pt x="130" y="0"/>
                  </a:cubicBezTo>
                  <a:cubicBezTo>
                    <a:pt x="130" y="4"/>
                    <a:pt x="130" y="4"/>
                    <a:pt x="130" y="4"/>
                  </a:cubicBezTo>
                  <a:cubicBezTo>
                    <a:pt x="125" y="4"/>
                    <a:pt x="121" y="5"/>
                    <a:pt x="120" y="5"/>
                  </a:cubicBezTo>
                  <a:cubicBezTo>
                    <a:pt x="119" y="5"/>
                    <a:pt x="118" y="6"/>
                    <a:pt x="118" y="7"/>
                  </a:cubicBezTo>
                  <a:cubicBezTo>
                    <a:pt x="117" y="8"/>
                    <a:pt x="117" y="10"/>
                    <a:pt x="117" y="13"/>
                  </a:cubicBezTo>
                  <a:cubicBezTo>
                    <a:pt x="116" y="14"/>
                    <a:pt x="116" y="20"/>
                    <a:pt x="116" y="32"/>
                  </a:cubicBezTo>
                  <a:cubicBezTo>
                    <a:pt x="116" y="63"/>
                    <a:pt x="116" y="63"/>
                    <a:pt x="116" y="63"/>
                  </a:cubicBezTo>
                  <a:cubicBezTo>
                    <a:pt x="116" y="69"/>
                    <a:pt x="116" y="75"/>
                    <a:pt x="117" y="81"/>
                  </a:cubicBezTo>
                  <a:cubicBezTo>
                    <a:pt x="117" y="85"/>
                    <a:pt x="117" y="88"/>
                    <a:pt x="118" y="89"/>
                  </a:cubicBezTo>
                  <a:cubicBezTo>
                    <a:pt x="118" y="89"/>
                    <a:pt x="119" y="90"/>
                    <a:pt x="120" y="90"/>
                  </a:cubicBezTo>
                  <a:cubicBezTo>
                    <a:pt x="121" y="91"/>
                    <a:pt x="125" y="91"/>
                    <a:pt x="130" y="91"/>
                  </a:cubicBezTo>
                  <a:cubicBezTo>
                    <a:pt x="130" y="95"/>
                    <a:pt x="130" y="95"/>
                    <a:pt x="130" y="95"/>
                  </a:cubicBezTo>
                  <a:cubicBezTo>
                    <a:pt x="121" y="95"/>
                    <a:pt x="114" y="95"/>
                    <a:pt x="110" y="95"/>
                  </a:cubicBezTo>
                  <a:cubicBezTo>
                    <a:pt x="107" y="95"/>
                    <a:pt x="100" y="95"/>
                    <a:pt x="89" y="95"/>
                  </a:cubicBezTo>
                  <a:cubicBezTo>
                    <a:pt x="89" y="91"/>
                    <a:pt x="89" y="91"/>
                    <a:pt x="89" y="91"/>
                  </a:cubicBezTo>
                  <a:cubicBezTo>
                    <a:pt x="95" y="91"/>
                    <a:pt x="98" y="91"/>
                    <a:pt x="100" y="90"/>
                  </a:cubicBezTo>
                  <a:cubicBezTo>
                    <a:pt x="101" y="90"/>
                    <a:pt x="102" y="89"/>
                    <a:pt x="102" y="89"/>
                  </a:cubicBezTo>
                  <a:cubicBezTo>
                    <a:pt x="103" y="88"/>
                    <a:pt x="103" y="86"/>
                    <a:pt x="103" y="82"/>
                  </a:cubicBezTo>
                  <a:cubicBezTo>
                    <a:pt x="103" y="81"/>
                    <a:pt x="103" y="75"/>
                    <a:pt x="103" y="63"/>
                  </a:cubicBezTo>
                  <a:cubicBezTo>
                    <a:pt x="103" y="14"/>
                    <a:pt x="103" y="14"/>
                    <a:pt x="103" y="14"/>
                  </a:cubicBezTo>
                  <a:cubicBezTo>
                    <a:pt x="79" y="62"/>
                    <a:pt x="79" y="62"/>
                    <a:pt x="79" y="62"/>
                  </a:cubicBezTo>
                  <a:cubicBezTo>
                    <a:pt x="75" y="70"/>
                    <a:pt x="72" y="76"/>
                    <a:pt x="70" y="81"/>
                  </a:cubicBezTo>
                  <a:cubicBezTo>
                    <a:pt x="69" y="84"/>
                    <a:pt x="66" y="89"/>
                    <a:pt x="63" y="97"/>
                  </a:cubicBezTo>
                  <a:cubicBezTo>
                    <a:pt x="60" y="97"/>
                    <a:pt x="60" y="97"/>
                    <a:pt x="60" y="97"/>
                  </a:cubicBezTo>
                  <a:cubicBezTo>
                    <a:pt x="60" y="95"/>
                    <a:pt x="59" y="94"/>
                    <a:pt x="59" y="93"/>
                  </a:cubicBezTo>
                  <a:cubicBezTo>
                    <a:pt x="54" y="83"/>
                    <a:pt x="54" y="83"/>
                    <a:pt x="54" y="83"/>
                  </a:cubicBezTo>
                  <a:cubicBezTo>
                    <a:pt x="20" y="16"/>
                    <a:pt x="20" y="16"/>
                    <a:pt x="20" y="16"/>
                  </a:cubicBezTo>
                  <a:cubicBezTo>
                    <a:pt x="20" y="63"/>
                    <a:pt x="20" y="63"/>
                    <a:pt x="20" y="63"/>
                  </a:cubicBezTo>
                  <a:cubicBezTo>
                    <a:pt x="20" y="69"/>
                    <a:pt x="20" y="75"/>
                    <a:pt x="20" y="81"/>
                  </a:cubicBezTo>
                  <a:cubicBezTo>
                    <a:pt x="21" y="85"/>
                    <a:pt x="21" y="88"/>
                    <a:pt x="22" y="89"/>
                  </a:cubicBezTo>
                  <a:cubicBezTo>
                    <a:pt x="22" y="89"/>
                    <a:pt x="23" y="90"/>
                    <a:pt x="24" y="90"/>
                  </a:cubicBezTo>
                  <a:cubicBezTo>
                    <a:pt x="25" y="91"/>
                    <a:pt x="29" y="91"/>
                    <a:pt x="34" y="91"/>
                  </a:cubicBezTo>
                  <a:cubicBezTo>
                    <a:pt x="34" y="95"/>
                    <a:pt x="34" y="95"/>
                    <a:pt x="34" y="95"/>
                  </a:cubicBezTo>
                  <a:cubicBezTo>
                    <a:pt x="17" y="95"/>
                    <a:pt x="17" y="95"/>
                    <a:pt x="17" y="95"/>
                  </a:cubicBezTo>
                  <a:cubicBezTo>
                    <a:pt x="0" y="95"/>
                    <a:pt x="0" y="95"/>
                    <a:pt x="0" y="95"/>
                  </a:cubicBezTo>
                  <a:cubicBezTo>
                    <a:pt x="0" y="91"/>
                    <a:pt x="0" y="91"/>
                    <a:pt x="0" y="91"/>
                  </a:cubicBezTo>
                  <a:cubicBezTo>
                    <a:pt x="5" y="91"/>
                    <a:pt x="8" y="91"/>
                    <a:pt x="10" y="90"/>
                  </a:cubicBezTo>
                  <a:cubicBezTo>
                    <a:pt x="11" y="90"/>
                    <a:pt x="12" y="89"/>
                    <a:pt x="12" y="89"/>
                  </a:cubicBezTo>
                  <a:cubicBezTo>
                    <a:pt x="13" y="88"/>
                    <a:pt x="13" y="86"/>
                    <a:pt x="13" y="82"/>
                  </a:cubicBezTo>
                  <a:cubicBezTo>
                    <a:pt x="13" y="81"/>
                    <a:pt x="13" y="75"/>
                    <a:pt x="14" y="63"/>
                  </a:cubicBezTo>
                  <a:cubicBezTo>
                    <a:pt x="14" y="32"/>
                    <a:pt x="14" y="32"/>
                    <a:pt x="14" y="32"/>
                  </a:cubicBezTo>
                  <a:cubicBezTo>
                    <a:pt x="14" y="26"/>
                    <a:pt x="13" y="20"/>
                    <a:pt x="13" y="14"/>
                  </a:cubicBezTo>
                  <a:cubicBezTo>
                    <a:pt x="13" y="10"/>
                    <a:pt x="13" y="8"/>
                    <a:pt x="12" y="7"/>
                  </a:cubicBezTo>
                  <a:cubicBezTo>
                    <a:pt x="12" y="6"/>
                    <a:pt x="11" y="5"/>
                    <a:pt x="10" y="5"/>
                  </a:cubicBezTo>
                  <a:cubicBezTo>
                    <a:pt x="8" y="5"/>
                    <a:pt x="5" y="4"/>
                    <a:pt x="0" y="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12" name="Freeform 13"/>
            <p:cNvSpPr>
              <a:spLocks noEditPoints="1"/>
            </p:cNvSpPr>
            <p:nvPr/>
          </p:nvSpPr>
          <p:spPr bwMode="auto">
            <a:xfrm>
              <a:off x="688" y="432"/>
              <a:ext cx="166" cy="149"/>
            </a:xfrm>
            <a:custGeom>
              <a:avLst/>
              <a:gdLst>
                <a:gd name="T0" fmla="*/ 2147483647 w 107"/>
                <a:gd name="T1" fmla="*/ 2147483647 h 96"/>
                <a:gd name="T2" fmla="*/ 2147483647 w 107"/>
                <a:gd name="T3" fmla="*/ 2147483647 h 96"/>
                <a:gd name="T4" fmla="*/ 2147483647 w 107"/>
                <a:gd name="T5" fmla="*/ 2147483647 h 96"/>
                <a:gd name="T6" fmla="*/ 2147483647 w 107"/>
                <a:gd name="T7" fmla="*/ 2147483647 h 96"/>
                <a:gd name="T8" fmla="*/ 2147483647 w 107"/>
                <a:gd name="T9" fmla="*/ 2147483647 h 96"/>
                <a:gd name="T10" fmla="*/ 2147483647 w 107"/>
                <a:gd name="T11" fmla="*/ 2147483647 h 96"/>
                <a:gd name="T12" fmla="*/ 2147483647 w 107"/>
                <a:gd name="T13" fmla="*/ 2147483647 h 96"/>
                <a:gd name="T14" fmla="*/ 2147483647 w 107"/>
                <a:gd name="T15" fmla="*/ 2147483647 h 96"/>
                <a:gd name="T16" fmla="*/ 2147483647 w 107"/>
                <a:gd name="T17" fmla="*/ 2147483647 h 96"/>
                <a:gd name="T18" fmla="*/ 2147483647 w 107"/>
                <a:gd name="T19" fmla="*/ 2147483647 h 96"/>
                <a:gd name="T20" fmla="*/ 2147483647 w 107"/>
                <a:gd name="T21" fmla="*/ 2147483647 h 96"/>
                <a:gd name="T22" fmla="*/ 2147483647 w 107"/>
                <a:gd name="T23" fmla="*/ 2147483647 h 96"/>
                <a:gd name="T24" fmla="*/ 2147483647 w 107"/>
                <a:gd name="T25" fmla="*/ 2147483647 h 96"/>
                <a:gd name="T26" fmla="*/ 2147483647 w 107"/>
                <a:gd name="T27" fmla="*/ 2147483647 h 96"/>
                <a:gd name="T28" fmla="*/ 2147483647 w 107"/>
                <a:gd name="T29" fmla="*/ 2147483647 h 96"/>
                <a:gd name="T30" fmla="*/ 2147483647 w 107"/>
                <a:gd name="T31" fmla="*/ 2147483647 h 96"/>
                <a:gd name="T32" fmla="*/ 2147483647 w 107"/>
                <a:gd name="T33" fmla="*/ 2147483647 h 96"/>
                <a:gd name="T34" fmla="*/ 2147483647 w 107"/>
                <a:gd name="T35" fmla="*/ 2147483647 h 96"/>
                <a:gd name="T36" fmla="*/ 2147483647 w 107"/>
                <a:gd name="T37" fmla="*/ 2147483647 h 96"/>
                <a:gd name="T38" fmla="*/ 2147483647 w 107"/>
                <a:gd name="T39" fmla="*/ 2147483647 h 96"/>
                <a:gd name="T40" fmla="*/ 2147483647 w 107"/>
                <a:gd name="T41" fmla="*/ 2147483647 h 96"/>
                <a:gd name="T42" fmla="*/ 2147483647 w 107"/>
                <a:gd name="T43" fmla="*/ 0 h 96"/>
                <a:gd name="T44" fmla="*/ 2147483647 w 107"/>
                <a:gd name="T45" fmla="*/ 0 h 96"/>
                <a:gd name="T46" fmla="*/ 2147483647 w 107"/>
                <a:gd name="T47" fmla="*/ 2147483647 h 96"/>
                <a:gd name="T48" fmla="*/ 2147483647 w 107"/>
                <a:gd name="T49" fmla="*/ 2147483647 h 96"/>
                <a:gd name="T50" fmla="*/ 2147483647 w 107"/>
                <a:gd name="T51" fmla="*/ 2147483647 h 96"/>
                <a:gd name="T52" fmla="*/ 2147483647 w 107"/>
                <a:gd name="T53" fmla="*/ 2147483647 h 96"/>
                <a:gd name="T54" fmla="*/ 2147483647 w 107"/>
                <a:gd name="T55" fmla="*/ 2147483647 h 96"/>
                <a:gd name="T56" fmla="*/ 0 w 107"/>
                <a:gd name="T57" fmla="*/ 2147483647 h 96"/>
                <a:gd name="T58" fmla="*/ 0 w 107"/>
                <a:gd name="T59" fmla="*/ 2147483647 h 96"/>
                <a:gd name="T60" fmla="*/ 2147483647 w 107"/>
                <a:gd name="T61" fmla="*/ 2147483647 h 96"/>
                <a:gd name="T62" fmla="*/ 2147483647 w 107"/>
                <a:gd name="T63" fmla="*/ 2147483647 h 96"/>
                <a:gd name="T64" fmla="*/ 2147483647 w 107"/>
                <a:gd name="T65" fmla="*/ 2147483647 h 96"/>
                <a:gd name="T66" fmla="*/ 2147483647 w 107"/>
                <a:gd name="T67" fmla="*/ 2147483647 h 96"/>
                <a:gd name="T68" fmla="*/ 2147483647 w 107"/>
                <a:gd name="T69" fmla="*/ 2147483647 h 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7" h="96">
                  <a:moveTo>
                    <a:pt x="15" y="96"/>
                  </a:moveTo>
                  <a:cubicBezTo>
                    <a:pt x="19" y="96"/>
                    <a:pt x="25" y="96"/>
                    <a:pt x="33" y="96"/>
                  </a:cubicBezTo>
                  <a:cubicBezTo>
                    <a:pt x="33" y="92"/>
                    <a:pt x="33" y="92"/>
                    <a:pt x="33" y="92"/>
                  </a:cubicBezTo>
                  <a:cubicBezTo>
                    <a:pt x="28" y="92"/>
                    <a:pt x="25" y="92"/>
                    <a:pt x="24" y="92"/>
                  </a:cubicBezTo>
                  <a:cubicBezTo>
                    <a:pt x="22" y="91"/>
                    <a:pt x="22" y="91"/>
                    <a:pt x="21" y="90"/>
                  </a:cubicBezTo>
                  <a:cubicBezTo>
                    <a:pt x="21" y="90"/>
                    <a:pt x="21" y="89"/>
                    <a:pt x="21" y="89"/>
                  </a:cubicBezTo>
                  <a:cubicBezTo>
                    <a:pt x="21" y="87"/>
                    <a:pt x="21" y="85"/>
                    <a:pt x="23" y="82"/>
                  </a:cubicBezTo>
                  <a:cubicBezTo>
                    <a:pt x="30" y="65"/>
                    <a:pt x="30" y="65"/>
                    <a:pt x="30" y="65"/>
                  </a:cubicBezTo>
                  <a:cubicBezTo>
                    <a:pt x="71" y="65"/>
                    <a:pt x="71" y="65"/>
                    <a:pt x="71" y="65"/>
                  </a:cubicBezTo>
                  <a:cubicBezTo>
                    <a:pt x="80" y="85"/>
                    <a:pt x="80" y="85"/>
                    <a:pt x="80" y="85"/>
                  </a:cubicBezTo>
                  <a:cubicBezTo>
                    <a:pt x="81" y="87"/>
                    <a:pt x="81" y="88"/>
                    <a:pt x="81" y="89"/>
                  </a:cubicBezTo>
                  <a:cubicBezTo>
                    <a:pt x="81" y="90"/>
                    <a:pt x="81" y="90"/>
                    <a:pt x="80" y="91"/>
                  </a:cubicBezTo>
                  <a:cubicBezTo>
                    <a:pt x="80" y="91"/>
                    <a:pt x="79" y="91"/>
                    <a:pt x="78" y="92"/>
                  </a:cubicBezTo>
                  <a:cubicBezTo>
                    <a:pt x="77" y="92"/>
                    <a:pt x="74" y="92"/>
                    <a:pt x="68" y="92"/>
                  </a:cubicBezTo>
                  <a:cubicBezTo>
                    <a:pt x="68" y="96"/>
                    <a:pt x="68" y="96"/>
                    <a:pt x="68" y="96"/>
                  </a:cubicBezTo>
                  <a:cubicBezTo>
                    <a:pt x="91" y="96"/>
                    <a:pt x="91" y="96"/>
                    <a:pt x="91" y="96"/>
                  </a:cubicBezTo>
                  <a:cubicBezTo>
                    <a:pt x="94" y="96"/>
                    <a:pt x="99" y="96"/>
                    <a:pt x="107" y="96"/>
                  </a:cubicBezTo>
                  <a:cubicBezTo>
                    <a:pt x="107" y="92"/>
                    <a:pt x="107" y="92"/>
                    <a:pt x="107" y="92"/>
                  </a:cubicBezTo>
                  <a:cubicBezTo>
                    <a:pt x="103" y="92"/>
                    <a:pt x="100" y="92"/>
                    <a:pt x="99" y="91"/>
                  </a:cubicBezTo>
                  <a:cubicBezTo>
                    <a:pt x="98" y="91"/>
                    <a:pt x="97" y="90"/>
                    <a:pt x="96" y="88"/>
                  </a:cubicBezTo>
                  <a:cubicBezTo>
                    <a:pt x="95" y="85"/>
                    <a:pt x="92" y="79"/>
                    <a:pt x="87" y="68"/>
                  </a:cubicBezTo>
                  <a:cubicBezTo>
                    <a:pt x="56" y="0"/>
                    <a:pt x="56" y="0"/>
                    <a:pt x="56" y="0"/>
                  </a:cubicBezTo>
                  <a:cubicBezTo>
                    <a:pt x="52" y="0"/>
                    <a:pt x="52" y="0"/>
                    <a:pt x="52" y="0"/>
                  </a:cubicBezTo>
                  <a:cubicBezTo>
                    <a:pt x="46" y="14"/>
                    <a:pt x="42" y="24"/>
                    <a:pt x="40" y="28"/>
                  </a:cubicBezTo>
                  <a:cubicBezTo>
                    <a:pt x="22" y="66"/>
                    <a:pt x="22" y="66"/>
                    <a:pt x="22" y="66"/>
                  </a:cubicBezTo>
                  <a:cubicBezTo>
                    <a:pt x="17" y="77"/>
                    <a:pt x="13" y="83"/>
                    <a:pt x="13" y="85"/>
                  </a:cubicBezTo>
                  <a:cubicBezTo>
                    <a:pt x="11" y="88"/>
                    <a:pt x="10" y="90"/>
                    <a:pt x="9" y="90"/>
                  </a:cubicBezTo>
                  <a:cubicBezTo>
                    <a:pt x="8" y="91"/>
                    <a:pt x="8" y="91"/>
                    <a:pt x="7" y="92"/>
                  </a:cubicBezTo>
                  <a:cubicBezTo>
                    <a:pt x="6" y="92"/>
                    <a:pt x="3" y="92"/>
                    <a:pt x="0" y="92"/>
                  </a:cubicBezTo>
                  <a:cubicBezTo>
                    <a:pt x="0" y="96"/>
                    <a:pt x="0" y="96"/>
                    <a:pt x="0" y="96"/>
                  </a:cubicBezTo>
                  <a:cubicBezTo>
                    <a:pt x="5" y="96"/>
                    <a:pt x="10" y="96"/>
                    <a:pt x="15" y="96"/>
                  </a:cubicBezTo>
                  <a:close/>
                  <a:moveTo>
                    <a:pt x="51" y="18"/>
                  </a:moveTo>
                  <a:cubicBezTo>
                    <a:pt x="68" y="59"/>
                    <a:pt x="68" y="59"/>
                    <a:pt x="68" y="59"/>
                  </a:cubicBezTo>
                  <a:cubicBezTo>
                    <a:pt x="33" y="59"/>
                    <a:pt x="33" y="59"/>
                    <a:pt x="33" y="59"/>
                  </a:cubicBezTo>
                  <a:lnTo>
                    <a:pt x="51" y="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13" name="Freeform 14"/>
            <p:cNvSpPr>
              <a:spLocks/>
            </p:cNvSpPr>
            <p:nvPr/>
          </p:nvSpPr>
          <p:spPr bwMode="auto">
            <a:xfrm>
              <a:off x="825" y="434"/>
              <a:ext cx="163" cy="147"/>
            </a:xfrm>
            <a:custGeom>
              <a:avLst/>
              <a:gdLst>
                <a:gd name="T0" fmla="*/ 2147483647 w 105"/>
                <a:gd name="T1" fmla="*/ 2147483647 h 95"/>
                <a:gd name="T2" fmla="*/ 2147483647 w 105"/>
                <a:gd name="T3" fmla="*/ 2147483647 h 95"/>
                <a:gd name="T4" fmla="*/ 2147483647 w 105"/>
                <a:gd name="T5" fmla="*/ 2147483647 h 95"/>
                <a:gd name="T6" fmla="*/ 2147483647 w 105"/>
                <a:gd name="T7" fmla="*/ 2147483647 h 95"/>
                <a:gd name="T8" fmla="*/ 2147483647 w 105"/>
                <a:gd name="T9" fmla="*/ 0 h 95"/>
                <a:gd name="T10" fmla="*/ 2147483647 w 105"/>
                <a:gd name="T11" fmla="*/ 0 h 95"/>
                <a:gd name="T12" fmla="*/ 2147483647 w 105"/>
                <a:gd name="T13" fmla="*/ 0 h 95"/>
                <a:gd name="T14" fmla="*/ 2147483647 w 105"/>
                <a:gd name="T15" fmla="*/ 2147483647 h 95"/>
                <a:gd name="T16" fmla="*/ 2147483647 w 105"/>
                <a:gd name="T17" fmla="*/ 2147483647 h 95"/>
                <a:gd name="T18" fmla="*/ 2147483647 w 105"/>
                <a:gd name="T19" fmla="*/ 2147483647 h 95"/>
                <a:gd name="T20" fmla="*/ 2147483647 w 105"/>
                <a:gd name="T21" fmla="*/ 2147483647 h 95"/>
                <a:gd name="T22" fmla="*/ 2147483647 w 105"/>
                <a:gd name="T23" fmla="*/ 2147483647 h 95"/>
                <a:gd name="T24" fmla="*/ 2147483647 w 105"/>
                <a:gd name="T25" fmla="*/ 2147483647 h 95"/>
                <a:gd name="T26" fmla="*/ 2147483647 w 105"/>
                <a:gd name="T27" fmla="*/ 2147483647 h 95"/>
                <a:gd name="T28" fmla="*/ 2147483647 w 105"/>
                <a:gd name="T29" fmla="*/ 2147483647 h 95"/>
                <a:gd name="T30" fmla="*/ 2147483647 w 105"/>
                <a:gd name="T31" fmla="*/ 2147483647 h 95"/>
                <a:gd name="T32" fmla="*/ 2147483647 w 105"/>
                <a:gd name="T33" fmla="*/ 2147483647 h 95"/>
                <a:gd name="T34" fmla="*/ 2147483647 w 105"/>
                <a:gd name="T35" fmla="*/ 2147483647 h 95"/>
                <a:gd name="T36" fmla="*/ 2147483647 w 105"/>
                <a:gd name="T37" fmla="*/ 2147483647 h 95"/>
                <a:gd name="T38" fmla="*/ 2147483647 w 105"/>
                <a:gd name="T39" fmla="*/ 2147483647 h 95"/>
                <a:gd name="T40" fmla="*/ 2147483647 w 105"/>
                <a:gd name="T41" fmla="*/ 2147483647 h 95"/>
                <a:gd name="T42" fmla="*/ 2147483647 w 105"/>
                <a:gd name="T43" fmla="*/ 2147483647 h 95"/>
                <a:gd name="T44" fmla="*/ 2147483647 w 105"/>
                <a:gd name="T45" fmla="*/ 2147483647 h 95"/>
                <a:gd name="T46" fmla="*/ 2147483647 w 105"/>
                <a:gd name="T47" fmla="*/ 2147483647 h 95"/>
                <a:gd name="T48" fmla="*/ 2147483647 w 105"/>
                <a:gd name="T49" fmla="*/ 2147483647 h 95"/>
                <a:gd name="T50" fmla="*/ 2147483647 w 105"/>
                <a:gd name="T51" fmla="*/ 2147483647 h 95"/>
                <a:gd name="T52" fmla="*/ 2147483647 w 105"/>
                <a:gd name="T53" fmla="*/ 2147483647 h 95"/>
                <a:gd name="T54" fmla="*/ 2147483647 w 105"/>
                <a:gd name="T55" fmla="*/ 2147483647 h 95"/>
                <a:gd name="T56" fmla="*/ 2147483647 w 105"/>
                <a:gd name="T57" fmla="*/ 2147483647 h 95"/>
                <a:gd name="T58" fmla="*/ 2147483647 w 105"/>
                <a:gd name="T59" fmla="*/ 2147483647 h 95"/>
                <a:gd name="T60" fmla="*/ 2147483647 w 105"/>
                <a:gd name="T61" fmla="*/ 2147483647 h 95"/>
                <a:gd name="T62" fmla="*/ 2147483647 w 105"/>
                <a:gd name="T63" fmla="*/ 2147483647 h 95"/>
                <a:gd name="T64" fmla="*/ 2147483647 w 105"/>
                <a:gd name="T65" fmla="*/ 2147483647 h 95"/>
                <a:gd name="T66" fmla="*/ 0 w 105"/>
                <a:gd name="T67" fmla="*/ 2147483647 h 95"/>
                <a:gd name="T68" fmla="*/ 0 w 105"/>
                <a:gd name="T69" fmla="*/ 0 h 95"/>
                <a:gd name="T70" fmla="*/ 2147483647 w 105"/>
                <a:gd name="T71" fmla="*/ 0 h 95"/>
                <a:gd name="T72" fmla="*/ 2147483647 w 105"/>
                <a:gd name="T73" fmla="*/ 0 h 95"/>
                <a:gd name="T74" fmla="*/ 2147483647 w 105"/>
                <a:gd name="T75" fmla="*/ 2147483647 h 95"/>
                <a:gd name="T76" fmla="*/ 2147483647 w 105"/>
                <a:gd name="T77" fmla="*/ 2147483647 h 95"/>
                <a:gd name="T78" fmla="*/ 2147483647 w 105"/>
                <a:gd name="T79" fmla="*/ 2147483647 h 95"/>
                <a:gd name="T80" fmla="*/ 2147483647 w 105"/>
                <a:gd name="T81" fmla="*/ 2147483647 h 95"/>
                <a:gd name="T82" fmla="*/ 2147483647 w 105"/>
                <a:gd name="T83" fmla="*/ 2147483647 h 95"/>
                <a:gd name="T84" fmla="*/ 2147483647 w 105"/>
                <a:gd name="T85" fmla="*/ 2147483647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5" h="95">
                  <a:moveTo>
                    <a:pt x="77" y="14"/>
                  </a:moveTo>
                  <a:cubicBezTo>
                    <a:pt x="80" y="10"/>
                    <a:pt x="82" y="7"/>
                    <a:pt x="82" y="7"/>
                  </a:cubicBezTo>
                  <a:cubicBezTo>
                    <a:pt x="82" y="6"/>
                    <a:pt x="81" y="5"/>
                    <a:pt x="80" y="5"/>
                  </a:cubicBezTo>
                  <a:cubicBezTo>
                    <a:pt x="79" y="5"/>
                    <a:pt x="75" y="4"/>
                    <a:pt x="70" y="4"/>
                  </a:cubicBezTo>
                  <a:cubicBezTo>
                    <a:pt x="70" y="0"/>
                    <a:pt x="70" y="0"/>
                    <a:pt x="70" y="0"/>
                  </a:cubicBezTo>
                  <a:cubicBezTo>
                    <a:pt x="79" y="0"/>
                    <a:pt x="84" y="0"/>
                    <a:pt x="89" y="0"/>
                  </a:cubicBezTo>
                  <a:cubicBezTo>
                    <a:pt x="93" y="0"/>
                    <a:pt x="96" y="0"/>
                    <a:pt x="105" y="0"/>
                  </a:cubicBezTo>
                  <a:cubicBezTo>
                    <a:pt x="105" y="4"/>
                    <a:pt x="105" y="4"/>
                    <a:pt x="105" y="4"/>
                  </a:cubicBezTo>
                  <a:cubicBezTo>
                    <a:pt x="100" y="4"/>
                    <a:pt x="97" y="5"/>
                    <a:pt x="96" y="5"/>
                  </a:cubicBezTo>
                  <a:cubicBezTo>
                    <a:pt x="95" y="5"/>
                    <a:pt x="93" y="6"/>
                    <a:pt x="92" y="7"/>
                  </a:cubicBezTo>
                  <a:cubicBezTo>
                    <a:pt x="91" y="7"/>
                    <a:pt x="89" y="10"/>
                    <a:pt x="87" y="13"/>
                  </a:cubicBezTo>
                  <a:cubicBezTo>
                    <a:pt x="66" y="43"/>
                    <a:pt x="66" y="43"/>
                    <a:pt x="66" y="43"/>
                  </a:cubicBezTo>
                  <a:cubicBezTo>
                    <a:pt x="62" y="49"/>
                    <a:pt x="60" y="53"/>
                    <a:pt x="59" y="54"/>
                  </a:cubicBezTo>
                  <a:cubicBezTo>
                    <a:pt x="59" y="56"/>
                    <a:pt x="59" y="57"/>
                    <a:pt x="59" y="58"/>
                  </a:cubicBezTo>
                  <a:cubicBezTo>
                    <a:pt x="59" y="63"/>
                    <a:pt x="59" y="63"/>
                    <a:pt x="59" y="63"/>
                  </a:cubicBezTo>
                  <a:cubicBezTo>
                    <a:pt x="59" y="69"/>
                    <a:pt x="59" y="75"/>
                    <a:pt x="59" y="81"/>
                  </a:cubicBezTo>
                  <a:cubicBezTo>
                    <a:pt x="59" y="85"/>
                    <a:pt x="60" y="88"/>
                    <a:pt x="60" y="89"/>
                  </a:cubicBezTo>
                  <a:cubicBezTo>
                    <a:pt x="61" y="89"/>
                    <a:pt x="61" y="90"/>
                    <a:pt x="63" y="90"/>
                  </a:cubicBezTo>
                  <a:cubicBezTo>
                    <a:pt x="64" y="91"/>
                    <a:pt x="67" y="91"/>
                    <a:pt x="73" y="91"/>
                  </a:cubicBezTo>
                  <a:cubicBezTo>
                    <a:pt x="73" y="95"/>
                    <a:pt x="73" y="95"/>
                    <a:pt x="73" y="95"/>
                  </a:cubicBezTo>
                  <a:cubicBezTo>
                    <a:pt x="65" y="95"/>
                    <a:pt x="58" y="95"/>
                    <a:pt x="53" y="95"/>
                  </a:cubicBezTo>
                  <a:cubicBezTo>
                    <a:pt x="47" y="95"/>
                    <a:pt x="40" y="95"/>
                    <a:pt x="32" y="95"/>
                  </a:cubicBezTo>
                  <a:cubicBezTo>
                    <a:pt x="32" y="91"/>
                    <a:pt x="32" y="91"/>
                    <a:pt x="32" y="91"/>
                  </a:cubicBezTo>
                  <a:cubicBezTo>
                    <a:pt x="37" y="91"/>
                    <a:pt x="40" y="91"/>
                    <a:pt x="42" y="90"/>
                  </a:cubicBezTo>
                  <a:cubicBezTo>
                    <a:pt x="43" y="90"/>
                    <a:pt x="44" y="90"/>
                    <a:pt x="44" y="89"/>
                  </a:cubicBezTo>
                  <a:cubicBezTo>
                    <a:pt x="45" y="88"/>
                    <a:pt x="45" y="86"/>
                    <a:pt x="45" y="82"/>
                  </a:cubicBezTo>
                  <a:cubicBezTo>
                    <a:pt x="45" y="81"/>
                    <a:pt x="45" y="75"/>
                    <a:pt x="46" y="63"/>
                  </a:cubicBezTo>
                  <a:cubicBezTo>
                    <a:pt x="46" y="56"/>
                    <a:pt x="46" y="56"/>
                    <a:pt x="46" y="56"/>
                  </a:cubicBezTo>
                  <a:cubicBezTo>
                    <a:pt x="45" y="54"/>
                    <a:pt x="44" y="52"/>
                    <a:pt x="43" y="50"/>
                  </a:cubicBezTo>
                  <a:cubicBezTo>
                    <a:pt x="42" y="49"/>
                    <a:pt x="40" y="45"/>
                    <a:pt x="35" y="39"/>
                  </a:cubicBezTo>
                  <a:cubicBezTo>
                    <a:pt x="17" y="13"/>
                    <a:pt x="17" y="13"/>
                    <a:pt x="17" y="13"/>
                  </a:cubicBezTo>
                  <a:cubicBezTo>
                    <a:pt x="15" y="10"/>
                    <a:pt x="14" y="7"/>
                    <a:pt x="13" y="7"/>
                  </a:cubicBezTo>
                  <a:cubicBezTo>
                    <a:pt x="12" y="6"/>
                    <a:pt x="10" y="5"/>
                    <a:pt x="9" y="5"/>
                  </a:cubicBezTo>
                  <a:cubicBezTo>
                    <a:pt x="8" y="5"/>
                    <a:pt x="6" y="4"/>
                    <a:pt x="0" y="4"/>
                  </a:cubicBezTo>
                  <a:cubicBezTo>
                    <a:pt x="0" y="0"/>
                    <a:pt x="0" y="0"/>
                    <a:pt x="0" y="0"/>
                  </a:cubicBezTo>
                  <a:cubicBezTo>
                    <a:pt x="9" y="0"/>
                    <a:pt x="12" y="0"/>
                    <a:pt x="17" y="0"/>
                  </a:cubicBezTo>
                  <a:cubicBezTo>
                    <a:pt x="22" y="0"/>
                    <a:pt x="34" y="0"/>
                    <a:pt x="43" y="0"/>
                  </a:cubicBezTo>
                  <a:cubicBezTo>
                    <a:pt x="43" y="4"/>
                    <a:pt x="43" y="4"/>
                    <a:pt x="43" y="4"/>
                  </a:cubicBezTo>
                  <a:cubicBezTo>
                    <a:pt x="38" y="4"/>
                    <a:pt x="33" y="5"/>
                    <a:pt x="32" y="5"/>
                  </a:cubicBezTo>
                  <a:cubicBezTo>
                    <a:pt x="31" y="5"/>
                    <a:pt x="30" y="6"/>
                    <a:pt x="30" y="7"/>
                  </a:cubicBezTo>
                  <a:cubicBezTo>
                    <a:pt x="30" y="7"/>
                    <a:pt x="31" y="10"/>
                    <a:pt x="34" y="14"/>
                  </a:cubicBezTo>
                  <a:cubicBezTo>
                    <a:pt x="55" y="48"/>
                    <a:pt x="55" y="48"/>
                    <a:pt x="55" y="48"/>
                  </a:cubicBezTo>
                  <a:lnTo>
                    <a:pt x="77" y="1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sp>
          <p:nvSpPr>
            <p:cNvPr id="14" name="Freeform 15"/>
            <p:cNvSpPr>
              <a:spLocks noEditPoints="1"/>
            </p:cNvSpPr>
            <p:nvPr/>
          </p:nvSpPr>
          <p:spPr bwMode="auto">
            <a:xfrm>
              <a:off x="982" y="431"/>
              <a:ext cx="164" cy="154"/>
            </a:xfrm>
            <a:custGeom>
              <a:avLst/>
              <a:gdLst>
                <a:gd name="T0" fmla="*/ 2147483647 w 106"/>
                <a:gd name="T1" fmla="*/ 2147483647 h 99"/>
                <a:gd name="T2" fmla="*/ 2147483647 w 106"/>
                <a:gd name="T3" fmla="*/ 2147483647 h 99"/>
                <a:gd name="T4" fmla="*/ 2147483647 w 106"/>
                <a:gd name="T5" fmla="*/ 2147483647 h 99"/>
                <a:gd name="T6" fmla="*/ 2147483647 w 106"/>
                <a:gd name="T7" fmla="*/ 2147483647 h 99"/>
                <a:gd name="T8" fmla="*/ 2147483647 w 106"/>
                <a:gd name="T9" fmla="*/ 2147483647 h 99"/>
                <a:gd name="T10" fmla="*/ 2147483647 w 106"/>
                <a:gd name="T11" fmla="*/ 2147483647 h 99"/>
                <a:gd name="T12" fmla="*/ 2147483647 w 106"/>
                <a:gd name="T13" fmla="*/ 2147483647 h 99"/>
                <a:gd name="T14" fmla="*/ 2147483647 w 106"/>
                <a:gd name="T15" fmla="*/ 2147483647 h 99"/>
                <a:gd name="T16" fmla="*/ 2147483647 w 106"/>
                <a:gd name="T17" fmla="*/ 2147483647 h 99"/>
                <a:gd name="T18" fmla="*/ 2147483647 w 106"/>
                <a:gd name="T19" fmla="*/ 2147483647 h 99"/>
                <a:gd name="T20" fmla="*/ 2147483647 w 106"/>
                <a:gd name="T21" fmla="*/ 2147483647 h 99"/>
                <a:gd name="T22" fmla="*/ 2147483647 w 106"/>
                <a:gd name="T23" fmla="*/ 2147483647 h 99"/>
                <a:gd name="T24" fmla="*/ 2147483647 w 106"/>
                <a:gd name="T25" fmla="*/ 2147483647 h 99"/>
                <a:gd name="T26" fmla="*/ 2147483647 w 106"/>
                <a:gd name="T27" fmla="*/ 2147483647 h 99"/>
                <a:gd name="T28" fmla="*/ 2147483647 w 106"/>
                <a:gd name="T29" fmla="*/ 2147483647 h 99"/>
                <a:gd name="T30" fmla="*/ 2147483647 w 106"/>
                <a:gd name="T31" fmla="*/ 2147483647 h 99"/>
                <a:gd name="T32" fmla="*/ 2147483647 w 106"/>
                <a:gd name="T33" fmla="*/ 2147483647 h 99"/>
                <a:gd name="T34" fmla="*/ 2147483647 w 106"/>
                <a:gd name="T35" fmla="*/ 2147483647 h 99"/>
                <a:gd name="T36" fmla="*/ 2147483647 w 106"/>
                <a:gd name="T37" fmla="*/ 2147483647 h 99"/>
                <a:gd name="T38" fmla="*/ 2147483647 w 106"/>
                <a:gd name="T39" fmla="*/ 2147483647 h 99"/>
                <a:gd name="T40" fmla="*/ 2147483647 w 106"/>
                <a:gd name="T41" fmla="*/ 2147483647 h 99"/>
                <a:gd name="T42" fmla="*/ 2147483647 w 106"/>
                <a:gd name="T43" fmla="*/ 2147483647 h 99"/>
                <a:gd name="T44" fmla="*/ 2147483647 w 106"/>
                <a:gd name="T45" fmla="*/ 2147483647 h 99"/>
                <a:gd name="T46" fmla="*/ 2147483647 w 106"/>
                <a:gd name="T47" fmla="*/ 2147483647 h 99"/>
                <a:gd name="T48" fmla="*/ 2147483647 w 106"/>
                <a:gd name="T49" fmla="*/ 2147483647 h 99"/>
                <a:gd name="T50" fmla="*/ 2147483647 w 106"/>
                <a:gd name="T51" fmla="*/ 2147483647 h 99"/>
                <a:gd name="T52" fmla="*/ 2147483647 w 106"/>
                <a:gd name="T53" fmla="*/ 2147483647 h 99"/>
                <a:gd name="T54" fmla="*/ 2147483647 w 106"/>
                <a:gd name="T55" fmla="*/ 0 h 99"/>
                <a:gd name="T56" fmla="*/ 2147483647 w 106"/>
                <a:gd name="T57" fmla="*/ 2147483647 h 99"/>
                <a:gd name="T58" fmla="*/ 2147483647 w 106"/>
                <a:gd name="T59" fmla="*/ 2147483647 h 99"/>
                <a:gd name="T60" fmla="*/ 2147483647 w 106"/>
                <a:gd name="T61" fmla="*/ 2147483647 h 99"/>
                <a:gd name="T62" fmla="*/ 0 w 106"/>
                <a:gd name="T63" fmla="*/ 2147483647 h 99"/>
                <a:gd name="T64" fmla="*/ 2147483647 w 106"/>
                <a:gd name="T65" fmla="*/ 2147483647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6" h="99">
                  <a:moveTo>
                    <a:pt x="19" y="24"/>
                  </a:moveTo>
                  <a:cubicBezTo>
                    <a:pt x="22" y="18"/>
                    <a:pt x="26" y="13"/>
                    <a:pt x="31" y="10"/>
                  </a:cubicBezTo>
                  <a:cubicBezTo>
                    <a:pt x="37" y="7"/>
                    <a:pt x="44" y="5"/>
                    <a:pt x="51" y="5"/>
                  </a:cubicBezTo>
                  <a:cubicBezTo>
                    <a:pt x="56" y="5"/>
                    <a:pt x="61" y="6"/>
                    <a:pt x="66" y="8"/>
                  </a:cubicBezTo>
                  <a:cubicBezTo>
                    <a:pt x="70" y="9"/>
                    <a:pt x="74" y="11"/>
                    <a:pt x="76" y="13"/>
                  </a:cubicBezTo>
                  <a:cubicBezTo>
                    <a:pt x="79" y="16"/>
                    <a:pt x="82" y="18"/>
                    <a:pt x="84" y="21"/>
                  </a:cubicBezTo>
                  <a:cubicBezTo>
                    <a:pt x="86" y="24"/>
                    <a:pt x="87" y="27"/>
                    <a:pt x="88" y="31"/>
                  </a:cubicBezTo>
                  <a:cubicBezTo>
                    <a:pt x="90" y="37"/>
                    <a:pt x="91" y="44"/>
                    <a:pt x="91" y="51"/>
                  </a:cubicBezTo>
                  <a:cubicBezTo>
                    <a:pt x="91" y="59"/>
                    <a:pt x="90" y="67"/>
                    <a:pt x="87" y="73"/>
                  </a:cubicBezTo>
                  <a:cubicBezTo>
                    <a:pt x="85" y="79"/>
                    <a:pt x="80" y="84"/>
                    <a:pt x="75" y="88"/>
                  </a:cubicBezTo>
                  <a:cubicBezTo>
                    <a:pt x="69" y="91"/>
                    <a:pt x="63" y="93"/>
                    <a:pt x="55" y="93"/>
                  </a:cubicBezTo>
                  <a:cubicBezTo>
                    <a:pt x="50" y="93"/>
                    <a:pt x="45" y="92"/>
                    <a:pt x="40" y="91"/>
                  </a:cubicBezTo>
                  <a:cubicBezTo>
                    <a:pt x="36" y="89"/>
                    <a:pt x="32" y="86"/>
                    <a:pt x="28" y="82"/>
                  </a:cubicBezTo>
                  <a:cubicBezTo>
                    <a:pt x="24" y="79"/>
                    <a:pt x="21" y="74"/>
                    <a:pt x="19" y="69"/>
                  </a:cubicBezTo>
                  <a:cubicBezTo>
                    <a:pt x="18" y="66"/>
                    <a:pt x="17" y="62"/>
                    <a:pt x="16" y="57"/>
                  </a:cubicBezTo>
                  <a:cubicBezTo>
                    <a:pt x="15" y="53"/>
                    <a:pt x="14" y="49"/>
                    <a:pt x="14" y="45"/>
                  </a:cubicBezTo>
                  <a:cubicBezTo>
                    <a:pt x="14" y="37"/>
                    <a:pt x="16" y="30"/>
                    <a:pt x="19" y="24"/>
                  </a:cubicBezTo>
                  <a:close/>
                  <a:moveTo>
                    <a:pt x="3" y="69"/>
                  </a:moveTo>
                  <a:cubicBezTo>
                    <a:pt x="5" y="76"/>
                    <a:pt x="9" y="81"/>
                    <a:pt x="13" y="86"/>
                  </a:cubicBezTo>
                  <a:cubicBezTo>
                    <a:pt x="18" y="90"/>
                    <a:pt x="23" y="94"/>
                    <a:pt x="29" y="96"/>
                  </a:cubicBezTo>
                  <a:cubicBezTo>
                    <a:pt x="36" y="98"/>
                    <a:pt x="43" y="99"/>
                    <a:pt x="50" y="99"/>
                  </a:cubicBezTo>
                  <a:cubicBezTo>
                    <a:pt x="66" y="99"/>
                    <a:pt x="80" y="94"/>
                    <a:pt x="90" y="84"/>
                  </a:cubicBezTo>
                  <a:cubicBezTo>
                    <a:pt x="101" y="74"/>
                    <a:pt x="106" y="62"/>
                    <a:pt x="106" y="46"/>
                  </a:cubicBezTo>
                  <a:cubicBezTo>
                    <a:pt x="106" y="42"/>
                    <a:pt x="106" y="37"/>
                    <a:pt x="105" y="33"/>
                  </a:cubicBezTo>
                  <a:cubicBezTo>
                    <a:pt x="104" y="29"/>
                    <a:pt x="102" y="25"/>
                    <a:pt x="101" y="22"/>
                  </a:cubicBezTo>
                  <a:cubicBezTo>
                    <a:pt x="98" y="18"/>
                    <a:pt x="95" y="15"/>
                    <a:pt x="91" y="11"/>
                  </a:cubicBezTo>
                  <a:cubicBezTo>
                    <a:pt x="87" y="8"/>
                    <a:pt x="82" y="5"/>
                    <a:pt x="75" y="3"/>
                  </a:cubicBezTo>
                  <a:cubicBezTo>
                    <a:pt x="69" y="1"/>
                    <a:pt x="62" y="0"/>
                    <a:pt x="54" y="0"/>
                  </a:cubicBezTo>
                  <a:cubicBezTo>
                    <a:pt x="46" y="0"/>
                    <a:pt x="38" y="1"/>
                    <a:pt x="32" y="3"/>
                  </a:cubicBezTo>
                  <a:cubicBezTo>
                    <a:pt x="25" y="6"/>
                    <a:pt x="19" y="9"/>
                    <a:pt x="14" y="14"/>
                  </a:cubicBezTo>
                  <a:cubicBezTo>
                    <a:pt x="9" y="19"/>
                    <a:pt x="5" y="24"/>
                    <a:pt x="3" y="30"/>
                  </a:cubicBezTo>
                  <a:cubicBezTo>
                    <a:pt x="1" y="36"/>
                    <a:pt x="0" y="43"/>
                    <a:pt x="0" y="50"/>
                  </a:cubicBezTo>
                  <a:cubicBezTo>
                    <a:pt x="0" y="56"/>
                    <a:pt x="1" y="63"/>
                    <a:pt x="3" y="69"/>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dirty="0" smtClean="0">
                <a:solidFill>
                  <a:srgbClr val="172E78"/>
                </a:solidFill>
                <a:latin typeface="Arial" pitchFamily="34" charset="0"/>
                <a:ea typeface="ＭＳ Ｐゴシック" pitchFamily="34" charset="-128"/>
              </a:endParaRPr>
            </a:p>
          </p:txBody>
        </p:sp>
      </p:grpSp>
      <p:sp>
        <p:nvSpPr>
          <p:cNvPr id="15" name="Text Box 7"/>
          <p:cNvSpPr txBox="1">
            <a:spLocks noChangeArrowheads="1"/>
          </p:cNvSpPr>
          <p:nvPr userDrawn="1"/>
        </p:nvSpPr>
        <p:spPr bwMode="auto">
          <a:xfrm>
            <a:off x="568325" y="3092450"/>
            <a:ext cx="368141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lnSpc>
                <a:spcPct val="80000"/>
              </a:lnSpc>
              <a:spcBef>
                <a:spcPct val="0"/>
              </a:spcBef>
              <a:spcAft>
                <a:spcPct val="0"/>
              </a:spcAft>
              <a:defRPr/>
            </a:pPr>
            <a:r>
              <a:rPr lang="en-US" sz="2800" dirty="0" smtClean="0">
                <a:solidFill>
                  <a:srgbClr val="B2B2B2"/>
                </a:solidFill>
                <a:latin typeface="Arial Narrow" pitchFamily="34" charset="0"/>
                <a:ea typeface="ＭＳ Ｐゴシック" pitchFamily="34" charset="-128"/>
              </a:rPr>
              <a:t>CENTER FOR</a:t>
            </a:r>
            <a:r>
              <a:rPr lang="en-US" sz="2800" dirty="0" smtClean="0">
                <a:solidFill>
                  <a:srgbClr val="172E78"/>
                </a:solidFill>
                <a:latin typeface="Arial Narrow" pitchFamily="34" charset="0"/>
                <a:ea typeface="ＭＳ Ｐゴシック" pitchFamily="34" charset="-128"/>
              </a:rPr>
              <a:t/>
            </a:r>
            <a:br>
              <a:rPr lang="en-US" sz="2800" dirty="0" smtClean="0">
                <a:solidFill>
                  <a:srgbClr val="172E78"/>
                </a:solidFill>
                <a:latin typeface="Arial Narrow" pitchFamily="34" charset="0"/>
                <a:ea typeface="ＭＳ Ｐゴシック" pitchFamily="34" charset="-128"/>
              </a:rPr>
            </a:br>
            <a:r>
              <a:rPr lang="en-US" sz="3800" b="1" dirty="0" smtClean="0">
                <a:solidFill>
                  <a:srgbClr val="172E78"/>
                </a:solidFill>
                <a:latin typeface="Arial Narrow" pitchFamily="34" charset="0"/>
                <a:ea typeface="ＭＳ Ｐゴシック" pitchFamily="34" charset="-128"/>
              </a:rPr>
              <a:t>INDIVIDUALIZED</a:t>
            </a:r>
          </a:p>
          <a:p>
            <a:pPr fontAlgn="base">
              <a:lnSpc>
                <a:spcPct val="80000"/>
              </a:lnSpc>
              <a:spcBef>
                <a:spcPct val="0"/>
              </a:spcBef>
              <a:spcAft>
                <a:spcPct val="0"/>
              </a:spcAft>
              <a:defRPr/>
            </a:pPr>
            <a:r>
              <a:rPr lang="en-US" sz="3600" dirty="0" smtClean="0">
                <a:solidFill>
                  <a:srgbClr val="172E78"/>
                </a:solidFill>
                <a:latin typeface="Arial Narrow" pitchFamily="34" charset="0"/>
                <a:ea typeface="ＭＳ Ｐゴシック" pitchFamily="34" charset="-128"/>
              </a:rPr>
              <a:t>MEDICINE</a:t>
            </a:r>
          </a:p>
        </p:txBody>
      </p:sp>
      <p:sp>
        <p:nvSpPr>
          <p:cNvPr id="121877" name="Rectangle 21"/>
          <p:cNvSpPr>
            <a:spLocks noGrp="1" noChangeArrowheads="1"/>
          </p:cNvSpPr>
          <p:nvPr>
            <p:ph type="subTitle" sz="quarter" idx="1"/>
          </p:nvPr>
        </p:nvSpPr>
        <p:spPr>
          <a:xfrm>
            <a:off x="666750" y="4430713"/>
            <a:ext cx="3844925" cy="7413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bIns="0"/>
          <a:lstStyle>
            <a:lvl1pPr marL="0" indent="0">
              <a:spcBef>
                <a:spcPct val="0"/>
              </a:spcBef>
              <a:defRPr sz="2200">
                <a:solidFill>
                  <a:srgbClr val="B2B2B2"/>
                </a:solidFill>
              </a:defRPr>
            </a:lvl1pPr>
          </a:lstStyle>
          <a:p>
            <a:pPr lvl="0"/>
            <a:r>
              <a:rPr lang="en-US" noProof="0" smtClean="0"/>
              <a:t>Click to edit Master subtitle style</a:t>
            </a:r>
          </a:p>
        </p:txBody>
      </p:sp>
      <p:sp>
        <p:nvSpPr>
          <p:cNvPr id="16" name="Rectangle 15"/>
          <p:cNvSpPr>
            <a:spLocks noGrp="1" noChangeArrowheads="1"/>
          </p:cNvSpPr>
          <p:nvPr>
            <p:ph type="sldNum" sz="quarter" idx="10"/>
          </p:nvPr>
        </p:nvSpPr>
        <p:spPr/>
        <p:txBody>
          <a:bodyPr/>
          <a:lstStyle>
            <a:lvl1pPr>
              <a:defRPr/>
            </a:lvl1pPr>
          </a:lstStyle>
          <a:p>
            <a:r>
              <a:rPr lang="en-US" altLang="en-US" dirty="0">
                <a:solidFill>
                  <a:srgbClr val="172E78"/>
                </a:solidFill>
              </a:rPr>
              <a:t>©2012 MFMER  |  3198462-</a:t>
            </a:r>
            <a:fld id="{E888D3D7-A4FE-406E-B5A4-A0D2B2C47EBF}"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39064125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20B64397-7EE4-4725-976C-B2D5DD3442D9}"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11576942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99E36468-FC01-4CEA-90F2-77C0ACFBC1CC}"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18644433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EE306232-12DF-4164-A98C-931FCC2D57DE}"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325185888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E13DF6C0-A706-4175-B6B6-448466A9C55C}"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17446554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13606F7A-15FA-4744-B6BB-A18B1A70BB4B}"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19923860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75CB68F0-AE7E-45E2-B956-17D60FC13CAB}"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36924461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EEE74CE7-9B70-4F32-A450-E283F3D9869B}"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24946265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16F1A7F8-0029-4909-9309-11629616F567}"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8917289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1F9195CE-AE41-45E9-AB82-8538BA2BE0F4}"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40956991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r>
              <a:rPr lang="en-US" altLang="en-US" dirty="0">
                <a:solidFill>
                  <a:srgbClr val="172E78"/>
                </a:solidFill>
              </a:rPr>
              <a:t>©2012 MFMER  |  3198462-</a:t>
            </a:r>
            <a:fld id="{0162FD68-2573-4AA1-BC6A-E5B7EFFFF2E4}" type="slidenum">
              <a:rPr lang="en-US" altLang="en-US">
                <a:solidFill>
                  <a:srgbClr val="172E78"/>
                </a:solidFill>
              </a:rPr>
              <a:pPr/>
              <a:t>‹#›</a:t>
            </a:fld>
            <a:endParaRPr lang="en-US" altLang="en-US" dirty="0">
              <a:solidFill>
                <a:srgbClr val="172E78"/>
              </a:solidFill>
            </a:endParaRPr>
          </a:p>
        </p:txBody>
      </p:sp>
    </p:spTree>
    <p:extLst>
      <p:ext uri="{BB962C8B-B14F-4D97-AF65-F5344CB8AC3E}">
        <p14:creationId xmlns:p14="http://schemas.microsoft.com/office/powerpoint/2010/main" val="6362309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0835" name="Rectangle 3"/>
          <p:cNvSpPr>
            <a:spLocks noGrp="1" noChangeArrowheads="1"/>
          </p:cNvSpPr>
          <p:nvPr>
            <p:ph type="sldNum" sz="quarter" idx="4"/>
          </p:nvPr>
        </p:nvSpPr>
        <p:spPr bwMode="auto">
          <a:xfrm>
            <a:off x="7010400" y="6670675"/>
            <a:ext cx="2133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lnSpc>
                <a:spcPct val="90000"/>
              </a:lnSpc>
              <a:defRPr sz="700">
                <a:latin typeface="Arial Narrow" pitchFamily="34" charset="0"/>
              </a:defRPr>
            </a:lvl1pPr>
          </a:lstStyle>
          <a:p>
            <a:pPr fontAlgn="base">
              <a:spcBef>
                <a:spcPct val="0"/>
              </a:spcBef>
              <a:spcAft>
                <a:spcPct val="0"/>
              </a:spcAft>
            </a:pPr>
            <a:r>
              <a:rPr lang="en-US" altLang="en-US" dirty="0" smtClean="0">
                <a:solidFill>
                  <a:srgbClr val="172E78"/>
                </a:solidFill>
                <a:ea typeface="ＭＳ Ｐゴシック" pitchFamily="34" charset="-128"/>
              </a:rPr>
              <a:t>©2012 MFMER  |  3198462-</a:t>
            </a:r>
            <a:fld id="{A235517E-172F-465D-B687-964218AD771F}" type="slidenum">
              <a:rPr lang="en-US" altLang="en-US" smtClean="0">
                <a:solidFill>
                  <a:srgbClr val="172E78"/>
                </a:solidFill>
                <a:ea typeface="ＭＳ Ｐゴシック" pitchFamily="34" charset="-128"/>
              </a:rPr>
              <a:pPr fontAlgn="base">
                <a:spcBef>
                  <a:spcPct val="0"/>
                </a:spcBef>
                <a:spcAft>
                  <a:spcPct val="0"/>
                </a:spcAft>
              </a:pPr>
              <a:t>‹#›</a:t>
            </a:fld>
            <a:endParaRPr lang="en-US" altLang="en-US" dirty="0" smtClean="0">
              <a:solidFill>
                <a:srgbClr val="172E78"/>
              </a:solidFill>
              <a:ea typeface="ＭＳ Ｐゴシック" pitchFamily="34" charset="-128"/>
            </a:endParaRPr>
          </a:p>
        </p:txBody>
      </p:sp>
      <p:sp>
        <p:nvSpPr>
          <p:cNvPr id="1027" name="Rectangle 4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4"/>
          <p:cNvSpPr>
            <a:spLocks noGrp="1" noChangeArrowheads="1"/>
          </p:cNvSpPr>
          <p:nvPr>
            <p:ph type="body" idx="1"/>
          </p:nvPr>
        </p:nvSpPr>
        <p:spPr bwMode="auto">
          <a:xfrm>
            <a:off x="457200" y="141922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449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a:solidFill>
            <a:schemeClr val="tx1"/>
          </a:solidFill>
          <a:latin typeface="+mj-lt"/>
          <a:ea typeface="ＭＳ Ｐゴシック" charset="0"/>
          <a:cs typeface="+mj-cs"/>
        </a:defRPr>
      </a:lvl1pPr>
      <a:lvl2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2pPr>
      <a:lvl3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3pPr>
      <a:lvl4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4pPr>
      <a:lvl5pPr algn="ctr" rtl="0" eaLnBrk="0" fontAlgn="base" hangingPunct="0">
        <a:lnSpc>
          <a:spcPct val="90000"/>
        </a:lnSpc>
        <a:spcBef>
          <a:spcPct val="0"/>
        </a:spcBef>
        <a:spcAft>
          <a:spcPct val="0"/>
        </a:spcAft>
        <a:defRPr sz="3200" b="1">
          <a:solidFill>
            <a:schemeClr val="tx1"/>
          </a:solidFill>
          <a:latin typeface="Arial Narrow" pitchFamily="34" charset="0"/>
          <a:ea typeface="ＭＳ Ｐゴシック" charset="0"/>
          <a:cs typeface="Arial" charset="0"/>
        </a:defRPr>
      </a:lvl5pPr>
      <a:lvl6pPr marL="457200" algn="ctr" rtl="0" fontAlgn="base">
        <a:lnSpc>
          <a:spcPct val="90000"/>
        </a:lnSpc>
        <a:spcBef>
          <a:spcPct val="0"/>
        </a:spcBef>
        <a:spcAft>
          <a:spcPct val="0"/>
        </a:spcAft>
        <a:defRPr sz="3200" b="1">
          <a:solidFill>
            <a:schemeClr val="tx1"/>
          </a:solidFill>
          <a:latin typeface="Arial Narrow" pitchFamily="34" charset="0"/>
          <a:cs typeface="Arial" charset="0"/>
        </a:defRPr>
      </a:lvl6pPr>
      <a:lvl7pPr marL="914400" algn="ctr" rtl="0" fontAlgn="base">
        <a:lnSpc>
          <a:spcPct val="90000"/>
        </a:lnSpc>
        <a:spcBef>
          <a:spcPct val="0"/>
        </a:spcBef>
        <a:spcAft>
          <a:spcPct val="0"/>
        </a:spcAft>
        <a:defRPr sz="3200" b="1">
          <a:solidFill>
            <a:schemeClr val="tx1"/>
          </a:solidFill>
          <a:latin typeface="Arial Narrow" pitchFamily="34" charset="0"/>
          <a:cs typeface="Arial" charset="0"/>
        </a:defRPr>
      </a:lvl7pPr>
      <a:lvl8pPr marL="1371600" algn="ctr" rtl="0" fontAlgn="base">
        <a:lnSpc>
          <a:spcPct val="90000"/>
        </a:lnSpc>
        <a:spcBef>
          <a:spcPct val="0"/>
        </a:spcBef>
        <a:spcAft>
          <a:spcPct val="0"/>
        </a:spcAft>
        <a:defRPr sz="3200" b="1">
          <a:solidFill>
            <a:schemeClr val="tx1"/>
          </a:solidFill>
          <a:latin typeface="Arial Narrow" pitchFamily="34" charset="0"/>
          <a:cs typeface="Arial" charset="0"/>
        </a:defRPr>
      </a:lvl8pPr>
      <a:lvl9pPr marL="1828800" algn="ctr" rtl="0" fontAlgn="base">
        <a:lnSpc>
          <a:spcPct val="90000"/>
        </a:lnSpc>
        <a:spcBef>
          <a:spcPct val="0"/>
        </a:spcBef>
        <a:spcAft>
          <a:spcPct val="0"/>
        </a:spcAft>
        <a:defRPr sz="3200" b="1">
          <a:solidFill>
            <a:schemeClr val="tx1"/>
          </a:solidFill>
          <a:latin typeface="Arial Narrow" pitchFamily="34" charset="0"/>
          <a:cs typeface="Arial" charset="0"/>
        </a:defRPr>
      </a:lvl9pPr>
    </p:titleStyle>
    <p:bodyStyle>
      <a:lvl1pPr marL="228600" indent="-228600" algn="l" rtl="0" eaLnBrk="0" fontAlgn="base" hangingPunct="0">
        <a:lnSpc>
          <a:spcPct val="90000"/>
        </a:lnSpc>
        <a:spcBef>
          <a:spcPct val="50000"/>
        </a:spcBef>
        <a:spcAft>
          <a:spcPct val="0"/>
        </a:spcAft>
        <a:buClr>
          <a:schemeClr val="tx2"/>
        </a:buClr>
        <a:defRPr sz="2800">
          <a:solidFill>
            <a:schemeClr val="tx1"/>
          </a:solidFill>
          <a:latin typeface="+mn-lt"/>
          <a:ea typeface="ＭＳ Ｐゴシック" charset="0"/>
          <a:cs typeface="+mn-cs"/>
        </a:defRPr>
      </a:lvl1pPr>
      <a:lvl2pPr marL="6858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2pPr>
      <a:lvl3pPr marL="11430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3pPr>
      <a:lvl4pPr marL="16002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4pPr>
      <a:lvl5pPr marL="2057400" indent="-228600" algn="l" rtl="0" eaLnBrk="0" fontAlgn="base" hangingPunct="0">
        <a:lnSpc>
          <a:spcPct val="90000"/>
        </a:lnSpc>
        <a:spcBef>
          <a:spcPct val="25000"/>
        </a:spcBef>
        <a:spcAft>
          <a:spcPct val="0"/>
        </a:spcAft>
        <a:buClr>
          <a:schemeClr val="tx2"/>
        </a:buClr>
        <a:buChar char="•"/>
        <a:defRPr sz="2800">
          <a:solidFill>
            <a:schemeClr val="tx1"/>
          </a:solidFill>
          <a:latin typeface="+mn-lt"/>
          <a:ea typeface="Arial" charset="0"/>
          <a:cs typeface="+mn-cs"/>
        </a:defRPr>
      </a:lvl5pPr>
      <a:lvl6pPr marL="25146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6pPr>
      <a:lvl7pPr marL="29718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7pPr>
      <a:lvl8pPr marL="34290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8pPr>
      <a:lvl9pPr marL="3886200" indent="-228600" algn="l" rtl="0" fontAlgn="base">
        <a:lnSpc>
          <a:spcPct val="90000"/>
        </a:lnSpc>
        <a:spcBef>
          <a:spcPct val="25000"/>
        </a:spcBef>
        <a:spcAft>
          <a:spcPct val="0"/>
        </a:spcAft>
        <a:buClr>
          <a:schemeClr val="tx2"/>
        </a:buClr>
        <a:buChar char="•"/>
        <a:defRPr sz="2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ncbi.nlm.nih.gov/" TargetMode="External"/><Relationship Id="rId3" Type="http://schemas.openxmlformats.org/officeDocument/2006/relationships/oleObject" Target="../embeddings/oleObject1.bin"/><Relationship Id="rId7" Type="http://schemas.openxmlformats.org/officeDocument/2006/relationships/hyperlink" Target="http://exac.broadinstitute.or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hyperlink" Target="http://www.genecards.org/" TargetMode="External"/><Relationship Id="rId4" Type="http://schemas.openxmlformats.org/officeDocument/2006/relationships/image" Target="../media/image3.wmf"/><Relationship Id="rId9" Type="http://schemas.openxmlformats.org/officeDocument/2006/relationships/hyperlink" Target="http://www.uniprot.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gene/2177" TargetMode="External"/><Relationship Id="rId2" Type="http://schemas.openxmlformats.org/officeDocument/2006/relationships/hyperlink" Target="http://exac.broadinstitute.org/gene/ENSG00000144554" TargetMode="External"/><Relationship Id="rId1" Type="http://schemas.openxmlformats.org/officeDocument/2006/relationships/slideLayout" Target="../slideLayouts/slideLayout18.xml"/><Relationship Id="rId6" Type="http://schemas.openxmlformats.org/officeDocument/2006/relationships/hyperlink" Target="http://www.genecards.org/cgi-bin/carddisp.pl?gene=FANCD2" TargetMode="External"/><Relationship Id="rId5" Type="http://schemas.openxmlformats.org/officeDocument/2006/relationships/hyperlink" Target="http://marrvel.org/search/gene/FANCD2" TargetMode="External"/><Relationship Id="rId4" Type="http://schemas.openxmlformats.org/officeDocument/2006/relationships/hyperlink" Target="http://www.uniprot.org/uniprot/Q9BXW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fontScale="90000"/>
          </a:bodyPr>
          <a:lstStyle/>
          <a:p>
            <a:r>
              <a:rPr lang="en-US" sz="3200" dirty="0" smtClean="0"/>
              <a:t>Intern-Project</a:t>
            </a:r>
            <a:br>
              <a:rPr lang="en-US" sz="3200" dirty="0" smtClean="0"/>
            </a:br>
            <a:r>
              <a:rPr lang="en-US" dirty="0" smtClean="0"/>
              <a:t>SL2-</a:t>
            </a:r>
            <a:r>
              <a:rPr lang="en-US" sz="4800" dirty="0" smtClean="0"/>
              <a:t>Gene Report Automation Tool</a:t>
            </a:r>
            <a:br>
              <a:rPr lang="en-US" sz="4800" dirty="0" smtClean="0"/>
            </a:br>
            <a:r>
              <a:rPr lang="en-US" sz="4800" dirty="0" smtClean="0"/>
              <a:t/>
            </a:r>
            <a:br>
              <a:rPr lang="en-US" sz="4800" dirty="0" smtClean="0"/>
            </a:br>
            <a:r>
              <a:rPr lang="en-US" sz="3600" dirty="0" smtClean="0"/>
              <a:t>Jay </a:t>
            </a:r>
            <a:r>
              <a:rPr lang="en-US" sz="3600" dirty="0" err="1" smtClean="0"/>
              <a:t>Bandlamudi</a:t>
            </a:r>
            <a:r>
              <a:rPr lang="en-US" sz="3600" dirty="0" smtClean="0"/>
              <a:t/>
            </a:r>
            <a:br>
              <a:rPr lang="en-US" sz="3600" dirty="0" smtClean="0"/>
            </a:br>
            <a:r>
              <a:rPr lang="en-US" sz="3600" dirty="0" smtClean="0"/>
              <a:t>M.S. in Statistics @UIUC</a:t>
            </a:r>
            <a:r>
              <a:rPr lang="en-US" dirty="0" smtClean="0"/>
              <a:t/>
            </a:r>
            <a:br>
              <a:rPr lang="en-US" dirty="0" smtClean="0"/>
            </a:br>
            <a:endParaRPr lang="en-US" dirty="0"/>
          </a:p>
        </p:txBody>
      </p:sp>
    </p:spTree>
    <p:extLst>
      <p:ext uri="{BB962C8B-B14F-4D97-AF65-F5344CB8AC3E}">
        <p14:creationId xmlns:p14="http://schemas.microsoft.com/office/powerpoint/2010/main" val="108074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creen Shot 2016-04-12 at 10.05.32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55" y="990600"/>
            <a:ext cx="8915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7710" y="304800"/>
            <a:ext cx="248689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Enhancements:</a:t>
            </a:r>
            <a:endParaRPr lang="en-US" sz="2800" dirty="0">
              <a:solidFill>
                <a:schemeClr val="tx1"/>
              </a:solidFill>
            </a:endParaRPr>
          </a:p>
        </p:txBody>
      </p:sp>
    </p:spTree>
    <p:extLst>
      <p:ext uri="{BB962C8B-B14F-4D97-AF65-F5344CB8AC3E}">
        <p14:creationId xmlns:p14="http://schemas.microsoft.com/office/powerpoint/2010/main" val="381984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Learning experience</a:t>
            </a:r>
            <a:endParaRPr lang="en-US" sz="5400" dirty="0"/>
          </a:p>
        </p:txBody>
      </p:sp>
      <p:sp>
        <p:nvSpPr>
          <p:cNvPr id="3" name="Content Placeholder 2"/>
          <p:cNvSpPr>
            <a:spLocks noGrp="1"/>
          </p:cNvSpPr>
          <p:nvPr>
            <p:ph idx="1"/>
          </p:nvPr>
        </p:nvSpPr>
        <p:spPr>
          <a:xfrm>
            <a:off x="457200" y="1295400"/>
            <a:ext cx="8686800" cy="5181600"/>
          </a:xfrm>
        </p:spPr>
        <p:txBody>
          <a:bodyPr>
            <a:normAutofit/>
          </a:bodyPr>
          <a:lstStyle/>
          <a:p>
            <a:r>
              <a:rPr lang="en-US" dirty="0" smtClean="0"/>
              <a:t>Exposure to Bioinformatics (No previous experience)</a:t>
            </a:r>
          </a:p>
          <a:p>
            <a:r>
              <a:rPr lang="en-US" dirty="0" smtClean="0"/>
              <a:t>Gained experience in software development, improved python programming skills</a:t>
            </a:r>
          </a:p>
          <a:p>
            <a:r>
              <a:rPr lang="en-US" dirty="0" smtClean="0"/>
              <a:t>Learned web-scraping, browser automation using selenium</a:t>
            </a:r>
          </a:p>
          <a:p>
            <a:r>
              <a:rPr lang="en-US" dirty="0" smtClean="0"/>
              <a:t>Did </a:t>
            </a:r>
            <a:r>
              <a:rPr lang="en-US" dirty="0" smtClean="0"/>
              <a:t>couple </a:t>
            </a:r>
            <a:r>
              <a:rPr lang="en-US" dirty="0" smtClean="0"/>
              <a:t>of side projects </a:t>
            </a:r>
          </a:p>
          <a:p>
            <a:pPr marL="0" indent="0">
              <a:buNone/>
            </a:pPr>
            <a:r>
              <a:rPr lang="en-US" dirty="0"/>
              <a:t> </a:t>
            </a:r>
            <a:r>
              <a:rPr lang="en-US" dirty="0" smtClean="0"/>
              <a:t>	i) Metabolic modelling project (Mike Mundy)</a:t>
            </a:r>
          </a:p>
          <a:p>
            <a:pPr marL="0" indent="0">
              <a:buNone/>
            </a:pPr>
            <a:r>
              <a:rPr lang="en-US" dirty="0" smtClean="0"/>
              <a:t>	ii)Catalogs documentation (Raymond Moore)</a:t>
            </a:r>
          </a:p>
          <a:p>
            <a:pPr marL="0" indent="0">
              <a:buNone/>
            </a:pPr>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88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5400" dirty="0" smtClean="0"/>
              <a:t>Motivation</a:t>
            </a:r>
            <a:endParaRPr lang="en-US" sz="5400" dirty="0"/>
          </a:p>
        </p:txBody>
      </p:sp>
      <p:sp>
        <p:nvSpPr>
          <p:cNvPr id="3" name="Content Placeholder 2"/>
          <p:cNvSpPr>
            <a:spLocks noGrp="1"/>
          </p:cNvSpPr>
          <p:nvPr>
            <p:ph idx="1"/>
          </p:nvPr>
        </p:nvSpPr>
        <p:spPr>
          <a:xfrm>
            <a:off x="457200" y="1295400"/>
            <a:ext cx="8534400" cy="4830763"/>
          </a:xfrm>
        </p:spPr>
        <p:txBody>
          <a:bodyPr>
            <a:normAutofit lnSpcReduction="10000"/>
          </a:bodyPr>
          <a:lstStyle/>
          <a:p>
            <a:r>
              <a:rPr lang="en-US" dirty="0" smtClean="0"/>
              <a:t>Gene report contains information about  genetic variants from a subject/patient</a:t>
            </a:r>
          </a:p>
          <a:p>
            <a:r>
              <a:rPr lang="en-US" dirty="0" smtClean="0"/>
              <a:t>Genetic counselors use these reports while counseling  subjects</a:t>
            </a:r>
          </a:p>
          <a:p>
            <a:r>
              <a:rPr lang="en-US" dirty="0" smtClean="0"/>
              <a:t>Information comes from several sources such as multiple catalog files and web</a:t>
            </a:r>
          </a:p>
          <a:p>
            <a:r>
              <a:rPr lang="en-US" dirty="0" smtClean="0"/>
              <a:t>Manually preparing </a:t>
            </a:r>
            <a:r>
              <a:rPr lang="en-US" dirty="0"/>
              <a:t>a </a:t>
            </a:r>
            <a:r>
              <a:rPr lang="en-US" dirty="0" smtClean="0"/>
              <a:t>report </a:t>
            </a:r>
            <a:r>
              <a:rPr lang="en-US" dirty="0"/>
              <a:t>is </a:t>
            </a:r>
            <a:r>
              <a:rPr lang="en-US" dirty="0" smtClean="0"/>
              <a:t>cumbersome</a:t>
            </a:r>
          </a:p>
          <a:p>
            <a:r>
              <a:rPr lang="en-US" dirty="0"/>
              <a:t>Genetic counselors </a:t>
            </a:r>
            <a:r>
              <a:rPr lang="en-US" dirty="0" smtClean="0"/>
              <a:t>spend approx. 3 hours/per report. </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7065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410200"/>
          </a:xfrm>
        </p:spPr>
        <p:txBody>
          <a:bodyPr>
            <a:normAutofit/>
          </a:bodyPr>
          <a:lstStyle/>
          <a:p>
            <a:pPr marL="0" indent="0">
              <a:buNone/>
            </a:pPr>
            <a:r>
              <a:rPr lang="en-US" sz="5400" dirty="0" smtClean="0"/>
              <a:t>Need for AUTOMATION </a:t>
            </a:r>
          </a:p>
          <a:p>
            <a:r>
              <a:rPr lang="en-US" dirty="0" smtClean="0"/>
              <a:t>Project goal is to automate gene report </a:t>
            </a:r>
            <a:r>
              <a:rPr lang="en-US" dirty="0"/>
              <a:t>generation (</a:t>
            </a:r>
            <a:r>
              <a:rPr lang="en-US" dirty="0" err="1"/>
              <a:t>pptx</a:t>
            </a:r>
            <a:r>
              <a:rPr lang="en-US" dirty="0"/>
              <a:t> format</a:t>
            </a:r>
            <a:r>
              <a:rPr lang="en-US" dirty="0" smtClean="0"/>
              <a:t>). </a:t>
            </a:r>
          </a:p>
          <a:p>
            <a:r>
              <a:rPr lang="en-US" dirty="0" smtClean="0"/>
              <a:t>Report can be generated in less than a minute by running couple of commands.</a:t>
            </a:r>
          </a:p>
          <a:p>
            <a:r>
              <a:rPr lang="en-US" dirty="0"/>
              <a:t>W</a:t>
            </a:r>
            <a:r>
              <a:rPr lang="en-US" dirty="0" smtClean="0"/>
              <a:t>ith this tool , genetic counselors can spend more </a:t>
            </a:r>
            <a:r>
              <a:rPr lang="en-US" dirty="0"/>
              <a:t>time </a:t>
            </a:r>
            <a:r>
              <a:rPr lang="en-US" dirty="0" smtClean="0"/>
              <a:t>analyzing data </a:t>
            </a:r>
            <a:r>
              <a:rPr lang="en-US" dirty="0"/>
              <a:t>than </a:t>
            </a:r>
            <a:r>
              <a:rPr lang="en-US" dirty="0" smtClean="0"/>
              <a:t>preparing </a:t>
            </a:r>
            <a:r>
              <a:rPr lang="en-US" dirty="0"/>
              <a:t>reports manually.</a:t>
            </a:r>
          </a:p>
          <a:p>
            <a:pPr marL="0" indent="0">
              <a:buNone/>
            </a:pPr>
            <a:endParaRPr lang="en-US" dirty="0" smtClean="0"/>
          </a:p>
        </p:txBody>
      </p:sp>
    </p:spTree>
    <p:extLst>
      <p:ext uri="{BB962C8B-B14F-4D97-AF65-F5344CB8AC3E}">
        <p14:creationId xmlns:p14="http://schemas.microsoft.com/office/powerpoint/2010/main" val="232463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Gene report contents</a:t>
            </a:r>
            <a:endParaRPr lang="en-US" sz="5400" dirty="0"/>
          </a:p>
        </p:txBody>
      </p:sp>
      <p:sp>
        <p:nvSpPr>
          <p:cNvPr id="3" name="Content Placeholder 2"/>
          <p:cNvSpPr>
            <a:spLocks noGrp="1"/>
          </p:cNvSpPr>
          <p:nvPr>
            <p:ph idx="1"/>
          </p:nvPr>
        </p:nvSpPr>
        <p:spPr/>
        <p:txBody>
          <a:bodyPr>
            <a:normAutofit fontScale="92500" lnSpcReduction="20000"/>
          </a:bodyPr>
          <a:lstStyle/>
          <a:p>
            <a:r>
              <a:rPr lang="en-US" dirty="0" smtClean="0"/>
              <a:t>Gene symbol ,Transcript, Protein </a:t>
            </a:r>
          </a:p>
          <a:p>
            <a:r>
              <a:rPr lang="en-US" dirty="0" smtClean="0"/>
              <a:t>Zygosity (Homo/Hetero) traits for Subject, Dad, Mom</a:t>
            </a:r>
          </a:p>
          <a:p>
            <a:r>
              <a:rPr lang="en-US" dirty="0" smtClean="0"/>
              <a:t>ExAC, gnomAD statistics</a:t>
            </a:r>
          </a:p>
          <a:p>
            <a:r>
              <a:rPr lang="en-US" dirty="0" smtClean="0"/>
              <a:t>In silico predictions</a:t>
            </a:r>
          </a:p>
          <a:p>
            <a:r>
              <a:rPr lang="en-US" dirty="0" smtClean="0"/>
              <a:t>Clinvar and HGMD</a:t>
            </a:r>
          </a:p>
          <a:p>
            <a:r>
              <a:rPr lang="en-US" dirty="0" smtClean="0"/>
              <a:t>Inheritance </a:t>
            </a:r>
          </a:p>
          <a:p>
            <a:r>
              <a:rPr lang="en-US" dirty="0" smtClean="0"/>
              <a:t>Phenotype list </a:t>
            </a:r>
          </a:p>
          <a:p>
            <a:r>
              <a:rPr lang="en-US" dirty="0" err="1" smtClean="0"/>
              <a:t>Entrez</a:t>
            </a:r>
            <a:r>
              <a:rPr lang="en-US" dirty="0" smtClean="0"/>
              <a:t>  Gene summary.</a:t>
            </a:r>
          </a:p>
          <a:p>
            <a:r>
              <a:rPr lang="en-US" dirty="0" smtClean="0"/>
              <a:t>ExAC table and Source URL references</a:t>
            </a:r>
          </a:p>
          <a:p>
            <a:endParaRPr lang="en-US" dirty="0" smtClean="0"/>
          </a:p>
        </p:txBody>
      </p:sp>
    </p:spTree>
    <p:extLst>
      <p:ext uri="{BB962C8B-B14F-4D97-AF65-F5344CB8AC3E}">
        <p14:creationId xmlns:p14="http://schemas.microsoft.com/office/powerpoint/2010/main" val="116053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r>
              <a:rPr lang="en-US" sz="5400" dirty="0" smtClean="0"/>
              <a:t>Sources of Information</a:t>
            </a:r>
            <a:endParaRPr lang="en-US" sz="5400" dirty="0"/>
          </a:p>
        </p:txBody>
      </p:sp>
      <p:sp>
        <p:nvSpPr>
          <p:cNvPr id="3" name="Content Placeholder 2"/>
          <p:cNvSpPr>
            <a:spLocks noGrp="1"/>
          </p:cNvSpPr>
          <p:nvPr>
            <p:ph idx="1"/>
          </p:nvPr>
        </p:nvSpPr>
        <p:spPr>
          <a:xfrm>
            <a:off x="457200" y="1143000"/>
            <a:ext cx="8229600" cy="5562600"/>
          </a:xfrm>
        </p:spPr>
        <p:txBody>
          <a:bodyPr>
            <a:normAutofit fontScale="47500" lnSpcReduction="20000"/>
          </a:bodyPr>
          <a:lstStyle/>
          <a:p>
            <a:r>
              <a:rPr lang="en-US" sz="5900" dirty="0" err="1" smtClean="0"/>
              <a:t>Bior</a:t>
            </a:r>
            <a:r>
              <a:rPr lang="en-US" sz="5900" dirty="0" smtClean="0"/>
              <a:t> Annotate is used for annotating the variants using several catalog files</a:t>
            </a:r>
          </a:p>
          <a:p>
            <a:pPr marL="0" indent="0">
              <a:buNone/>
            </a:pPr>
            <a:endParaRPr lang="en-US" sz="3800" b="1" dirty="0" smtClean="0"/>
          </a:p>
          <a:p>
            <a:pPr marL="0" indent="0">
              <a:buNone/>
            </a:pPr>
            <a:endParaRPr lang="en-US" sz="3800" b="1" dirty="0" smtClean="0"/>
          </a:p>
          <a:p>
            <a:pPr marL="0" indent="0">
              <a:buNone/>
            </a:pPr>
            <a:endParaRPr lang="en-US" sz="3800" b="1" dirty="0"/>
          </a:p>
          <a:p>
            <a:pPr marL="0" indent="0">
              <a:buNone/>
            </a:pPr>
            <a:endParaRPr lang="en-US" sz="3800" b="1" dirty="0" smtClean="0"/>
          </a:p>
          <a:p>
            <a:pPr marL="0" indent="0">
              <a:buNone/>
            </a:pPr>
            <a:endParaRPr lang="en-US" sz="3800" b="1" dirty="0"/>
          </a:p>
          <a:p>
            <a:pPr marL="0" indent="0">
              <a:buNone/>
            </a:pPr>
            <a:endParaRPr lang="en-US" sz="3800" b="1" dirty="0" smtClean="0"/>
          </a:p>
          <a:p>
            <a:pPr marL="0" indent="0">
              <a:buNone/>
            </a:pPr>
            <a:r>
              <a:rPr lang="en-US" sz="3800" b="1" dirty="0" smtClean="0"/>
              <a:t>Catalog </a:t>
            </a:r>
            <a:r>
              <a:rPr lang="en-US" sz="3800" b="1" dirty="0"/>
              <a:t>files</a:t>
            </a:r>
            <a:r>
              <a:rPr lang="en-US" sz="3800" b="1" dirty="0" smtClean="0"/>
              <a:t>:</a:t>
            </a:r>
            <a:endParaRPr lang="en-US" sz="3800" b="1" dirty="0"/>
          </a:p>
          <a:p>
            <a:pPr marL="0" indent="0">
              <a:buNone/>
            </a:pPr>
            <a:r>
              <a:rPr lang="en-US" sz="3400" dirty="0"/>
              <a:t>ClinVar_20170208_GRCh37	</a:t>
            </a:r>
          </a:p>
          <a:p>
            <a:pPr marL="0" indent="0">
              <a:buNone/>
            </a:pPr>
            <a:r>
              <a:rPr lang="en-US" sz="3400" dirty="0"/>
              <a:t>ExAC_r031_GRCh37	</a:t>
            </a:r>
          </a:p>
          <a:p>
            <a:pPr marL="0" indent="0">
              <a:buNone/>
            </a:pPr>
            <a:r>
              <a:rPr lang="en-US" sz="3400" dirty="0"/>
              <a:t>HGMD_2016Q4_GRCh37</a:t>
            </a:r>
          </a:p>
          <a:p>
            <a:pPr marL="0" indent="0">
              <a:buNone/>
            </a:pPr>
            <a:r>
              <a:rPr lang="en-US" sz="3400" dirty="0"/>
              <a:t>dbSNP_142_GRCh37p13</a:t>
            </a:r>
          </a:p>
          <a:p>
            <a:pPr marL="0" indent="0">
              <a:buNone/>
            </a:pPr>
            <a:r>
              <a:rPr lang="en-US" sz="3400" dirty="0"/>
              <a:t>omim_20170405_GRCh37p13_EnsemblGTF_75</a:t>
            </a:r>
          </a:p>
          <a:p>
            <a:pPr marL="0" indent="0">
              <a:buNone/>
            </a:pPr>
            <a:r>
              <a:rPr lang="en-US" sz="3400" dirty="0"/>
              <a:t>hgnc_37_20151224	</a:t>
            </a:r>
          </a:p>
          <a:p>
            <a:pPr marL="0" indent="0">
              <a:buNone/>
            </a:pPr>
            <a:r>
              <a:rPr lang="en-US" sz="3400" dirty="0"/>
              <a:t>dbNSFP_v3a_GRCh37</a:t>
            </a:r>
          </a:p>
          <a:p>
            <a:pPr marL="0" indent="0">
              <a:buNone/>
            </a:pPr>
            <a:r>
              <a:rPr lang="en-US" sz="3400" dirty="0" smtClean="0"/>
              <a:t>gnomAD_r20_GRCh37</a:t>
            </a:r>
          </a:p>
          <a:p>
            <a:pPr marL="0" indent="0">
              <a:buNone/>
            </a:pPr>
            <a:r>
              <a:rPr lang="en-US" sz="3400" dirty="0"/>
              <a:t>HPO_Build_1241_GRCh37</a:t>
            </a:r>
          </a:p>
          <a:p>
            <a:pPr marL="0" indent="0">
              <a:buNone/>
            </a:pPr>
            <a:endParaRPr lang="en-US" sz="3800" dirty="0"/>
          </a:p>
          <a:p>
            <a:pPr marL="0" indent="0">
              <a:buNone/>
            </a:pPr>
            <a:endParaRPr lang="en-US"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838681886"/>
              </p:ext>
            </p:extLst>
          </p:nvPr>
        </p:nvGraphicFramePr>
        <p:xfrm>
          <a:off x="1524000" y="2057400"/>
          <a:ext cx="2019300" cy="1490662"/>
        </p:xfrm>
        <a:graphic>
          <a:graphicData uri="http://schemas.openxmlformats.org/presentationml/2006/ole">
            <mc:AlternateContent xmlns:mc="http://schemas.openxmlformats.org/markup-compatibility/2006">
              <mc:Choice xmlns:v="urn:schemas-microsoft-com:vml" Requires="v">
                <p:oleObj spid="_x0000_s135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524000" y="2057400"/>
                        <a:ext cx="2019300" cy="14906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74381765"/>
              </p:ext>
            </p:extLst>
          </p:nvPr>
        </p:nvGraphicFramePr>
        <p:xfrm>
          <a:off x="4267200" y="2057400"/>
          <a:ext cx="1981200" cy="1490663"/>
        </p:xfrm>
        <a:graphic>
          <a:graphicData uri="http://schemas.openxmlformats.org/presentationml/2006/ole">
            <mc:AlternateContent xmlns:mc="http://schemas.openxmlformats.org/markup-compatibility/2006">
              <mc:Choice xmlns:v="urn:schemas-microsoft-com:vml" Requires="v">
                <p:oleObj spid="_x0000_s135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4267200" y="2057400"/>
                        <a:ext cx="1981200" cy="1490663"/>
                      </a:xfrm>
                      <a:prstGeom prst="rect">
                        <a:avLst/>
                      </a:prstGeom>
                    </p:spPr>
                  </p:pic>
                </p:oleObj>
              </mc:Fallback>
            </mc:AlternateContent>
          </a:graphicData>
        </a:graphic>
      </p:graphicFrame>
      <p:sp>
        <p:nvSpPr>
          <p:cNvPr id="7" name="Rectangle 6"/>
          <p:cNvSpPr/>
          <p:nvPr/>
        </p:nvSpPr>
        <p:spPr>
          <a:xfrm>
            <a:off x="4689764" y="3255818"/>
            <a:ext cx="34290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Websites:</a:t>
            </a:r>
          </a:p>
          <a:p>
            <a:r>
              <a:rPr lang="en-US" sz="1600" dirty="0">
                <a:solidFill>
                  <a:schemeClr val="tx1"/>
                </a:solidFill>
                <a:hlinkClick r:id="rId7"/>
              </a:rPr>
              <a:t>http://exac.broadinstitute.org</a:t>
            </a:r>
            <a:endParaRPr lang="en-US" sz="1600" dirty="0">
              <a:solidFill>
                <a:schemeClr val="tx1"/>
              </a:solidFill>
            </a:endParaRPr>
          </a:p>
          <a:p>
            <a:r>
              <a:rPr lang="en-US" sz="1600" dirty="0">
                <a:solidFill>
                  <a:schemeClr val="tx1"/>
                </a:solidFill>
                <a:hlinkClick r:id="rId8"/>
              </a:rPr>
              <a:t>https://www.ncbi.nlm.nih.gov/</a:t>
            </a:r>
            <a:endParaRPr lang="en-US" sz="1600" dirty="0">
              <a:solidFill>
                <a:schemeClr val="tx1"/>
              </a:solidFill>
            </a:endParaRPr>
          </a:p>
          <a:p>
            <a:r>
              <a:rPr lang="en-US" sz="1600" dirty="0">
                <a:solidFill>
                  <a:schemeClr val="tx1"/>
                </a:solidFill>
                <a:hlinkClick r:id="rId9"/>
              </a:rPr>
              <a:t>http://www.uniprot.org/</a:t>
            </a:r>
            <a:endParaRPr lang="en-US" sz="1600" dirty="0">
              <a:solidFill>
                <a:schemeClr val="tx1"/>
              </a:solidFill>
            </a:endParaRPr>
          </a:p>
          <a:p>
            <a:r>
              <a:rPr lang="en-US" sz="1600" dirty="0">
                <a:solidFill>
                  <a:schemeClr val="tx1"/>
                </a:solidFill>
                <a:hlinkClick r:id="rId10"/>
              </a:rPr>
              <a:t>http://www.genecards.org/</a:t>
            </a:r>
            <a:endParaRPr lang="en-US" sz="1600" dirty="0">
              <a:solidFill>
                <a:schemeClr val="tx1"/>
              </a:solidFill>
            </a:endParaRPr>
          </a:p>
          <a:p>
            <a:r>
              <a:rPr lang="en-US" sz="1600" dirty="0">
                <a:solidFill>
                  <a:schemeClr val="tx1"/>
                </a:solidFill>
              </a:rPr>
              <a:t>etc.,</a:t>
            </a:r>
          </a:p>
          <a:p>
            <a:pPr algn="ctr"/>
            <a:endParaRPr lang="en-US" dirty="0">
              <a:solidFill>
                <a:schemeClr val="tx1"/>
              </a:solidFill>
            </a:endParaRPr>
          </a:p>
        </p:txBody>
      </p:sp>
    </p:spTree>
    <p:extLst>
      <p:ext uri="{BB962C8B-B14F-4D97-AF65-F5344CB8AC3E}">
        <p14:creationId xmlns:p14="http://schemas.microsoft.com/office/powerpoint/2010/main" val="289147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0" y="9144"/>
            <a:ext cx="914400" cy="914400"/>
          </a:xfrm>
          <a:prstGeom prst="rect">
            <a:avLst/>
          </a:prstGeom>
          <a:noFill/>
        </p:spPr>
        <p:txBody>
          <a:bodyPr wrap="square">
            <a:spAutoFit/>
          </a:bodyPr>
          <a:lstStyle/>
          <a:p>
            <a:endParaRPr dirty="0">
              <a:solidFill>
                <a:srgbClr val="172E78"/>
              </a:solidFill>
            </a:endParaRPr>
          </a:p>
          <a:p>
            <a:pPr>
              <a:defRPr sz="3200" b="1">
                <a:solidFill>
                  <a:srgbClr val="FF0000"/>
                </a:solidFill>
              </a:defRPr>
            </a:pPr>
            <a:r>
              <a:rPr sz="3200" b="1" dirty="0">
                <a:solidFill>
                  <a:srgbClr val="FF0000"/>
                </a:solidFill>
              </a:rPr>
              <a:t>AR</a:t>
            </a:r>
          </a:p>
        </p:txBody>
      </p:sp>
      <p:sp>
        <p:nvSpPr>
          <p:cNvPr id="3" name="TextBox 2"/>
          <p:cNvSpPr txBox="1"/>
          <p:nvPr/>
        </p:nvSpPr>
        <p:spPr>
          <a:xfrm>
            <a:off x="9144" y="9144"/>
            <a:ext cx="9144000" cy="5740033"/>
          </a:xfrm>
          <a:prstGeom prst="rect">
            <a:avLst/>
          </a:prstGeom>
          <a:noFill/>
        </p:spPr>
        <p:txBody>
          <a:bodyPr wrap="square">
            <a:spAutoFit/>
          </a:bodyPr>
          <a:lstStyle/>
          <a:p>
            <a:endParaRPr dirty="0">
              <a:solidFill>
                <a:srgbClr val="172E78"/>
              </a:solidFill>
            </a:endParaRPr>
          </a:p>
          <a:p>
            <a:pPr>
              <a:defRPr sz="2800" b="1">
                <a:solidFill>
                  <a:srgbClr val="000080"/>
                </a:solidFill>
              </a:defRPr>
            </a:pPr>
            <a:r>
              <a:rPr sz="2800" b="1" dirty="0">
                <a:solidFill>
                  <a:srgbClr val="000080"/>
                </a:solidFill>
              </a:rPr>
              <a:t>Variants in Genes Related to Phenotype</a:t>
            </a:r>
          </a:p>
          <a:p>
            <a:pPr>
              <a:defRPr sz="1800" b="1" i="1">
                <a:solidFill>
                  <a:srgbClr val="800000"/>
                </a:solidFill>
              </a:defRPr>
            </a:pPr>
            <a:r>
              <a:rPr b="1" i="1" dirty="0">
                <a:solidFill>
                  <a:srgbClr val="800000"/>
                </a:solidFill>
              </a:rPr>
              <a:t>FANCD2 , HET , c.78A&gt;C , p.Gln26His ,  Dad is : </a:t>
            </a:r>
            <a:r>
              <a:rPr lang="en-US" b="1" i="1" dirty="0" smtClean="0">
                <a:solidFill>
                  <a:srgbClr val="800000"/>
                </a:solidFill>
              </a:rPr>
              <a:t>HET</a:t>
            </a:r>
            <a:r>
              <a:rPr b="1" i="1" dirty="0" smtClean="0">
                <a:solidFill>
                  <a:srgbClr val="800000"/>
                </a:solidFill>
              </a:rPr>
              <a:t> </a:t>
            </a:r>
            <a:r>
              <a:rPr b="1" i="1" dirty="0">
                <a:solidFill>
                  <a:srgbClr val="800000"/>
                </a:solidFill>
              </a:rPr>
              <a:t>, Mom is : </a:t>
            </a:r>
            <a:r>
              <a:rPr lang="en-US" b="1" i="1" dirty="0" smtClean="0">
                <a:solidFill>
                  <a:srgbClr val="800000"/>
                </a:solidFill>
              </a:rPr>
              <a:t>Neg</a:t>
            </a:r>
            <a:endParaRPr b="1" i="1" dirty="0">
              <a:solidFill>
                <a:srgbClr val="800000"/>
              </a:solidFill>
            </a:endParaRPr>
          </a:p>
          <a:p>
            <a:pPr>
              <a:defRPr sz="1500" b="1" i="1">
                <a:solidFill>
                  <a:srgbClr val="000080"/>
                </a:solidFill>
              </a:defRPr>
            </a:pPr>
            <a:r>
              <a:rPr sz="1500" b="1" i="1" dirty="0">
                <a:solidFill>
                  <a:srgbClr val="000080"/>
                </a:solidFill>
              </a:rPr>
              <a:t>Disease =&gt; Fanconi anemia complementation group D2, MIM: 227646</a:t>
            </a:r>
          </a:p>
          <a:p>
            <a:pPr>
              <a:defRPr sz="1500" i="1">
                <a:solidFill>
                  <a:srgbClr val="000080"/>
                </a:solidFill>
              </a:defRPr>
            </a:pPr>
            <a:r>
              <a:rPr sz="1500" i="1" dirty="0">
                <a:solidFill>
                  <a:srgbClr val="000080"/>
                </a:solidFill>
              </a:rPr>
              <a:t>ExAC =&gt;  69/120704 (0 hom ;0.0962% NFE),  gnomAD =&gt; 223/246258 (0 hom;0.2070% ASJ)</a:t>
            </a:r>
          </a:p>
          <a:p>
            <a:pPr>
              <a:defRPr sz="1500" i="1">
                <a:solidFill>
                  <a:srgbClr val="000080"/>
                </a:solidFill>
              </a:defRPr>
            </a:pPr>
            <a:r>
              <a:rPr sz="1500" i="1" dirty="0">
                <a:solidFill>
                  <a:srgbClr val="000080"/>
                </a:solidFill>
              </a:rPr>
              <a:t>ClinVar =&gt; Not </a:t>
            </a:r>
            <a:r>
              <a:rPr lang="en-US" sz="1500" i="1" dirty="0" smtClean="0">
                <a:solidFill>
                  <a:srgbClr val="000080"/>
                </a:solidFill>
              </a:rPr>
              <a:t>reported</a:t>
            </a:r>
            <a:r>
              <a:rPr sz="1500" i="1" dirty="0" smtClean="0">
                <a:solidFill>
                  <a:srgbClr val="000080"/>
                </a:solidFill>
              </a:rPr>
              <a:t> </a:t>
            </a:r>
            <a:r>
              <a:rPr sz="1500" i="1" dirty="0">
                <a:solidFill>
                  <a:srgbClr val="000080"/>
                </a:solidFill>
              </a:rPr>
              <a:t>, HGMD =&gt; Not </a:t>
            </a:r>
            <a:r>
              <a:rPr lang="en-US" sz="1500" i="1" dirty="0" smtClean="0">
                <a:solidFill>
                  <a:srgbClr val="000080"/>
                </a:solidFill>
              </a:rPr>
              <a:t>reported</a:t>
            </a:r>
            <a:endParaRPr sz="1500" i="1" dirty="0">
              <a:solidFill>
                <a:srgbClr val="000080"/>
              </a:solidFill>
            </a:endParaRPr>
          </a:p>
          <a:p>
            <a:pPr>
              <a:defRPr sz="1500" i="1">
                <a:solidFill>
                  <a:srgbClr val="000080"/>
                </a:solidFill>
              </a:defRPr>
            </a:pPr>
            <a:r>
              <a:rPr sz="1500" i="1" dirty="0">
                <a:solidFill>
                  <a:srgbClr val="000080"/>
                </a:solidFill>
              </a:rPr>
              <a:t>In silico  =&gt;  SIFT : T  ,  Polyphen : B|P|P , Mutation Taster Pred : N  ,  CAVA_IMPACT : MODERATE</a:t>
            </a:r>
          </a:p>
          <a:p>
            <a:pPr>
              <a:defRPr sz="1500" i="1">
                <a:solidFill>
                  <a:srgbClr val="000080"/>
                </a:solidFill>
              </a:defRPr>
            </a:pPr>
            <a:r>
              <a:rPr sz="1500" i="1" dirty="0">
                <a:solidFill>
                  <a:srgbClr val="000080"/>
                </a:solidFill>
              </a:rPr>
              <a:t>Location =&gt;  Ex3</a:t>
            </a:r>
          </a:p>
          <a:p>
            <a:r>
              <a:rPr dirty="0">
                <a:solidFill>
                  <a:srgbClr val="172E78"/>
                </a:solidFill>
              </a:rPr>
              <a:t> </a:t>
            </a:r>
          </a:p>
          <a:p>
            <a:pPr>
              <a:defRPr sz="1400" i="1">
                <a:solidFill>
                  <a:srgbClr val="000000"/>
                </a:solidFill>
              </a:defRPr>
            </a:pPr>
            <a:r>
              <a:rPr sz="1400" i="1" dirty="0">
                <a:solidFill>
                  <a:srgbClr val="000000"/>
                </a:solidFill>
              </a:rPr>
              <a:t>Entrez Gene Summary / (CAVA_GENE_ID : ENSG00000144554)  =&gt; The Fanconi anemia complementation group (FANC) currently includes FANCA, FANCB, FANCC, FANCD1 (also called BRCA2), FANCD2, FANCE, FANCF, FANCG, FANCI, FANCJ (also called BRIP1), FANCL, FANCM and FANCN (also called PALB2). The previously defined group FANCH is the same as FANCA. Fanconi anemia is a genetically heterogeneous recessive disorder characterized by cytogenetic instability, hypersensitivity to DNA crosslinking agents, increased chromosomal breakage, and defective DNA repair. The members of the Fanconi anemia complementation group do not share sequence similarity; they are related by their assembly into a common nuclear protein complex. This gene encodes the protein for complementation group D2. This protein is monoubiquinated in response to DNA damage, resulting in its localization to nuclear foci with other proteins (BRCA1 AND BRCA2) involved in homology-directed DNA repair. Alternative splicing results in multiple transcript variants. [provided by RefSeq, Feb 2016]</a:t>
            </a:r>
          </a:p>
          <a:p>
            <a:pPr>
              <a:defRPr sz="1400" i="1">
                <a:solidFill>
                  <a:srgbClr val="000000"/>
                </a:solidFill>
              </a:defRPr>
            </a:pPr>
            <a:r>
              <a:rPr sz="1400" i="1" dirty="0">
                <a:solidFill>
                  <a:srgbClr val="000000"/>
                </a:solidFill>
              </a:rPr>
              <a:t>Uniprot Gene Summary =&gt;  Required for maintenance of chromosomal stability. Promotes accurate and efficient pairing of homologs during meiosis. Involved in the repair of DNA double-strand breaks, both by homologous recombination and single-strand annealing. May participate in S phase and G2 phase checkpoint activation upon DNA damage. Plays a role in preventing breakage and loss of missegregating chromatin at the end of cell division, particularly after replication stress. Required for the targeting, or stabilization, of BLM to non-centromeric abnormal structures induced by replicative stress. Promotes BRCA2/FANCD1 loading onto damaged chromatin. May also be involved in B-cell immunoglobulin isotype switching.13 Publications</a:t>
            </a:r>
          </a:p>
        </p:txBody>
      </p:sp>
      <p:graphicFrame>
        <p:nvGraphicFramePr>
          <p:cNvPr id="4" name="Table 3"/>
          <p:cNvGraphicFramePr>
            <a:graphicFrameLocks noGrp="1"/>
          </p:cNvGraphicFramePr>
          <p:nvPr/>
        </p:nvGraphicFramePr>
        <p:xfrm>
          <a:off x="5486400" y="5486400"/>
          <a:ext cx="3657600" cy="1371600"/>
        </p:xfrm>
        <a:graphic>
          <a:graphicData uri="http://schemas.openxmlformats.org/drawingml/2006/table">
            <a:tbl>
              <a:tblPr firstRow="1" bandRow="1">
                <a:tableStyleId>{5C22544A-7EE6-4342-B048-85BDC9FD1C3A}</a:tableStyleId>
              </a:tblPr>
              <a:tblGrid>
                <a:gridCol w="914400"/>
                <a:gridCol w="914400"/>
                <a:gridCol w="914400"/>
                <a:gridCol w="914400"/>
              </a:tblGrid>
              <a:tr h="146304">
                <a:tc>
                  <a:txBody>
                    <a:bodyPr/>
                    <a:lstStyle/>
                    <a:p>
                      <a:r>
                        <a:rPr sz="1000" dirty="0"/>
                        <a:t>Constraint from Exac</a:t>
                      </a:r>
                    </a:p>
                  </a:txBody>
                  <a:tcPr/>
                </a:tc>
                <a:tc>
                  <a:txBody>
                    <a:bodyPr/>
                    <a:lstStyle/>
                    <a:p>
                      <a:r>
                        <a:rPr sz="1000" dirty="0"/>
                        <a:t>Expected no. variants</a:t>
                      </a:r>
                    </a:p>
                  </a:txBody>
                  <a:tcPr/>
                </a:tc>
                <a:tc>
                  <a:txBody>
                    <a:bodyPr/>
                    <a:lstStyle/>
                    <a:p>
                      <a:r>
                        <a:rPr sz="1000" dirty="0"/>
                        <a:t>Observed no. variants</a:t>
                      </a:r>
                    </a:p>
                  </a:txBody>
                  <a:tcPr/>
                </a:tc>
                <a:tc>
                  <a:txBody>
                    <a:bodyPr/>
                    <a:lstStyle/>
                    <a:p>
                      <a:r>
                        <a:rPr sz="1000" dirty="0"/>
                        <a:t>Constraint Metric</a:t>
                      </a:r>
                    </a:p>
                  </a:txBody>
                  <a:tcPr/>
                </a:tc>
              </a:tr>
              <a:tr h="146304">
                <a:tc>
                  <a:txBody>
                    <a:bodyPr/>
                    <a:lstStyle/>
                    <a:p>
                      <a:r>
                        <a:rPr sz="1000" dirty="0"/>
                        <a:t>Synonymous</a:t>
                      </a:r>
                    </a:p>
                  </a:txBody>
                  <a:tcPr/>
                </a:tc>
                <a:tc>
                  <a:txBody>
                    <a:bodyPr/>
                    <a:lstStyle/>
                    <a:p>
                      <a:r>
                        <a:rPr sz="1000" dirty="0"/>
                        <a:t>182.5</a:t>
                      </a:r>
                    </a:p>
                  </a:txBody>
                  <a:tcPr/>
                </a:tc>
                <a:tc>
                  <a:txBody>
                    <a:bodyPr/>
                    <a:lstStyle/>
                    <a:p>
                      <a:r>
                        <a:rPr sz="1000" dirty="0"/>
                        <a:t>163</a:t>
                      </a:r>
                    </a:p>
                  </a:txBody>
                  <a:tcPr/>
                </a:tc>
                <a:tc>
                  <a:txBody>
                    <a:bodyPr/>
                    <a:lstStyle/>
                    <a:p>
                      <a:r>
                        <a:rPr sz="1000" dirty="0"/>
                        <a:t>z=0.89</a:t>
                      </a:r>
                    </a:p>
                  </a:txBody>
                  <a:tcPr/>
                </a:tc>
              </a:tr>
              <a:tr h="146304">
                <a:tc>
                  <a:txBody>
                    <a:bodyPr/>
                    <a:lstStyle/>
                    <a:p>
                      <a:r>
                        <a:rPr sz="1000" dirty="0"/>
                        <a:t>Missense</a:t>
                      </a:r>
                    </a:p>
                  </a:txBody>
                  <a:tcPr/>
                </a:tc>
                <a:tc>
                  <a:txBody>
                    <a:bodyPr/>
                    <a:lstStyle/>
                    <a:p>
                      <a:r>
                        <a:rPr sz="1000" dirty="0"/>
                        <a:t>416.6</a:t>
                      </a:r>
                    </a:p>
                  </a:txBody>
                  <a:tcPr/>
                </a:tc>
                <a:tc>
                  <a:txBody>
                    <a:bodyPr/>
                    <a:lstStyle/>
                    <a:p>
                      <a:r>
                        <a:rPr sz="1000" dirty="0"/>
                        <a:t>427</a:t>
                      </a:r>
                    </a:p>
                  </a:txBody>
                  <a:tcPr/>
                </a:tc>
                <a:tc>
                  <a:txBody>
                    <a:bodyPr/>
                    <a:lstStyle/>
                    <a:p>
                      <a:r>
                        <a:rPr sz="1000" dirty="0"/>
                        <a:t>z=-0.25</a:t>
                      </a:r>
                    </a:p>
                  </a:txBody>
                  <a:tcPr/>
                </a:tc>
              </a:tr>
              <a:tr h="146304">
                <a:tc>
                  <a:txBody>
                    <a:bodyPr/>
                    <a:lstStyle/>
                    <a:p>
                      <a:r>
                        <a:rPr sz="1000" dirty="0"/>
                        <a:t>LoF</a:t>
                      </a:r>
                    </a:p>
                  </a:txBody>
                  <a:tcPr/>
                </a:tc>
                <a:tc>
                  <a:txBody>
                    <a:bodyPr/>
                    <a:lstStyle/>
                    <a:p>
                      <a:r>
                        <a:rPr sz="1000" dirty="0"/>
                        <a:t>63.0</a:t>
                      </a:r>
                    </a:p>
                  </a:txBody>
                  <a:tcPr/>
                </a:tc>
                <a:tc>
                  <a:txBody>
                    <a:bodyPr/>
                    <a:lstStyle/>
                    <a:p>
                      <a:r>
                        <a:rPr sz="1000" dirty="0"/>
                        <a:t>33</a:t>
                      </a:r>
                    </a:p>
                  </a:txBody>
                  <a:tcPr/>
                </a:tc>
                <a:tc>
                  <a:txBody>
                    <a:bodyPr/>
                    <a:lstStyle/>
                    <a:p>
                      <a:r>
                        <a:rPr sz="1000" dirty="0"/>
                        <a:t>pLI=0.00</a:t>
                      </a:r>
                    </a:p>
                  </a:txBody>
                  <a:tcPr/>
                </a:tc>
              </a:tr>
              <a:tr h="146304">
                <a:tc>
                  <a:txBody>
                    <a:bodyPr/>
                    <a:lstStyle/>
                    <a:p>
                      <a:r>
                        <a:rPr sz="1000" dirty="0"/>
                        <a:t>CNV</a:t>
                      </a:r>
                    </a:p>
                  </a:txBody>
                  <a:tcPr/>
                </a:tc>
                <a:tc>
                  <a:txBody>
                    <a:bodyPr/>
                    <a:lstStyle/>
                    <a:p>
                      <a:r>
                        <a:rPr sz="1000" dirty="0"/>
                        <a:t>nan</a:t>
                      </a:r>
                    </a:p>
                  </a:txBody>
                  <a:tcPr/>
                </a:tc>
                <a:tc>
                  <a:txBody>
                    <a:bodyPr/>
                    <a:lstStyle/>
                    <a:p>
                      <a:r>
                        <a:rPr sz="1000" dirty="0"/>
                        <a:t>nan</a:t>
                      </a:r>
                    </a:p>
                  </a:txBody>
                  <a:tcPr/>
                </a:tc>
                <a:tc>
                  <a:txBody>
                    <a:bodyPr/>
                    <a:lstStyle/>
                    <a:p>
                      <a:r>
                        <a:rPr sz="1000" dirty="0"/>
                        <a:t>z=nan</a:t>
                      </a:r>
                    </a:p>
                  </a:txBody>
                  <a:tcPr/>
                </a:tc>
              </a:tr>
            </a:tbl>
          </a:graphicData>
        </a:graphic>
      </p:graphicFrame>
      <p:sp>
        <p:nvSpPr>
          <p:cNvPr id="5" name="TextBox 4"/>
          <p:cNvSpPr txBox="1"/>
          <p:nvPr/>
        </p:nvSpPr>
        <p:spPr>
          <a:xfrm>
            <a:off x="9144" y="5486400"/>
            <a:ext cx="914400" cy="914400"/>
          </a:xfrm>
          <a:prstGeom prst="rect">
            <a:avLst/>
          </a:prstGeom>
          <a:noFill/>
        </p:spPr>
        <p:txBody>
          <a:bodyPr wrap="none">
            <a:spAutoFit/>
          </a:bodyPr>
          <a:lstStyle/>
          <a:p>
            <a:endParaRPr dirty="0">
              <a:solidFill>
                <a:srgbClr val="172E78"/>
              </a:solidFill>
            </a:endParaRPr>
          </a:p>
          <a:p>
            <a:pPr>
              <a:defRPr sz="1100" b="1">
                <a:solidFill>
                  <a:srgbClr val="BDB76B"/>
                </a:solidFill>
              </a:defRPr>
            </a:pPr>
            <a:r>
              <a:rPr sz="1100" b="1" dirty="0">
                <a:solidFill>
                  <a:srgbClr val="BDB76B"/>
                </a:solidFill>
              </a:rPr>
              <a:t>Quick links/Right click</a:t>
            </a:r>
          </a:p>
          <a:p>
            <a:pPr>
              <a:defRPr sz="1000"/>
            </a:pPr>
            <a:r>
              <a:rPr sz="1000" dirty="0">
                <a:solidFill>
                  <a:srgbClr val="172E78"/>
                </a:solidFill>
                <a:hlinkClick r:id="rId2"/>
              </a:rPr>
              <a:t>exac</a:t>
            </a:r>
          </a:p>
          <a:p>
            <a:pPr>
              <a:defRPr sz="1000"/>
            </a:pPr>
            <a:r>
              <a:rPr sz="1000" dirty="0">
                <a:solidFill>
                  <a:srgbClr val="172E78"/>
                </a:solidFill>
                <a:hlinkClick r:id="rId3"/>
              </a:rPr>
              <a:t>ncbi</a:t>
            </a:r>
          </a:p>
          <a:p>
            <a:pPr>
              <a:defRPr sz="1000"/>
            </a:pPr>
            <a:r>
              <a:rPr sz="1000" dirty="0">
                <a:solidFill>
                  <a:srgbClr val="172E78"/>
                </a:solidFill>
                <a:hlinkClick r:id="rId4"/>
              </a:rPr>
              <a:t>uniprot</a:t>
            </a:r>
          </a:p>
          <a:p>
            <a:pPr>
              <a:defRPr sz="1000"/>
            </a:pPr>
            <a:r>
              <a:rPr sz="1000" dirty="0">
                <a:solidFill>
                  <a:srgbClr val="172E78"/>
                </a:solidFill>
                <a:hlinkClick r:id="rId5"/>
              </a:rPr>
              <a:t>marrvel</a:t>
            </a:r>
          </a:p>
          <a:p>
            <a:pPr>
              <a:defRPr sz="1000"/>
            </a:pPr>
            <a:r>
              <a:rPr sz="1000" dirty="0">
                <a:solidFill>
                  <a:srgbClr val="172E78"/>
                </a:solidFill>
                <a:hlinkClick r:id="rId6"/>
              </a:rPr>
              <a:t>genecards</a:t>
            </a:r>
          </a:p>
        </p:txBody>
      </p:sp>
    </p:spTree>
    <p:extLst>
      <p:ext uri="{BB962C8B-B14F-4D97-AF65-F5344CB8AC3E}">
        <p14:creationId xmlns:p14="http://schemas.microsoft.com/office/powerpoint/2010/main" val="7149697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
            <a:ext cx="9144000" cy="4572000"/>
          </a:xfrm>
          <a:prstGeom prst="rect">
            <a:avLst/>
          </a:prstGeom>
          <a:noFill/>
        </p:spPr>
        <p:txBody>
          <a:bodyPr wrap="square">
            <a:spAutoFit/>
          </a:bodyPr>
          <a:lstStyle/>
          <a:p>
            <a:endParaRPr dirty="0">
              <a:solidFill>
                <a:srgbClr val="172E78"/>
              </a:solidFill>
            </a:endParaRPr>
          </a:p>
          <a:p>
            <a:pPr>
              <a:defRPr sz="2600" b="1">
                <a:solidFill>
                  <a:srgbClr val="000080"/>
                </a:solidFill>
              </a:defRPr>
            </a:pPr>
            <a:r>
              <a:rPr sz="2600" b="1" dirty="0">
                <a:solidFill>
                  <a:srgbClr val="000080"/>
                </a:solidFill>
              </a:rPr>
              <a:t>Phenotype List</a:t>
            </a:r>
          </a:p>
          <a:p>
            <a:r>
              <a:rPr dirty="0">
                <a:solidFill>
                  <a:srgbClr val="172E78"/>
                </a:solidFill>
              </a:rPr>
              <a:t>                                                </a:t>
            </a:r>
          </a:p>
          <a:p>
            <a:pPr>
              <a:defRPr sz="1600" b="1">
                <a:solidFill>
                  <a:srgbClr val="BDB76B"/>
                </a:solidFill>
              </a:defRPr>
            </a:pPr>
            <a:r>
              <a:rPr sz="1600" b="1" dirty="0">
                <a:solidFill>
                  <a:srgbClr val="BDB76B"/>
                </a:solidFill>
              </a:rPr>
              <a:t>Esophageal atresia</a:t>
            </a:r>
          </a:p>
          <a:p>
            <a:pPr>
              <a:defRPr sz="1600" b="1">
                <a:solidFill>
                  <a:srgbClr val="BDB76B"/>
                </a:solidFill>
              </a:defRPr>
            </a:pPr>
            <a:r>
              <a:rPr sz="1600" b="1" dirty="0">
                <a:solidFill>
                  <a:srgbClr val="BDB76B"/>
                </a:solidFill>
              </a:rPr>
              <a:t>Tracheoesophageal fistula</a:t>
            </a:r>
          </a:p>
          <a:p>
            <a:pPr>
              <a:defRPr sz="1600" b="1">
                <a:solidFill>
                  <a:srgbClr val="BDB76B"/>
                </a:solidFill>
              </a:defRPr>
            </a:pPr>
            <a:r>
              <a:rPr sz="1600" b="1" dirty="0">
                <a:solidFill>
                  <a:srgbClr val="BDB76B"/>
                </a:solidFill>
              </a:rPr>
              <a:t>Pes planus</a:t>
            </a:r>
          </a:p>
          <a:p>
            <a:pPr>
              <a:defRPr sz="1600" b="1">
                <a:solidFill>
                  <a:srgbClr val="BDB76B"/>
                </a:solidFill>
              </a:defRPr>
            </a:pPr>
            <a:r>
              <a:rPr sz="1600" b="1" dirty="0">
                <a:solidFill>
                  <a:srgbClr val="BDB76B"/>
                </a:solidFill>
              </a:rPr>
              <a:t>Meckel diverticulum</a:t>
            </a:r>
          </a:p>
          <a:p>
            <a:pPr>
              <a:defRPr sz="1600" b="1">
                <a:solidFill>
                  <a:srgbClr val="BDB76B"/>
                </a:solidFill>
              </a:defRPr>
            </a:pPr>
            <a:r>
              <a:rPr sz="1600" b="1" dirty="0">
                <a:solidFill>
                  <a:srgbClr val="BDB76B"/>
                </a:solidFill>
              </a:rPr>
              <a:t>Aplasia/Hypoplasia of the iris</a:t>
            </a:r>
          </a:p>
          <a:p>
            <a:pPr>
              <a:defRPr sz="1600" b="1">
                <a:solidFill>
                  <a:srgbClr val="BDB76B"/>
                </a:solidFill>
              </a:defRPr>
            </a:pPr>
            <a:r>
              <a:rPr sz="1600" b="1" dirty="0">
                <a:solidFill>
                  <a:srgbClr val="BDB76B"/>
                </a:solidFill>
              </a:rPr>
              <a:t>Spina bifida</a:t>
            </a:r>
          </a:p>
          <a:p>
            <a:pPr>
              <a:defRPr sz="1600" b="1">
                <a:solidFill>
                  <a:srgbClr val="BDB76B"/>
                </a:solidFill>
              </a:defRPr>
            </a:pPr>
            <a:r>
              <a:rPr sz="1600" b="1" dirty="0">
                <a:solidFill>
                  <a:srgbClr val="BDB76B"/>
                </a:solidFill>
              </a:rPr>
              <a:t>Choanal atresia</a:t>
            </a:r>
          </a:p>
          <a:p>
            <a:pPr>
              <a:defRPr sz="1600" b="1">
                <a:solidFill>
                  <a:srgbClr val="BDB76B"/>
                </a:solidFill>
              </a:defRPr>
            </a:pPr>
            <a:r>
              <a:rPr sz="1600" b="1" dirty="0">
                <a:solidFill>
                  <a:srgbClr val="BDB76B"/>
                </a:solidFill>
              </a:rPr>
              <a:t>Hip dislocation</a:t>
            </a:r>
          </a:p>
          <a:p>
            <a:pPr>
              <a:defRPr sz="1600" b="1">
                <a:solidFill>
                  <a:srgbClr val="BDB76B"/>
                </a:solidFill>
              </a:defRPr>
            </a:pPr>
            <a:r>
              <a:rPr sz="1600" b="1" dirty="0">
                <a:solidFill>
                  <a:srgbClr val="BDB76B"/>
                </a:solidFill>
              </a:rPr>
              <a:t>Thrombocytopenia</a:t>
            </a:r>
          </a:p>
          <a:p>
            <a:pPr>
              <a:defRPr sz="1600" b="1">
                <a:solidFill>
                  <a:srgbClr val="BDB76B"/>
                </a:solidFill>
              </a:defRPr>
            </a:pPr>
            <a:r>
              <a:rPr sz="1600" b="1" dirty="0">
                <a:solidFill>
                  <a:srgbClr val="BDB76B"/>
                </a:solidFill>
              </a:rPr>
              <a:t>Arteriovenous malformation</a:t>
            </a:r>
          </a:p>
          <a:p>
            <a:pPr>
              <a:defRPr sz="1600" b="1">
                <a:solidFill>
                  <a:srgbClr val="BDB76B"/>
                </a:solidFill>
              </a:defRPr>
            </a:pPr>
            <a:r>
              <a:rPr sz="1600" b="1" dirty="0">
                <a:solidFill>
                  <a:srgbClr val="BDB76B"/>
                </a:solidFill>
              </a:rPr>
              <a:t>Decreased fertility in males</a:t>
            </a:r>
          </a:p>
          <a:p>
            <a:pPr>
              <a:defRPr sz="1600" b="1">
                <a:solidFill>
                  <a:srgbClr val="BDB76B"/>
                </a:solidFill>
              </a:defRPr>
            </a:pPr>
            <a:r>
              <a:rPr sz="1600" b="1" dirty="0">
                <a:solidFill>
                  <a:srgbClr val="BDB76B"/>
                </a:solidFill>
              </a:rPr>
              <a:t>Strabismus</a:t>
            </a:r>
          </a:p>
          <a:p>
            <a:pPr>
              <a:defRPr sz="1600" b="1">
                <a:solidFill>
                  <a:srgbClr val="BDB76B"/>
                </a:solidFill>
              </a:defRPr>
            </a:pPr>
            <a:r>
              <a:rPr sz="1600" b="1" dirty="0">
                <a:solidFill>
                  <a:srgbClr val="BDB76B"/>
                </a:solidFill>
              </a:rPr>
              <a:t>Irregular hyperpigmentation</a:t>
            </a:r>
          </a:p>
          <a:p>
            <a:pPr>
              <a:defRPr sz="1600" b="1">
                <a:solidFill>
                  <a:srgbClr val="BDB76B"/>
                </a:solidFill>
              </a:defRPr>
            </a:pPr>
            <a:r>
              <a:rPr sz="1600" b="1" dirty="0">
                <a:solidFill>
                  <a:srgbClr val="BDB76B"/>
                </a:solidFill>
              </a:rPr>
              <a:t>Reduced bone mineral density</a:t>
            </a:r>
          </a:p>
          <a:p>
            <a:pPr>
              <a:defRPr sz="1600" b="1">
                <a:solidFill>
                  <a:srgbClr val="BDB76B"/>
                </a:solidFill>
              </a:defRPr>
            </a:pPr>
            <a:r>
              <a:rPr sz="1600" b="1" dirty="0">
                <a:solidFill>
                  <a:srgbClr val="BDB76B"/>
                </a:solidFill>
              </a:rPr>
              <a:t>Renal hypoplasia/aplasia</a:t>
            </a:r>
          </a:p>
          <a:p>
            <a:pPr>
              <a:defRPr sz="1600" b="1">
                <a:solidFill>
                  <a:srgbClr val="BDB76B"/>
                </a:solidFill>
              </a:defRPr>
            </a:pPr>
            <a:r>
              <a:rPr sz="1600" b="1" dirty="0">
                <a:solidFill>
                  <a:srgbClr val="BDB76B"/>
                </a:solidFill>
              </a:rPr>
              <a:t>Sloping forehead</a:t>
            </a:r>
          </a:p>
          <a:p>
            <a:pPr>
              <a:defRPr sz="1600" b="1">
                <a:solidFill>
                  <a:srgbClr val="BDB76B"/>
                </a:solidFill>
              </a:defRPr>
            </a:pPr>
            <a:r>
              <a:rPr sz="1600" b="1" dirty="0">
                <a:solidFill>
                  <a:srgbClr val="BDB76B"/>
                </a:solidFill>
              </a:rPr>
              <a:t>Abnormality of the carotid arteries</a:t>
            </a:r>
          </a:p>
          <a:p>
            <a:pPr>
              <a:defRPr sz="1600" b="1">
                <a:solidFill>
                  <a:srgbClr val="BDB76B"/>
                </a:solidFill>
              </a:defRPr>
            </a:pPr>
            <a:r>
              <a:rPr sz="1600" b="1" dirty="0">
                <a:solidFill>
                  <a:srgbClr val="BDB76B"/>
                </a:solidFill>
              </a:rPr>
              <a:t>Abnormal localization of kidney</a:t>
            </a:r>
          </a:p>
          <a:p>
            <a:pPr>
              <a:defRPr sz="1600" b="1">
                <a:solidFill>
                  <a:srgbClr val="BDB76B"/>
                </a:solidFill>
              </a:defRPr>
            </a:pPr>
            <a:r>
              <a:rPr sz="1600" b="1" dirty="0">
                <a:solidFill>
                  <a:srgbClr val="BDB76B"/>
                </a:solidFill>
              </a:rPr>
              <a:t>Cataract</a:t>
            </a:r>
          </a:p>
          <a:p>
            <a:pPr>
              <a:defRPr sz="1600" b="1">
                <a:solidFill>
                  <a:srgbClr val="BDB76B"/>
                </a:solidFill>
              </a:defRPr>
            </a:pPr>
            <a:r>
              <a:rPr sz="1600" b="1" dirty="0">
                <a:solidFill>
                  <a:srgbClr val="BDB76B"/>
                </a:solidFill>
              </a:rPr>
              <a:t>Pyridoxine-responsive sideroblastic anemia</a:t>
            </a:r>
          </a:p>
        </p:txBody>
      </p:sp>
      <p:sp>
        <p:nvSpPr>
          <p:cNvPr id="3" name="TextBox 2"/>
          <p:cNvSpPr txBox="1"/>
          <p:nvPr/>
        </p:nvSpPr>
        <p:spPr>
          <a:xfrm>
            <a:off x="4572000" y="731520"/>
            <a:ext cx="5486400" cy="4572000"/>
          </a:xfrm>
          <a:prstGeom prst="rect">
            <a:avLst/>
          </a:prstGeom>
          <a:noFill/>
        </p:spPr>
        <p:txBody>
          <a:bodyPr wrap="square">
            <a:spAutoFit/>
          </a:bodyPr>
          <a:lstStyle/>
          <a:p>
            <a:endParaRPr dirty="0">
              <a:solidFill>
                <a:srgbClr val="172E78"/>
              </a:solidFill>
            </a:endParaRPr>
          </a:p>
          <a:p>
            <a:pPr>
              <a:defRPr sz="1600" b="1">
                <a:solidFill>
                  <a:srgbClr val="BDB76B"/>
                </a:solidFill>
              </a:defRPr>
            </a:pPr>
            <a:r>
              <a:rPr sz="1600" b="1" dirty="0">
                <a:solidFill>
                  <a:srgbClr val="BDB76B"/>
                </a:solidFill>
              </a:rPr>
              <a:t>External ear malformation</a:t>
            </a:r>
          </a:p>
          <a:p>
            <a:pPr>
              <a:defRPr sz="1600" b="1">
                <a:solidFill>
                  <a:srgbClr val="BDB76B"/>
                </a:solidFill>
              </a:defRPr>
            </a:pPr>
            <a:r>
              <a:rPr sz="1600" b="1" dirty="0">
                <a:solidFill>
                  <a:srgbClr val="BDB76B"/>
                </a:solidFill>
              </a:rPr>
              <a:t>Abnormality of the liver</a:t>
            </a:r>
          </a:p>
          <a:p>
            <a:pPr>
              <a:defRPr sz="1600" b="1">
                <a:solidFill>
                  <a:srgbClr val="BDB76B"/>
                </a:solidFill>
              </a:defRPr>
            </a:pPr>
            <a:r>
              <a:rPr sz="1600" b="1" dirty="0">
                <a:solidFill>
                  <a:srgbClr val="BDB76B"/>
                </a:solidFill>
              </a:rPr>
              <a:t>Astigmatism</a:t>
            </a:r>
          </a:p>
          <a:p>
            <a:pPr>
              <a:defRPr sz="1600" b="1">
                <a:solidFill>
                  <a:srgbClr val="BDB76B"/>
                </a:solidFill>
              </a:defRPr>
            </a:pPr>
            <a:r>
              <a:rPr sz="1600" b="1" dirty="0">
                <a:solidFill>
                  <a:srgbClr val="BDB76B"/>
                </a:solidFill>
              </a:rPr>
              <a:t>Toe syndactyly</a:t>
            </a:r>
          </a:p>
          <a:p>
            <a:pPr>
              <a:defRPr sz="1600" b="1">
                <a:solidFill>
                  <a:srgbClr val="BDB76B"/>
                </a:solidFill>
              </a:defRPr>
            </a:pPr>
            <a:r>
              <a:rPr sz="1600" b="1" dirty="0">
                <a:solidFill>
                  <a:srgbClr val="BDB76B"/>
                </a:solidFill>
              </a:rPr>
              <a:t>Short stature</a:t>
            </a:r>
          </a:p>
          <a:p>
            <a:pPr>
              <a:defRPr sz="1600" b="1">
                <a:solidFill>
                  <a:srgbClr val="BDB76B"/>
                </a:solidFill>
              </a:defRPr>
            </a:pPr>
            <a:r>
              <a:rPr sz="1600" b="1" dirty="0">
                <a:solidFill>
                  <a:srgbClr val="BDB76B"/>
                </a:solidFill>
              </a:rPr>
              <a:t>Intellectual disability</a:t>
            </a:r>
          </a:p>
          <a:p>
            <a:pPr>
              <a:defRPr sz="1600" b="1">
                <a:solidFill>
                  <a:srgbClr val="BDB76B"/>
                </a:solidFill>
              </a:defRPr>
            </a:pPr>
            <a:r>
              <a:rPr sz="1600" b="1" dirty="0">
                <a:solidFill>
                  <a:srgbClr val="BDB76B"/>
                </a:solidFill>
              </a:rPr>
              <a:t>Cranial nerve paralysis</a:t>
            </a:r>
          </a:p>
          <a:p>
            <a:pPr>
              <a:defRPr sz="1600" b="1">
                <a:solidFill>
                  <a:srgbClr val="BDB76B"/>
                </a:solidFill>
              </a:defRPr>
            </a:pPr>
            <a:r>
              <a:rPr sz="1600" b="1" dirty="0">
                <a:solidFill>
                  <a:srgbClr val="BDB76B"/>
                </a:solidFill>
              </a:rPr>
              <a:t>Facial asymmetry</a:t>
            </a:r>
          </a:p>
          <a:p>
            <a:pPr>
              <a:defRPr sz="1600" b="1">
                <a:solidFill>
                  <a:srgbClr val="BDB76B"/>
                </a:solidFill>
              </a:defRPr>
            </a:pPr>
            <a:r>
              <a:rPr sz="1600" b="1" dirty="0">
                <a:solidFill>
                  <a:srgbClr val="BDB76B"/>
                </a:solidFill>
              </a:rPr>
              <a:t>Aplasia/Hypoplasia of fingers</a:t>
            </a:r>
          </a:p>
          <a:p>
            <a:pPr>
              <a:defRPr sz="1600" b="1">
                <a:solidFill>
                  <a:srgbClr val="BDB76B"/>
                </a:solidFill>
              </a:defRPr>
            </a:pPr>
            <a:r>
              <a:rPr sz="1600" b="1" dirty="0">
                <a:solidFill>
                  <a:srgbClr val="BDB76B"/>
                </a:solidFill>
              </a:rPr>
              <a:t>Umbilical hernia</a:t>
            </a:r>
          </a:p>
          <a:p>
            <a:pPr>
              <a:defRPr sz="1600" b="1">
                <a:solidFill>
                  <a:srgbClr val="BDB76B"/>
                </a:solidFill>
              </a:defRPr>
            </a:pPr>
            <a:r>
              <a:rPr sz="1600" b="1" dirty="0">
                <a:solidFill>
                  <a:srgbClr val="BDB76B"/>
                </a:solidFill>
              </a:rPr>
              <a:t>Anal atresia</a:t>
            </a:r>
          </a:p>
          <a:p>
            <a:pPr>
              <a:defRPr sz="1600" b="1">
                <a:solidFill>
                  <a:srgbClr val="BDB76B"/>
                </a:solidFill>
              </a:defRPr>
            </a:pPr>
            <a:r>
              <a:rPr sz="1600" b="1" dirty="0">
                <a:solidFill>
                  <a:srgbClr val="BDB76B"/>
                </a:solidFill>
              </a:rPr>
              <a:t>Aplasia/Hypoplasia of the uvula</a:t>
            </a:r>
          </a:p>
          <a:p>
            <a:pPr>
              <a:defRPr sz="1600" b="1">
                <a:solidFill>
                  <a:srgbClr val="BDB76B"/>
                </a:solidFill>
              </a:defRPr>
            </a:pPr>
            <a:r>
              <a:rPr sz="1600" b="1" dirty="0">
                <a:solidFill>
                  <a:srgbClr val="BDB76B"/>
                </a:solidFill>
              </a:rPr>
              <a:t>Micrognathia</a:t>
            </a:r>
          </a:p>
          <a:p>
            <a:pPr>
              <a:defRPr sz="1600" b="1">
                <a:solidFill>
                  <a:srgbClr val="BDB76B"/>
                </a:solidFill>
              </a:defRPr>
            </a:pPr>
            <a:r>
              <a:rPr sz="1600" b="1" dirty="0">
                <a:solidFill>
                  <a:srgbClr val="BDB76B"/>
                </a:solidFill>
              </a:rPr>
              <a:t>Ptosis</a:t>
            </a:r>
          </a:p>
          <a:p>
            <a:pPr>
              <a:defRPr sz="1600" b="1">
                <a:solidFill>
                  <a:srgbClr val="BDB76B"/>
                </a:solidFill>
              </a:defRPr>
            </a:pPr>
            <a:r>
              <a:rPr sz="1600" b="1" dirty="0">
                <a:solidFill>
                  <a:srgbClr val="BDB76B"/>
                </a:solidFill>
              </a:rPr>
              <a:t>High palate</a:t>
            </a:r>
          </a:p>
          <a:p>
            <a:pPr>
              <a:defRPr sz="1600" b="1">
                <a:solidFill>
                  <a:srgbClr val="BDB76B"/>
                </a:solidFill>
              </a:defRPr>
            </a:pPr>
            <a:r>
              <a:rPr sz="1600" b="1" dirty="0">
                <a:solidFill>
                  <a:srgbClr val="BDB76B"/>
                </a:solidFill>
              </a:rPr>
              <a:t>Hypertelorism</a:t>
            </a:r>
          </a:p>
          <a:p>
            <a:pPr>
              <a:defRPr sz="1600" b="1">
                <a:solidFill>
                  <a:srgbClr val="BDB76B"/>
                </a:solidFill>
              </a:defRPr>
            </a:pPr>
            <a:r>
              <a:rPr sz="1600" b="1" dirty="0">
                <a:solidFill>
                  <a:srgbClr val="BDB76B"/>
                </a:solidFill>
              </a:rPr>
              <a:t>Hyperreflexia</a:t>
            </a:r>
          </a:p>
          <a:p>
            <a:pPr>
              <a:defRPr sz="1600" b="1">
                <a:solidFill>
                  <a:srgbClr val="BDB76B"/>
                </a:solidFill>
              </a:defRPr>
            </a:pPr>
            <a:r>
              <a:rPr sz="1600" b="1" dirty="0">
                <a:solidFill>
                  <a:srgbClr val="BDB76B"/>
                </a:solidFill>
              </a:rPr>
              <a:t>Abnormality of the aorta</a:t>
            </a:r>
          </a:p>
          <a:p>
            <a:pPr>
              <a:defRPr sz="1600" b="1">
                <a:solidFill>
                  <a:srgbClr val="BDB76B"/>
                </a:solidFill>
              </a:defRPr>
            </a:pPr>
            <a:r>
              <a:rPr sz="1600" b="1" dirty="0">
                <a:solidFill>
                  <a:srgbClr val="BDB76B"/>
                </a:solidFill>
              </a:rPr>
              <a:t>Aplasia/Hypoplasia of the radius</a:t>
            </a:r>
          </a:p>
          <a:p>
            <a:pPr>
              <a:defRPr sz="1600" b="1">
                <a:solidFill>
                  <a:srgbClr val="BDB76B"/>
                </a:solidFill>
              </a:defRPr>
            </a:pPr>
            <a:r>
              <a:rPr sz="1600" b="1" dirty="0">
                <a:solidFill>
                  <a:srgbClr val="BDB76B"/>
                </a:solidFill>
              </a:rPr>
              <a:t>Visual impairment</a:t>
            </a:r>
          </a:p>
          <a:p>
            <a:pPr>
              <a:defRPr sz="1600" b="1">
                <a:solidFill>
                  <a:srgbClr val="000080"/>
                </a:solidFill>
              </a:defRPr>
            </a:pPr>
            <a:r>
              <a:rPr sz="1600" b="1" dirty="0">
                <a:solidFill>
                  <a:srgbClr val="000080"/>
                </a:solidFill>
              </a:rPr>
              <a:t>There are more ... , refer NOTES below</a:t>
            </a:r>
          </a:p>
        </p:txBody>
      </p:sp>
    </p:spTree>
    <p:extLst>
      <p:ext uri="{BB962C8B-B14F-4D97-AF65-F5344CB8AC3E}">
        <p14:creationId xmlns:p14="http://schemas.microsoft.com/office/powerpoint/2010/main" val="8728191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Tool capabilities</a:t>
            </a:r>
            <a:endParaRPr lang="en-US" sz="5400" dirty="0"/>
          </a:p>
        </p:txBody>
      </p:sp>
      <p:sp>
        <p:nvSpPr>
          <p:cNvPr id="3" name="Content Placeholder 2"/>
          <p:cNvSpPr>
            <a:spLocks noGrp="1"/>
          </p:cNvSpPr>
          <p:nvPr>
            <p:ph idx="1"/>
          </p:nvPr>
        </p:nvSpPr>
        <p:spPr/>
        <p:txBody>
          <a:bodyPr>
            <a:normAutofit/>
          </a:bodyPr>
          <a:lstStyle/>
          <a:p>
            <a:r>
              <a:rPr lang="en-US" dirty="0" smtClean="0"/>
              <a:t>Tool developed in python</a:t>
            </a:r>
          </a:p>
          <a:p>
            <a:r>
              <a:rPr lang="en-US" dirty="0" smtClean="0"/>
              <a:t>Report can be generated in less than a minute.</a:t>
            </a:r>
          </a:p>
          <a:p>
            <a:r>
              <a:rPr lang="en-US" dirty="0" smtClean="0"/>
              <a:t>It does web scraping ( to get gene summaries, tables etc from web)</a:t>
            </a:r>
          </a:p>
          <a:p>
            <a:r>
              <a:rPr lang="en-US" dirty="0" smtClean="0"/>
              <a:t>Stores web scraped gene details to a database(</a:t>
            </a:r>
            <a:r>
              <a:rPr lang="en-US" dirty="0" err="1" smtClean="0"/>
              <a:t>sqlite</a:t>
            </a:r>
            <a:r>
              <a:rPr lang="en-US" dirty="0" smtClean="0"/>
              <a:t>) for future reference.</a:t>
            </a:r>
          </a:p>
          <a:p>
            <a:r>
              <a:rPr lang="en-US" dirty="0" smtClean="0"/>
              <a:t>Capable of capturing screenshots using selenium browser automation(not in use)</a:t>
            </a:r>
          </a:p>
          <a:p>
            <a:endParaRPr lang="en-US" dirty="0"/>
          </a:p>
        </p:txBody>
      </p:sp>
    </p:spTree>
    <p:extLst>
      <p:ext uri="{BB962C8B-B14F-4D97-AF65-F5344CB8AC3E}">
        <p14:creationId xmlns:p14="http://schemas.microsoft.com/office/powerpoint/2010/main" val="9049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495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DEMO </a:t>
            </a:r>
          </a:p>
          <a:p>
            <a:endParaRPr lang="en-US" sz="2000" dirty="0"/>
          </a:p>
          <a:p>
            <a:r>
              <a:rPr lang="en-US" sz="2000" u="sng" dirty="0" smtClean="0"/>
              <a:t>Command to generate annotated </a:t>
            </a:r>
            <a:r>
              <a:rPr lang="en-US" sz="2000" u="sng" dirty="0" err="1" smtClean="0"/>
              <a:t>vcf</a:t>
            </a:r>
            <a:endParaRPr lang="en-US" sz="2000" u="sng" dirty="0" smtClean="0"/>
          </a:p>
          <a:p>
            <a:endParaRPr lang="en-US" sz="2000" dirty="0" smtClean="0"/>
          </a:p>
          <a:p>
            <a:r>
              <a:rPr lang="en-US" sz="2000" dirty="0"/>
              <a:t> python ~/flash_ppt/src/annotate_variants.py -i ~/</a:t>
            </a:r>
            <a:r>
              <a:rPr lang="en-US" sz="2000" dirty="0" err="1"/>
              <a:t>flash_ppt</a:t>
            </a:r>
            <a:r>
              <a:rPr lang="en-US" sz="2000" dirty="0"/>
              <a:t>/variants/SL2-377_reportedvcf.txt -n </a:t>
            </a:r>
            <a:r>
              <a:rPr lang="en-US" sz="2000" dirty="0" smtClean="0"/>
              <a:t>SL2-377-new </a:t>
            </a:r>
            <a:r>
              <a:rPr lang="en-US" sz="2000" dirty="0"/>
              <a:t>-o ~/</a:t>
            </a:r>
            <a:r>
              <a:rPr lang="en-US" sz="2000" dirty="0" err="1"/>
              <a:t>flash_ppt</a:t>
            </a:r>
            <a:r>
              <a:rPr lang="en-US" sz="2000" dirty="0"/>
              <a:t>/</a:t>
            </a:r>
            <a:r>
              <a:rPr lang="en-US" sz="2000" dirty="0" err="1"/>
              <a:t>sample_vcfs</a:t>
            </a:r>
            <a:r>
              <a:rPr lang="en-US" sz="2000" dirty="0"/>
              <a:t>/</a:t>
            </a:r>
            <a:endParaRPr lang="en-US" sz="1100" dirty="0"/>
          </a:p>
          <a:p>
            <a:endParaRPr lang="en-US" sz="1100" dirty="0" smtClean="0"/>
          </a:p>
          <a:p>
            <a:endParaRPr lang="en-US" sz="1100" dirty="0"/>
          </a:p>
          <a:p>
            <a:r>
              <a:rPr lang="en-US" sz="1800" u="sng" dirty="0"/>
              <a:t>Command to generate </a:t>
            </a:r>
            <a:r>
              <a:rPr lang="en-US" sz="1800" u="sng" dirty="0" smtClean="0"/>
              <a:t>report</a:t>
            </a:r>
            <a:endParaRPr lang="en-US" sz="1800" u="sng" dirty="0"/>
          </a:p>
          <a:p>
            <a:endParaRPr lang="en-US" sz="1800" dirty="0" smtClean="0"/>
          </a:p>
          <a:p>
            <a:r>
              <a:rPr lang="en-US" sz="1800" dirty="0"/>
              <a:t>python  ~/flash_ppt/src/run_tool.py -i ~/</a:t>
            </a:r>
            <a:r>
              <a:rPr lang="en-US" sz="1800" dirty="0" err="1"/>
              <a:t>flash_ppt</a:t>
            </a:r>
            <a:r>
              <a:rPr lang="en-US" sz="1800" dirty="0"/>
              <a:t>/</a:t>
            </a:r>
            <a:r>
              <a:rPr lang="en-US" sz="1800" dirty="0" err="1"/>
              <a:t>sample_vcfs</a:t>
            </a:r>
            <a:r>
              <a:rPr lang="en-US" sz="1800" dirty="0"/>
              <a:t>/SL2-377.vcf.gz </a:t>
            </a:r>
            <a:r>
              <a:rPr lang="en-US" sz="1800" dirty="0" smtClean="0"/>
              <a:t>-n </a:t>
            </a:r>
            <a:r>
              <a:rPr lang="en-US" sz="1800" dirty="0"/>
              <a:t>SL2-377 -o ~/</a:t>
            </a:r>
            <a:r>
              <a:rPr lang="en-US" sz="1800" dirty="0" err="1"/>
              <a:t>flash_ppt</a:t>
            </a:r>
            <a:r>
              <a:rPr lang="en-US" sz="1800" dirty="0"/>
              <a:t> -d ~/</a:t>
            </a:r>
            <a:r>
              <a:rPr lang="en-US" sz="1800" dirty="0" err="1"/>
              <a:t>flash_ppt</a:t>
            </a:r>
            <a:endParaRPr lang="en-US" sz="1100" dirty="0"/>
          </a:p>
        </p:txBody>
      </p:sp>
    </p:spTree>
    <p:extLst>
      <p:ext uri="{BB962C8B-B14F-4D97-AF65-F5344CB8AC3E}">
        <p14:creationId xmlns:p14="http://schemas.microsoft.com/office/powerpoint/2010/main" val="125603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ampleSlides_Mayo_White_Custom">
  <a:themeElements>
    <a:clrScheme name="">
      <a:dk1>
        <a:srgbClr val="172E78"/>
      </a:dk1>
      <a:lt1>
        <a:srgbClr val="FFFFFF"/>
      </a:lt1>
      <a:dk2>
        <a:srgbClr val="154FD4"/>
      </a:dk2>
      <a:lt2>
        <a:srgbClr val="E15000"/>
      </a:lt2>
      <a:accent1>
        <a:srgbClr val="8D00D0"/>
      </a:accent1>
      <a:accent2>
        <a:srgbClr val="5F9E32"/>
      </a:accent2>
      <a:accent3>
        <a:srgbClr val="FFFFFF"/>
      </a:accent3>
      <a:accent4>
        <a:srgbClr val="122665"/>
      </a:accent4>
      <a:accent5>
        <a:srgbClr val="C5AAE4"/>
      </a:accent5>
      <a:accent6>
        <a:srgbClr val="558F2C"/>
      </a:accent6>
      <a:hlink>
        <a:srgbClr val="000000"/>
      </a:hlink>
      <a:folHlink>
        <a:srgbClr val="AC3D00"/>
      </a:folHlink>
    </a:clrScheme>
    <a:fontScheme name="3_SampleSlides_Mayo_White_Custom">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ampleSlides_Mayo_White_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SampleSlides_Mayo_White_Cust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SampleSlides_Mayo_White_Cust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SampleSlides_Mayo_White_Cust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SampleSlides_Mayo_White_Cust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SampleSlides_Mayo_White_Cust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SampleSlides_Mayo_White_Cust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SampleSlides_Mayo_White_Cust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SampleSlides_Mayo_White_Cust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SampleSlides_Mayo_White_Cust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SampleSlides_Mayo_White_Cust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SampleSlides_Mayo_White_Cust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SampleSlides_Mayo_White_Custom 13">
        <a:dk1>
          <a:srgbClr val="0046AD"/>
        </a:dk1>
        <a:lt1>
          <a:srgbClr val="FFFFFF"/>
        </a:lt1>
        <a:dk2>
          <a:srgbClr val="000000"/>
        </a:dk2>
        <a:lt2>
          <a:srgbClr val="808080"/>
        </a:lt2>
        <a:accent1>
          <a:srgbClr val="3366EB"/>
        </a:accent1>
        <a:accent2>
          <a:srgbClr val="EB5050"/>
        </a:accent2>
        <a:accent3>
          <a:srgbClr val="FFFFFF"/>
        </a:accent3>
        <a:accent4>
          <a:srgbClr val="003A93"/>
        </a:accent4>
        <a:accent5>
          <a:srgbClr val="ADB8F3"/>
        </a:accent5>
        <a:accent6>
          <a:srgbClr val="D54848"/>
        </a:accent6>
        <a:hlink>
          <a:srgbClr val="EB9900"/>
        </a:hlink>
        <a:folHlink>
          <a:srgbClr val="777777"/>
        </a:folHlink>
      </a:clrScheme>
      <a:clrMap bg1="lt1" tx1="dk1" bg2="lt2" tx2="dk2" accent1="accent1" accent2="accent2" accent3="accent3" accent4="accent4" accent5="accent5" accent6="accent6" hlink="hlink" folHlink="folHlink"/>
    </a:extraClrScheme>
    <a:extraClrScheme>
      <a:clrScheme name="3_SampleSlides_Mayo_White_Custom 14">
        <a:dk1>
          <a:srgbClr val="000000"/>
        </a:dk1>
        <a:lt1>
          <a:srgbClr val="FFFFFF"/>
        </a:lt1>
        <a:dk2>
          <a:srgbClr val="003CAD"/>
        </a:dk2>
        <a:lt2>
          <a:srgbClr val="80808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777777"/>
        </a:folHlink>
      </a:clrScheme>
      <a:clrMap bg1="lt1" tx1="dk1" bg2="lt2" tx2="dk2" accent1="accent1" accent2="accent2" accent3="accent3" accent4="accent4" accent5="accent5" accent6="accent6" hlink="hlink" folHlink="folHlink"/>
    </a:extraClrScheme>
    <a:extraClrScheme>
      <a:clrScheme name="3_SampleSlides_Mayo_White_Custom 15">
        <a:dk1>
          <a:srgbClr val="000000"/>
        </a:dk1>
        <a:lt1>
          <a:srgbClr val="FFFFFF"/>
        </a:lt1>
        <a:dk2>
          <a:srgbClr val="003CAD"/>
        </a:dk2>
        <a:lt2>
          <a:srgbClr val="80808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6699FF"/>
        </a:folHlink>
      </a:clrScheme>
      <a:clrMap bg1="lt1" tx1="dk1" bg2="lt2" tx2="dk2" accent1="accent1" accent2="accent2" accent3="accent3" accent4="accent4" accent5="accent5" accent6="accent6" hlink="hlink" folHlink="folHlink"/>
    </a:extraClrScheme>
    <a:extraClrScheme>
      <a:clrScheme name="3_SampleSlides_Mayo_White_Custom 16">
        <a:dk1>
          <a:srgbClr val="000000"/>
        </a:dk1>
        <a:lt1>
          <a:srgbClr val="FFFFFF"/>
        </a:lt1>
        <a:dk2>
          <a:srgbClr val="003CAD"/>
        </a:dk2>
        <a:lt2>
          <a:srgbClr val="000000"/>
        </a:lt2>
        <a:accent1>
          <a:srgbClr val="3366EB"/>
        </a:accent1>
        <a:accent2>
          <a:srgbClr val="EB5050"/>
        </a:accent2>
        <a:accent3>
          <a:srgbClr val="FFFFFF"/>
        </a:accent3>
        <a:accent4>
          <a:srgbClr val="000000"/>
        </a:accent4>
        <a:accent5>
          <a:srgbClr val="ADB8F3"/>
        </a:accent5>
        <a:accent6>
          <a:srgbClr val="D54848"/>
        </a:accent6>
        <a:hlink>
          <a:srgbClr val="EB9900"/>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1077</Words>
  <Application>Microsoft Office PowerPoint</Application>
  <PresentationFormat>On-screen Show (4:3)</PresentationFormat>
  <Paragraphs>157</Paragraphs>
  <Slides>11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Office Theme</vt:lpstr>
      <vt:lpstr>3_SampleSlides_Mayo_White_Custom</vt:lpstr>
      <vt:lpstr>Packager Shell Object</vt:lpstr>
      <vt:lpstr>Intern-Project SL2-Gene Report Automation Tool  Jay Bandlamudi M.S. in Statistics @UIUC </vt:lpstr>
      <vt:lpstr>Motivation</vt:lpstr>
      <vt:lpstr>PowerPoint Presentation</vt:lpstr>
      <vt:lpstr>Gene report contents</vt:lpstr>
      <vt:lpstr>Sources of Information</vt:lpstr>
      <vt:lpstr>PowerPoint Presentation</vt:lpstr>
      <vt:lpstr>PowerPoint Presentation</vt:lpstr>
      <vt:lpstr>Tool capabilities</vt:lpstr>
      <vt:lpstr>PowerPoint Presentation</vt:lpstr>
      <vt:lpstr>PowerPoint Presentation</vt:lpstr>
      <vt:lpstr>Learning experience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Variant report Automation</dc:title>
  <dc:creator>Bandlamudi, Jayachandu (Jay)</dc:creator>
  <cp:lastModifiedBy>Bandlamudi, Jayachandu (Jay)</cp:lastModifiedBy>
  <cp:revision>101</cp:revision>
  <dcterms:created xsi:type="dcterms:W3CDTF">2006-08-16T00:00:00Z</dcterms:created>
  <dcterms:modified xsi:type="dcterms:W3CDTF">2017-08-09T14:50:41Z</dcterms:modified>
</cp:coreProperties>
</file>