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7"/>
  </p:notesMasterIdLst>
  <p:sldIdLst>
    <p:sldId id="261"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4D3FB-10E9-43F0-95D7-22FB2BDE9707}" type="datetimeFigureOut">
              <a:rPr lang="en-US" smtClean="0"/>
              <a:t>8/14/2017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E6FE2-F870-4E7C-90BC-11B4FE6FDD17}" type="slidenum">
              <a:rPr lang="en-US" smtClean="0"/>
              <a:t>‹#›</a:t>
            </a:fld>
            <a:endParaRPr lang="en-US"/>
          </a:p>
        </p:txBody>
      </p:sp>
    </p:spTree>
    <p:extLst>
      <p:ext uri="{BB962C8B-B14F-4D97-AF65-F5344CB8AC3E}">
        <p14:creationId xmlns:p14="http://schemas.microsoft.com/office/powerpoint/2010/main" val="416549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defTabSz="914409" eaLnBrk="0" hangingPunct="0">
              <a:defRPr sz="2400">
                <a:solidFill>
                  <a:schemeClr val="tx1"/>
                </a:solidFill>
                <a:latin typeface="Arial" pitchFamily="34" charset="0"/>
                <a:ea typeface="ＭＳ Ｐゴシック" pitchFamily="34" charset="-128"/>
              </a:defRPr>
            </a:lvl1pPr>
            <a:lvl2pPr marL="735298" indent="-282807" defTabSz="914409" eaLnBrk="0" hangingPunct="0">
              <a:defRPr sz="2400">
                <a:solidFill>
                  <a:schemeClr val="tx1"/>
                </a:solidFill>
                <a:latin typeface="Arial" pitchFamily="34" charset="0"/>
                <a:ea typeface="ＭＳ Ｐゴシック" pitchFamily="34" charset="-128"/>
              </a:defRPr>
            </a:lvl2pPr>
            <a:lvl3pPr marL="1131227" indent="-226245" defTabSz="914409" eaLnBrk="0" hangingPunct="0">
              <a:defRPr sz="2400">
                <a:solidFill>
                  <a:schemeClr val="tx1"/>
                </a:solidFill>
                <a:latin typeface="Arial" pitchFamily="34" charset="0"/>
                <a:ea typeface="ＭＳ Ｐゴシック" pitchFamily="34" charset="-128"/>
              </a:defRPr>
            </a:lvl3pPr>
            <a:lvl4pPr marL="1583718" indent="-226245" defTabSz="914409" eaLnBrk="0" hangingPunct="0">
              <a:defRPr sz="2400">
                <a:solidFill>
                  <a:schemeClr val="tx1"/>
                </a:solidFill>
                <a:latin typeface="Arial" pitchFamily="34" charset="0"/>
                <a:ea typeface="ＭＳ Ｐゴシック" pitchFamily="34" charset="-128"/>
              </a:defRPr>
            </a:lvl4pPr>
            <a:lvl5pPr marL="2036209" indent="-226245" defTabSz="914409" eaLnBrk="0" hangingPunct="0">
              <a:defRPr sz="2400">
                <a:solidFill>
                  <a:schemeClr val="tx1"/>
                </a:solidFill>
                <a:latin typeface="Arial" pitchFamily="34" charset="0"/>
                <a:ea typeface="ＭＳ Ｐゴシック" pitchFamily="34" charset="-128"/>
              </a:defRPr>
            </a:lvl5pPr>
            <a:lvl6pPr marL="2488700" indent="-226245" defTabSz="914409"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41190" indent="-226245" defTabSz="914409"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393681" indent="-226245" defTabSz="914409"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46172" indent="-226245" defTabSz="914409"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70DC83C-09FE-4B20-9DA6-1545CA25E67B}" type="slidenum">
              <a:rPr lang="en-US" altLang="en-US" sz="1200">
                <a:cs typeface="Arial" pitchFamily="34" charset="0"/>
              </a:rPr>
              <a:pPr eaLnBrk="1" hangingPunct="1"/>
              <a:t>1</a:t>
            </a:fld>
            <a:endParaRPr lang="en-US" altLang="en-US" sz="1200">
              <a:cs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Anteverted nares , Severe global developmental delay , Strabismus , Abnormality of the palate , Wide nasal bridge , EEG abnormality , Abnormality of the liver , Primary adrenal insufficiency , Abnormality of retinal pigmentation , Dolichocephaly , Wide anterior fontanel , Premature birth , Posterior embryotoxon , Jaundice , Ventricular septal defect , Brushfield spots , Feeding difficulties in infancy , Upslanted palpebral fissure , Severe muscular hypotonia , External ear malformation , Malabsorption , High palate , Depressed nasal bridge , Glaucoma , Clitoral hypertrophy , Abnormality of coagulation , Micrognathia , Hypospadias , Underdeveloped supraorbital ridges , Abnormality of the tongue , Skeletal dysplasia , Profound global developmental delay , Cryptorchidism , Flat face , Multicystic kidney dysplasia , Polymicrogyria , Flat occiput , Thickened nuchal skin fold , Pyloric stenosis , Cognitive impairment , Respiratory insufficiency , Hepatic failure , Chorioretinal abnormality , Reduced tendon reflexes , Microcephaly , Epicanthus , Hydronephrosis , Corneal opacity , Decreased liver function , Neonatal hypotonia , Retinal dystrophy</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Acute hepatic failure , Jaundice , Malabsorption , Esophageal varix , Ascites , Intestinal obstruction , Fever , Elevated hepatic transaminases , Cholecystitis , Cirrhosis , Peritonitis , Prolonged bleeding time , Paresthesia , Venous thrombosis , Amaurosis fugax , Chest pain , Transient ischemic attack , Abnormal platelet morphology , Myocardial infarction , Exertional dyspnea , Plethora , Hypertension , Peripheral thrombosis , Acute myeloid leukemia , Syncope , Hyperhidrosis , Seizures , Pulmonary arterial hypertension , Dysarthria , Peripheral artery occlusive disease , Abnormal bleeding , Chronic myelogenous leukemia , Spontaneous abortion , Visual field defect</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Kyphosis , Wide nasal bridge , Brachydactyly , Frontal bossing , Hearing impairment , Short philtrum , Upslanted palpebral fissure , Disproportionate short-limb short stature , Midface retrusion , Mesomelia , Long eyelashes , Ventricular septal defect , Intellectual disability , Recurrent respiratory infections , Synostosis of carpal bones , Downturned corners of mouth , Short distal phalanx of finger , Exaggerated cupid's bow , Macrocephaly , Pectus excavatum , Vertebral segmentation defect , Hypertelorism , Umbilical hernia , Tented upper lip vermilion , Chronic otitis media , Hypoplastic female external genitalia , Downslanted palpebral fissures , Tetralogy of Fallot , Scoliosis , Wide mouth , Elbow dislocation , Sandal gap , Pectus carinatum , Broad hallux phalanx , Anteverted nares , Ectopic anus , Hypodontia , Split hand , Epicanthus , Blue sclerae , Clinodactyly , Malar flattening , Aplasia/Hypoplasia involving the metacarpal bones , Retrognathia , Thin upper lip vermilion , Delayed eruption of permanent teeth , Small hand , Hypoplastic labia majora , Thoracic hemivertebrae , Short stature , Macroglossia , Broad toe , Triangular mouth , Posteriorly rotated ears , Short middle phalanx of the 5th finger , Duplication of the distal phalanx of hand , Wide anterior fontanel , Global developmental delay , Low-set ears , Right ventricular outlet obstruction , Missing ribs , Bifid distal phalanx of toe , Short digit , Absent uvula , Dental crowding , Clitoral hypoplasia , Thoracolumbar scoliosis , Micropenis , Radial deviation of finger , Delayed cranial suture closure , Nail dysplasia , Short palm , Vertebral fusion , Flat face , Renal duplication , Hypoplastic sacrum , Delayed skeletal maturation , Type B brachydactyly , Short middle phalanx of finger , Joint contracture of the hand , Abnormality of the foot , Hemivertebrae , Camptodactyly , Syndactyly , Anonychia , Short long bone , Aplasia/Hypoplasia of the distal phalanges of the hand , Cutaneous finger syndactyly , Short metacarpal , Absent fingernail , Symphalangism affecting the phalanges of the hand , Short foot , 2nd-5th toe middle phalangeal hypoplasia</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Depression , Grammar-specific speech disorder , Apathy , Inappropriate sexual behavior , Hyperorality , Irritability , Language impairment , Heterogeneous , Polyphagia , Neuronal loss in central nervous system , Inappropriate laughter , Disinhibition , Amyotrophic lateral sclerosis , Primitive reflex , Frontal lobe dementia , Restrictive behavior , Emotional blunting , Generalized tonic-clonic seizures , Abulia , Hyperreflexia , Psychosis , Dyscalculia , Lack of insight , Collectionism , Poor speech , Echolalia , Fasciculations , Loss of speech , Dyslexia , Aggressive behavior , Stereotypy , Congestive heart failure , Syncope , Dilated cardiomyopathy , Gliosis , Sporadic , Myopathy , Lipoatrophy , Elevated serum creatine phosphokinase , Abnormality of neutrophils , EMG abnormality , Sensorineural hearing impairment , Palmoplantar keratoderma , Chronic furunculosis , Perifolliculitis , Acne inversa , Recurrent cutaneous abscess formation</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Ventriculomegaly , Duodenal stenosis , Leukopenia , Aganglionic megacolon , Short palpebral fissure , Hearing impairment , Hypopigmented skin patches , Myelodysplasia , Multiple cafe-au-lait spots , Upslanted palpebral fissure , Abnormality of femur morphology , Cryptorchidism , Absent testis , Hypoplasia of the ulna , Hypertrophic cardiomyopathy , Abnormality of the aortic valve , Microcephaly , Bicornuate uterus , Azoospermia , Weight loss , Dolichocephaly , Scoliosis , Almond-shaped palpebral fissure , Abnormality of the preputium , Nystagmus , Oligohydramnios , Finger syndactyly , Recurrent urinary tract infections , Global developmental delay , Atrial septal defect , Abnormality of chromosome stability , Proptosis , Hypospadias , Triphalangeal thumb , Hydroureter , Cleft palate , Renal insufficiency , Hypogonadism , Intrauterine growth retardation , Clubbing of toes , Hydrocephalus , Patent ductus arteriosus , Microphthalmia , Abnormality of the hypothalamus-pituitary axis , Clinodactyly of the 5th finger , Epicanthus , Frontal bossing , Tetralogy of Fallot , Small for gestational age , Cafe-au-lait spot , Short thumb , Abnormal heart morphology , Pancytopenia , Absent thumb , Renal agenesis , Chromosomal breakage induced by crosslinking agents , Deficient excision of UV-induced pyrimidine dimers in DNA , Horseshoe kidney , Duplicated collecting system , Bruising susceptibility , Prolonged G2 phase of cell cycle , Absent radius , Leukemia , Anemic pallor , Hypergonadotropic hypogonadism , Reticulocytopenia , Neutropenia , Ectopic kidney , Anemia , Complete duplication of thumb phalanx , Abnormality of skin pigmentation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Multiple lipomas , Visual impairment , Telangiectasia of the skin , Excessive wrinkled skin , Genu varum , Lower limb asymmetry , Spinal canal stenosis , Enthesitis , Malabsorption , Abnormal trabecular bone morphology , Elevated alkaline phosphatase of bone origin , Rickets of the lower limbs , Skeletal dysplasia , Enlargement of the wrists , Bone pain , Polyarticular arthritis , Renal hypophosphatemia , Tibial bowing , Sensorineural hearing impairment , Delayed eruption of teeth , Abnormality of renal excretion , Pseudo-fractures , Abnormality of the sacroiliac joint , Hyperphosphaturia , Low serum calcitriol , Renal phosphate wasting , Sclerotic vertebral endplates , Distal femoral bowing , Tooth abscess , Increased bone mineral density , Craniosynostosis , Coxa vara , Osteomalacia</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Multiple lipomas , Visual impairment , Telangiectasia of the skin , Excessive wrinkled skin , Genu varum , Lower limb asymmetry , Spinal canal stenosis , Enthesitis , Malabsorption , Abnormal trabecular bone morphology , Elevated alkaline phosphatase of bone origin , Rickets of the lower limbs , Skeletal dysplasia , Enlargement of the wrists , Bone pain , Polyarticular arthritis , Renal hypophosphatemia , Tibial bowing , Sensorineural hearing impairment , Delayed eruption of teeth , Abnormality of renal excretion , Pseudo-fractures , Abnormality of the sacroiliac joint , Hyperphosphaturia , Low serum calcitriol , Renal phosphate wasting , Sclerotic vertebral endplates , Distal femoral bowing , Tooth abscess , Increased bone mineral density , Craniosynostosis , Coxa vara , Osteomalacia</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F0C274-F162-41DB-8351-C437DC8604D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252989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0C274-F162-41DB-8351-C437DC8604D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178267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0C274-F162-41DB-8351-C437DC8604D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2647294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3" name="Group 4"/>
          <p:cNvGrpSpPr>
            <a:grpSpLocks/>
          </p:cNvGrpSpPr>
          <p:nvPr/>
        </p:nvGrpSpPr>
        <p:grpSpPr bwMode="auto">
          <a:xfrm>
            <a:off x="658813" y="684213"/>
            <a:ext cx="1263650" cy="1376362"/>
            <a:chOff x="415" y="431"/>
            <a:chExt cx="796" cy="867"/>
          </a:xfrm>
        </p:grpSpPr>
        <p:sp>
          <p:nvSpPr>
            <p:cNvPr id="4" name="Freeform 5"/>
            <p:cNvSpPr>
              <a:spLocks/>
            </p:cNvSpPr>
            <p:nvPr userDrawn="1"/>
          </p:nvSpPr>
          <p:spPr bwMode="auto">
            <a:xfrm>
              <a:off x="710" y="633"/>
              <a:ext cx="64" cy="149"/>
            </a:xfrm>
            <a:custGeom>
              <a:avLst/>
              <a:gdLst>
                <a:gd name="T0" fmla="*/ 2147483647 w 41"/>
                <a:gd name="T1" fmla="*/ 2147483647 h 96"/>
                <a:gd name="T2" fmla="*/ 2147483647 w 41"/>
                <a:gd name="T3" fmla="*/ 2147483647 h 96"/>
                <a:gd name="T4" fmla="*/ 2147483647 w 41"/>
                <a:gd name="T5" fmla="*/ 2147483647 h 96"/>
                <a:gd name="T6" fmla="*/ 0 w 41"/>
                <a:gd name="T7" fmla="*/ 2147483647 h 96"/>
                <a:gd name="T8" fmla="*/ 0 w 41"/>
                <a:gd name="T9" fmla="*/ 2147483647 h 96"/>
                <a:gd name="T10" fmla="*/ 2147483647 w 41"/>
                <a:gd name="T11" fmla="*/ 2147483647 h 96"/>
                <a:gd name="T12" fmla="*/ 2147483647 w 41"/>
                <a:gd name="T13" fmla="*/ 2147483647 h 96"/>
                <a:gd name="T14" fmla="*/ 2147483647 w 41"/>
                <a:gd name="T15" fmla="*/ 2147483647 h 96"/>
                <a:gd name="T16" fmla="*/ 2147483647 w 41"/>
                <a:gd name="T17" fmla="*/ 2147483647 h 96"/>
                <a:gd name="T18" fmla="*/ 2147483647 w 41"/>
                <a:gd name="T19" fmla="*/ 2147483647 h 96"/>
                <a:gd name="T20" fmla="*/ 2147483647 w 41"/>
                <a:gd name="T21" fmla="*/ 2147483647 h 96"/>
                <a:gd name="T22" fmla="*/ 2147483647 w 41"/>
                <a:gd name="T23" fmla="*/ 2147483647 h 96"/>
                <a:gd name="T24" fmla="*/ 2147483647 w 41"/>
                <a:gd name="T25" fmla="*/ 2147483647 h 96"/>
                <a:gd name="T26" fmla="*/ 0 w 41"/>
                <a:gd name="T27" fmla="*/ 2147483647 h 96"/>
                <a:gd name="T28" fmla="*/ 0 w 41"/>
                <a:gd name="T29" fmla="*/ 0 h 96"/>
                <a:gd name="T30" fmla="*/ 2147483647 w 41"/>
                <a:gd name="T31" fmla="*/ 0 h 96"/>
                <a:gd name="T32" fmla="*/ 2147483647 w 41"/>
                <a:gd name="T33" fmla="*/ 0 h 96"/>
                <a:gd name="T34" fmla="*/ 2147483647 w 41"/>
                <a:gd name="T35" fmla="*/ 2147483647 h 96"/>
                <a:gd name="T36" fmla="*/ 2147483647 w 41"/>
                <a:gd name="T37" fmla="*/ 2147483647 h 96"/>
                <a:gd name="T38" fmla="*/ 2147483647 w 41"/>
                <a:gd name="T39" fmla="*/ 2147483647 h 96"/>
                <a:gd name="T40" fmla="*/ 2147483647 w 41"/>
                <a:gd name="T41" fmla="*/ 2147483647 h 96"/>
                <a:gd name="T42" fmla="*/ 2147483647 w 41"/>
                <a:gd name="T43" fmla="*/ 2147483647 h 96"/>
                <a:gd name="T44" fmla="*/ 2147483647 w 41"/>
                <a:gd name="T45" fmla="*/ 2147483647 h 96"/>
                <a:gd name="T46" fmla="*/ 2147483647 w 41"/>
                <a:gd name="T47" fmla="*/ 2147483647 h 96"/>
                <a:gd name="T48" fmla="*/ 2147483647 w 41"/>
                <a:gd name="T49" fmla="*/ 2147483647 h 96"/>
                <a:gd name="T50" fmla="*/ 2147483647 w 41"/>
                <a:gd name="T51" fmla="*/ 2147483647 h 96"/>
                <a:gd name="T52" fmla="*/ 2147483647 w 41"/>
                <a:gd name="T53" fmla="*/ 2147483647 h 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 h="96">
                  <a:moveTo>
                    <a:pt x="41" y="91"/>
                  </a:moveTo>
                  <a:cubicBezTo>
                    <a:pt x="41" y="96"/>
                    <a:pt x="41" y="96"/>
                    <a:pt x="41" y="96"/>
                  </a:cubicBezTo>
                  <a:cubicBezTo>
                    <a:pt x="31" y="95"/>
                    <a:pt x="24" y="95"/>
                    <a:pt x="21" y="95"/>
                  </a:cubicBezTo>
                  <a:cubicBezTo>
                    <a:pt x="0" y="96"/>
                    <a:pt x="0" y="96"/>
                    <a:pt x="0" y="96"/>
                  </a:cubicBezTo>
                  <a:cubicBezTo>
                    <a:pt x="0" y="91"/>
                    <a:pt x="0" y="91"/>
                    <a:pt x="0" y="91"/>
                  </a:cubicBezTo>
                  <a:cubicBezTo>
                    <a:pt x="5" y="91"/>
                    <a:pt x="8" y="91"/>
                    <a:pt x="10" y="91"/>
                  </a:cubicBezTo>
                  <a:cubicBezTo>
                    <a:pt x="11" y="90"/>
                    <a:pt x="12" y="90"/>
                    <a:pt x="12" y="89"/>
                  </a:cubicBezTo>
                  <a:cubicBezTo>
                    <a:pt x="13" y="88"/>
                    <a:pt x="13" y="86"/>
                    <a:pt x="13" y="83"/>
                  </a:cubicBezTo>
                  <a:cubicBezTo>
                    <a:pt x="13" y="82"/>
                    <a:pt x="13" y="75"/>
                    <a:pt x="14" y="63"/>
                  </a:cubicBezTo>
                  <a:cubicBezTo>
                    <a:pt x="14" y="32"/>
                    <a:pt x="14" y="32"/>
                    <a:pt x="14" y="32"/>
                  </a:cubicBezTo>
                  <a:cubicBezTo>
                    <a:pt x="14" y="26"/>
                    <a:pt x="13" y="20"/>
                    <a:pt x="13" y="14"/>
                  </a:cubicBezTo>
                  <a:cubicBezTo>
                    <a:pt x="13" y="10"/>
                    <a:pt x="13" y="7"/>
                    <a:pt x="12" y="6"/>
                  </a:cubicBezTo>
                  <a:cubicBezTo>
                    <a:pt x="12" y="6"/>
                    <a:pt x="11" y="5"/>
                    <a:pt x="10" y="5"/>
                  </a:cubicBezTo>
                  <a:cubicBezTo>
                    <a:pt x="8" y="4"/>
                    <a:pt x="5" y="4"/>
                    <a:pt x="0" y="4"/>
                  </a:cubicBezTo>
                  <a:cubicBezTo>
                    <a:pt x="0" y="0"/>
                    <a:pt x="0" y="0"/>
                    <a:pt x="0" y="0"/>
                  </a:cubicBezTo>
                  <a:cubicBezTo>
                    <a:pt x="9" y="0"/>
                    <a:pt x="15" y="0"/>
                    <a:pt x="20" y="0"/>
                  </a:cubicBezTo>
                  <a:cubicBezTo>
                    <a:pt x="25" y="0"/>
                    <a:pt x="32" y="0"/>
                    <a:pt x="41" y="0"/>
                  </a:cubicBezTo>
                  <a:cubicBezTo>
                    <a:pt x="41" y="4"/>
                    <a:pt x="41" y="4"/>
                    <a:pt x="41" y="4"/>
                  </a:cubicBezTo>
                  <a:cubicBezTo>
                    <a:pt x="35" y="4"/>
                    <a:pt x="32" y="4"/>
                    <a:pt x="31" y="5"/>
                  </a:cubicBezTo>
                  <a:cubicBezTo>
                    <a:pt x="30" y="5"/>
                    <a:pt x="29" y="6"/>
                    <a:pt x="28" y="6"/>
                  </a:cubicBezTo>
                  <a:cubicBezTo>
                    <a:pt x="28" y="7"/>
                    <a:pt x="27" y="9"/>
                    <a:pt x="27" y="13"/>
                  </a:cubicBezTo>
                  <a:cubicBezTo>
                    <a:pt x="27" y="14"/>
                    <a:pt x="27" y="20"/>
                    <a:pt x="27" y="32"/>
                  </a:cubicBezTo>
                  <a:cubicBezTo>
                    <a:pt x="27" y="63"/>
                    <a:pt x="27" y="63"/>
                    <a:pt x="27" y="63"/>
                  </a:cubicBezTo>
                  <a:cubicBezTo>
                    <a:pt x="27" y="69"/>
                    <a:pt x="27" y="75"/>
                    <a:pt x="27" y="81"/>
                  </a:cubicBezTo>
                  <a:cubicBezTo>
                    <a:pt x="27" y="86"/>
                    <a:pt x="28" y="88"/>
                    <a:pt x="28" y="89"/>
                  </a:cubicBezTo>
                  <a:cubicBezTo>
                    <a:pt x="29" y="90"/>
                    <a:pt x="30" y="90"/>
                    <a:pt x="31" y="91"/>
                  </a:cubicBezTo>
                  <a:cubicBezTo>
                    <a:pt x="32" y="91"/>
                    <a:pt x="35" y="91"/>
                    <a:pt x="41" y="91"/>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6"/>
            <p:cNvSpPr>
              <a:spLocks noEditPoints="1"/>
            </p:cNvSpPr>
            <p:nvPr/>
          </p:nvSpPr>
          <p:spPr bwMode="auto">
            <a:xfrm>
              <a:off x="535" y="853"/>
              <a:ext cx="556" cy="445"/>
            </a:xfrm>
            <a:custGeom>
              <a:avLst/>
              <a:gdLst>
                <a:gd name="T0" fmla="*/ 2147483647 w 359"/>
                <a:gd name="T1" fmla="*/ 0 h 287"/>
                <a:gd name="T2" fmla="*/ 2147483647 w 359"/>
                <a:gd name="T3" fmla="*/ 0 h 287"/>
                <a:gd name="T4" fmla="*/ 2147483647 w 359"/>
                <a:gd name="T5" fmla="*/ 2147483647 h 287"/>
                <a:gd name="T6" fmla="*/ 2147483647 w 359"/>
                <a:gd name="T7" fmla="*/ 2147483647 h 287"/>
                <a:gd name="T8" fmla="*/ 2147483647 w 359"/>
                <a:gd name="T9" fmla="*/ 2147483647 h 287"/>
                <a:gd name="T10" fmla="*/ 2147483647 w 359"/>
                <a:gd name="T11" fmla="*/ 2147483647 h 287"/>
                <a:gd name="T12" fmla="*/ 2147483647 w 359"/>
                <a:gd name="T13" fmla="*/ 2147483647 h 287"/>
                <a:gd name="T14" fmla="*/ 2147483647 w 359"/>
                <a:gd name="T15" fmla="*/ 2147483647 h 287"/>
                <a:gd name="T16" fmla="*/ 2147483647 w 359"/>
                <a:gd name="T17" fmla="*/ 2147483647 h 287"/>
                <a:gd name="T18" fmla="*/ 2147483647 w 359"/>
                <a:gd name="T19" fmla="*/ 2147483647 h 287"/>
                <a:gd name="T20" fmla="*/ 2147483647 w 359"/>
                <a:gd name="T21" fmla="*/ 2147483647 h 287"/>
                <a:gd name="T22" fmla="*/ 2147483647 w 359"/>
                <a:gd name="T23" fmla="*/ 2147483647 h 287"/>
                <a:gd name="T24" fmla="*/ 2147483647 w 359"/>
                <a:gd name="T25" fmla="*/ 2147483647 h 287"/>
                <a:gd name="T26" fmla="*/ 2147483647 w 359"/>
                <a:gd name="T27" fmla="*/ 2147483647 h 287"/>
                <a:gd name="T28" fmla="*/ 2147483647 w 359"/>
                <a:gd name="T29" fmla="*/ 2147483647 h 287"/>
                <a:gd name="T30" fmla="*/ 2147483647 w 359"/>
                <a:gd name="T31" fmla="*/ 2147483647 h 287"/>
                <a:gd name="T32" fmla="*/ 2147483647 w 359"/>
                <a:gd name="T33" fmla="*/ 2147483647 h 287"/>
                <a:gd name="T34" fmla="*/ 2147483647 w 359"/>
                <a:gd name="T35" fmla="*/ 2147483647 h 287"/>
                <a:gd name="T36" fmla="*/ 2147483647 w 359"/>
                <a:gd name="T37" fmla="*/ 2147483647 h 287"/>
                <a:gd name="T38" fmla="*/ 2147483647 w 359"/>
                <a:gd name="T39" fmla="*/ 2147483647 h 287"/>
                <a:gd name="T40" fmla="*/ 2147483647 w 359"/>
                <a:gd name="T41" fmla="*/ 2147483647 h 287"/>
                <a:gd name="T42" fmla="*/ 2147483647 w 359"/>
                <a:gd name="T43" fmla="*/ 2147483647 h 287"/>
                <a:gd name="T44" fmla="*/ 2147483647 w 359"/>
                <a:gd name="T45" fmla="*/ 2147483647 h 287"/>
                <a:gd name="T46" fmla="*/ 2147483647 w 359"/>
                <a:gd name="T47" fmla="*/ 2147483647 h 287"/>
                <a:gd name="T48" fmla="*/ 2147483647 w 359"/>
                <a:gd name="T49" fmla="*/ 2147483647 h 287"/>
                <a:gd name="T50" fmla="*/ 2147483647 w 359"/>
                <a:gd name="T51" fmla="*/ 2147483647 h 287"/>
                <a:gd name="T52" fmla="*/ 2147483647 w 359"/>
                <a:gd name="T53" fmla="*/ 2147483647 h 287"/>
                <a:gd name="T54" fmla="*/ 2147483647 w 359"/>
                <a:gd name="T55" fmla="*/ 2147483647 h 287"/>
                <a:gd name="T56" fmla="*/ 2147483647 w 359"/>
                <a:gd name="T57" fmla="*/ 2147483647 h 287"/>
                <a:gd name="T58" fmla="*/ 2147483647 w 359"/>
                <a:gd name="T59" fmla="*/ 2147483647 h 287"/>
                <a:gd name="T60" fmla="*/ 2147483647 w 359"/>
                <a:gd name="T61" fmla="*/ 2147483647 h 287"/>
                <a:gd name="T62" fmla="*/ 2147483647 w 359"/>
                <a:gd name="T63" fmla="*/ 2147483647 h 287"/>
                <a:gd name="T64" fmla="*/ 2147483647 w 359"/>
                <a:gd name="T65" fmla="*/ 2147483647 h 287"/>
                <a:gd name="T66" fmla="*/ 2147483647 w 359"/>
                <a:gd name="T67" fmla="*/ 2147483647 h 287"/>
                <a:gd name="T68" fmla="*/ 2147483647 w 359"/>
                <a:gd name="T69" fmla="*/ 2147483647 h 287"/>
                <a:gd name="T70" fmla="*/ 2147483647 w 359"/>
                <a:gd name="T71" fmla="*/ 2147483647 h 287"/>
                <a:gd name="T72" fmla="*/ 2147483647 w 359"/>
                <a:gd name="T73" fmla="*/ 2147483647 h 287"/>
                <a:gd name="T74" fmla="*/ 2147483647 w 359"/>
                <a:gd name="T75" fmla="*/ 2147483647 h 287"/>
                <a:gd name="T76" fmla="*/ 2147483647 w 359"/>
                <a:gd name="T77" fmla="*/ 0 h 287"/>
                <a:gd name="T78" fmla="*/ 2147483647 w 359"/>
                <a:gd name="T79" fmla="*/ 0 h 287"/>
                <a:gd name="T80" fmla="*/ 0 w 359"/>
                <a:gd name="T81" fmla="*/ 0 h 287"/>
                <a:gd name="T82" fmla="*/ 0 w 359"/>
                <a:gd name="T83" fmla="*/ 2147483647 h 287"/>
                <a:gd name="T84" fmla="*/ 2147483647 w 359"/>
                <a:gd name="T85" fmla="*/ 2147483647 h 287"/>
                <a:gd name="T86" fmla="*/ 2147483647 w 359"/>
                <a:gd name="T87" fmla="*/ 2147483647 h 287"/>
                <a:gd name="T88" fmla="*/ 2147483647 w 359"/>
                <a:gd name="T89" fmla="*/ 2147483647 h 287"/>
                <a:gd name="T90" fmla="*/ 2147483647 w 359"/>
                <a:gd name="T91" fmla="*/ 2147483647 h 287"/>
                <a:gd name="T92" fmla="*/ 2147483647 w 359"/>
                <a:gd name="T93" fmla="*/ 2147483647 h 287"/>
                <a:gd name="T94" fmla="*/ 2147483647 w 359"/>
                <a:gd name="T95" fmla="*/ 2147483647 h 287"/>
                <a:gd name="T96" fmla="*/ 2147483647 w 359"/>
                <a:gd name="T97" fmla="*/ 0 h 287"/>
                <a:gd name="T98" fmla="*/ 2147483647 w 359"/>
                <a:gd name="T99" fmla="*/ 0 h 287"/>
                <a:gd name="T100" fmla="*/ 2147483647 w 359"/>
                <a:gd name="T101" fmla="*/ 2147483647 h 287"/>
                <a:gd name="T102" fmla="*/ 2147483647 w 359"/>
                <a:gd name="T103" fmla="*/ 2147483647 h 287"/>
                <a:gd name="T104" fmla="*/ 2147483647 w 359"/>
                <a:gd name="T105" fmla="*/ 2147483647 h 287"/>
                <a:gd name="T106" fmla="*/ 2147483647 w 359"/>
                <a:gd name="T107" fmla="*/ 2147483647 h 287"/>
                <a:gd name="T108" fmla="*/ 2147483647 w 359"/>
                <a:gd name="T109" fmla="*/ 2147483647 h 287"/>
                <a:gd name="T110" fmla="*/ 2147483647 w 359"/>
                <a:gd name="T111" fmla="*/ 2147483647 h 287"/>
                <a:gd name="T112" fmla="*/ 2147483647 w 359"/>
                <a:gd name="T113" fmla="*/ 2147483647 h 287"/>
                <a:gd name="T114" fmla="*/ 2147483647 w 359"/>
                <a:gd name="T115" fmla="*/ 2147483647 h 287"/>
                <a:gd name="T116" fmla="*/ 2147483647 w 359"/>
                <a:gd name="T117" fmla="*/ 2147483647 h 287"/>
                <a:gd name="T118" fmla="*/ 2147483647 w 359"/>
                <a:gd name="T119" fmla="*/ 2147483647 h 28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59" h="287">
                  <a:moveTo>
                    <a:pt x="283" y="0"/>
                  </a:moveTo>
                  <a:cubicBezTo>
                    <a:pt x="207" y="0"/>
                    <a:pt x="207" y="0"/>
                    <a:pt x="207" y="0"/>
                  </a:cubicBezTo>
                  <a:cubicBezTo>
                    <a:pt x="207" y="86"/>
                    <a:pt x="207" y="86"/>
                    <a:pt x="207" y="86"/>
                  </a:cubicBezTo>
                  <a:cubicBezTo>
                    <a:pt x="207" y="125"/>
                    <a:pt x="221" y="152"/>
                    <a:pt x="244" y="171"/>
                  </a:cubicBezTo>
                  <a:cubicBezTo>
                    <a:pt x="244" y="159"/>
                    <a:pt x="244" y="159"/>
                    <a:pt x="244" y="159"/>
                  </a:cubicBezTo>
                  <a:cubicBezTo>
                    <a:pt x="227" y="139"/>
                    <a:pt x="224" y="116"/>
                    <a:pt x="224" y="96"/>
                  </a:cubicBezTo>
                  <a:cubicBezTo>
                    <a:pt x="224" y="74"/>
                    <a:pt x="224" y="74"/>
                    <a:pt x="224" y="74"/>
                  </a:cubicBezTo>
                  <a:cubicBezTo>
                    <a:pt x="253" y="74"/>
                    <a:pt x="253" y="74"/>
                    <a:pt x="253" y="74"/>
                  </a:cubicBezTo>
                  <a:cubicBezTo>
                    <a:pt x="253" y="171"/>
                    <a:pt x="253" y="171"/>
                    <a:pt x="253" y="171"/>
                  </a:cubicBezTo>
                  <a:cubicBezTo>
                    <a:pt x="253" y="207"/>
                    <a:pt x="243" y="252"/>
                    <a:pt x="180" y="280"/>
                  </a:cubicBezTo>
                  <a:cubicBezTo>
                    <a:pt x="119" y="253"/>
                    <a:pt x="107" y="211"/>
                    <a:pt x="106" y="177"/>
                  </a:cubicBezTo>
                  <a:cubicBezTo>
                    <a:pt x="135" y="157"/>
                    <a:pt x="151" y="129"/>
                    <a:pt x="151" y="86"/>
                  </a:cubicBezTo>
                  <a:cubicBezTo>
                    <a:pt x="151" y="74"/>
                    <a:pt x="151" y="74"/>
                    <a:pt x="151" y="74"/>
                  </a:cubicBezTo>
                  <a:cubicBezTo>
                    <a:pt x="180" y="74"/>
                    <a:pt x="180" y="74"/>
                    <a:pt x="180" y="74"/>
                  </a:cubicBezTo>
                  <a:cubicBezTo>
                    <a:pt x="198" y="74"/>
                    <a:pt x="198" y="74"/>
                    <a:pt x="198" y="74"/>
                  </a:cubicBezTo>
                  <a:cubicBezTo>
                    <a:pt x="198" y="56"/>
                    <a:pt x="198" y="56"/>
                    <a:pt x="198" y="56"/>
                  </a:cubicBezTo>
                  <a:cubicBezTo>
                    <a:pt x="180" y="56"/>
                    <a:pt x="180" y="56"/>
                    <a:pt x="180" y="56"/>
                  </a:cubicBezTo>
                  <a:cubicBezTo>
                    <a:pt x="151" y="56"/>
                    <a:pt x="151" y="56"/>
                    <a:pt x="151" y="56"/>
                  </a:cubicBezTo>
                  <a:cubicBezTo>
                    <a:pt x="151" y="56"/>
                    <a:pt x="151" y="56"/>
                    <a:pt x="151" y="56"/>
                  </a:cubicBezTo>
                  <a:cubicBezTo>
                    <a:pt x="134" y="56"/>
                    <a:pt x="134" y="56"/>
                    <a:pt x="134" y="56"/>
                  </a:cubicBezTo>
                  <a:cubicBezTo>
                    <a:pt x="134" y="56"/>
                    <a:pt x="134" y="56"/>
                    <a:pt x="134" y="56"/>
                  </a:cubicBezTo>
                  <a:cubicBezTo>
                    <a:pt x="89" y="56"/>
                    <a:pt x="89" y="56"/>
                    <a:pt x="89" y="56"/>
                  </a:cubicBezTo>
                  <a:cubicBezTo>
                    <a:pt x="89" y="159"/>
                    <a:pt x="89" y="159"/>
                    <a:pt x="89" y="159"/>
                  </a:cubicBezTo>
                  <a:cubicBezTo>
                    <a:pt x="89" y="162"/>
                    <a:pt x="89" y="166"/>
                    <a:pt x="89" y="169"/>
                  </a:cubicBezTo>
                  <a:cubicBezTo>
                    <a:pt x="89" y="169"/>
                    <a:pt x="89" y="169"/>
                    <a:pt x="89" y="169"/>
                  </a:cubicBezTo>
                  <a:cubicBezTo>
                    <a:pt x="96" y="165"/>
                    <a:pt x="101" y="160"/>
                    <a:pt x="106" y="155"/>
                  </a:cubicBezTo>
                  <a:cubicBezTo>
                    <a:pt x="106" y="155"/>
                    <a:pt x="106" y="155"/>
                    <a:pt x="106" y="155"/>
                  </a:cubicBezTo>
                  <a:cubicBezTo>
                    <a:pt x="106" y="74"/>
                    <a:pt x="106" y="74"/>
                    <a:pt x="106" y="74"/>
                  </a:cubicBezTo>
                  <a:cubicBezTo>
                    <a:pt x="134" y="74"/>
                    <a:pt x="134" y="74"/>
                    <a:pt x="134" y="74"/>
                  </a:cubicBezTo>
                  <a:cubicBezTo>
                    <a:pt x="134" y="74"/>
                    <a:pt x="134" y="74"/>
                    <a:pt x="134" y="74"/>
                  </a:cubicBezTo>
                  <a:cubicBezTo>
                    <a:pt x="134" y="96"/>
                    <a:pt x="134" y="96"/>
                    <a:pt x="134" y="96"/>
                  </a:cubicBezTo>
                  <a:cubicBezTo>
                    <a:pt x="134" y="126"/>
                    <a:pt x="128" y="162"/>
                    <a:pt x="75" y="186"/>
                  </a:cubicBezTo>
                  <a:cubicBezTo>
                    <a:pt x="23" y="162"/>
                    <a:pt x="17" y="126"/>
                    <a:pt x="17" y="96"/>
                  </a:cubicBezTo>
                  <a:cubicBezTo>
                    <a:pt x="17" y="18"/>
                    <a:pt x="17" y="18"/>
                    <a:pt x="17" y="18"/>
                  </a:cubicBezTo>
                  <a:cubicBezTo>
                    <a:pt x="75" y="18"/>
                    <a:pt x="75" y="18"/>
                    <a:pt x="75" y="18"/>
                  </a:cubicBezTo>
                  <a:cubicBezTo>
                    <a:pt x="134" y="18"/>
                    <a:pt x="134" y="18"/>
                    <a:pt x="134" y="18"/>
                  </a:cubicBezTo>
                  <a:cubicBezTo>
                    <a:pt x="134" y="48"/>
                    <a:pt x="134" y="48"/>
                    <a:pt x="134" y="48"/>
                  </a:cubicBezTo>
                  <a:cubicBezTo>
                    <a:pt x="151" y="48"/>
                    <a:pt x="151" y="48"/>
                    <a:pt x="151" y="48"/>
                  </a:cubicBezTo>
                  <a:cubicBezTo>
                    <a:pt x="151" y="0"/>
                    <a:pt x="151" y="0"/>
                    <a:pt x="151" y="0"/>
                  </a:cubicBezTo>
                  <a:cubicBezTo>
                    <a:pt x="75" y="0"/>
                    <a:pt x="75" y="0"/>
                    <a:pt x="75" y="0"/>
                  </a:cubicBezTo>
                  <a:cubicBezTo>
                    <a:pt x="0" y="0"/>
                    <a:pt x="0" y="0"/>
                    <a:pt x="0" y="0"/>
                  </a:cubicBezTo>
                  <a:cubicBezTo>
                    <a:pt x="0" y="86"/>
                    <a:pt x="0" y="86"/>
                    <a:pt x="0" y="86"/>
                  </a:cubicBezTo>
                  <a:cubicBezTo>
                    <a:pt x="0" y="143"/>
                    <a:pt x="28" y="174"/>
                    <a:pt x="75" y="192"/>
                  </a:cubicBezTo>
                  <a:cubicBezTo>
                    <a:pt x="81" y="190"/>
                    <a:pt x="86" y="188"/>
                    <a:pt x="91" y="186"/>
                  </a:cubicBezTo>
                  <a:cubicBezTo>
                    <a:pt x="99" y="237"/>
                    <a:pt x="131" y="268"/>
                    <a:pt x="180" y="287"/>
                  </a:cubicBezTo>
                  <a:cubicBezTo>
                    <a:pt x="228" y="268"/>
                    <a:pt x="260" y="238"/>
                    <a:pt x="269" y="186"/>
                  </a:cubicBezTo>
                  <a:cubicBezTo>
                    <a:pt x="273" y="188"/>
                    <a:pt x="278" y="190"/>
                    <a:pt x="283" y="192"/>
                  </a:cubicBezTo>
                  <a:cubicBezTo>
                    <a:pt x="330" y="174"/>
                    <a:pt x="359" y="143"/>
                    <a:pt x="359" y="86"/>
                  </a:cubicBezTo>
                  <a:cubicBezTo>
                    <a:pt x="359" y="0"/>
                    <a:pt x="359" y="0"/>
                    <a:pt x="359" y="0"/>
                  </a:cubicBezTo>
                  <a:lnTo>
                    <a:pt x="283" y="0"/>
                  </a:lnTo>
                  <a:close/>
                  <a:moveTo>
                    <a:pt x="341" y="96"/>
                  </a:moveTo>
                  <a:cubicBezTo>
                    <a:pt x="341" y="126"/>
                    <a:pt x="336" y="162"/>
                    <a:pt x="283" y="186"/>
                  </a:cubicBezTo>
                  <a:cubicBezTo>
                    <a:pt x="278" y="184"/>
                    <a:pt x="274" y="182"/>
                    <a:pt x="270" y="179"/>
                  </a:cubicBezTo>
                  <a:cubicBezTo>
                    <a:pt x="270" y="173"/>
                    <a:pt x="271" y="166"/>
                    <a:pt x="271" y="159"/>
                  </a:cubicBezTo>
                  <a:cubicBezTo>
                    <a:pt x="271" y="56"/>
                    <a:pt x="271" y="56"/>
                    <a:pt x="271" y="56"/>
                  </a:cubicBezTo>
                  <a:cubicBezTo>
                    <a:pt x="224" y="56"/>
                    <a:pt x="224" y="56"/>
                    <a:pt x="224" y="56"/>
                  </a:cubicBezTo>
                  <a:cubicBezTo>
                    <a:pt x="224" y="18"/>
                    <a:pt x="224" y="18"/>
                    <a:pt x="224" y="18"/>
                  </a:cubicBezTo>
                  <a:cubicBezTo>
                    <a:pt x="283" y="18"/>
                    <a:pt x="283" y="18"/>
                    <a:pt x="283" y="18"/>
                  </a:cubicBezTo>
                  <a:cubicBezTo>
                    <a:pt x="341" y="18"/>
                    <a:pt x="341" y="18"/>
                    <a:pt x="341" y="18"/>
                  </a:cubicBezTo>
                  <a:lnTo>
                    <a:pt x="341" y="9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a:spLocks/>
            </p:cNvSpPr>
            <p:nvPr/>
          </p:nvSpPr>
          <p:spPr bwMode="auto">
            <a:xfrm>
              <a:off x="578" y="633"/>
              <a:ext cx="118" cy="149"/>
            </a:xfrm>
            <a:custGeom>
              <a:avLst/>
              <a:gdLst>
                <a:gd name="T0" fmla="*/ 2147483647 w 76"/>
                <a:gd name="T1" fmla="*/ 2147483647 h 96"/>
                <a:gd name="T2" fmla="*/ 2147483647 w 76"/>
                <a:gd name="T3" fmla="*/ 2147483647 h 96"/>
                <a:gd name="T4" fmla="*/ 2147483647 w 76"/>
                <a:gd name="T5" fmla="*/ 2147483647 h 96"/>
                <a:gd name="T6" fmla="*/ 2147483647 w 76"/>
                <a:gd name="T7" fmla="*/ 2147483647 h 96"/>
                <a:gd name="T8" fmla="*/ 2147483647 w 76"/>
                <a:gd name="T9" fmla="*/ 2147483647 h 96"/>
                <a:gd name="T10" fmla="*/ 2147483647 w 76"/>
                <a:gd name="T11" fmla="*/ 2147483647 h 96"/>
                <a:gd name="T12" fmla="*/ 2147483647 w 76"/>
                <a:gd name="T13" fmla="*/ 2147483647 h 96"/>
                <a:gd name="T14" fmla="*/ 2147483647 w 76"/>
                <a:gd name="T15" fmla="*/ 2147483647 h 96"/>
                <a:gd name="T16" fmla="*/ 2147483647 w 76"/>
                <a:gd name="T17" fmla="*/ 2147483647 h 96"/>
                <a:gd name="T18" fmla="*/ 2147483647 w 76"/>
                <a:gd name="T19" fmla="*/ 2147483647 h 96"/>
                <a:gd name="T20" fmla="*/ 0 w 76"/>
                <a:gd name="T21" fmla="*/ 2147483647 h 96"/>
                <a:gd name="T22" fmla="*/ 0 w 76"/>
                <a:gd name="T23" fmla="*/ 0 h 96"/>
                <a:gd name="T24" fmla="*/ 2147483647 w 76"/>
                <a:gd name="T25" fmla="*/ 0 h 96"/>
                <a:gd name="T26" fmla="*/ 2147483647 w 76"/>
                <a:gd name="T27" fmla="*/ 0 h 96"/>
                <a:gd name="T28" fmla="*/ 2147483647 w 76"/>
                <a:gd name="T29" fmla="*/ 2147483647 h 96"/>
                <a:gd name="T30" fmla="*/ 2147483647 w 76"/>
                <a:gd name="T31" fmla="*/ 2147483647 h 96"/>
                <a:gd name="T32" fmla="*/ 2147483647 w 76"/>
                <a:gd name="T33" fmla="*/ 2147483647 h 96"/>
                <a:gd name="T34" fmla="*/ 2147483647 w 76"/>
                <a:gd name="T35" fmla="*/ 2147483647 h 96"/>
                <a:gd name="T36" fmla="*/ 2147483647 w 76"/>
                <a:gd name="T37" fmla="*/ 2147483647 h 96"/>
                <a:gd name="T38" fmla="*/ 2147483647 w 76"/>
                <a:gd name="T39" fmla="*/ 2147483647 h 96"/>
                <a:gd name="T40" fmla="*/ 2147483647 w 76"/>
                <a:gd name="T41" fmla="*/ 2147483647 h 96"/>
                <a:gd name="T42" fmla="*/ 2147483647 w 76"/>
                <a:gd name="T43" fmla="*/ 2147483647 h 96"/>
                <a:gd name="T44" fmla="*/ 2147483647 w 76"/>
                <a:gd name="T45" fmla="*/ 2147483647 h 96"/>
                <a:gd name="T46" fmla="*/ 2147483647 w 76"/>
                <a:gd name="T47" fmla="*/ 2147483647 h 96"/>
                <a:gd name="T48" fmla="*/ 2147483647 w 76"/>
                <a:gd name="T49" fmla="*/ 2147483647 h 96"/>
                <a:gd name="T50" fmla="*/ 2147483647 w 76"/>
                <a:gd name="T51" fmla="*/ 2147483647 h 96"/>
                <a:gd name="T52" fmla="*/ 2147483647 w 76"/>
                <a:gd name="T53" fmla="*/ 2147483647 h 96"/>
                <a:gd name="T54" fmla="*/ 2147483647 w 76"/>
                <a:gd name="T55" fmla="*/ 2147483647 h 96"/>
                <a:gd name="T56" fmla="*/ 2147483647 w 76"/>
                <a:gd name="T57" fmla="*/ 2147483647 h 96"/>
                <a:gd name="T58" fmla="*/ 2147483647 w 76"/>
                <a:gd name="T59" fmla="*/ 2147483647 h 96"/>
                <a:gd name="T60" fmla="*/ 2147483647 w 76"/>
                <a:gd name="T61" fmla="*/ 2147483647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6" h="96">
                  <a:moveTo>
                    <a:pt x="6" y="96"/>
                  </a:moveTo>
                  <a:cubicBezTo>
                    <a:pt x="6" y="92"/>
                    <a:pt x="6" y="92"/>
                    <a:pt x="6" y="92"/>
                  </a:cubicBezTo>
                  <a:cubicBezTo>
                    <a:pt x="9" y="91"/>
                    <a:pt x="11" y="90"/>
                    <a:pt x="12" y="89"/>
                  </a:cubicBezTo>
                  <a:cubicBezTo>
                    <a:pt x="12" y="89"/>
                    <a:pt x="12" y="88"/>
                    <a:pt x="13" y="88"/>
                  </a:cubicBezTo>
                  <a:cubicBezTo>
                    <a:pt x="13" y="86"/>
                    <a:pt x="13" y="84"/>
                    <a:pt x="13" y="80"/>
                  </a:cubicBezTo>
                  <a:cubicBezTo>
                    <a:pt x="14" y="73"/>
                    <a:pt x="14" y="70"/>
                    <a:pt x="14" y="68"/>
                  </a:cubicBezTo>
                  <a:cubicBezTo>
                    <a:pt x="14" y="32"/>
                    <a:pt x="14" y="32"/>
                    <a:pt x="14" y="32"/>
                  </a:cubicBezTo>
                  <a:cubicBezTo>
                    <a:pt x="14" y="26"/>
                    <a:pt x="14" y="20"/>
                    <a:pt x="13" y="14"/>
                  </a:cubicBezTo>
                  <a:cubicBezTo>
                    <a:pt x="13" y="10"/>
                    <a:pt x="13" y="7"/>
                    <a:pt x="12" y="6"/>
                  </a:cubicBezTo>
                  <a:cubicBezTo>
                    <a:pt x="12" y="6"/>
                    <a:pt x="11" y="5"/>
                    <a:pt x="10" y="5"/>
                  </a:cubicBezTo>
                  <a:cubicBezTo>
                    <a:pt x="9" y="4"/>
                    <a:pt x="5" y="4"/>
                    <a:pt x="0" y="4"/>
                  </a:cubicBezTo>
                  <a:cubicBezTo>
                    <a:pt x="0" y="0"/>
                    <a:pt x="0" y="0"/>
                    <a:pt x="0" y="0"/>
                  </a:cubicBezTo>
                  <a:cubicBezTo>
                    <a:pt x="11" y="0"/>
                    <a:pt x="18" y="0"/>
                    <a:pt x="21" y="0"/>
                  </a:cubicBezTo>
                  <a:cubicBezTo>
                    <a:pt x="24" y="0"/>
                    <a:pt x="31" y="0"/>
                    <a:pt x="41" y="0"/>
                  </a:cubicBezTo>
                  <a:cubicBezTo>
                    <a:pt x="41" y="4"/>
                    <a:pt x="41" y="4"/>
                    <a:pt x="41" y="4"/>
                  </a:cubicBezTo>
                  <a:cubicBezTo>
                    <a:pt x="36" y="4"/>
                    <a:pt x="32" y="4"/>
                    <a:pt x="31" y="5"/>
                  </a:cubicBezTo>
                  <a:cubicBezTo>
                    <a:pt x="30" y="5"/>
                    <a:pt x="29" y="6"/>
                    <a:pt x="29" y="6"/>
                  </a:cubicBezTo>
                  <a:cubicBezTo>
                    <a:pt x="28" y="7"/>
                    <a:pt x="28" y="9"/>
                    <a:pt x="28" y="13"/>
                  </a:cubicBezTo>
                  <a:cubicBezTo>
                    <a:pt x="27" y="14"/>
                    <a:pt x="27" y="20"/>
                    <a:pt x="27" y="32"/>
                  </a:cubicBezTo>
                  <a:cubicBezTo>
                    <a:pt x="27" y="78"/>
                    <a:pt x="27" y="78"/>
                    <a:pt x="27" y="78"/>
                  </a:cubicBezTo>
                  <a:cubicBezTo>
                    <a:pt x="27" y="82"/>
                    <a:pt x="27" y="86"/>
                    <a:pt x="28" y="89"/>
                  </a:cubicBezTo>
                  <a:cubicBezTo>
                    <a:pt x="33" y="89"/>
                    <a:pt x="33" y="90"/>
                    <a:pt x="39" y="90"/>
                  </a:cubicBezTo>
                  <a:cubicBezTo>
                    <a:pt x="52" y="90"/>
                    <a:pt x="62" y="89"/>
                    <a:pt x="67" y="87"/>
                  </a:cubicBezTo>
                  <a:cubicBezTo>
                    <a:pt x="68" y="86"/>
                    <a:pt x="68" y="84"/>
                    <a:pt x="69" y="82"/>
                  </a:cubicBezTo>
                  <a:cubicBezTo>
                    <a:pt x="72" y="71"/>
                    <a:pt x="72" y="71"/>
                    <a:pt x="72" y="71"/>
                  </a:cubicBezTo>
                  <a:cubicBezTo>
                    <a:pt x="76" y="71"/>
                    <a:pt x="76" y="71"/>
                    <a:pt x="76" y="71"/>
                  </a:cubicBezTo>
                  <a:cubicBezTo>
                    <a:pt x="75" y="78"/>
                    <a:pt x="74" y="86"/>
                    <a:pt x="73" y="95"/>
                  </a:cubicBezTo>
                  <a:cubicBezTo>
                    <a:pt x="71" y="95"/>
                    <a:pt x="70" y="95"/>
                    <a:pt x="69" y="96"/>
                  </a:cubicBezTo>
                  <a:cubicBezTo>
                    <a:pt x="66" y="96"/>
                    <a:pt x="63" y="96"/>
                    <a:pt x="57" y="96"/>
                  </a:cubicBezTo>
                  <a:cubicBezTo>
                    <a:pt x="20" y="95"/>
                    <a:pt x="20" y="95"/>
                    <a:pt x="20" y="95"/>
                  </a:cubicBezTo>
                  <a:cubicBezTo>
                    <a:pt x="15" y="95"/>
                    <a:pt x="11" y="95"/>
                    <a:pt x="6" y="96"/>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8"/>
            <p:cNvSpPr>
              <a:spLocks/>
            </p:cNvSpPr>
            <p:nvPr/>
          </p:nvSpPr>
          <p:spPr bwMode="auto">
            <a:xfrm>
              <a:off x="799" y="633"/>
              <a:ext cx="172" cy="152"/>
            </a:xfrm>
            <a:custGeom>
              <a:avLst/>
              <a:gdLst>
                <a:gd name="T0" fmla="*/ 0 w 111"/>
                <a:gd name="T1" fmla="*/ 2147483647 h 98"/>
                <a:gd name="T2" fmla="*/ 0 w 111"/>
                <a:gd name="T3" fmla="*/ 2147483647 h 98"/>
                <a:gd name="T4" fmla="*/ 2147483647 w 111"/>
                <a:gd name="T5" fmla="*/ 2147483647 h 98"/>
                <a:gd name="T6" fmla="*/ 2147483647 w 111"/>
                <a:gd name="T7" fmla="*/ 2147483647 h 98"/>
                <a:gd name="T8" fmla="*/ 2147483647 w 111"/>
                <a:gd name="T9" fmla="*/ 2147483647 h 98"/>
                <a:gd name="T10" fmla="*/ 2147483647 w 111"/>
                <a:gd name="T11" fmla="*/ 2147483647 h 98"/>
                <a:gd name="T12" fmla="*/ 2147483647 w 111"/>
                <a:gd name="T13" fmla="*/ 2147483647 h 98"/>
                <a:gd name="T14" fmla="*/ 2147483647 w 111"/>
                <a:gd name="T15" fmla="*/ 2147483647 h 98"/>
                <a:gd name="T16" fmla="*/ 2147483647 w 111"/>
                <a:gd name="T17" fmla="*/ 2147483647 h 98"/>
                <a:gd name="T18" fmla="*/ 2147483647 w 111"/>
                <a:gd name="T19" fmla="*/ 2147483647 h 98"/>
                <a:gd name="T20" fmla="*/ 0 w 111"/>
                <a:gd name="T21" fmla="*/ 2147483647 h 98"/>
                <a:gd name="T22" fmla="*/ 0 w 111"/>
                <a:gd name="T23" fmla="*/ 0 h 98"/>
                <a:gd name="T24" fmla="*/ 2147483647 w 111"/>
                <a:gd name="T25" fmla="*/ 0 h 98"/>
                <a:gd name="T26" fmla="*/ 2147483647 w 111"/>
                <a:gd name="T27" fmla="*/ 0 h 98"/>
                <a:gd name="T28" fmla="*/ 2147483647 w 111"/>
                <a:gd name="T29" fmla="*/ 2147483647 h 98"/>
                <a:gd name="T30" fmla="*/ 2147483647 w 111"/>
                <a:gd name="T31" fmla="*/ 2147483647 h 98"/>
                <a:gd name="T32" fmla="*/ 2147483647 w 111"/>
                <a:gd name="T33" fmla="*/ 2147483647 h 98"/>
                <a:gd name="T34" fmla="*/ 2147483647 w 111"/>
                <a:gd name="T35" fmla="*/ 2147483647 h 98"/>
                <a:gd name="T36" fmla="*/ 2147483647 w 111"/>
                <a:gd name="T37" fmla="*/ 2147483647 h 98"/>
                <a:gd name="T38" fmla="*/ 2147483647 w 111"/>
                <a:gd name="T39" fmla="*/ 2147483647 h 98"/>
                <a:gd name="T40" fmla="*/ 2147483647 w 111"/>
                <a:gd name="T41" fmla="*/ 2147483647 h 98"/>
                <a:gd name="T42" fmla="*/ 2147483647 w 111"/>
                <a:gd name="T43" fmla="*/ 2147483647 h 98"/>
                <a:gd name="T44" fmla="*/ 2147483647 w 111"/>
                <a:gd name="T45" fmla="*/ 2147483647 h 98"/>
                <a:gd name="T46" fmla="*/ 2147483647 w 111"/>
                <a:gd name="T47" fmla="*/ 2147483647 h 98"/>
                <a:gd name="T48" fmla="*/ 2147483647 w 111"/>
                <a:gd name="T49" fmla="*/ 0 h 98"/>
                <a:gd name="T50" fmla="*/ 2147483647 w 111"/>
                <a:gd name="T51" fmla="*/ 0 h 98"/>
                <a:gd name="T52" fmla="*/ 2147483647 w 111"/>
                <a:gd name="T53" fmla="*/ 0 h 98"/>
                <a:gd name="T54" fmla="*/ 2147483647 w 111"/>
                <a:gd name="T55" fmla="*/ 2147483647 h 98"/>
                <a:gd name="T56" fmla="*/ 2147483647 w 111"/>
                <a:gd name="T57" fmla="*/ 2147483647 h 98"/>
                <a:gd name="T58" fmla="*/ 2147483647 w 111"/>
                <a:gd name="T59" fmla="*/ 2147483647 h 98"/>
                <a:gd name="T60" fmla="*/ 2147483647 w 111"/>
                <a:gd name="T61" fmla="*/ 2147483647 h 98"/>
                <a:gd name="T62" fmla="*/ 2147483647 w 111"/>
                <a:gd name="T63" fmla="*/ 2147483647 h 98"/>
                <a:gd name="T64" fmla="*/ 2147483647 w 111"/>
                <a:gd name="T65" fmla="*/ 2147483647 h 98"/>
                <a:gd name="T66" fmla="*/ 2147483647 w 111"/>
                <a:gd name="T67" fmla="*/ 2147483647 h 98"/>
                <a:gd name="T68" fmla="*/ 2147483647 w 111"/>
                <a:gd name="T69" fmla="*/ 2147483647 h 98"/>
                <a:gd name="T70" fmla="*/ 2147483647 w 111"/>
                <a:gd name="T71" fmla="*/ 2147483647 h 98"/>
                <a:gd name="T72" fmla="*/ 2147483647 w 111"/>
                <a:gd name="T73" fmla="*/ 2147483647 h 98"/>
                <a:gd name="T74" fmla="*/ 2147483647 w 111"/>
                <a:gd name="T75" fmla="*/ 2147483647 h 98"/>
                <a:gd name="T76" fmla="*/ 2147483647 w 111"/>
                <a:gd name="T77" fmla="*/ 2147483647 h 98"/>
                <a:gd name="T78" fmla="*/ 2147483647 w 111"/>
                <a:gd name="T79" fmla="*/ 2147483647 h 98"/>
                <a:gd name="T80" fmla="*/ 2147483647 w 111"/>
                <a:gd name="T81" fmla="*/ 2147483647 h 98"/>
                <a:gd name="T82" fmla="*/ 2147483647 w 111"/>
                <a:gd name="T83" fmla="*/ 2147483647 h 98"/>
                <a:gd name="T84" fmla="*/ 2147483647 w 111"/>
                <a:gd name="T85" fmla="*/ 2147483647 h 98"/>
                <a:gd name="T86" fmla="*/ 2147483647 w 111"/>
                <a:gd name="T87" fmla="*/ 2147483647 h 98"/>
                <a:gd name="T88" fmla="*/ 2147483647 w 111"/>
                <a:gd name="T89" fmla="*/ 2147483647 h 98"/>
                <a:gd name="T90" fmla="*/ 2147483647 w 111"/>
                <a:gd name="T91" fmla="*/ 2147483647 h 98"/>
                <a:gd name="T92" fmla="*/ 2147483647 w 111"/>
                <a:gd name="T93" fmla="*/ 2147483647 h 98"/>
                <a:gd name="T94" fmla="*/ 2147483647 w 111"/>
                <a:gd name="T95" fmla="*/ 2147483647 h 98"/>
                <a:gd name="T96" fmla="*/ 0 w 111"/>
                <a:gd name="T97" fmla="*/ 2147483647 h 9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1" h="98">
                  <a:moveTo>
                    <a:pt x="0" y="96"/>
                  </a:moveTo>
                  <a:cubicBezTo>
                    <a:pt x="0" y="91"/>
                    <a:pt x="0" y="91"/>
                    <a:pt x="0" y="91"/>
                  </a:cubicBezTo>
                  <a:cubicBezTo>
                    <a:pt x="5" y="91"/>
                    <a:pt x="8" y="91"/>
                    <a:pt x="10" y="90"/>
                  </a:cubicBezTo>
                  <a:cubicBezTo>
                    <a:pt x="11" y="90"/>
                    <a:pt x="11" y="90"/>
                    <a:pt x="11" y="89"/>
                  </a:cubicBezTo>
                  <a:cubicBezTo>
                    <a:pt x="12" y="88"/>
                    <a:pt x="12" y="86"/>
                    <a:pt x="12" y="82"/>
                  </a:cubicBezTo>
                  <a:cubicBezTo>
                    <a:pt x="13" y="76"/>
                    <a:pt x="13" y="71"/>
                    <a:pt x="13" y="67"/>
                  </a:cubicBezTo>
                  <a:cubicBezTo>
                    <a:pt x="13" y="12"/>
                    <a:pt x="13" y="12"/>
                    <a:pt x="13" y="12"/>
                  </a:cubicBezTo>
                  <a:cubicBezTo>
                    <a:pt x="13" y="10"/>
                    <a:pt x="13" y="9"/>
                    <a:pt x="13" y="9"/>
                  </a:cubicBezTo>
                  <a:cubicBezTo>
                    <a:pt x="12" y="8"/>
                    <a:pt x="11" y="7"/>
                    <a:pt x="10" y="6"/>
                  </a:cubicBezTo>
                  <a:cubicBezTo>
                    <a:pt x="9" y="5"/>
                    <a:pt x="8" y="5"/>
                    <a:pt x="7" y="4"/>
                  </a:cubicBezTo>
                  <a:cubicBezTo>
                    <a:pt x="6" y="4"/>
                    <a:pt x="3" y="4"/>
                    <a:pt x="0" y="4"/>
                  </a:cubicBezTo>
                  <a:cubicBezTo>
                    <a:pt x="0" y="0"/>
                    <a:pt x="0" y="0"/>
                    <a:pt x="0" y="0"/>
                  </a:cubicBezTo>
                  <a:cubicBezTo>
                    <a:pt x="8" y="0"/>
                    <a:pt x="13" y="0"/>
                    <a:pt x="15" y="0"/>
                  </a:cubicBezTo>
                  <a:cubicBezTo>
                    <a:pt x="19" y="0"/>
                    <a:pt x="22" y="0"/>
                    <a:pt x="26" y="0"/>
                  </a:cubicBezTo>
                  <a:cubicBezTo>
                    <a:pt x="30" y="5"/>
                    <a:pt x="32" y="8"/>
                    <a:pt x="34" y="11"/>
                  </a:cubicBezTo>
                  <a:cubicBezTo>
                    <a:pt x="49" y="28"/>
                    <a:pt x="49" y="28"/>
                    <a:pt x="49" y="28"/>
                  </a:cubicBezTo>
                  <a:cubicBezTo>
                    <a:pt x="70" y="52"/>
                    <a:pt x="70" y="52"/>
                    <a:pt x="70" y="52"/>
                  </a:cubicBezTo>
                  <a:cubicBezTo>
                    <a:pt x="76" y="60"/>
                    <a:pt x="82" y="66"/>
                    <a:pt x="86" y="71"/>
                  </a:cubicBezTo>
                  <a:cubicBezTo>
                    <a:pt x="88" y="74"/>
                    <a:pt x="91" y="76"/>
                    <a:pt x="92" y="78"/>
                  </a:cubicBezTo>
                  <a:cubicBezTo>
                    <a:pt x="92" y="29"/>
                    <a:pt x="92" y="29"/>
                    <a:pt x="92" y="29"/>
                  </a:cubicBezTo>
                  <a:cubicBezTo>
                    <a:pt x="92" y="24"/>
                    <a:pt x="92" y="19"/>
                    <a:pt x="92" y="13"/>
                  </a:cubicBezTo>
                  <a:cubicBezTo>
                    <a:pt x="92" y="9"/>
                    <a:pt x="91" y="7"/>
                    <a:pt x="91" y="6"/>
                  </a:cubicBezTo>
                  <a:cubicBezTo>
                    <a:pt x="91" y="6"/>
                    <a:pt x="90" y="5"/>
                    <a:pt x="90" y="5"/>
                  </a:cubicBezTo>
                  <a:cubicBezTo>
                    <a:pt x="88" y="4"/>
                    <a:pt x="85" y="4"/>
                    <a:pt x="80" y="4"/>
                  </a:cubicBezTo>
                  <a:cubicBezTo>
                    <a:pt x="80" y="0"/>
                    <a:pt x="80" y="0"/>
                    <a:pt x="80" y="0"/>
                  </a:cubicBezTo>
                  <a:cubicBezTo>
                    <a:pt x="85" y="0"/>
                    <a:pt x="91" y="0"/>
                    <a:pt x="97" y="0"/>
                  </a:cubicBezTo>
                  <a:cubicBezTo>
                    <a:pt x="102" y="0"/>
                    <a:pt x="107" y="0"/>
                    <a:pt x="111" y="0"/>
                  </a:cubicBezTo>
                  <a:cubicBezTo>
                    <a:pt x="111" y="4"/>
                    <a:pt x="111" y="4"/>
                    <a:pt x="111" y="4"/>
                  </a:cubicBezTo>
                  <a:cubicBezTo>
                    <a:pt x="106" y="4"/>
                    <a:pt x="103" y="4"/>
                    <a:pt x="102" y="5"/>
                  </a:cubicBezTo>
                  <a:cubicBezTo>
                    <a:pt x="101" y="5"/>
                    <a:pt x="101" y="6"/>
                    <a:pt x="100" y="6"/>
                  </a:cubicBezTo>
                  <a:cubicBezTo>
                    <a:pt x="100" y="7"/>
                    <a:pt x="99" y="10"/>
                    <a:pt x="99" y="13"/>
                  </a:cubicBezTo>
                  <a:cubicBezTo>
                    <a:pt x="99" y="19"/>
                    <a:pt x="99" y="24"/>
                    <a:pt x="99" y="29"/>
                  </a:cubicBezTo>
                  <a:cubicBezTo>
                    <a:pt x="99" y="61"/>
                    <a:pt x="99" y="61"/>
                    <a:pt x="99" y="61"/>
                  </a:cubicBezTo>
                  <a:cubicBezTo>
                    <a:pt x="99" y="68"/>
                    <a:pt x="99" y="80"/>
                    <a:pt x="99" y="98"/>
                  </a:cubicBezTo>
                  <a:cubicBezTo>
                    <a:pt x="92" y="98"/>
                    <a:pt x="92" y="98"/>
                    <a:pt x="92" y="98"/>
                  </a:cubicBezTo>
                  <a:cubicBezTo>
                    <a:pt x="91" y="96"/>
                    <a:pt x="91" y="96"/>
                    <a:pt x="91" y="96"/>
                  </a:cubicBezTo>
                  <a:cubicBezTo>
                    <a:pt x="90" y="96"/>
                    <a:pt x="90" y="95"/>
                    <a:pt x="89" y="95"/>
                  </a:cubicBezTo>
                  <a:cubicBezTo>
                    <a:pt x="89" y="95"/>
                    <a:pt x="88" y="94"/>
                    <a:pt x="87" y="93"/>
                  </a:cubicBezTo>
                  <a:cubicBezTo>
                    <a:pt x="83" y="88"/>
                    <a:pt x="80" y="85"/>
                    <a:pt x="78" y="83"/>
                  </a:cubicBezTo>
                  <a:cubicBezTo>
                    <a:pt x="69" y="72"/>
                    <a:pt x="69" y="72"/>
                    <a:pt x="69" y="72"/>
                  </a:cubicBezTo>
                  <a:cubicBezTo>
                    <a:pt x="19" y="14"/>
                    <a:pt x="19" y="14"/>
                    <a:pt x="19" y="14"/>
                  </a:cubicBezTo>
                  <a:cubicBezTo>
                    <a:pt x="19" y="66"/>
                    <a:pt x="19" y="66"/>
                    <a:pt x="19" y="66"/>
                  </a:cubicBezTo>
                  <a:cubicBezTo>
                    <a:pt x="19" y="71"/>
                    <a:pt x="19" y="76"/>
                    <a:pt x="20" y="82"/>
                  </a:cubicBezTo>
                  <a:cubicBezTo>
                    <a:pt x="20" y="86"/>
                    <a:pt x="20" y="88"/>
                    <a:pt x="20" y="89"/>
                  </a:cubicBezTo>
                  <a:cubicBezTo>
                    <a:pt x="21" y="90"/>
                    <a:pt x="21" y="90"/>
                    <a:pt x="22" y="90"/>
                  </a:cubicBezTo>
                  <a:cubicBezTo>
                    <a:pt x="23" y="91"/>
                    <a:pt x="27" y="91"/>
                    <a:pt x="32" y="91"/>
                  </a:cubicBezTo>
                  <a:cubicBezTo>
                    <a:pt x="32" y="96"/>
                    <a:pt x="32" y="96"/>
                    <a:pt x="32" y="96"/>
                  </a:cubicBezTo>
                  <a:cubicBezTo>
                    <a:pt x="28" y="95"/>
                    <a:pt x="23" y="95"/>
                    <a:pt x="18" y="95"/>
                  </a:cubicBezTo>
                  <a:cubicBezTo>
                    <a:pt x="13" y="95"/>
                    <a:pt x="7" y="95"/>
                    <a:pt x="0" y="96"/>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9"/>
            <p:cNvSpPr>
              <a:spLocks/>
            </p:cNvSpPr>
            <p:nvPr/>
          </p:nvSpPr>
          <p:spPr bwMode="auto">
            <a:xfrm>
              <a:off x="991" y="633"/>
              <a:ext cx="64" cy="149"/>
            </a:xfrm>
            <a:custGeom>
              <a:avLst/>
              <a:gdLst>
                <a:gd name="T0" fmla="*/ 2147483647 w 41"/>
                <a:gd name="T1" fmla="*/ 2147483647 h 96"/>
                <a:gd name="T2" fmla="*/ 2147483647 w 41"/>
                <a:gd name="T3" fmla="*/ 2147483647 h 96"/>
                <a:gd name="T4" fmla="*/ 2147483647 w 41"/>
                <a:gd name="T5" fmla="*/ 2147483647 h 96"/>
                <a:gd name="T6" fmla="*/ 0 w 41"/>
                <a:gd name="T7" fmla="*/ 2147483647 h 96"/>
                <a:gd name="T8" fmla="*/ 0 w 41"/>
                <a:gd name="T9" fmla="*/ 2147483647 h 96"/>
                <a:gd name="T10" fmla="*/ 2147483647 w 41"/>
                <a:gd name="T11" fmla="*/ 2147483647 h 96"/>
                <a:gd name="T12" fmla="*/ 2147483647 w 41"/>
                <a:gd name="T13" fmla="*/ 2147483647 h 96"/>
                <a:gd name="T14" fmla="*/ 2147483647 w 41"/>
                <a:gd name="T15" fmla="*/ 2147483647 h 96"/>
                <a:gd name="T16" fmla="*/ 2147483647 w 41"/>
                <a:gd name="T17" fmla="*/ 2147483647 h 96"/>
                <a:gd name="T18" fmla="*/ 2147483647 w 41"/>
                <a:gd name="T19" fmla="*/ 2147483647 h 96"/>
                <a:gd name="T20" fmla="*/ 2147483647 w 41"/>
                <a:gd name="T21" fmla="*/ 2147483647 h 96"/>
                <a:gd name="T22" fmla="*/ 2147483647 w 41"/>
                <a:gd name="T23" fmla="*/ 2147483647 h 96"/>
                <a:gd name="T24" fmla="*/ 2147483647 w 41"/>
                <a:gd name="T25" fmla="*/ 2147483647 h 96"/>
                <a:gd name="T26" fmla="*/ 0 w 41"/>
                <a:gd name="T27" fmla="*/ 2147483647 h 96"/>
                <a:gd name="T28" fmla="*/ 0 w 41"/>
                <a:gd name="T29" fmla="*/ 0 h 96"/>
                <a:gd name="T30" fmla="*/ 2147483647 w 41"/>
                <a:gd name="T31" fmla="*/ 0 h 96"/>
                <a:gd name="T32" fmla="*/ 2147483647 w 41"/>
                <a:gd name="T33" fmla="*/ 0 h 96"/>
                <a:gd name="T34" fmla="*/ 2147483647 w 41"/>
                <a:gd name="T35" fmla="*/ 2147483647 h 96"/>
                <a:gd name="T36" fmla="*/ 2147483647 w 41"/>
                <a:gd name="T37" fmla="*/ 2147483647 h 96"/>
                <a:gd name="T38" fmla="*/ 2147483647 w 41"/>
                <a:gd name="T39" fmla="*/ 2147483647 h 96"/>
                <a:gd name="T40" fmla="*/ 2147483647 w 41"/>
                <a:gd name="T41" fmla="*/ 2147483647 h 96"/>
                <a:gd name="T42" fmla="*/ 2147483647 w 41"/>
                <a:gd name="T43" fmla="*/ 2147483647 h 96"/>
                <a:gd name="T44" fmla="*/ 2147483647 w 41"/>
                <a:gd name="T45" fmla="*/ 2147483647 h 96"/>
                <a:gd name="T46" fmla="*/ 2147483647 w 41"/>
                <a:gd name="T47" fmla="*/ 2147483647 h 96"/>
                <a:gd name="T48" fmla="*/ 2147483647 w 41"/>
                <a:gd name="T49" fmla="*/ 2147483647 h 96"/>
                <a:gd name="T50" fmla="*/ 2147483647 w 41"/>
                <a:gd name="T51" fmla="*/ 2147483647 h 96"/>
                <a:gd name="T52" fmla="*/ 2147483647 w 41"/>
                <a:gd name="T53" fmla="*/ 2147483647 h 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 h="96">
                  <a:moveTo>
                    <a:pt x="41" y="91"/>
                  </a:moveTo>
                  <a:cubicBezTo>
                    <a:pt x="41" y="96"/>
                    <a:pt x="41" y="96"/>
                    <a:pt x="41" y="96"/>
                  </a:cubicBezTo>
                  <a:cubicBezTo>
                    <a:pt x="31" y="95"/>
                    <a:pt x="24" y="95"/>
                    <a:pt x="21" y="95"/>
                  </a:cubicBezTo>
                  <a:cubicBezTo>
                    <a:pt x="0" y="96"/>
                    <a:pt x="0" y="96"/>
                    <a:pt x="0" y="96"/>
                  </a:cubicBezTo>
                  <a:cubicBezTo>
                    <a:pt x="0" y="91"/>
                    <a:pt x="0" y="91"/>
                    <a:pt x="0" y="91"/>
                  </a:cubicBezTo>
                  <a:cubicBezTo>
                    <a:pt x="5" y="91"/>
                    <a:pt x="8" y="91"/>
                    <a:pt x="10" y="91"/>
                  </a:cubicBezTo>
                  <a:cubicBezTo>
                    <a:pt x="11" y="90"/>
                    <a:pt x="12" y="90"/>
                    <a:pt x="12" y="89"/>
                  </a:cubicBezTo>
                  <a:cubicBezTo>
                    <a:pt x="13" y="88"/>
                    <a:pt x="13" y="86"/>
                    <a:pt x="13" y="83"/>
                  </a:cubicBezTo>
                  <a:cubicBezTo>
                    <a:pt x="13" y="82"/>
                    <a:pt x="13" y="75"/>
                    <a:pt x="14" y="63"/>
                  </a:cubicBezTo>
                  <a:cubicBezTo>
                    <a:pt x="14" y="32"/>
                    <a:pt x="14" y="32"/>
                    <a:pt x="14" y="32"/>
                  </a:cubicBezTo>
                  <a:cubicBezTo>
                    <a:pt x="14" y="26"/>
                    <a:pt x="13" y="20"/>
                    <a:pt x="13" y="14"/>
                  </a:cubicBezTo>
                  <a:cubicBezTo>
                    <a:pt x="13" y="10"/>
                    <a:pt x="13" y="7"/>
                    <a:pt x="12" y="6"/>
                  </a:cubicBezTo>
                  <a:cubicBezTo>
                    <a:pt x="12" y="6"/>
                    <a:pt x="11" y="5"/>
                    <a:pt x="10" y="5"/>
                  </a:cubicBezTo>
                  <a:cubicBezTo>
                    <a:pt x="8" y="4"/>
                    <a:pt x="5" y="4"/>
                    <a:pt x="0" y="4"/>
                  </a:cubicBezTo>
                  <a:cubicBezTo>
                    <a:pt x="0" y="0"/>
                    <a:pt x="0" y="0"/>
                    <a:pt x="0" y="0"/>
                  </a:cubicBezTo>
                  <a:cubicBezTo>
                    <a:pt x="9" y="0"/>
                    <a:pt x="15" y="0"/>
                    <a:pt x="20" y="0"/>
                  </a:cubicBezTo>
                  <a:cubicBezTo>
                    <a:pt x="25" y="0"/>
                    <a:pt x="32" y="0"/>
                    <a:pt x="41" y="0"/>
                  </a:cubicBezTo>
                  <a:cubicBezTo>
                    <a:pt x="41" y="4"/>
                    <a:pt x="41" y="4"/>
                    <a:pt x="41" y="4"/>
                  </a:cubicBezTo>
                  <a:cubicBezTo>
                    <a:pt x="35" y="4"/>
                    <a:pt x="32" y="4"/>
                    <a:pt x="31" y="5"/>
                  </a:cubicBezTo>
                  <a:cubicBezTo>
                    <a:pt x="30" y="5"/>
                    <a:pt x="29" y="6"/>
                    <a:pt x="28" y="6"/>
                  </a:cubicBezTo>
                  <a:cubicBezTo>
                    <a:pt x="28" y="7"/>
                    <a:pt x="27" y="9"/>
                    <a:pt x="27" y="13"/>
                  </a:cubicBezTo>
                  <a:cubicBezTo>
                    <a:pt x="27" y="14"/>
                    <a:pt x="27" y="20"/>
                    <a:pt x="27" y="32"/>
                  </a:cubicBezTo>
                  <a:cubicBezTo>
                    <a:pt x="27" y="63"/>
                    <a:pt x="27" y="63"/>
                    <a:pt x="27" y="63"/>
                  </a:cubicBezTo>
                  <a:cubicBezTo>
                    <a:pt x="27" y="69"/>
                    <a:pt x="27" y="75"/>
                    <a:pt x="27" y="81"/>
                  </a:cubicBezTo>
                  <a:cubicBezTo>
                    <a:pt x="27" y="86"/>
                    <a:pt x="28" y="88"/>
                    <a:pt x="28" y="89"/>
                  </a:cubicBezTo>
                  <a:cubicBezTo>
                    <a:pt x="29" y="90"/>
                    <a:pt x="30" y="90"/>
                    <a:pt x="31" y="91"/>
                  </a:cubicBezTo>
                  <a:cubicBezTo>
                    <a:pt x="32" y="91"/>
                    <a:pt x="35" y="91"/>
                    <a:pt x="41" y="91"/>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0"/>
            <p:cNvSpPr>
              <a:spLocks/>
            </p:cNvSpPr>
            <p:nvPr/>
          </p:nvSpPr>
          <p:spPr bwMode="auto">
            <a:xfrm>
              <a:off x="1065" y="629"/>
              <a:ext cx="146" cy="156"/>
            </a:xfrm>
            <a:custGeom>
              <a:avLst/>
              <a:gdLst>
                <a:gd name="T0" fmla="*/ 2147483647 w 94"/>
                <a:gd name="T1" fmla="*/ 2147483647 h 100"/>
                <a:gd name="T2" fmla="*/ 2147483647 w 94"/>
                <a:gd name="T3" fmla="*/ 2147483647 h 100"/>
                <a:gd name="T4" fmla="*/ 2147483647 w 94"/>
                <a:gd name="T5" fmla="*/ 2147483647 h 100"/>
                <a:gd name="T6" fmla="*/ 2147483647 w 94"/>
                <a:gd name="T7" fmla="*/ 2147483647 h 100"/>
                <a:gd name="T8" fmla="*/ 2147483647 w 94"/>
                <a:gd name="T9" fmla="*/ 2147483647 h 100"/>
                <a:gd name="T10" fmla="*/ 2147483647 w 94"/>
                <a:gd name="T11" fmla="*/ 2147483647 h 100"/>
                <a:gd name="T12" fmla="*/ 2147483647 w 94"/>
                <a:gd name="T13" fmla="*/ 2147483647 h 100"/>
                <a:gd name="T14" fmla="*/ 2147483647 w 94"/>
                <a:gd name="T15" fmla="*/ 2147483647 h 100"/>
                <a:gd name="T16" fmla="*/ 0 w 94"/>
                <a:gd name="T17" fmla="*/ 2147483647 h 100"/>
                <a:gd name="T18" fmla="*/ 2147483647 w 94"/>
                <a:gd name="T19" fmla="*/ 2147483647 h 100"/>
                <a:gd name="T20" fmla="*/ 2147483647 w 94"/>
                <a:gd name="T21" fmla="*/ 0 h 100"/>
                <a:gd name="T22" fmla="*/ 2147483647 w 94"/>
                <a:gd name="T23" fmla="*/ 2147483647 h 100"/>
                <a:gd name="T24" fmla="*/ 2147483647 w 94"/>
                <a:gd name="T25" fmla="*/ 2147483647 h 100"/>
                <a:gd name="T26" fmla="*/ 2147483647 w 94"/>
                <a:gd name="T27" fmla="*/ 2147483647 h 100"/>
                <a:gd name="T28" fmla="*/ 2147483647 w 94"/>
                <a:gd name="T29" fmla="*/ 2147483647 h 100"/>
                <a:gd name="T30" fmla="*/ 2147483647 w 94"/>
                <a:gd name="T31" fmla="*/ 2147483647 h 100"/>
                <a:gd name="T32" fmla="*/ 2147483647 w 94"/>
                <a:gd name="T33" fmla="*/ 2147483647 h 100"/>
                <a:gd name="T34" fmla="*/ 2147483647 w 94"/>
                <a:gd name="T35" fmla="*/ 2147483647 h 100"/>
                <a:gd name="T36" fmla="*/ 2147483647 w 94"/>
                <a:gd name="T37" fmla="*/ 2147483647 h 100"/>
                <a:gd name="T38" fmla="*/ 2147483647 w 94"/>
                <a:gd name="T39" fmla="*/ 2147483647 h 100"/>
                <a:gd name="T40" fmla="*/ 2147483647 w 94"/>
                <a:gd name="T41" fmla="*/ 2147483647 h 100"/>
                <a:gd name="T42" fmla="*/ 2147483647 w 94"/>
                <a:gd name="T43" fmla="*/ 2147483647 h 100"/>
                <a:gd name="T44" fmla="*/ 2147483647 w 94"/>
                <a:gd name="T45" fmla="*/ 2147483647 h 100"/>
                <a:gd name="T46" fmla="*/ 2147483647 w 94"/>
                <a:gd name="T47" fmla="*/ 2147483647 h 100"/>
                <a:gd name="T48" fmla="*/ 2147483647 w 94"/>
                <a:gd name="T49" fmla="*/ 2147483647 h 100"/>
                <a:gd name="T50" fmla="*/ 2147483647 w 94"/>
                <a:gd name="T51" fmla="*/ 2147483647 h 100"/>
                <a:gd name="T52" fmla="*/ 2147483647 w 94"/>
                <a:gd name="T53" fmla="*/ 2147483647 h 100"/>
                <a:gd name="T54" fmla="*/ 2147483647 w 94"/>
                <a:gd name="T55" fmla="*/ 2147483647 h 100"/>
                <a:gd name="T56" fmla="*/ 2147483647 w 94"/>
                <a:gd name="T57" fmla="*/ 2147483647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4" h="100">
                  <a:moveTo>
                    <a:pt x="94" y="86"/>
                  </a:moveTo>
                  <a:cubicBezTo>
                    <a:pt x="91" y="92"/>
                    <a:pt x="91" y="92"/>
                    <a:pt x="91" y="92"/>
                  </a:cubicBezTo>
                  <a:cubicBezTo>
                    <a:pt x="85" y="95"/>
                    <a:pt x="80" y="97"/>
                    <a:pt x="75" y="98"/>
                  </a:cubicBezTo>
                  <a:cubicBezTo>
                    <a:pt x="69" y="99"/>
                    <a:pt x="64" y="100"/>
                    <a:pt x="57" y="100"/>
                  </a:cubicBezTo>
                  <a:cubicBezTo>
                    <a:pt x="50" y="100"/>
                    <a:pt x="43" y="99"/>
                    <a:pt x="37" y="97"/>
                  </a:cubicBezTo>
                  <a:cubicBezTo>
                    <a:pt x="31" y="95"/>
                    <a:pt x="25" y="93"/>
                    <a:pt x="21" y="89"/>
                  </a:cubicBezTo>
                  <a:cubicBezTo>
                    <a:pt x="16" y="86"/>
                    <a:pt x="12" y="83"/>
                    <a:pt x="9" y="78"/>
                  </a:cubicBezTo>
                  <a:cubicBezTo>
                    <a:pt x="6" y="74"/>
                    <a:pt x="4" y="70"/>
                    <a:pt x="2" y="65"/>
                  </a:cubicBezTo>
                  <a:cubicBezTo>
                    <a:pt x="1" y="61"/>
                    <a:pt x="0" y="55"/>
                    <a:pt x="0" y="50"/>
                  </a:cubicBezTo>
                  <a:cubicBezTo>
                    <a:pt x="0" y="35"/>
                    <a:pt x="5" y="24"/>
                    <a:pt x="16" y="14"/>
                  </a:cubicBezTo>
                  <a:cubicBezTo>
                    <a:pt x="26" y="5"/>
                    <a:pt x="41" y="0"/>
                    <a:pt x="59" y="0"/>
                  </a:cubicBezTo>
                  <a:cubicBezTo>
                    <a:pt x="63" y="0"/>
                    <a:pt x="67" y="0"/>
                    <a:pt x="71" y="1"/>
                  </a:cubicBezTo>
                  <a:cubicBezTo>
                    <a:pt x="74" y="1"/>
                    <a:pt x="79" y="2"/>
                    <a:pt x="84" y="3"/>
                  </a:cubicBezTo>
                  <a:cubicBezTo>
                    <a:pt x="89" y="5"/>
                    <a:pt x="92" y="6"/>
                    <a:pt x="94" y="6"/>
                  </a:cubicBezTo>
                  <a:cubicBezTo>
                    <a:pt x="93" y="8"/>
                    <a:pt x="92" y="11"/>
                    <a:pt x="91" y="13"/>
                  </a:cubicBezTo>
                  <a:cubicBezTo>
                    <a:pt x="91" y="17"/>
                    <a:pt x="90" y="21"/>
                    <a:pt x="90" y="26"/>
                  </a:cubicBezTo>
                  <a:cubicBezTo>
                    <a:pt x="85" y="26"/>
                    <a:pt x="85" y="26"/>
                    <a:pt x="85" y="26"/>
                  </a:cubicBezTo>
                  <a:cubicBezTo>
                    <a:pt x="85" y="18"/>
                    <a:pt x="85" y="18"/>
                    <a:pt x="85" y="18"/>
                  </a:cubicBezTo>
                  <a:cubicBezTo>
                    <a:pt x="85" y="14"/>
                    <a:pt x="82" y="11"/>
                    <a:pt x="78" y="9"/>
                  </a:cubicBezTo>
                  <a:cubicBezTo>
                    <a:pt x="73" y="6"/>
                    <a:pt x="66" y="5"/>
                    <a:pt x="57" y="5"/>
                  </a:cubicBezTo>
                  <a:cubicBezTo>
                    <a:pt x="51" y="5"/>
                    <a:pt x="45" y="6"/>
                    <a:pt x="40" y="8"/>
                  </a:cubicBezTo>
                  <a:cubicBezTo>
                    <a:pt x="36" y="9"/>
                    <a:pt x="31" y="12"/>
                    <a:pt x="28" y="15"/>
                  </a:cubicBezTo>
                  <a:cubicBezTo>
                    <a:pt x="24" y="18"/>
                    <a:pt x="21" y="23"/>
                    <a:pt x="19" y="28"/>
                  </a:cubicBezTo>
                  <a:cubicBezTo>
                    <a:pt x="17" y="33"/>
                    <a:pt x="16" y="39"/>
                    <a:pt x="16" y="47"/>
                  </a:cubicBezTo>
                  <a:cubicBezTo>
                    <a:pt x="16" y="61"/>
                    <a:pt x="20" y="72"/>
                    <a:pt x="29" y="80"/>
                  </a:cubicBezTo>
                  <a:cubicBezTo>
                    <a:pt x="37" y="88"/>
                    <a:pt x="49" y="92"/>
                    <a:pt x="63" y="92"/>
                  </a:cubicBezTo>
                  <a:cubicBezTo>
                    <a:pt x="70" y="92"/>
                    <a:pt x="76" y="91"/>
                    <a:pt x="81" y="90"/>
                  </a:cubicBezTo>
                  <a:cubicBezTo>
                    <a:pt x="85" y="89"/>
                    <a:pt x="89" y="87"/>
                    <a:pt x="92" y="84"/>
                  </a:cubicBezTo>
                  <a:lnTo>
                    <a:pt x="94" y="8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1"/>
            <p:cNvSpPr>
              <a:spLocks/>
            </p:cNvSpPr>
            <p:nvPr/>
          </p:nvSpPr>
          <p:spPr bwMode="auto">
            <a:xfrm>
              <a:off x="415" y="629"/>
              <a:ext cx="146" cy="156"/>
            </a:xfrm>
            <a:custGeom>
              <a:avLst/>
              <a:gdLst>
                <a:gd name="T0" fmla="*/ 2147483647 w 94"/>
                <a:gd name="T1" fmla="*/ 2147483647 h 100"/>
                <a:gd name="T2" fmla="*/ 2147483647 w 94"/>
                <a:gd name="T3" fmla="*/ 2147483647 h 100"/>
                <a:gd name="T4" fmla="*/ 2147483647 w 94"/>
                <a:gd name="T5" fmla="*/ 2147483647 h 100"/>
                <a:gd name="T6" fmla="*/ 2147483647 w 94"/>
                <a:gd name="T7" fmla="*/ 2147483647 h 100"/>
                <a:gd name="T8" fmla="*/ 2147483647 w 94"/>
                <a:gd name="T9" fmla="*/ 2147483647 h 100"/>
                <a:gd name="T10" fmla="*/ 2147483647 w 94"/>
                <a:gd name="T11" fmla="*/ 2147483647 h 100"/>
                <a:gd name="T12" fmla="*/ 2147483647 w 94"/>
                <a:gd name="T13" fmla="*/ 2147483647 h 100"/>
                <a:gd name="T14" fmla="*/ 2147483647 w 94"/>
                <a:gd name="T15" fmla="*/ 2147483647 h 100"/>
                <a:gd name="T16" fmla="*/ 0 w 94"/>
                <a:gd name="T17" fmla="*/ 2147483647 h 100"/>
                <a:gd name="T18" fmla="*/ 2147483647 w 94"/>
                <a:gd name="T19" fmla="*/ 2147483647 h 100"/>
                <a:gd name="T20" fmla="*/ 2147483647 w 94"/>
                <a:gd name="T21" fmla="*/ 0 h 100"/>
                <a:gd name="T22" fmla="*/ 2147483647 w 94"/>
                <a:gd name="T23" fmla="*/ 2147483647 h 100"/>
                <a:gd name="T24" fmla="*/ 2147483647 w 94"/>
                <a:gd name="T25" fmla="*/ 2147483647 h 100"/>
                <a:gd name="T26" fmla="*/ 2147483647 w 94"/>
                <a:gd name="T27" fmla="*/ 2147483647 h 100"/>
                <a:gd name="T28" fmla="*/ 2147483647 w 94"/>
                <a:gd name="T29" fmla="*/ 2147483647 h 100"/>
                <a:gd name="T30" fmla="*/ 2147483647 w 94"/>
                <a:gd name="T31" fmla="*/ 2147483647 h 100"/>
                <a:gd name="T32" fmla="*/ 2147483647 w 94"/>
                <a:gd name="T33" fmla="*/ 2147483647 h 100"/>
                <a:gd name="T34" fmla="*/ 2147483647 w 94"/>
                <a:gd name="T35" fmla="*/ 2147483647 h 100"/>
                <a:gd name="T36" fmla="*/ 2147483647 w 94"/>
                <a:gd name="T37" fmla="*/ 2147483647 h 100"/>
                <a:gd name="T38" fmla="*/ 2147483647 w 94"/>
                <a:gd name="T39" fmla="*/ 2147483647 h 100"/>
                <a:gd name="T40" fmla="*/ 2147483647 w 94"/>
                <a:gd name="T41" fmla="*/ 2147483647 h 100"/>
                <a:gd name="T42" fmla="*/ 2147483647 w 94"/>
                <a:gd name="T43" fmla="*/ 2147483647 h 100"/>
                <a:gd name="T44" fmla="*/ 2147483647 w 94"/>
                <a:gd name="T45" fmla="*/ 2147483647 h 100"/>
                <a:gd name="T46" fmla="*/ 2147483647 w 94"/>
                <a:gd name="T47" fmla="*/ 2147483647 h 100"/>
                <a:gd name="T48" fmla="*/ 2147483647 w 94"/>
                <a:gd name="T49" fmla="*/ 2147483647 h 100"/>
                <a:gd name="T50" fmla="*/ 2147483647 w 94"/>
                <a:gd name="T51" fmla="*/ 2147483647 h 100"/>
                <a:gd name="T52" fmla="*/ 2147483647 w 94"/>
                <a:gd name="T53" fmla="*/ 2147483647 h 100"/>
                <a:gd name="T54" fmla="*/ 2147483647 w 94"/>
                <a:gd name="T55" fmla="*/ 2147483647 h 100"/>
                <a:gd name="T56" fmla="*/ 2147483647 w 94"/>
                <a:gd name="T57" fmla="*/ 2147483647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4" h="100">
                  <a:moveTo>
                    <a:pt x="94" y="86"/>
                  </a:moveTo>
                  <a:cubicBezTo>
                    <a:pt x="91" y="92"/>
                    <a:pt x="91" y="92"/>
                    <a:pt x="91" y="92"/>
                  </a:cubicBezTo>
                  <a:cubicBezTo>
                    <a:pt x="85" y="95"/>
                    <a:pt x="80" y="97"/>
                    <a:pt x="75" y="98"/>
                  </a:cubicBezTo>
                  <a:cubicBezTo>
                    <a:pt x="69" y="99"/>
                    <a:pt x="64" y="100"/>
                    <a:pt x="57" y="100"/>
                  </a:cubicBezTo>
                  <a:cubicBezTo>
                    <a:pt x="50" y="100"/>
                    <a:pt x="43" y="99"/>
                    <a:pt x="37" y="97"/>
                  </a:cubicBezTo>
                  <a:cubicBezTo>
                    <a:pt x="31" y="95"/>
                    <a:pt x="25" y="93"/>
                    <a:pt x="21" y="89"/>
                  </a:cubicBezTo>
                  <a:cubicBezTo>
                    <a:pt x="16" y="86"/>
                    <a:pt x="12" y="83"/>
                    <a:pt x="9" y="78"/>
                  </a:cubicBezTo>
                  <a:cubicBezTo>
                    <a:pt x="6" y="74"/>
                    <a:pt x="4" y="70"/>
                    <a:pt x="2" y="65"/>
                  </a:cubicBezTo>
                  <a:cubicBezTo>
                    <a:pt x="1" y="61"/>
                    <a:pt x="0" y="55"/>
                    <a:pt x="0" y="50"/>
                  </a:cubicBezTo>
                  <a:cubicBezTo>
                    <a:pt x="0" y="35"/>
                    <a:pt x="5" y="24"/>
                    <a:pt x="16" y="14"/>
                  </a:cubicBezTo>
                  <a:cubicBezTo>
                    <a:pt x="26" y="5"/>
                    <a:pt x="41" y="0"/>
                    <a:pt x="59" y="0"/>
                  </a:cubicBezTo>
                  <a:cubicBezTo>
                    <a:pt x="63" y="0"/>
                    <a:pt x="67" y="0"/>
                    <a:pt x="71" y="1"/>
                  </a:cubicBezTo>
                  <a:cubicBezTo>
                    <a:pt x="74" y="1"/>
                    <a:pt x="79" y="2"/>
                    <a:pt x="84" y="3"/>
                  </a:cubicBezTo>
                  <a:cubicBezTo>
                    <a:pt x="89" y="5"/>
                    <a:pt x="92" y="6"/>
                    <a:pt x="94" y="6"/>
                  </a:cubicBezTo>
                  <a:cubicBezTo>
                    <a:pt x="93" y="8"/>
                    <a:pt x="92" y="11"/>
                    <a:pt x="91" y="13"/>
                  </a:cubicBezTo>
                  <a:cubicBezTo>
                    <a:pt x="91" y="17"/>
                    <a:pt x="90" y="21"/>
                    <a:pt x="90" y="26"/>
                  </a:cubicBezTo>
                  <a:cubicBezTo>
                    <a:pt x="86" y="26"/>
                    <a:pt x="86" y="26"/>
                    <a:pt x="86" y="26"/>
                  </a:cubicBezTo>
                  <a:cubicBezTo>
                    <a:pt x="85" y="18"/>
                    <a:pt x="85" y="18"/>
                    <a:pt x="85" y="18"/>
                  </a:cubicBezTo>
                  <a:cubicBezTo>
                    <a:pt x="85" y="14"/>
                    <a:pt x="82" y="11"/>
                    <a:pt x="78" y="9"/>
                  </a:cubicBezTo>
                  <a:cubicBezTo>
                    <a:pt x="73" y="6"/>
                    <a:pt x="66" y="5"/>
                    <a:pt x="57" y="5"/>
                  </a:cubicBezTo>
                  <a:cubicBezTo>
                    <a:pt x="51" y="5"/>
                    <a:pt x="45" y="6"/>
                    <a:pt x="40" y="8"/>
                  </a:cubicBezTo>
                  <a:cubicBezTo>
                    <a:pt x="36" y="9"/>
                    <a:pt x="31" y="12"/>
                    <a:pt x="28" y="15"/>
                  </a:cubicBezTo>
                  <a:cubicBezTo>
                    <a:pt x="24" y="18"/>
                    <a:pt x="21" y="23"/>
                    <a:pt x="19" y="28"/>
                  </a:cubicBezTo>
                  <a:cubicBezTo>
                    <a:pt x="17" y="33"/>
                    <a:pt x="16" y="39"/>
                    <a:pt x="16" y="47"/>
                  </a:cubicBezTo>
                  <a:cubicBezTo>
                    <a:pt x="16" y="61"/>
                    <a:pt x="20" y="72"/>
                    <a:pt x="29" y="80"/>
                  </a:cubicBezTo>
                  <a:cubicBezTo>
                    <a:pt x="37" y="88"/>
                    <a:pt x="49" y="92"/>
                    <a:pt x="63" y="92"/>
                  </a:cubicBezTo>
                  <a:cubicBezTo>
                    <a:pt x="70" y="92"/>
                    <a:pt x="76" y="91"/>
                    <a:pt x="81" y="90"/>
                  </a:cubicBezTo>
                  <a:cubicBezTo>
                    <a:pt x="85" y="89"/>
                    <a:pt x="89" y="87"/>
                    <a:pt x="92" y="84"/>
                  </a:cubicBezTo>
                  <a:lnTo>
                    <a:pt x="94" y="8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2"/>
            <p:cNvSpPr>
              <a:spLocks/>
            </p:cNvSpPr>
            <p:nvPr/>
          </p:nvSpPr>
          <p:spPr bwMode="auto">
            <a:xfrm>
              <a:off x="479" y="434"/>
              <a:ext cx="201" cy="151"/>
            </a:xfrm>
            <a:custGeom>
              <a:avLst/>
              <a:gdLst>
                <a:gd name="T0" fmla="*/ 0 w 130"/>
                <a:gd name="T1" fmla="*/ 2147483647 h 97"/>
                <a:gd name="T2" fmla="*/ 0 w 130"/>
                <a:gd name="T3" fmla="*/ 0 h 97"/>
                <a:gd name="T4" fmla="*/ 2147483647 w 130"/>
                <a:gd name="T5" fmla="*/ 0 h 97"/>
                <a:gd name="T6" fmla="*/ 2147483647 w 130"/>
                <a:gd name="T7" fmla="*/ 0 h 97"/>
                <a:gd name="T8" fmla="*/ 2147483647 w 130"/>
                <a:gd name="T9" fmla="*/ 2147483647 h 97"/>
                <a:gd name="T10" fmla="*/ 2147483647 w 130"/>
                <a:gd name="T11" fmla="*/ 2147483647 h 97"/>
                <a:gd name="T12" fmla="*/ 2147483647 w 130"/>
                <a:gd name="T13" fmla="*/ 2147483647 h 97"/>
                <a:gd name="T14" fmla="*/ 2147483647 w 130"/>
                <a:gd name="T15" fmla="*/ 0 h 97"/>
                <a:gd name="T16" fmla="*/ 2147483647 w 130"/>
                <a:gd name="T17" fmla="*/ 0 h 97"/>
                <a:gd name="T18" fmla="*/ 2147483647 w 130"/>
                <a:gd name="T19" fmla="*/ 0 h 97"/>
                <a:gd name="T20" fmla="*/ 2147483647 w 130"/>
                <a:gd name="T21" fmla="*/ 2147483647 h 97"/>
                <a:gd name="T22" fmla="*/ 2147483647 w 130"/>
                <a:gd name="T23" fmla="*/ 2147483647 h 97"/>
                <a:gd name="T24" fmla="*/ 2147483647 w 130"/>
                <a:gd name="T25" fmla="*/ 2147483647 h 97"/>
                <a:gd name="T26" fmla="*/ 2147483647 w 130"/>
                <a:gd name="T27" fmla="*/ 2147483647 h 97"/>
                <a:gd name="T28" fmla="*/ 2147483647 w 130"/>
                <a:gd name="T29" fmla="*/ 2147483647 h 97"/>
                <a:gd name="T30" fmla="*/ 2147483647 w 130"/>
                <a:gd name="T31" fmla="*/ 2147483647 h 97"/>
                <a:gd name="T32" fmla="*/ 2147483647 w 130"/>
                <a:gd name="T33" fmla="*/ 2147483647 h 97"/>
                <a:gd name="T34" fmla="*/ 2147483647 w 130"/>
                <a:gd name="T35" fmla="*/ 2147483647 h 97"/>
                <a:gd name="T36" fmla="*/ 2147483647 w 130"/>
                <a:gd name="T37" fmla="*/ 2147483647 h 97"/>
                <a:gd name="T38" fmla="*/ 2147483647 w 130"/>
                <a:gd name="T39" fmla="*/ 2147483647 h 97"/>
                <a:gd name="T40" fmla="*/ 2147483647 w 130"/>
                <a:gd name="T41" fmla="*/ 2147483647 h 97"/>
                <a:gd name="T42" fmla="*/ 2147483647 w 130"/>
                <a:gd name="T43" fmla="*/ 2147483647 h 97"/>
                <a:gd name="T44" fmla="*/ 2147483647 w 130"/>
                <a:gd name="T45" fmla="*/ 2147483647 h 97"/>
                <a:gd name="T46" fmla="*/ 2147483647 w 130"/>
                <a:gd name="T47" fmla="*/ 2147483647 h 97"/>
                <a:gd name="T48" fmla="*/ 2147483647 w 130"/>
                <a:gd name="T49" fmla="*/ 2147483647 h 97"/>
                <a:gd name="T50" fmla="*/ 2147483647 w 130"/>
                <a:gd name="T51" fmla="*/ 2147483647 h 97"/>
                <a:gd name="T52" fmla="*/ 2147483647 w 130"/>
                <a:gd name="T53" fmla="*/ 2147483647 h 97"/>
                <a:gd name="T54" fmla="*/ 2147483647 w 130"/>
                <a:gd name="T55" fmla="*/ 2147483647 h 97"/>
                <a:gd name="T56" fmla="*/ 2147483647 w 130"/>
                <a:gd name="T57" fmla="*/ 2147483647 h 97"/>
                <a:gd name="T58" fmla="*/ 2147483647 w 130"/>
                <a:gd name="T59" fmla="*/ 2147483647 h 97"/>
                <a:gd name="T60" fmla="*/ 2147483647 w 130"/>
                <a:gd name="T61" fmla="*/ 2147483647 h 97"/>
                <a:gd name="T62" fmla="*/ 2147483647 w 130"/>
                <a:gd name="T63" fmla="*/ 2147483647 h 97"/>
                <a:gd name="T64" fmla="*/ 2147483647 w 130"/>
                <a:gd name="T65" fmla="*/ 2147483647 h 97"/>
                <a:gd name="T66" fmla="*/ 2147483647 w 130"/>
                <a:gd name="T67" fmla="*/ 2147483647 h 97"/>
                <a:gd name="T68" fmla="*/ 2147483647 w 130"/>
                <a:gd name="T69" fmla="*/ 2147483647 h 97"/>
                <a:gd name="T70" fmla="*/ 2147483647 w 130"/>
                <a:gd name="T71" fmla="*/ 2147483647 h 97"/>
                <a:gd name="T72" fmla="*/ 2147483647 w 130"/>
                <a:gd name="T73" fmla="*/ 2147483647 h 97"/>
                <a:gd name="T74" fmla="*/ 2147483647 w 130"/>
                <a:gd name="T75" fmla="*/ 2147483647 h 97"/>
                <a:gd name="T76" fmla="*/ 2147483647 w 130"/>
                <a:gd name="T77" fmla="*/ 2147483647 h 97"/>
                <a:gd name="T78" fmla="*/ 2147483647 w 130"/>
                <a:gd name="T79" fmla="*/ 2147483647 h 97"/>
                <a:gd name="T80" fmla="*/ 2147483647 w 130"/>
                <a:gd name="T81" fmla="*/ 2147483647 h 97"/>
                <a:gd name="T82" fmla="*/ 2147483647 w 130"/>
                <a:gd name="T83" fmla="*/ 2147483647 h 97"/>
                <a:gd name="T84" fmla="*/ 2147483647 w 130"/>
                <a:gd name="T85" fmla="*/ 2147483647 h 97"/>
                <a:gd name="T86" fmla="*/ 0 w 130"/>
                <a:gd name="T87" fmla="*/ 2147483647 h 97"/>
                <a:gd name="T88" fmla="*/ 0 w 130"/>
                <a:gd name="T89" fmla="*/ 2147483647 h 97"/>
                <a:gd name="T90" fmla="*/ 2147483647 w 130"/>
                <a:gd name="T91" fmla="*/ 2147483647 h 97"/>
                <a:gd name="T92" fmla="*/ 2147483647 w 130"/>
                <a:gd name="T93" fmla="*/ 2147483647 h 97"/>
                <a:gd name="T94" fmla="*/ 2147483647 w 130"/>
                <a:gd name="T95" fmla="*/ 2147483647 h 97"/>
                <a:gd name="T96" fmla="*/ 2147483647 w 130"/>
                <a:gd name="T97" fmla="*/ 2147483647 h 97"/>
                <a:gd name="T98" fmla="*/ 2147483647 w 130"/>
                <a:gd name="T99" fmla="*/ 2147483647 h 97"/>
                <a:gd name="T100" fmla="*/ 2147483647 w 130"/>
                <a:gd name="T101" fmla="*/ 2147483647 h 97"/>
                <a:gd name="T102" fmla="*/ 2147483647 w 130"/>
                <a:gd name="T103" fmla="*/ 2147483647 h 97"/>
                <a:gd name="T104" fmla="*/ 2147483647 w 130"/>
                <a:gd name="T105" fmla="*/ 2147483647 h 97"/>
                <a:gd name="T106" fmla="*/ 0 w 130"/>
                <a:gd name="T107" fmla="*/ 2147483647 h 9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0" h="97">
                  <a:moveTo>
                    <a:pt x="0" y="4"/>
                  </a:moveTo>
                  <a:cubicBezTo>
                    <a:pt x="0" y="0"/>
                    <a:pt x="0" y="0"/>
                    <a:pt x="0" y="0"/>
                  </a:cubicBezTo>
                  <a:cubicBezTo>
                    <a:pt x="4" y="0"/>
                    <a:pt x="9" y="0"/>
                    <a:pt x="14" y="0"/>
                  </a:cubicBezTo>
                  <a:cubicBezTo>
                    <a:pt x="18" y="0"/>
                    <a:pt x="23" y="0"/>
                    <a:pt x="27" y="0"/>
                  </a:cubicBezTo>
                  <a:cubicBezTo>
                    <a:pt x="31" y="9"/>
                    <a:pt x="35" y="17"/>
                    <a:pt x="38" y="24"/>
                  </a:cubicBezTo>
                  <a:cubicBezTo>
                    <a:pt x="65" y="76"/>
                    <a:pt x="65" y="76"/>
                    <a:pt x="65" y="76"/>
                  </a:cubicBezTo>
                  <a:cubicBezTo>
                    <a:pt x="89" y="28"/>
                    <a:pt x="89" y="28"/>
                    <a:pt x="89" y="28"/>
                  </a:cubicBezTo>
                  <a:cubicBezTo>
                    <a:pt x="96" y="15"/>
                    <a:pt x="100" y="5"/>
                    <a:pt x="102" y="0"/>
                  </a:cubicBezTo>
                  <a:cubicBezTo>
                    <a:pt x="107" y="0"/>
                    <a:pt x="112" y="0"/>
                    <a:pt x="115" y="0"/>
                  </a:cubicBezTo>
                  <a:cubicBezTo>
                    <a:pt x="118" y="0"/>
                    <a:pt x="123" y="0"/>
                    <a:pt x="130" y="0"/>
                  </a:cubicBezTo>
                  <a:cubicBezTo>
                    <a:pt x="130" y="4"/>
                    <a:pt x="130" y="4"/>
                    <a:pt x="130" y="4"/>
                  </a:cubicBezTo>
                  <a:cubicBezTo>
                    <a:pt x="125" y="4"/>
                    <a:pt x="121" y="5"/>
                    <a:pt x="120" y="5"/>
                  </a:cubicBezTo>
                  <a:cubicBezTo>
                    <a:pt x="119" y="5"/>
                    <a:pt x="118" y="6"/>
                    <a:pt x="118" y="7"/>
                  </a:cubicBezTo>
                  <a:cubicBezTo>
                    <a:pt x="117" y="8"/>
                    <a:pt x="117" y="10"/>
                    <a:pt x="117" y="13"/>
                  </a:cubicBezTo>
                  <a:cubicBezTo>
                    <a:pt x="116" y="14"/>
                    <a:pt x="116" y="20"/>
                    <a:pt x="116" y="32"/>
                  </a:cubicBezTo>
                  <a:cubicBezTo>
                    <a:pt x="116" y="63"/>
                    <a:pt x="116" y="63"/>
                    <a:pt x="116" y="63"/>
                  </a:cubicBezTo>
                  <a:cubicBezTo>
                    <a:pt x="116" y="69"/>
                    <a:pt x="116" y="75"/>
                    <a:pt x="117" y="81"/>
                  </a:cubicBezTo>
                  <a:cubicBezTo>
                    <a:pt x="117" y="85"/>
                    <a:pt x="117" y="88"/>
                    <a:pt x="118" y="89"/>
                  </a:cubicBezTo>
                  <a:cubicBezTo>
                    <a:pt x="118" y="89"/>
                    <a:pt x="119" y="90"/>
                    <a:pt x="120" y="90"/>
                  </a:cubicBezTo>
                  <a:cubicBezTo>
                    <a:pt x="121" y="91"/>
                    <a:pt x="125" y="91"/>
                    <a:pt x="130" y="91"/>
                  </a:cubicBezTo>
                  <a:cubicBezTo>
                    <a:pt x="130" y="95"/>
                    <a:pt x="130" y="95"/>
                    <a:pt x="130" y="95"/>
                  </a:cubicBezTo>
                  <a:cubicBezTo>
                    <a:pt x="121" y="95"/>
                    <a:pt x="114" y="95"/>
                    <a:pt x="110" y="95"/>
                  </a:cubicBezTo>
                  <a:cubicBezTo>
                    <a:pt x="107" y="95"/>
                    <a:pt x="100" y="95"/>
                    <a:pt x="89" y="95"/>
                  </a:cubicBezTo>
                  <a:cubicBezTo>
                    <a:pt x="89" y="91"/>
                    <a:pt x="89" y="91"/>
                    <a:pt x="89" y="91"/>
                  </a:cubicBezTo>
                  <a:cubicBezTo>
                    <a:pt x="95" y="91"/>
                    <a:pt x="98" y="91"/>
                    <a:pt x="100" y="90"/>
                  </a:cubicBezTo>
                  <a:cubicBezTo>
                    <a:pt x="101" y="90"/>
                    <a:pt x="102" y="89"/>
                    <a:pt x="102" y="89"/>
                  </a:cubicBezTo>
                  <a:cubicBezTo>
                    <a:pt x="103" y="88"/>
                    <a:pt x="103" y="86"/>
                    <a:pt x="103" y="82"/>
                  </a:cubicBezTo>
                  <a:cubicBezTo>
                    <a:pt x="103" y="81"/>
                    <a:pt x="103" y="75"/>
                    <a:pt x="103" y="63"/>
                  </a:cubicBezTo>
                  <a:cubicBezTo>
                    <a:pt x="103" y="14"/>
                    <a:pt x="103" y="14"/>
                    <a:pt x="103" y="14"/>
                  </a:cubicBezTo>
                  <a:cubicBezTo>
                    <a:pt x="79" y="62"/>
                    <a:pt x="79" y="62"/>
                    <a:pt x="79" y="62"/>
                  </a:cubicBezTo>
                  <a:cubicBezTo>
                    <a:pt x="75" y="70"/>
                    <a:pt x="72" y="76"/>
                    <a:pt x="70" y="81"/>
                  </a:cubicBezTo>
                  <a:cubicBezTo>
                    <a:pt x="69" y="84"/>
                    <a:pt x="66" y="89"/>
                    <a:pt x="63" y="97"/>
                  </a:cubicBezTo>
                  <a:cubicBezTo>
                    <a:pt x="60" y="97"/>
                    <a:pt x="60" y="97"/>
                    <a:pt x="60" y="97"/>
                  </a:cubicBezTo>
                  <a:cubicBezTo>
                    <a:pt x="60" y="95"/>
                    <a:pt x="59" y="94"/>
                    <a:pt x="59" y="93"/>
                  </a:cubicBezTo>
                  <a:cubicBezTo>
                    <a:pt x="54" y="83"/>
                    <a:pt x="54" y="83"/>
                    <a:pt x="54" y="83"/>
                  </a:cubicBezTo>
                  <a:cubicBezTo>
                    <a:pt x="20" y="16"/>
                    <a:pt x="20" y="16"/>
                    <a:pt x="20" y="16"/>
                  </a:cubicBezTo>
                  <a:cubicBezTo>
                    <a:pt x="20" y="63"/>
                    <a:pt x="20" y="63"/>
                    <a:pt x="20" y="63"/>
                  </a:cubicBezTo>
                  <a:cubicBezTo>
                    <a:pt x="20" y="69"/>
                    <a:pt x="20" y="75"/>
                    <a:pt x="20" y="81"/>
                  </a:cubicBezTo>
                  <a:cubicBezTo>
                    <a:pt x="21" y="85"/>
                    <a:pt x="21" y="88"/>
                    <a:pt x="22" y="89"/>
                  </a:cubicBezTo>
                  <a:cubicBezTo>
                    <a:pt x="22" y="89"/>
                    <a:pt x="23" y="90"/>
                    <a:pt x="24" y="90"/>
                  </a:cubicBezTo>
                  <a:cubicBezTo>
                    <a:pt x="25" y="91"/>
                    <a:pt x="29" y="91"/>
                    <a:pt x="34" y="91"/>
                  </a:cubicBezTo>
                  <a:cubicBezTo>
                    <a:pt x="34" y="95"/>
                    <a:pt x="34" y="95"/>
                    <a:pt x="34" y="95"/>
                  </a:cubicBezTo>
                  <a:cubicBezTo>
                    <a:pt x="17" y="95"/>
                    <a:pt x="17" y="95"/>
                    <a:pt x="17" y="95"/>
                  </a:cubicBezTo>
                  <a:cubicBezTo>
                    <a:pt x="0" y="95"/>
                    <a:pt x="0" y="95"/>
                    <a:pt x="0" y="95"/>
                  </a:cubicBezTo>
                  <a:cubicBezTo>
                    <a:pt x="0" y="91"/>
                    <a:pt x="0" y="91"/>
                    <a:pt x="0" y="91"/>
                  </a:cubicBezTo>
                  <a:cubicBezTo>
                    <a:pt x="5" y="91"/>
                    <a:pt x="8" y="91"/>
                    <a:pt x="10" y="90"/>
                  </a:cubicBezTo>
                  <a:cubicBezTo>
                    <a:pt x="11" y="90"/>
                    <a:pt x="12" y="89"/>
                    <a:pt x="12" y="89"/>
                  </a:cubicBezTo>
                  <a:cubicBezTo>
                    <a:pt x="13" y="88"/>
                    <a:pt x="13" y="86"/>
                    <a:pt x="13" y="82"/>
                  </a:cubicBezTo>
                  <a:cubicBezTo>
                    <a:pt x="13" y="81"/>
                    <a:pt x="13" y="75"/>
                    <a:pt x="14" y="63"/>
                  </a:cubicBezTo>
                  <a:cubicBezTo>
                    <a:pt x="14" y="32"/>
                    <a:pt x="14" y="32"/>
                    <a:pt x="14" y="32"/>
                  </a:cubicBezTo>
                  <a:cubicBezTo>
                    <a:pt x="14" y="26"/>
                    <a:pt x="13" y="20"/>
                    <a:pt x="13" y="14"/>
                  </a:cubicBezTo>
                  <a:cubicBezTo>
                    <a:pt x="13" y="10"/>
                    <a:pt x="13" y="8"/>
                    <a:pt x="12" y="7"/>
                  </a:cubicBezTo>
                  <a:cubicBezTo>
                    <a:pt x="12" y="6"/>
                    <a:pt x="11" y="5"/>
                    <a:pt x="10" y="5"/>
                  </a:cubicBezTo>
                  <a:cubicBezTo>
                    <a:pt x="8" y="5"/>
                    <a:pt x="5" y="4"/>
                    <a:pt x="0" y="4"/>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noEditPoints="1"/>
            </p:cNvSpPr>
            <p:nvPr/>
          </p:nvSpPr>
          <p:spPr bwMode="auto">
            <a:xfrm>
              <a:off x="688" y="432"/>
              <a:ext cx="166" cy="149"/>
            </a:xfrm>
            <a:custGeom>
              <a:avLst/>
              <a:gdLst>
                <a:gd name="T0" fmla="*/ 2147483647 w 107"/>
                <a:gd name="T1" fmla="*/ 2147483647 h 96"/>
                <a:gd name="T2" fmla="*/ 2147483647 w 107"/>
                <a:gd name="T3" fmla="*/ 2147483647 h 96"/>
                <a:gd name="T4" fmla="*/ 2147483647 w 107"/>
                <a:gd name="T5" fmla="*/ 2147483647 h 96"/>
                <a:gd name="T6" fmla="*/ 2147483647 w 107"/>
                <a:gd name="T7" fmla="*/ 2147483647 h 96"/>
                <a:gd name="T8" fmla="*/ 2147483647 w 107"/>
                <a:gd name="T9" fmla="*/ 2147483647 h 96"/>
                <a:gd name="T10" fmla="*/ 2147483647 w 107"/>
                <a:gd name="T11" fmla="*/ 2147483647 h 96"/>
                <a:gd name="T12" fmla="*/ 2147483647 w 107"/>
                <a:gd name="T13" fmla="*/ 2147483647 h 96"/>
                <a:gd name="T14" fmla="*/ 2147483647 w 107"/>
                <a:gd name="T15" fmla="*/ 2147483647 h 96"/>
                <a:gd name="T16" fmla="*/ 2147483647 w 107"/>
                <a:gd name="T17" fmla="*/ 2147483647 h 96"/>
                <a:gd name="T18" fmla="*/ 2147483647 w 107"/>
                <a:gd name="T19" fmla="*/ 2147483647 h 96"/>
                <a:gd name="T20" fmla="*/ 2147483647 w 107"/>
                <a:gd name="T21" fmla="*/ 2147483647 h 96"/>
                <a:gd name="T22" fmla="*/ 2147483647 w 107"/>
                <a:gd name="T23" fmla="*/ 2147483647 h 96"/>
                <a:gd name="T24" fmla="*/ 2147483647 w 107"/>
                <a:gd name="T25" fmla="*/ 2147483647 h 96"/>
                <a:gd name="T26" fmla="*/ 2147483647 w 107"/>
                <a:gd name="T27" fmla="*/ 2147483647 h 96"/>
                <a:gd name="T28" fmla="*/ 2147483647 w 107"/>
                <a:gd name="T29" fmla="*/ 2147483647 h 96"/>
                <a:gd name="T30" fmla="*/ 2147483647 w 107"/>
                <a:gd name="T31" fmla="*/ 2147483647 h 96"/>
                <a:gd name="T32" fmla="*/ 2147483647 w 107"/>
                <a:gd name="T33" fmla="*/ 2147483647 h 96"/>
                <a:gd name="T34" fmla="*/ 2147483647 w 107"/>
                <a:gd name="T35" fmla="*/ 2147483647 h 96"/>
                <a:gd name="T36" fmla="*/ 2147483647 w 107"/>
                <a:gd name="T37" fmla="*/ 2147483647 h 96"/>
                <a:gd name="T38" fmla="*/ 2147483647 w 107"/>
                <a:gd name="T39" fmla="*/ 2147483647 h 96"/>
                <a:gd name="T40" fmla="*/ 2147483647 w 107"/>
                <a:gd name="T41" fmla="*/ 2147483647 h 96"/>
                <a:gd name="T42" fmla="*/ 2147483647 w 107"/>
                <a:gd name="T43" fmla="*/ 0 h 96"/>
                <a:gd name="T44" fmla="*/ 2147483647 w 107"/>
                <a:gd name="T45" fmla="*/ 0 h 96"/>
                <a:gd name="T46" fmla="*/ 2147483647 w 107"/>
                <a:gd name="T47" fmla="*/ 2147483647 h 96"/>
                <a:gd name="T48" fmla="*/ 2147483647 w 107"/>
                <a:gd name="T49" fmla="*/ 2147483647 h 96"/>
                <a:gd name="T50" fmla="*/ 2147483647 w 107"/>
                <a:gd name="T51" fmla="*/ 2147483647 h 96"/>
                <a:gd name="T52" fmla="*/ 2147483647 w 107"/>
                <a:gd name="T53" fmla="*/ 2147483647 h 96"/>
                <a:gd name="T54" fmla="*/ 2147483647 w 107"/>
                <a:gd name="T55" fmla="*/ 2147483647 h 96"/>
                <a:gd name="T56" fmla="*/ 0 w 107"/>
                <a:gd name="T57" fmla="*/ 2147483647 h 96"/>
                <a:gd name="T58" fmla="*/ 0 w 107"/>
                <a:gd name="T59" fmla="*/ 2147483647 h 96"/>
                <a:gd name="T60" fmla="*/ 2147483647 w 107"/>
                <a:gd name="T61" fmla="*/ 2147483647 h 96"/>
                <a:gd name="T62" fmla="*/ 2147483647 w 107"/>
                <a:gd name="T63" fmla="*/ 2147483647 h 96"/>
                <a:gd name="T64" fmla="*/ 2147483647 w 107"/>
                <a:gd name="T65" fmla="*/ 2147483647 h 96"/>
                <a:gd name="T66" fmla="*/ 2147483647 w 107"/>
                <a:gd name="T67" fmla="*/ 2147483647 h 96"/>
                <a:gd name="T68" fmla="*/ 2147483647 w 107"/>
                <a:gd name="T69" fmla="*/ 2147483647 h 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7" h="96">
                  <a:moveTo>
                    <a:pt x="15" y="96"/>
                  </a:moveTo>
                  <a:cubicBezTo>
                    <a:pt x="19" y="96"/>
                    <a:pt x="25" y="96"/>
                    <a:pt x="33" y="96"/>
                  </a:cubicBezTo>
                  <a:cubicBezTo>
                    <a:pt x="33" y="92"/>
                    <a:pt x="33" y="92"/>
                    <a:pt x="33" y="92"/>
                  </a:cubicBezTo>
                  <a:cubicBezTo>
                    <a:pt x="28" y="92"/>
                    <a:pt x="25" y="92"/>
                    <a:pt x="24" y="92"/>
                  </a:cubicBezTo>
                  <a:cubicBezTo>
                    <a:pt x="22" y="91"/>
                    <a:pt x="22" y="91"/>
                    <a:pt x="21" y="90"/>
                  </a:cubicBezTo>
                  <a:cubicBezTo>
                    <a:pt x="21" y="90"/>
                    <a:pt x="21" y="89"/>
                    <a:pt x="21" y="89"/>
                  </a:cubicBezTo>
                  <a:cubicBezTo>
                    <a:pt x="21" y="87"/>
                    <a:pt x="21" y="85"/>
                    <a:pt x="23" y="82"/>
                  </a:cubicBezTo>
                  <a:cubicBezTo>
                    <a:pt x="30" y="65"/>
                    <a:pt x="30" y="65"/>
                    <a:pt x="30" y="65"/>
                  </a:cubicBezTo>
                  <a:cubicBezTo>
                    <a:pt x="71" y="65"/>
                    <a:pt x="71" y="65"/>
                    <a:pt x="71" y="65"/>
                  </a:cubicBezTo>
                  <a:cubicBezTo>
                    <a:pt x="80" y="85"/>
                    <a:pt x="80" y="85"/>
                    <a:pt x="80" y="85"/>
                  </a:cubicBezTo>
                  <a:cubicBezTo>
                    <a:pt x="81" y="87"/>
                    <a:pt x="81" y="88"/>
                    <a:pt x="81" y="89"/>
                  </a:cubicBezTo>
                  <a:cubicBezTo>
                    <a:pt x="81" y="90"/>
                    <a:pt x="81" y="90"/>
                    <a:pt x="80" y="91"/>
                  </a:cubicBezTo>
                  <a:cubicBezTo>
                    <a:pt x="80" y="91"/>
                    <a:pt x="79" y="91"/>
                    <a:pt x="78" y="92"/>
                  </a:cubicBezTo>
                  <a:cubicBezTo>
                    <a:pt x="77" y="92"/>
                    <a:pt x="74" y="92"/>
                    <a:pt x="68" y="92"/>
                  </a:cubicBezTo>
                  <a:cubicBezTo>
                    <a:pt x="68" y="96"/>
                    <a:pt x="68" y="96"/>
                    <a:pt x="68" y="96"/>
                  </a:cubicBezTo>
                  <a:cubicBezTo>
                    <a:pt x="91" y="96"/>
                    <a:pt x="91" y="96"/>
                    <a:pt x="91" y="96"/>
                  </a:cubicBezTo>
                  <a:cubicBezTo>
                    <a:pt x="94" y="96"/>
                    <a:pt x="99" y="96"/>
                    <a:pt x="107" y="96"/>
                  </a:cubicBezTo>
                  <a:cubicBezTo>
                    <a:pt x="107" y="92"/>
                    <a:pt x="107" y="92"/>
                    <a:pt x="107" y="92"/>
                  </a:cubicBezTo>
                  <a:cubicBezTo>
                    <a:pt x="103" y="92"/>
                    <a:pt x="100" y="92"/>
                    <a:pt x="99" y="91"/>
                  </a:cubicBezTo>
                  <a:cubicBezTo>
                    <a:pt x="98" y="91"/>
                    <a:pt x="97" y="90"/>
                    <a:pt x="96" y="88"/>
                  </a:cubicBezTo>
                  <a:cubicBezTo>
                    <a:pt x="95" y="85"/>
                    <a:pt x="92" y="79"/>
                    <a:pt x="87" y="68"/>
                  </a:cubicBezTo>
                  <a:cubicBezTo>
                    <a:pt x="56" y="0"/>
                    <a:pt x="56" y="0"/>
                    <a:pt x="56" y="0"/>
                  </a:cubicBezTo>
                  <a:cubicBezTo>
                    <a:pt x="52" y="0"/>
                    <a:pt x="52" y="0"/>
                    <a:pt x="52" y="0"/>
                  </a:cubicBezTo>
                  <a:cubicBezTo>
                    <a:pt x="46" y="14"/>
                    <a:pt x="42" y="24"/>
                    <a:pt x="40" y="28"/>
                  </a:cubicBezTo>
                  <a:cubicBezTo>
                    <a:pt x="22" y="66"/>
                    <a:pt x="22" y="66"/>
                    <a:pt x="22" y="66"/>
                  </a:cubicBezTo>
                  <a:cubicBezTo>
                    <a:pt x="17" y="77"/>
                    <a:pt x="13" y="83"/>
                    <a:pt x="13" y="85"/>
                  </a:cubicBezTo>
                  <a:cubicBezTo>
                    <a:pt x="11" y="88"/>
                    <a:pt x="10" y="90"/>
                    <a:pt x="9" y="90"/>
                  </a:cubicBezTo>
                  <a:cubicBezTo>
                    <a:pt x="8" y="91"/>
                    <a:pt x="8" y="91"/>
                    <a:pt x="7" y="92"/>
                  </a:cubicBezTo>
                  <a:cubicBezTo>
                    <a:pt x="6" y="92"/>
                    <a:pt x="3" y="92"/>
                    <a:pt x="0" y="92"/>
                  </a:cubicBezTo>
                  <a:cubicBezTo>
                    <a:pt x="0" y="96"/>
                    <a:pt x="0" y="96"/>
                    <a:pt x="0" y="96"/>
                  </a:cubicBezTo>
                  <a:cubicBezTo>
                    <a:pt x="5" y="96"/>
                    <a:pt x="10" y="96"/>
                    <a:pt x="15" y="96"/>
                  </a:cubicBezTo>
                  <a:close/>
                  <a:moveTo>
                    <a:pt x="51" y="18"/>
                  </a:moveTo>
                  <a:cubicBezTo>
                    <a:pt x="68" y="59"/>
                    <a:pt x="68" y="59"/>
                    <a:pt x="68" y="59"/>
                  </a:cubicBezTo>
                  <a:cubicBezTo>
                    <a:pt x="33" y="59"/>
                    <a:pt x="33" y="59"/>
                    <a:pt x="33" y="59"/>
                  </a:cubicBezTo>
                  <a:lnTo>
                    <a:pt x="51" y="1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4"/>
            <p:cNvSpPr>
              <a:spLocks/>
            </p:cNvSpPr>
            <p:nvPr/>
          </p:nvSpPr>
          <p:spPr bwMode="auto">
            <a:xfrm>
              <a:off x="825" y="434"/>
              <a:ext cx="163" cy="147"/>
            </a:xfrm>
            <a:custGeom>
              <a:avLst/>
              <a:gdLst>
                <a:gd name="T0" fmla="*/ 2147483647 w 105"/>
                <a:gd name="T1" fmla="*/ 2147483647 h 95"/>
                <a:gd name="T2" fmla="*/ 2147483647 w 105"/>
                <a:gd name="T3" fmla="*/ 2147483647 h 95"/>
                <a:gd name="T4" fmla="*/ 2147483647 w 105"/>
                <a:gd name="T5" fmla="*/ 2147483647 h 95"/>
                <a:gd name="T6" fmla="*/ 2147483647 w 105"/>
                <a:gd name="T7" fmla="*/ 2147483647 h 95"/>
                <a:gd name="T8" fmla="*/ 2147483647 w 105"/>
                <a:gd name="T9" fmla="*/ 0 h 95"/>
                <a:gd name="T10" fmla="*/ 2147483647 w 105"/>
                <a:gd name="T11" fmla="*/ 0 h 95"/>
                <a:gd name="T12" fmla="*/ 2147483647 w 105"/>
                <a:gd name="T13" fmla="*/ 0 h 95"/>
                <a:gd name="T14" fmla="*/ 2147483647 w 105"/>
                <a:gd name="T15" fmla="*/ 2147483647 h 95"/>
                <a:gd name="T16" fmla="*/ 2147483647 w 105"/>
                <a:gd name="T17" fmla="*/ 2147483647 h 95"/>
                <a:gd name="T18" fmla="*/ 2147483647 w 105"/>
                <a:gd name="T19" fmla="*/ 2147483647 h 95"/>
                <a:gd name="T20" fmla="*/ 2147483647 w 105"/>
                <a:gd name="T21" fmla="*/ 2147483647 h 95"/>
                <a:gd name="T22" fmla="*/ 2147483647 w 105"/>
                <a:gd name="T23" fmla="*/ 2147483647 h 95"/>
                <a:gd name="T24" fmla="*/ 2147483647 w 105"/>
                <a:gd name="T25" fmla="*/ 2147483647 h 95"/>
                <a:gd name="T26" fmla="*/ 2147483647 w 105"/>
                <a:gd name="T27" fmla="*/ 2147483647 h 95"/>
                <a:gd name="T28" fmla="*/ 2147483647 w 105"/>
                <a:gd name="T29" fmla="*/ 2147483647 h 95"/>
                <a:gd name="T30" fmla="*/ 2147483647 w 105"/>
                <a:gd name="T31" fmla="*/ 2147483647 h 95"/>
                <a:gd name="T32" fmla="*/ 2147483647 w 105"/>
                <a:gd name="T33" fmla="*/ 2147483647 h 95"/>
                <a:gd name="T34" fmla="*/ 2147483647 w 105"/>
                <a:gd name="T35" fmla="*/ 2147483647 h 95"/>
                <a:gd name="T36" fmla="*/ 2147483647 w 105"/>
                <a:gd name="T37" fmla="*/ 2147483647 h 95"/>
                <a:gd name="T38" fmla="*/ 2147483647 w 105"/>
                <a:gd name="T39" fmla="*/ 2147483647 h 95"/>
                <a:gd name="T40" fmla="*/ 2147483647 w 105"/>
                <a:gd name="T41" fmla="*/ 2147483647 h 95"/>
                <a:gd name="T42" fmla="*/ 2147483647 w 105"/>
                <a:gd name="T43" fmla="*/ 2147483647 h 95"/>
                <a:gd name="T44" fmla="*/ 2147483647 w 105"/>
                <a:gd name="T45" fmla="*/ 2147483647 h 95"/>
                <a:gd name="T46" fmla="*/ 2147483647 w 105"/>
                <a:gd name="T47" fmla="*/ 2147483647 h 95"/>
                <a:gd name="T48" fmla="*/ 2147483647 w 105"/>
                <a:gd name="T49" fmla="*/ 2147483647 h 95"/>
                <a:gd name="T50" fmla="*/ 2147483647 w 105"/>
                <a:gd name="T51" fmla="*/ 2147483647 h 95"/>
                <a:gd name="T52" fmla="*/ 2147483647 w 105"/>
                <a:gd name="T53" fmla="*/ 2147483647 h 95"/>
                <a:gd name="T54" fmla="*/ 2147483647 w 105"/>
                <a:gd name="T55" fmla="*/ 2147483647 h 95"/>
                <a:gd name="T56" fmla="*/ 2147483647 w 105"/>
                <a:gd name="T57" fmla="*/ 2147483647 h 95"/>
                <a:gd name="T58" fmla="*/ 2147483647 w 105"/>
                <a:gd name="T59" fmla="*/ 2147483647 h 95"/>
                <a:gd name="T60" fmla="*/ 2147483647 w 105"/>
                <a:gd name="T61" fmla="*/ 2147483647 h 95"/>
                <a:gd name="T62" fmla="*/ 2147483647 w 105"/>
                <a:gd name="T63" fmla="*/ 2147483647 h 95"/>
                <a:gd name="T64" fmla="*/ 2147483647 w 105"/>
                <a:gd name="T65" fmla="*/ 2147483647 h 95"/>
                <a:gd name="T66" fmla="*/ 0 w 105"/>
                <a:gd name="T67" fmla="*/ 2147483647 h 95"/>
                <a:gd name="T68" fmla="*/ 0 w 105"/>
                <a:gd name="T69" fmla="*/ 0 h 95"/>
                <a:gd name="T70" fmla="*/ 2147483647 w 105"/>
                <a:gd name="T71" fmla="*/ 0 h 95"/>
                <a:gd name="T72" fmla="*/ 2147483647 w 105"/>
                <a:gd name="T73" fmla="*/ 0 h 95"/>
                <a:gd name="T74" fmla="*/ 2147483647 w 105"/>
                <a:gd name="T75" fmla="*/ 2147483647 h 95"/>
                <a:gd name="T76" fmla="*/ 2147483647 w 105"/>
                <a:gd name="T77" fmla="*/ 2147483647 h 95"/>
                <a:gd name="T78" fmla="*/ 2147483647 w 105"/>
                <a:gd name="T79" fmla="*/ 2147483647 h 95"/>
                <a:gd name="T80" fmla="*/ 2147483647 w 105"/>
                <a:gd name="T81" fmla="*/ 2147483647 h 95"/>
                <a:gd name="T82" fmla="*/ 2147483647 w 105"/>
                <a:gd name="T83" fmla="*/ 2147483647 h 95"/>
                <a:gd name="T84" fmla="*/ 2147483647 w 105"/>
                <a:gd name="T85" fmla="*/ 2147483647 h 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5" h="95">
                  <a:moveTo>
                    <a:pt x="77" y="14"/>
                  </a:moveTo>
                  <a:cubicBezTo>
                    <a:pt x="80" y="10"/>
                    <a:pt x="82" y="7"/>
                    <a:pt x="82" y="7"/>
                  </a:cubicBezTo>
                  <a:cubicBezTo>
                    <a:pt x="82" y="6"/>
                    <a:pt x="81" y="5"/>
                    <a:pt x="80" y="5"/>
                  </a:cubicBezTo>
                  <a:cubicBezTo>
                    <a:pt x="79" y="5"/>
                    <a:pt x="75" y="4"/>
                    <a:pt x="70" y="4"/>
                  </a:cubicBezTo>
                  <a:cubicBezTo>
                    <a:pt x="70" y="0"/>
                    <a:pt x="70" y="0"/>
                    <a:pt x="70" y="0"/>
                  </a:cubicBezTo>
                  <a:cubicBezTo>
                    <a:pt x="79" y="0"/>
                    <a:pt x="84" y="0"/>
                    <a:pt x="89" y="0"/>
                  </a:cubicBezTo>
                  <a:cubicBezTo>
                    <a:pt x="93" y="0"/>
                    <a:pt x="96" y="0"/>
                    <a:pt x="105" y="0"/>
                  </a:cubicBezTo>
                  <a:cubicBezTo>
                    <a:pt x="105" y="4"/>
                    <a:pt x="105" y="4"/>
                    <a:pt x="105" y="4"/>
                  </a:cubicBezTo>
                  <a:cubicBezTo>
                    <a:pt x="100" y="4"/>
                    <a:pt x="97" y="5"/>
                    <a:pt x="96" y="5"/>
                  </a:cubicBezTo>
                  <a:cubicBezTo>
                    <a:pt x="95" y="5"/>
                    <a:pt x="93" y="6"/>
                    <a:pt x="92" y="7"/>
                  </a:cubicBezTo>
                  <a:cubicBezTo>
                    <a:pt x="91" y="7"/>
                    <a:pt x="89" y="10"/>
                    <a:pt x="87" y="13"/>
                  </a:cubicBezTo>
                  <a:cubicBezTo>
                    <a:pt x="66" y="43"/>
                    <a:pt x="66" y="43"/>
                    <a:pt x="66" y="43"/>
                  </a:cubicBezTo>
                  <a:cubicBezTo>
                    <a:pt x="62" y="49"/>
                    <a:pt x="60" y="53"/>
                    <a:pt x="59" y="54"/>
                  </a:cubicBezTo>
                  <a:cubicBezTo>
                    <a:pt x="59" y="56"/>
                    <a:pt x="59" y="57"/>
                    <a:pt x="59" y="58"/>
                  </a:cubicBezTo>
                  <a:cubicBezTo>
                    <a:pt x="59" y="63"/>
                    <a:pt x="59" y="63"/>
                    <a:pt x="59" y="63"/>
                  </a:cubicBezTo>
                  <a:cubicBezTo>
                    <a:pt x="59" y="69"/>
                    <a:pt x="59" y="75"/>
                    <a:pt x="59" y="81"/>
                  </a:cubicBezTo>
                  <a:cubicBezTo>
                    <a:pt x="59" y="85"/>
                    <a:pt x="60" y="88"/>
                    <a:pt x="60" y="89"/>
                  </a:cubicBezTo>
                  <a:cubicBezTo>
                    <a:pt x="61" y="89"/>
                    <a:pt x="61" y="90"/>
                    <a:pt x="63" y="90"/>
                  </a:cubicBezTo>
                  <a:cubicBezTo>
                    <a:pt x="64" y="91"/>
                    <a:pt x="67" y="91"/>
                    <a:pt x="73" y="91"/>
                  </a:cubicBezTo>
                  <a:cubicBezTo>
                    <a:pt x="73" y="95"/>
                    <a:pt x="73" y="95"/>
                    <a:pt x="73" y="95"/>
                  </a:cubicBezTo>
                  <a:cubicBezTo>
                    <a:pt x="65" y="95"/>
                    <a:pt x="58" y="95"/>
                    <a:pt x="53" y="95"/>
                  </a:cubicBezTo>
                  <a:cubicBezTo>
                    <a:pt x="47" y="95"/>
                    <a:pt x="40" y="95"/>
                    <a:pt x="32" y="95"/>
                  </a:cubicBezTo>
                  <a:cubicBezTo>
                    <a:pt x="32" y="91"/>
                    <a:pt x="32" y="91"/>
                    <a:pt x="32" y="91"/>
                  </a:cubicBezTo>
                  <a:cubicBezTo>
                    <a:pt x="37" y="91"/>
                    <a:pt x="40" y="91"/>
                    <a:pt x="42" y="90"/>
                  </a:cubicBezTo>
                  <a:cubicBezTo>
                    <a:pt x="43" y="90"/>
                    <a:pt x="44" y="90"/>
                    <a:pt x="44" y="89"/>
                  </a:cubicBezTo>
                  <a:cubicBezTo>
                    <a:pt x="45" y="88"/>
                    <a:pt x="45" y="86"/>
                    <a:pt x="45" y="82"/>
                  </a:cubicBezTo>
                  <a:cubicBezTo>
                    <a:pt x="45" y="81"/>
                    <a:pt x="45" y="75"/>
                    <a:pt x="46" y="63"/>
                  </a:cubicBezTo>
                  <a:cubicBezTo>
                    <a:pt x="46" y="56"/>
                    <a:pt x="46" y="56"/>
                    <a:pt x="46" y="56"/>
                  </a:cubicBezTo>
                  <a:cubicBezTo>
                    <a:pt x="45" y="54"/>
                    <a:pt x="44" y="52"/>
                    <a:pt x="43" y="50"/>
                  </a:cubicBezTo>
                  <a:cubicBezTo>
                    <a:pt x="42" y="49"/>
                    <a:pt x="40" y="45"/>
                    <a:pt x="35" y="39"/>
                  </a:cubicBezTo>
                  <a:cubicBezTo>
                    <a:pt x="17" y="13"/>
                    <a:pt x="17" y="13"/>
                    <a:pt x="17" y="13"/>
                  </a:cubicBezTo>
                  <a:cubicBezTo>
                    <a:pt x="15" y="10"/>
                    <a:pt x="14" y="7"/>
                    <a:pt x="13" y="7"/>
                  </a:cubicBezTo>
                  <a:cubicBezTo>
                    <a:pt x="12" y="6"/>
                    <a:pt x="10" y="5"/>
                    <a:pt x="9" y="5"/>
                  </a:cubicBezTo>
                  <a:cubicBezTo>
                    <a:pt x="8" y="5"/>
                    <a:pt x="6" y="4"/>
                    <a:pt x="0" y="4"/>
                  </a:cubicBezTo>
                  <a:cubicBezTo>
                    <a:pt x="0" y="0"/>
                    <a:pt x="0" y="0"/>
                    <a:pt x="0" y="0"/>
                  </a:cubicBezTo>
                  <a:cubicBezTo>
                    <a:pt x="9" y="0"/>
                    <a:pt x="12" y="0"/>
                    <a:pt x="17" y="0"/>
                  </a:cubicBezTo>
                  <a:cubicBezTo>
                    <a:pt x="22" y="0"/>
                    <a:pt x="34" y="0"/>
                    <a:pt x="43" y="0"/>
                  </a:cubicBezTo>
                  <a:cubicBezTo>
                    <a:pt x="43" y="4"/>
                    <a:pt x="43" y="4"/>
                    <a:pt x="43" y="4"/>
                  </a:cubicBezTo>
                  <a:cubicBezTo>
                    <a:pt x="38" y="4"/>
                    <a:pt x="33" y="5"/>
                    <a:pt x="32" y="5"/>
                  </a:cubicBezTo>
                  <a:cubicBezTo>
                    <a:pt x="31" y="5"/>
                    <a:pt x="30" y="6"/>
                    <a:pt x="30" y="7"/>
                  </a:cubicBezTo>
                  <a:cubicBezTo>
                    <a:pt x="30" y="7"/>
                    <a:pt x="31" y="10"/>
                    <a:pt x="34" y="14"/>
                  </a:cubicBezTo>
                  <a:cubicBezTo>
                    <a:pt x="55" y="48"/>
                    <a:pt x="55" y="48"/>
                    <a:pt x="55" y="48"/>
                  </a:cubicBezTo>
                  <a:lnTo>
                    <a:pt x="77"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5"/>
            <p:cNvSpPr>
              <a:spLocks noEditPoints="1"/>
            </p:cNvSpPr>
            <p:nvPr/>
          </p:nvSpPr>
          <p:spPr bwMode="auto">
            <a:xfrm>
              <a:off x="982" y="431"/>
              <a:ext cx="164" cy="154"/>
            </a:xfrm>
            <a:custGeom>
              <a:avLst/>
              <a:gdLst>
                <a:gd name="T0" fmla="*/ 2147483647 w 106"/>
                <a:gd name="T1" fmla="*/ 2147483647 h 99"/>
                <a:gd name="T2" fmla="*/ 2147483647 w 106"/>
                <a:gd name="T3" fmla="*/ 2147483647 h 99"/>
                <a:gd name="T4" fmla="*/ 2147483647 w 106"/>
                <a:gd name="T5" fmla="*/ 2147483647 h 99"/>
                <a:gd name="T6" fmla="*/ 2147483647 w 106"/>
                <a:gd name="T7" fmla="*/ 2147483647 h 99"/>
                <a:gd name="T8" fmla="*/ 2147483647 w 106"/>
                <a:gd name="T9" fmla="*/ 2147483647 h 99"/>
                <a:gd name="T10" fmla="*/ 2147483647 w 106"/>
                <a:gd name="T11" fmla="*/ 2147483647 h 99"/>
                <a:gd name="T12" fmla="*/ 2147483647 w 106"/>
                <a:gd name="T13" fmla="*/ 2147483647 h 99"/>
                <a:gd name="T14" fmla="*/ 2147483647 w 106"/>
                <a:gd name="T15" fmla="*/ 2147483647 h 99"/>
                <a:gd name="T16" fmla="*/ 2147483647 w 106"/>
                <a:gd name="T17" fmla="*/ 2147483647 h 99"/>
                <a:gd name="T18" fmla="*/ 2147483647 w 106"/>
                <a:gd name="T19" fmla="*/ 2147483647 h 99"/>
                <a:gd name="T20" fmla="*/ 2147483647 w 106"/>
                <a:gd name="T21" fmla="*/ 2147483647 h 99"/>
                <a:gd name="T22" fmla="*/ 2147483647 w 106"/>
                <a:gd name="T23" fmla="*/ 2147483647 h 99"/>
                <a:gd name="T24" fmla="*/ 2147483647 w 106"/>
                <a:gd name="T25" fmla="*/ 2147483647 h 99"/>
                <a:gd name="T26" fmla="*/ 2147483647 w 106"/>
                <a:gd name="T27" fmla="*/ 2147483647 h 99"/>
                <a:gd name="T28" fmla="*/ 2147483647 w 106"/>
                <a:gd name="T29" fmla="*/ 2147483647 h 99"/>
                <a:gd name="T30" fmla="*/ 2147483647 w 106"/>
                <a:gd name="T31" fmla="*/ 2147483647 h 99"/>
                <a:gd name="T32" fmla="*/ 2147483647 w 106"/>
                <a:gd name="T33" fmla="*/ 2147483647 h 99"/>
                <a:gd name="T34" fmla="*/ 2147483647 w 106"/>
                <a:gd name="T35" fmla="*/ 2147483647 h 99"/>
                <a:gd name="T36" fmla="*/ 2147483647 w 106"/>
                <a:gd name="T37" fmla="*/ 2147483647 h 99"/>
                <a:gd name="T38" fmla="*/ 2147483647 w 106"/>
                <a:gd name="T39" fmla="*/ 2147483647 h 99"/>
                <a:gd name="T40" fmla="*/ 2147483647 w 106"/>
                <a:gd name="T41" fmla="*/ 2147483647 h 99"/>
                <a:gd name="T42" fmla="*/ 2147483647 w 106"/>
                <a:gd name="T43" fmla="*/ 2147483647 h 99"/>
                <a:gd name="T44" fmla="*/ 2147483647 w 106"/>
                <a:gd name="T45" fmla="*/ 2147483647 h 99"/>
                <a:gd name="T46" fmla="*/ 2147483647 w 106"/>
                <a:gd name="T47" fmla="*/ 2147483647 h 99"/>
                <a:gd name="T48" fmla="*/ 2147483647 w 106"/>
                <a:gd name="T49" fmla="*/ 2147483647 h 99"/>
                <a:gd name="T50" fmla="*/ 2147483647 w 106"/>
                <a:gd name="T51" fmla="*/ 2147483647 h 99"/>
                <a:gd name="T52" fmla="*/ 2147483647 w 106"/>
                <a:gd name="T53" fmla="*/ 2147483647 h 99"/>
                <a:gd name="T54" fmla="*/ 2147483647 w 106"/>
                <a:gd name="T55" fmla="*/ 0 h 99"/>
                <a:gd name="T56" fmla="*/ 2147483647 w 106"/>
                <a:gd name="T57" fmla="*/ 2147483647 h 99"/>
                <a:gd name="T58" fmla="*/ 2147483647 w 106"/>
                <a:gd name="T59" fmla="*/ 2147483647 h 99"/>
                <a:gd name="T60" fmla="*/ 2147483647 w 106"/>
                <a:gd name="T61" fmla="*/ 2147483647 h 99"/>
                <a:gd name="T62" fmla="*/ 0 w 106"/>
                <a:gd name="T63" fmla="*/ 2147483647 h 99"/>
                <a:gd name="T64" fmla="*/ 2147483647 w 106"/>
                <a:gd name="T65" fmla="*/ 2147483647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6" h="99">
                  <a:moveTo>
                    <a:pt x="19" y="24"/>
                  </a:moveTo>
                  <a:cubicBezTo>
                    <a:pt x="22" y="18"/>
                    <a:pt x="26" y="13"/>
                    <a:pt x="31" y="10"/>
                  </a:cubicBezTo>
                  <a:cubicBezTo>
                    <a:pt x="37" y="7"/>
                    <a:pt x="44" y="5"/>
                    <a:pt x="51" y="5"/>
                  </a:cubicBezTo>
                  <a:cubicBezTo>
                    <a:pt x="56" y="5"/>
                    <a:pt x="61" y="6"/>
                    <a:pt x="66" y="8"/>
                  </a:cubicBezTo>
                  <a:cubicBezTo>
                    <a:pt x="70" y="9"/>
                    <a:pt x="74" y="11"/>
                    <a:pt x="76" y="13"/>
                  </a:cubicBezTo>
                  <a:cubicBezTo>
                    <a:pt x="79" y="16"/>
                    <a:pt x="82" y="18"/>
                    <a:pt x="84" y="21"/>
                  </a:cubicBezTo>
                  <a:cubicBezTo>
                    <a:pt x="86" y="24"/>
                    <a:pt x="87" y="27"/>
                    <a:pt x="88" y="31"/>
                  </a:cubicBezTo>
                  <a:cubicBezTo>
                    <a:pt x="90" y="37"/>
                    <a:pt x="91" y="44"/>
                    <a:pt x="91" y="51"/>
                  </a:cubicBezTo>
                  <a:cubicBezTo>
                    <a:pt x="91" y="59"/>
                    <a:pt x="90" y="67"/>
                    <a:pt x="87" y="73"/>
                  </a:cubicBezTo>
                  <a:cubicBezTo>
                    <a:pt x="85" y="79"/>
                    <a:pt x="80" y="84"/>
                    <a:pt x="75" y="88"/>
                  </a:cubicBezTo>
                  <a:cubicBezTo>
                    <a:pt x="69" y="91"/>
                    <a:pt x="63" y="93"/>
                    <a:pt x="55" y="93"/>
                  </a:cubicBezTo>
                  <a:cubicBezTo>
                    <a:pt x="50" y="93"/>
                    <a:pt x="45" y="92"/>
                    <a:pt x="40" y="91"/>
                  </a:cubicBezTo>
                  <a:cubicBezTo>
                    <a:pt x="36" y="89"/>
                    <a:pt x="32" y="86"/>
                    <a:pt x="28" y="82"/>
                  </a:cubicBezTo>
                  <a:cubicBezTo>
                    <a:pt x="24" y="79"/>
                    <a:pt x="21" y="74"/>
                    <a:pt x="19" y="69"/>
                  </a:cubicBezTo>
                  <a:cubicBezTo>
                    <a:pt x="18" y="66"/>
                    <a:pt x="17" y="62"/>
                    <a:pt x="16" y="57"/>
                  </a:cubicBezTo>
                  <a:cubicBezTo>
                    <a:pt x="15" y="53"/>
                    <a:pt x="14" y="49"/>
                    <a:pt x="14" y="45"/>
                  </a:cubicBezTo>
                  <a:cubicBezTo>
                    <a:pt x="14" y="37"/>
                    <a:pt x="16" y="30"/>
                    <a:pt x="19" y="24"/>
                  </a:cubicBezTo>
                  <a:close/>
                  <a:moveTo>
                    <a:pt x="3" y="69"/>
                  </a:moveTo>
                  <a:cubicBezTo>
                    <a:pt x="5" y="76"/>
                    <a:pt x="9" y="81"/>
                    <a:pt x="13" y="86"/>
                  </a:cubicBezTo>
                  <a:cubicBezTo>
                    <a:pt x="18" y="90"/>
                    <a:pt x="23" y="94"/>
                    <a:pt x="29" y="96"/>
                  </a:cubicBezTo>
                  <a:cubicBezTo>
                    <a:pt x="36" y="98"/>
                    <a:pt x="43" y="99"/>
                    <a:pt x="50" y="99"/>
                  </a:cubicBezTo>
                  <a:cubicBezTo>
                    <a:pt x="66" y="99"/>
                    <a:pt x="80" y="94"/>
                    <a:pt x="90" y="84"/>
                  </a:cubicBezTo>
                  <a:cubicBezTo>
                    <a:pt x="101" y="74"/>
                    <a:pt x="106" y="62"/>
                    <a:pt x="106" y="46"/>
                  </a:cubicBezTo>
                  <a:cubicBezTo>
                    <a:pt x="106" y="42"/>
                    <a:pt x="106" y="37"/>
                    <a:pt x="105" y="33"/>
                  </a:cubicBezTo>
                  <a:cubicBezTo>
                    <a:pt x="104" y="29"/>
                    <a:pt x="102" y="25"/>
                    <a:pt x="101" y="22"/>
                  </a:cubicBezTo>
                  <a:cubicBezTo>
                    <a:pt x="98" y="18"/>
                    <a:pt x="95" y="15"/>
                    <a:pt x="91" y="11"/>
                  </a:cubicBezTo>
                  <a:cubicBezTo>
                    <a:pt x="87" y="8"/>
                    <a:pt x="82" y="5"/>
                    <a:pt x="75" y="3"/>
                  </a:cubicBezTo>
                  <a:cubicBezTo>
                    <a:pt x="69" y="1"/>
                    <a:pt x="62" y="0"/>
                    <a:pt x="54" y="0"/>
                  </a:cubicBezTo>
                  <a:cubicBezTo>
                    <a:pt x="46" y="0"/>
                    <a:pt x="38" y="1"/>
                    <a:pt x="32" y="3"/>
                  </a:cubicBezTo>
                  <a:cubicBezTo>
                    <a:pt x="25" y="6"/>
                    <a:pt x="19" y="9"/>
                    <a:pt x="14" y="14"/>
                  </a:cubicBezTo>
                  <a:cubicBezTo>
                    <a:pt x="9" y="19"/>
                    <a:pt x="5" y="24"/>
                    <a:pt x="3" y="30"/>
                  </a:cubicBezTo>
                  <a:cubicBezTo>
                    <a:pt x="1" y="36"/>
                    <a:pt x="0" y="43"/>
                    <a:pt x="0" y="50"/>
                  </a:cubicBezTo>
                  <a:cubicBezTo>
                    <a:pt x="0" y="56"/>
                    <a:pt x="1" y="63"/>
                    <a:pt x="3" y="69"/>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 Box 7"/>
          <p:cNvSpPr txBox="1">
            <a:spLocks noChangeArrowheads="1"/>
          </p:cNvSpPr>
          <p:nvPr userDrawn="1"/>
        </p:nvSpPr>
        <p:spPr bwMode="auto">
          <a:xfrm>
            <a:off x="568325" y="3092450"/>
            <a:ext cx="3681413"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nSpc>
                <a:spcPct val="80000"/>
              </a:lnSpc>
              <a:defRPr/>
            </a:pPr>
            <a:r>
              <a:rPr lang="en-US" sz="2800" smtClean="0">
                <a:solidFill>
                  <a:srgbClr val="B2B2B2"/>
                </a:solidFill>
                <a:latin typeface="Arial Narrow" pitchFamily="34" charset="0"/>
                <a:ea typeface="+mn-ea"/>
              </a:rPr>
              <a:t>CENTER FOR</a:t>
            </a:r>
            <a:r>
              <a:rPr lang="en-US" sz="2800" smtClean="0">
                <a:latin typeface="Arial Narrow" pitchFamily="34" charset="0"/>
                <a:ea typeface="+mn-ea"/>
              </a:rPr>
              <a:t/>
            </a:r>
            <a:br>
              <a:rPr lang="en-US" sz="2800" smtClean="0">
                <a:latin typeface="Arial Narrow" pitchFamily="34" charset="0"/>
                <a:ea typeface="+mn-ea"/>
              </a:rPr>
            </a:br>
            <a:r>
              <a:rPr lang="en-US" sz="3800" b="1" smtClean="0">
                <a:latin typeface="Arial Narrow" pitchFamily="34" charset="0"/>
                <a:ea typeface="+mn-ea"/>
              </a:rPr>
              <a:t>INDIVIDUALIZED</a:t>
            </a:r>
          </a:p>
          <a:p>
            <a:pPr>
              <a:lnSpc>
                <a:spcPct val="80000"/>
              </a:lnSpc>
              <a:defRPr/>
            </a:pPr>
            <a:r>
              <a:rPr lang="en-US" sz="3600" smtClean="0">
                <a:latin typeface="Arial Narrow" pitchFamily="34" charset="0"/>
                <a:ea typeface="+mn-ea"/>
              </a:rPr>
              <a:t>MEDICINE</a:t>
            </a:r>
          </a:p>
        </p:txBody>
      </p:sp>
      <p:sp>
        <p:nvSpPr>
          <p:cNvPr id="121877" name="Rectangle 21"/>
          <p:cNvSpPr>
            <a:spLocks noGrp="1" noChangeArrowheads="1"/>
          </p:cNvSpPr>
          <p:nvPr>
            <p:ph type="subTitle" sz="quarter" idx="1"/>
          </p:nvPr>
        </p:nvSpPr>
        <p:spPr>
          <a:xfrm>
            <a:off x="666750" y="4430713"/>
            <a:ext cx="3844925" cy="7413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bIns="0"/>
          <a:lstStyle>
            <a:lvl1pPr marL="0" indent="0">
              <a:spcBef>
                <a:spcPct val="0"/>
              </a:spcBef>
              <a:defRPr sz="2200">
                <a:solidFill>
                  <a:srgbClr val="B2B2B2"/>
                </a:solidFill>
              </a:defRPr>
            </a:lvl1pPr>
          </a:lstStyle>
          <a:p>
            <a:pPr lvl="0"/>
            <a:r>
              <a:rPr lang="en-US" noProof="0" smtClean="0"/>
              <a:t>Click to edit Master subtitle style</a:t>
            </a:r>
          </a:p>
        </p:txBody>
      </p:sp>
      <p:sp>
        <p:nvSpPr>
          <p:cNvPr id="16" name="Rectangle 15"/>
          <p:cNvSpPr>
            <a:spLocks noGrp="1" noChangeArrowheads="1"/>
          </p:cNvSpPr>
          <p:nvPr>
            <p:ph type="sldNum" sz="quarter" idx="10"/>
          </p:nvPr>
        </p:nvSpPr>
        <p:spPr/>
        <p:txBody>
          <a:bodyPr/>
          <a:lstStyle>
            <a:lvl1pPr>
              <a:defRPr/>
            </a:lvl1pPr>
          </a:lstStyle>
          <a:p>
            <a:r>
              <a:rPr lang="en-US" altLang="en-US"/>
              <a:t>©2012 MFMER  |  3198462-</a:t>
            </a:r>
            <a:fld id="{9DA9D086-569F-49EB-9D4B-28FFFB57733D}" type="slidenum">
              <a:rPr lang="en-US" altLang="en-US"/>
              <a:pPr/>
              <a:t>‹#›</a:t>
            </a:fld>
            <a:endParaRPr lang="en-US" altLang="en-US"/>
          </a:p>
        </p:txBody>
      </p:sp>
    </p:spTree>
    <p:extLst>
      <p:ext uri="{BB962C8B-B14F-4D97-AF65-F5344CB8AC3E}">
        <p14:creationId xmlns:p14="http://schemas.microsoft.com/office/powerpoint/2010/main" val="26475773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3" name="Group 4"/>
          <p:cNvGrpSpPr>
            <a:grpSpLocks/>
          </p:cNvGrpSpPr>
          <p:nvPr/>
        </p:nvGrpSpPr>
        <p:grpSpPr bwMode="auto">
          <a:xfrm>
            <a:off x="658813" y="684213"/>
            <a:ext cx="1263650" cy="1376362"/>
            <a:chOff x="415" y="431"/>
            <a:chExt cx="796" cy="867"/>
          </a:xfrm>
        </p:grpSpPr>
        <p:sp>
          <p:nvSpPr>
            <p:cNvPr id="4" name="Freeform 5"/>
            <p:cNvSpPr>
              <a:spLocks/>
            </p:cNvSpPr>
            <p:nvPr userDrawn="1"/>
          </p:nvSpPr>
          <p:spPr bwMode="auto">
            <a:xfrm>
              <a:off x="710" y="633"/>
              <a:ext cx="64" cy="149"/>
            </a:xfrm>
            <a:custGeom>
              <a:avLst/>
              <a:gdLst>
                <a:gd name="T0" fmla="*/ 2147483647 w 41"/>
                <a:gd name="T1" fmla="*/ 2147483647 h 96"/>
                <a:gd name="T2" fmla="*/ 2147483647 w 41"/>
                <a:gd name="T3" fmla="*/ 2147483647 h 96"/>
                <a:gd name="T4" fmla="*/ 2147483647 w 41"/>
                <a:gd name="T5" fmla="*/ 2147483647 h 96"/>
                <a:gd name="T6" fmla="*/ 0 w 41"/>
                <a:gd name="T7" fmla="*/ 2147483647 h 96"/>
                <a:gd name="T8" fmla="*/ 0 w 41"/>
                <a:gd name="T9" fmla="*/ 2147483647 h 96"/>
                <a:gd name="T10" fmla="*/ 2147483647 w 41"/>
                <a:gd name="T11" fmla="*/ 2147483647 h 96"/>
                <a:gd name="T12" fmla="*/ 2147483647 w 41"/>
                <a:gd name="T13" fmla="*/ 2147483647 h 96"/>
                <a:gd name="T14" fmla="*/ 2147483647 w 41"/>
                <a:gd name="T15" fmla="*/ 2147483647 h 96"/>
                <a:gd name="T16" fmla="*/ 2147483647 w 41"/>
                <a:gd name="T17" fmla="*/ 2147483647 h 96"/>
                <a:gd name="T18" fmla="*/ 2147483647 w 41"/>
                <a:gd name="T19" fmla="*/ 2147483647 h 96"/>
                <a:gd name="T20" fmla="*/ 2147483647 w 41"/>
                <a:gd name="T21" fmla="*/ 2147483647 h 96"/>
                <a:gd name="T22" fmla="*/ 2147483647 w 41"/>
                <a:gd name="T23" fmla="*/ 2147483647 h 96"/>
                <a:gd name="T24" fmla="*/ 2147483647 w 41"/>
                <a:gd name="T25" fmla="*/ 2147483647 h 96"/>
                <a:gd name="T26" fmla="*/ 0 w 41"/>
                <a:gd name="T27" fmla="*/ 2147483647 h 96"/>
                <a:gd name="T28" fmla="*/ 0 w 41"/>
                <a:gd name="T29" fmla="*/ 0 h 96"/>
                <a:gd name="T30" fmla="*/ 2147483647 w 41"/>
                <a:gd name="T31" fmla="*/ 0 h 96"/>
                <a:gd name="T32" fmla="*/ 2147483647 w 41"/>
                <a:gd name="T33" fmla="*/ 0 h 96"/>
                <a:gd name="T34" fmla="*/ 2147483647 w 41"/>
                <a:gd name="T35" fmla="*/ 2147483647 h 96"/>
                <a:gd name="T36" fmla="*/ 2147483647 w 41"/>
                <a:gd name="T37" fmla="*/ 2147483647 h 96"/>
                <a:gd name="T38" fmla="*/ 2147483647 w 41"/>
                <a:gd name="T39" fmla="*/ 2147483647 h 96"/>
                <a:gd name="T40" fmla="*/ 2147483647 w 41"/>
                <a:gd name="T41" fmla="*/ 2147483647 h 96"/>
                <a:gd name="T42" fmla="*/ 2147483647 w 41"/>
                <a:gd name="T43" fmla="*/ 2147483647 h 96"/>
                <a:gd name="T44" fmla="*/ 2147483647 w 41"/>
                <a:gd name="T45" fmla="*/ 2147483647 h 96"/>
                <a:gd name="T46" fmla="*/ 2147483647 w 41"/>
                <a:gd name="T47" fmla="*/ 2147483647 h 96"/>
                <a:gd name="T48" fmla="*/ 2147483647 w 41"/>
                <a:gd name="T49" fmla="*/ 2147483647 h 96"/>
                <a:gd name="T50" fmla="*/ 2147483647 w 41"/>
                <a:gd name="T51" fmla="*/ 2147483647 h 96"/>
                <a:gd name="T52" fmla="*/ 2147483647 w 41"/>
                <a:gd name="T53" fmla="*/ 2147483647 h 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 h="96">
                  <a:moveTo>
                    <a:pt x="41" y="91"/>
                  </a:moveTo>
                  <a:cubicBezTo>
                    <a:pt x="41" y="96"/>
                    <a:pt x="41" y="96"/>
                    <a:pt x="41" y="96"/>
                  </a:cubicBezTo>
                  <a:cubicBezTo>
                    <a:pt x="31" y="95"/>
                    <a:pt x="24" y="95"/>
                    <a:pt x="21" y="95"/>
                  </a:cubicBezTo>
                  <a:cubicBezTo>
                    <a:pt x="0" y="96"/>
                    <a:pt x="0" y="96"/>
                    <a:pt x="0" y="96"/>
                  </a:cubicBezTo>
                  <a:cubicBezTo>
                    <a:pt x="0" y="91"/>
                    <a:pt x="0" y="91"/>
                    <a:pt x="0" y="91"/>
                  </a:cubicBezTo>
                  <a:cubicBezTo>
                    <a:pt x="5" y="91"/>
                    <a:pt x="8" y="91"/>
                    <a:pt x="10" y="91"/>
                  </a:cubicBezTo>
                  <a:cubicBezTo>
                    <a:pt x="11" y="90"/>
                    <a:pt x="12" y="90"/>
                    <a:pt x="12" y="89"/>
                  </a:cubicBezTo>
                  <a:cubicBezTo>
                    <a:pt x="13" y="88"/>
                    <a:pt x="13" y="86"/>
                    <a:pt x="13" y="83"/>
                  </a:cubicBezTo>
                  <a:cubicBezTo>
                    <a:pt x="13" y="82"/>
                    <a:pt x="13" y="75"/>
                    <a:pt x="14" y="63"/>
                  </a:cubicBezTo>
                  <a:cubicBezTo>
                    <a:pt x="14" y="32"/>
                    <a:pt x="14" y="32"/>
                    <a:pt x="14" y="32"/>
                  </a:cubicBezTo>
                  <a:cubicBezTo>
                    <a:pt x="14" y="26"/>
                    <a:pt x="13" y="20"/>
                    <a:pt x="13" y="14"/>
                  </a:cubicBezTo>
                  <a:cubicBezTo>
                    <a:pt x="13" y="10"/>
                    <a:pt x="13" y="7"/>
                    <a:pt x="12" y="6"/>
                  </a:cubicBezTo>
                  <a:cubicBezTo>
                    <a:pt x="12" y="6"/>
                    <a:pt x="11" y="5"/>
                    <a:pt x="10" y="5"/>
                  </a:cubicBezTo>
                  <a:cubicBezTo>
                    <a:pt x="8" y="4"/>
                    <a:pt x="5" y="4"/>
                    <a:pt x="0" y="4"/>
                  </a:cubicBezTo>
                  <a:cubicBezTo>
                    <a:pt x="0" y="0"/>
                    <a:pt x="0" y="0"/>
                    <a:pt x="0" y="0"/>
                  </a:cubicBezTo>
                  <a:cubicBezTo>
                    <a:pt x="9" y="0"/>
                    <a:pt x="15" y="0"/>
                    <a:pt x="20" y="0"/>
                  </a:cubicBezTo>
                  <a:cubicBezTo>
                    <a:pt x="25" y="0"/>
                    <a:pt x="32" y="0"/>
                    <a:pt x="41" y="0"/>
                  </a:cubicBezTo>
                  <a:cubicBezTo>
                    <a:pt x="41" y="4"/>
                    <a:pt x="41" y="4"/>
                    <a:pt x="41" y="4"/>
                  </a:cubicBezTo>
                  <a:cubicBezTo>
                    <a:pt x="35" y="4"/>
                    <a:pt x="32" y="4"/>
                    <a:pt x="31" y="5"/>
                  </a:cubicBezTo>
                  <a:cubicBezTo>
                    <a:pt x="30" y="5"/>
                    <a:pt x="29" y="6"/>
                    <a:pt x="28" y="6"/>
                  </a:cubicBezTo>
                  <a:cubicBezTo>
                    <a:pt x="28" y="7"/>
                    <a:pt x="27" y="9"/>
                    <a:pt x="27" y="13"/>
                  </a:cubicBezTo>
                  <a:cubicBezTo>
                    <a:pt x="27" y="14"/>
                    <a:pt x="27" y="20"/>
                    <a:pt x="27" y="32"/>
                  </a:cubicBezTo>
                  <a:cubicBezTo>
                    <a:pt x="27" y="63"/>
                    <a:pt x="27" y="63"/>
                    <a:pt x="27" y="63"/>
                  </a:cubicBezTo>
                  <a:cubicBezTo>
                    <a:pt x="27" y="69"/>
                    <a:pt x="27" y="75"/>
                    <a:pt x="27" y="81"/>
                  </a:cubicBezTo>
                  <a:cubicBezTo>
                    <a:pt x="27" y="86"/>
                    <a:pt x="28" y="88"/>
                    <a:pt x="28" y="89"/>
                  </a:cubicBezTo>
                  <a:cubicBezTo>
                    <a:pt x="29" y="90"/>
                    <a:pt x="30" y="90"/>
                    <a:pt x="31" y="91"/>
                  </a:cubicBezTo>
                  <a:cubicBezTo>
                    <a:pt x="32" y="91"/>
                    <a:pt x="35" y="91"/>
                    <a:pt x="41" y="91"/>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5" name="Freeform 6"/>
            <p:cNvSpPr>
              <a:spLocks noEditPoints="1"/>
            </p:cNvSpPr>
            <p:nvPr/>
          </p:nvSpPr>
          <p:spPr bwMode="auto">
            <a:xfrm>
              <a:off x="535" y="853"/>
              <a:ext cx="556" cy="445"/>
            </a:xfrm>
            <a:custGeom>
              <a:avLst/>
              <a:gdLst>
                <a:gd name="T0" fmla="*/ 2147483647 w 359"/>
                <a:gd name="T1" fmla="*/ 0 h 287"/>
                <a:gd name="T2" fmla="*/ 2147483647 w 359"/>
                <a:gd name="T3" fmla="*/ 0 h 287"/>
                <a:gd name="T4" fmla="*/ 2147483647 w 359"/>
                <a:gd name="T5" fmla="*/ 2147483647 h 287"/>
                <a:gd name="T6" fmla="*/ 2147483647 w 359"/>
                <a:gd name="T7" fmla="*/ 2147483647 h 287"/>
                <a:gd name="T8" fmla="*/ 2147483647 w 359"/>
                <a:gd name="T9" fmla="*/ 2147483647 h 287"/>
                <a:gd name="T10" fmla="*/ 2147483647 w 359"/>
                <a:gd name="T11" fmla="*/ 2147483647 h 287"/>
                <a:gd name="T12" fmla="*/ 2147483647 w 359"/>
                <a:gd name="T13" fmla="*/ 2147483647 h 287"/>
                <a:gd name="T14" fmla="*/ 2147483647 w 359"/>
                <a:gd name="T15" fmla="*/ 2147483647 h 287"/>
                <a:gd name="T16" fmla="*/ 2147483647 w 359"/>
                <a:gd name="T17" fmla="*/ 2147483647 h 287"/>
                <a:gd name="T18" fmla="*/ 2147483647 w 359"/>
                <a:gd name="T19" fmla="*/ 2147483647 h 287"/>
                <a:gd name="T20" fmla="*/ 2147483647 w 359"/>
                <a:gd name="T21" fmla="*/ 2147483647 h 287"/>
                <a:gd name="T22" fmla="*/ 2147483647 w 359"/>
                <a:gd name="T23" fmla="*/ 2147483647 h 287"/>
                <a:gd name="T24" fmla="*/ 2147483647 w 359"/>
                <a:gd name="T25" fmla="*/ 2147483647 h 287"/>
                <a:gd name="T26" fmla="*/ 2147483647 w 359"/>
                <a:gd name="T27" fmla="*/ 2147483647 h 287"/>
                <a:gd name="T28" fmla="*/ 2147483647 w 359"/>
                <a:gd name="T29" fmla="*/ 2147483647 h 287"/>
                <a:gd name="T30" fmla="*/ 2147483647 w 359"/>
                <a:gd name="T31" fmla="*/ 2147483647 h 287"/>
                <a:gd name="T32" fmla="*/ 2147483647 w 359"/>
                <a:gd name="T33" fmla="*/ 2147483647 h 287"/>
                <a:gd name="T34" fmla="*/ 2147483647 w 359"/>
                <a:gd name="T35" fmla="*/ 2147483647 h 287"/>
                <a:gd name="T36" fmla="*/ 2147483647 w 359"/>
                <a:gd name="T37" fmla="*/ 2147483647 h 287"/>
                <a:gd name="T38" fmla="*/ 2147483647 w 359"/>
                <a:gd name="T39" fmla="*/ 2147483647 h 287"/>
                <a:gd name="T40" fmla="*/ 2147483647 w 359"/>
                <a:gd name="T41" fmla="*/ 2147483647 h 287"/>
                <a:gd name="T42" fmla="*/ 2147483647 w 359"/>
                <a:gd name="T43" fmla="*/ 2147483647 h 287"/>
                <a:gd name="T44" fmla="*/ 2147483647 w 359"/>
                <a:gd name="T45" fmla="*/ 2147483647 h 287"/>
                <a:gd name="T46" fmla="*/ 2147483647 w 359"/>
                <a:gd name="T47" fmla="*/ 2147483647 h 287"/>
                <a:gd name="T48" fmla="*/ 2147483647 w 359"/>
                <a:gd name="T49" fmla="*/ 2147483647 h 287"/>
                <a:gd name="T50" fmla="*/ 2147483647 w 359"/>
                <a:gd name="T51" fmla="*/ 2147483647 h 287"/>
                <a:gd name="T52" fmla="*/ 2147483647 w 359"/>
                <a:gd name="T53" fmla="*/ 2147483647 h 287"/>
                <a:gd name="T54" fmla="*/ 2147483647 w 359"/>
                <a:gd name="T55" fmla="*/ 2147483647 h 287"/>
                <a:gd name="T56" fmla="*/ 2147483647 w 359"/>
                <a:gd name="T57" fmla="*/ 2147483647 h 287"/>
                <a:gd name="T58" fmla="*/ 2147483647 w 359"/>
                <a:gd name="T59" fmla="*/ 2147483647 h 287"/>
                <a:gd name="T60" fmla="*/ 2147483647 w 359"/>
                <a:gd name="T61" fmla="*/ 2147483647 h 287"/>
                <a:gd name="T62" fmla="*/ 2147483647 w 359"/>
                <a:gd name="T63" fmla="*/ 2147483647 h 287"/>
                <a:gd name="T64" fmla="*/ 2147483647 w 359"/>
                <a:gd name="T65" fmla="*/ 2147483647 h 287"/>
                <a:gd name="T66" fmla="*/ 2147483647 w 359"/>
                <a:gd name="T67" fmla="*/ 2147483647 h 287"/>
                <a:gd name="T68" fmla="*/ 2147483647 w 359"/>
                <a:gd name="T69" fmla="*/ 2147483647 h 287"/>
                <a:gd name="T70" fmla="*/ 2147483647 w 359"/>
                <a:gd name="T71" fmla="*/ 2147483647 h 287"/>
                <a:gd name="T72" fmla="*/ 2147483647 w 359"/>
                <a:gd name="T73" fmla="*/ 2147483647 h 287"/>
                <a:gd name="T74" fmla="*/ 2147483647 w 359"/>
                <a:gd name="T75" fmla="*/ 2147483647 h 287"/>
                <a:gd name="T76" fmla="*/ 2147483647 w 359"/>
                <a:gd name="T77" fmla="*/ 0 h 287"/>
                <a:gd name="T78" fmla="*/ 2147483647 w 359"/>
                <a:gd name="T79" fmla="*/ 0 h 287"/>
                <a:gd name="T80" fmla="*/ 0 w 359"/>
                <a:gd name="T81" fmla="*/ 0 h 287"/>
                <a:gd name="T82" fmla="*/ 0 w 359"/>
                <a:gd name="T83" fmla="*/ 2147483647 h 287"/>
                <a:gd name="T84" fmla="*/ 2147483647 w 359"/>
                <a:gd name="T85" fmla="*/ 2147483647 h 287"/>
                <a:gd name="T86" fmla="*/ 2147483647 w 359"/>
                <a:gd name="T87" fmla="*/ 2147483647 h 287"/>
                <a:gd name="T88" fmla="*/ 2147483647 w 359"/>
                <a:gd name="T89" fmla="*/ 2147483647 h 287"/>
                <a:gd name="T90" fmla="*/ 2147483647 w 359"/>
                <a:gd name="T91" fmla="*/ 2147483647 h 287"/>
                <a:gd name="T92" fmla="*/ 2147483647 w 359"/>
                <a:gd name="T93" fmla="*/ 2147483647 h 287"/>
                <a:gd name="T94" fmla="*/ 2147483647 w 359"/>
                <a:gd name="T95" fmla="*/ 2147483647 h 287"/>
                <a:gd name="T96" fmla="*/ 2147483647 w 359"/>
                <a:gd name="T97" fmla="*/ 0 h 287"/>
                <a:gd name="T98" fmla="*/ 2147483647 w 359"/>
                <a:gd name="T99" fmla="*/ 0 h 287"/>
                <a:gd name="T100" fmla="*/ 2147483647 w 359"/>
                <a:gd name="T101" fmla="*/ 2147483647 h 287"/>
                <a:gd name="T102" fmla="*/ 2147483647 w 359"/>
                <a:gd name="T103" fmla="*/ 2147483647 h 287"/>
                <a:gd name="T104" fmla="*/ 2147483647 w 359"/>
                <a:gd name="T105" fmla="*/ 2147483647 h 287"/>
                <a:gd name="T106" fmla="*/ 2147483647 w 359"/>
                <a:gd name="T107" fmla="*/ 2147483647 h 287"/>
                <a:gd name="T108" fmla="*/ 2147483647 w 359"/>
                <a:gd name="T109" fmla="*/ 2147483647 h 287"/>
                <a:gd name="T110" fmla="*/ 2147483647 w 359"/>
                <a:gd name="T111" fmla="*/ 2147483647 h 287"/>
                <a:gd name="T112" fmla="*/ 2147483647 w 359"/>
                <a:gd name="T113" fmla="*/ 2147483647 h 287"/>
                <a:gd name="T114" fmla="*/ 2147483647 w 359"/>
                <a:gd name="T115" fmla="*/ 2147483647 h 287"/>
                <a:gd name="T116" fmla="*/ 2147483647 w 359"/>
                <a:gd name="T117" fmla="*/ 2147483647 h 287"/>
                <a:gd name="T118" fmla="*/ 2147483647 w 359"/>
                <a:gd name="T119" fmla="*/ 2147483647 h 28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59" h="287">
                  <a:moveTo>
                    <a:pt x="283" y="0"/>
                  </a:moveTo>
                  <a:cubicBezTo>
                    <a:pt x="207" y="0"/>
                    <a:pt x="207" y="0"/>
                    <a:pt x="207" y="0"/>
                  </a:cubicBezTo>
                  <a:cubicBezTo>
                    <a:pt x="207" y="86"/>
                    <a:pt x="207" y="86"/>
                    <a:pt x="207" y="86"/>
                  </a:cubicBezTo>
                  <a:cubicBezTo>
                    <a:pt x="207" y="125"/>
                    <a:pt x="221" y="152"/>
                    <a:pt x="244" y="171"/>
                  </a:cubicBezTo>
                  <a:cubicBezTo>
                    <a:pt x="244" y="159"/>
                    <a:pt x="244" y="159"/>
                    <a:pt x="244" y="159"/>
                  </a:cubicBezTo>
                  <a:cubicBezTo>
                    <a:pt x="227" y="139"/>
                    <a:pt x="224" y="116"/>
                    <a:pt x="224" y="96"/>
                  </a:cubicBezTo>
                  <a:cubicBezTo>
                    <a:pt x="224" y="74"/>
                    <a:pt x="224" y="74"/>
                    <a:pt x="224" y="74"/>
                  </a:cubicBezTo>
                  <a:cubicBezTo>
                    <a:pt x="253" y="74"/>
                    <a:pt x="253" y="74"/>
                    <a:pt x="253" y="74"/>
                  </a:cubicBezTo>
                  <a:cubicBezTo>
                    <a:pt x="253" y="171"/>
                    <a:pt x="253" y="171"/>
                    <a:pt x="253" y="171"/>
                  </a:cubicBezTo>
                  <a:cubicBezTo>
                    <a:pt x="253" y="207"/>
                    <a:pt x="243" y="252"/>
                    <a:pt x="180" y="280"/>
                  </a:cubicBezTo>
                  <a:cubicBezTo>
                    <a:pt x="119" y="253"/>
                    <a:pt x="107" y="211"/>
                    <a:pt x="106" y="177"/>
                  </a:cubicBezTo>
                  <a:cubicBezTo>
                    <a:pt x="135" y="157"/>
                    <a:pt x="151" y="129"/>
                    <a:pt x="151" y="86"/>
                  </a:cubicBezTo>
                  <a:cubicBezTo>
                    <a:pt x="151" y="74"/>
                    <a:pt x="151" y="74"/>
                    <a:pt x="151" y="74"/>
                  </a:cubicBezTo>
                  <a:cubicBezTo>
                    <a:pt x="180" y="74"/>
                    <a:pt x="180" y="74"/>
                    <a:pt x="180" y="74"/>
                  </a:cubicBezTo>
                  <a:cubicBezTo>
                    <a:pt x="198" y="74"/>
                    <a:pt x="198" y="74"/>
                    <a:pt x="198" y="74"/>
                  </a:cubicBezTo>
                  <a:cubicBezTo>
                    <a:pt x="198" y="56"/>
                    <a:pt x="198" y="56"/>
                    <a:pt x="198" y="56"/>
                  </a:cubicBezTo>
                  <a:cubicBezTo>
                    <a:pt x="180" y="56"/>
                    <a:pt x="180" y="56"/>
                    <a:pt x="180" y="56"/>
                  </a:cubicBezTo>
                  <a:cubicBezTo>
                    <a:pt x="151" y="56"/>
                    <a:pt x="151" y="56"/>
                    <a:pt x="151" y="56"/>
                  </a:cubicBezTo>
                  <a:cubicBezTo>
                    <a:pt x="151" y="56"/>
                    <a:pt x="151" y="56"/>
                    <a:pt x="151" y="56"/>
                  </a:cubicBezTo>
                  <a:cubicBezTo>
                    <a:pt x="134" y="56"/>
                    <a:pt x="134" y="56"/>
                    <a:pt x="134" y="56"/>
                  </a:cubicBezTo>
                  <a:cubicBezTo>
                    <a:pt x="134" y="56"/>
                    <a:pt x="134" y="56"/>
                    <a:pt x="134" y="56"/>
                  </a:cubicBezTo>
                  <a:cubicBezTo>
                    <a:pt x="89" y="56"/>
                    <a:pt x="89" y="56"/>
                    <a:pt x="89" y="56"/>
                  </a:cubicBezTo>
                  <a:cubicBezTo>
                    <a:pt x="89" y="159"/>
                    <a:pt x="89" y="159"/>
                    <a:pt x="89" y="159"/>
                  </a:cubicBezTo>
                  <a:cubicBezTo>
                    <a:pt x="89" y="162"/>
                    <a:pt x="89" y="166"/>
                    <a:pt x="89" y="169"/>
                  </a:cubicBezTo>
                  <a:cubicBezTo>
                    <a:pt x="89" y="169"/>
                    <a:pt x="89" y="169"/>
                    <a:pt x="89" y="169"/>
                  </a:cubicBezTo>
                  <a:cubicBezTo>
                    <a:pt x="96" y="165"/>
                    <a:pt x="101" y="160"/>
                    <a:pt x="106" y="155"/>
                  </a:cubicBezTo>
                  <a:cubicBezTo>
                    <a:pt x="106" y="155"/>
                    <a:pt x="106" y="155"/>
                    <a:pt x="106" y="155"/>
                  </a:cubicBezTo>
                  <a:cubicBezTo>
                    <a:pt x="106" y="74"/>
                    <a:pt x="106" y="74"/>
                    <a:pt x="106" y="74"/>
                  </a:cubicBezTo>
                  <a:cubicBezTo>
                    <a:pt x="134" y="74"/>
                    <a:pt x="134" y="74"/>
                    <a:pt x="134" y="74"/>
                  </a:cubicBezTo>
                  <a:cubicBezTo>
                    <a:pt x="134" y="74"/>
                    <a:pt x="134" y="74"/>
                    <a:pt x="134" y="74"/>
                  </a:cubicBezTo>
                  <a:cubicBezTo>
                    <a:pt x="134" y="96"/>
                    <a:pt x="134" y="96"/>
                    <a:pt x="134" y="96"/>
                  </a:cubicBezTo>
                  <a:cubicBezTo>
                    <a:pt x="134" y="126"/>
                    <a:pt x="128" y="162"/>
                    <a:pt x="75" y="186"/>
                  </a:cubicBezTo>
                  <a:cubicBezTo>
                    <a:pt x="23" y="162"/>
                    <a:pt x="17" y="126"/>
                    <a:pt x="17" y="96"/>
                  </a:cubicBezTo>
                  <a:cubicBezTo>
                    <a:pt x="17" y="18"/>
                    <a:pt x="17" y="18"/>
                    <a:pt x="17" y="18"/>
                  </a:cubicBezTo>
                  <a:cubicBezTo>
                    <a:pt x="75" y="18"/>
                    <a:pt x="75" y="18"/>
                    <a:pt x="75" y="18"/>
                  </a:cubicBezTo>
                  <a:cubicBezTo>
                    <a:pt x="134" y="18"/>
                    <a:pt x="134" y="18"/>
                    <a:pt x="134" y="18"/>
                  </a:cubicBezTo>
                  <a:cubicBezTo>
                    <a:pt x="134" y="48"/>
                    <a:pt x="134" y="48"/>
                    <a:pt x="134" y="48"/>
                  </a:cubicBezTo>
                  <a:cubicBezTo>
                    <a:pt x="151" y="48"/>
                    <a:pt x="151" y="48"/>
                    <a:pt x="151" y="48"/>
                  </a:cubicBezTo>
                  <a:cubicBezTo>
                    <a:pt x="151" y="0"/>
                    <a:pt x="151" y="0"/>
                    <a:pt x="151" y="0"/>
                  </a:cubicBezTo>
                  <a:cubicBezTo>
                    <a:pt x="75" y="0"/>
                    <a:pt x="75" y="0"/>
                    <a:pt x="75" y="0"/>
                  </a:cubicBezTo>
                  <a:cubicBezTo>
                    <a:pt x="0" y="0"/>
                    <a:pt x="0" y="0"/>
                    <a:pt x="0" y="0"/>
                  </a:cubicBezTo>
                  <a:cubicBezTo>
                    <a:pt x="0" y="86"/>
                    <a:pt x="0" y="86"/>
                    <a:pt x="0" y="86"/>
                  </a:cubicBezTo>
                  <a:cubicBezTo>
                    <a:pt x="0" y="143"/>
                    <a:pt x="28" y="174"/>
                    <a:pt x="75" y="192"/>
                  </a:cubicBezTo>
                  <a:cubicBezTo>
                    <a:pt x="81" y="190"/>
                    <a:pt x="86" y="188"/>
                    <a:pt x="91" y="186"/>
                  </a:cubicBezTo>
                  <a:cubicBezTo>
                    <a:pt x="99" y="237"/>
                    <a:pt x="131" y="268"/>
                    <a:pt x="180" y="287"/>
                  </a:cubicBezTo>
                  <a:cubicBezTo>
                    <a:pt x="228" y="268"/>
                    <a:pt x="260" y="238"/>
                    <a:pt x="269" y="186"/>
                  </a:cubicBezTo>
                  <a:cubicBezTo>
                    <a:pt x="273" y="188"/>
                    <a:pt x="278" y="190"/>
                    <a:pt x="283" y="192"/>
                  </a:cubicBezTo>
                  <a:cubicBezTo>
                    <a:pt x="330" y="174"/>
                    <a:pt x="359" y="143"/>
                    <a:pt x="359" y="86"/>
                  </a:cubicBezTo>
                  <a:cubicBezTo>
                    <a:pt x="359" y="0"/>
                    <a:pt x="359" y="0"/>
                    <a:pt x="359" y="0"/>
                  </a:cubicBezTo>
                  <a:lnTo>
                    <a:pt x="283" y="0"/>
                  </a:lnTo>
                  <a:close/>
                  <a:moveTo>
                    <a:pt x="341" y="96"/>
                  </a:moveTo>
                  <a:cubicBezTo>
                    <a:pt x="341" y="126"/>
                    <a:pt x="336" y="162"/>
                    <a:pt x="283" y="186"/>
                  </a:cubicBezTo>
                  <a:cubicBezTo>
                    <a:pt x="278" y="184"/>
                    <a:pt x="274" y="182"/>
                    <a:pt x="270" y="179"/>
                  </a:cubicBezTo>
                  <a:cubicBezTo>
                    <a:pt x="270" y="173"/>
                    <a:pt x="271" y="166"/>
                    <a:pt x="271" y="159"/>
                  </a:cubicBezTo>
                  <a:cubicBezTo>
                    <a:pt x="271" y="56"/>
                    <a:pt x="271" y="56"/>
                    <a:pt x="271" y="56"/>
                  </a:cubicBezTo>
                  <a:cubicBezTo>
                    <a:pt x="224" y="56"/>
                    <a:pt x="224" y="56"/>
                    <a:pt x="224" y="56"/>
                  </a:cubicBezTo>
                  <a:cubicBezTo>
                    <a:pt x="224" y="18"/>
                    <a:pt x="224" y="18"/>
                    <a:pt x="224" y="18"/>
                  </a:cubicBezTo>
                  <a:cubicBezTo>
                    <a:pt x="283" y="18"/>
                    <a:pt x="283" y="18"/>
                    <a:pt x="283" y="18"/>
                  </a:cubicBezTo>
                  <a:cubicBezTo>
                    <a:pt x="341" y="18"/>
                    <a:pt x="341" y="18"/>
                    <a:pt x="341" y="18"/>
                  </a:cubicBezTo>
                  <a:lnTo>
                    <a:pt x="341" y="9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6" name="Freeform 7"/>
            <p:cNvSpPr>
              <a:spLocks/>
            </p:cNvSpPr>
            <p:nvPr/>
          </p:nvSpPr>
          <p:spPr bwMode="auto">
            <a:xfrm>
              <a:off x="578" y="633"/>
              <a:ext cx="118" cy="149"/>
            </a:xfrm>
            <a:custGeom>
              <a:avLst/>
              <a:gdLst>
                <a:gd name="T0" fmla="*/ 2147483647 w 76"/>
                <a:gd name="T1" fmla="*/ 2147483647 h 96"/>
                <a:gd name="T2" fmla="*/ 2147483647 w 76"/>
                <a:gd name="T3" fmla="*/ 2147483647 h 96"/>
                <a:gd name="T4" fmla="*/ 2147483647 w 76"/>
                <a:gd name="T5" fmla="*/ 2147483647 h 96"/>
                <a:gd name="T6" fmla="*/ 2147483647 w 76"/>
                <a:gd name="T7" fmla="*/ 2147483647 h 96"/>
                <a:gd name="T8" fmla="*/ 2147483647 w 76"/>
                <a:gd name="T9" fmla="*/ 2147483647 h 96"/>
                <a:gd name="T10" fmla="*/ 2147483647 w 76"/>
                <a:gd name="T11" fmla="*/ 2147483647 h 96"/>
                <a:gd name="T12" fmla="*/ 2147483647 w 76"/>
                <a:gd name="T13" fmla="*/ 2147483647 h 96"/>
                <a:gd name="T14" fmla="*/ 2147483647 w 76"/>
                <a:gd name="T15" fmla="*/ 2147483647 h 96"/>
                <a:gd name="T16" fmla="*/ 2147483647 w 76"/>
                <a:gd name="T17" fmla="*/ 2147483647 h 96"/>
                <a:gd name="T18" fmla="*/ 2147483647 w 76"/>
                <a:gd name="T19" fmla="*/ 2147483647 h 96"/>
                <a:gd name="T20" fmla="*/ 0 w 76"/>
                <a:gd name="T21" fmla="*/ 2147483647 h 96"/>
                <a:gd name="T22" fmla="*/ 0 w 76"/>
                <a:gd name="T23" fmla="*/ 0 h 96"/>
                <a:gd name="T24" fmla="*/ 2147483647 w 76"/>
                <a:gd name="T25" fmla="*/ 0 h 96"/>
                <a:gd name="T26" fmla="*/ 2147483647 w 76"/>
                <a:gd name="T27" fmla="*/ 0 h 96"/>
                <a:gd name="T28" fmla="*/ 2147483647 w 76"/>
                <a:gd name="T29" fmla="*/ 2147483647 h 96"/>
                <a:gd name="T30" fmla="*/ 2147483647 w 76"/>
                <a:gd name="T31" fmla="*/ 2147483647 h 96"/>
                <a:gd name="T32" fmla="*/ 2147483647 w 76"/>
                <a:gd name="T33" fmla="*/ 2147483647 h 96"/>
                <a:gd name="T34" fmla="*/ 2147483647 w 76"/>
                <a:gd name="T35" fmla="*/ 2147483647 h 96"/>
                <a:gd name="T36" fmla="*/ 2147483647 w 76"/>
                <a:gd name="T37" fmla="*/ 2147483647 h 96"/>
                <a:gd name="T38" fmla="*/ 2147483647 w 76"/>
                <a:gd name="T39" fmla="*/ 2147483647 h 96"/>
                <a:gd name="T40" fmla="*/ 2147483647 w 76"/>
                <a:gd name="T41" fmla="*/ 2147483647 h 96"/>
                <a:gd name="T42" fmla="*/ 2147483647 w 76"/>
                <a:gd name="T43" fmla="*/ 2147483647 h 96"/>
                <a:gd name="T44" fmla="*/ 2147483647 w 76"/>
                <a:gd name="T45" fmla="*/ 2147483647 h 96"/>
                <a:gd name="T46" fmla="*/ 2147483647 w 76"/>
                <a:gd name="T47" fmla="*/ 2147483647 h 96"/>
                <a:gd name="T48" fmla="*/ 2147483647 w 76"/>
                <a:gd name="T49" fmla="*/ 2147483647 h 96"/>
                <a:gd name="T50" fmla="*/ 2147483647 w 76"/>
                <a:gd name="T51" fmla="*/ 2147483647 h 96"/>
                <a:gd name="T52" fmla="*/ 2147483647 w 76"/>
                <a:gd name="T53" fmla="*/ 2147483647 h 96"/>
                <a:gd name="T54" fmla="*/ 2147483647 w 76"/>
                <a:gd name="T55" fmla="*/ 2147483647 h 96"/>
                <a:gd name="T56" fmla="*/ 2147483647 w 76"/>
                <a:gd name="T57" fmla="*/ 2147483647 h 96"/>
                <a:gd name="T58" fmla="*/ 2147483647 w 76"/>
                <a:gd name="T59" fmla="*/ 2147483647 h 96"/>
                <a:gd name="T60" fmla="*/ 2147483647 w 76"/>
                <a:gd name="T61" fmla="*/ 2147483647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6" h="96">
                  <a:moveTo>
                    <a:pt x="6" y="96"/>
                  </a:moveTo>
                  <a:cubicBezTo>
                    <a:pt x="6" y="92"/>
                    <a:pt x="6" y="92"/>
                    <a:pt x="6" y="92"/>
                  </a:cubicBezTo>
                  <a:cubicBezTo>
                    <a:pt x="9" y="91"/>
                    <a:pt x="11" y="90"/>
                    <a:pt x="12" y="89"/>
                  </a:cubicBezTo>
                  <a:cubicBezTo>
                    <a:pt x="12" y="89"/>
                    <a:pt x="12" y="88"/>
                    <a:pt x="13" y="88"/>
                  </a:cubicBezTo>
                  <a:cubicBezTo>
                    <a:pt x="13" y="86"/>
                    <a:pt x="13" y="84"/>
                    <a:pt x="13" y="80"/>
                  </a:cubicBezTo>
                  <a:cubicBezTo>
                    <a:pt x="14" y="73"/>
                    <a:pt x="14" y="70"/>
                    <a:pt x="14" y="68"/>
                  </a:cubicBezTo>
                  <a:cubicBezTo>
                    <a:pt x="14" y="32"/>
                    <a:pt x="14" y="32"/>
                    <a:pt x="14" y="32"/>
                  </a:cubicBezTo>
                  <a:cubicBezTo>
                    <a:pt x="14" y="26"/>
                    <a:pt x="14" y="20"/>
                    <a:pt x="13" y="14"/>
                  </a:cubicBezTo>
                  <a:cubicBezTo>
                    <a:pt x="13" y="10"/>
                    <a:pt x="13" y="7"/>
                    <a:pt x="12" y="6"/>
                  </a:cubicBezTo>
                  <a:cubicBezTo>
                    <a:pt x="12" y="6"/>
                    <a:pt x="11" y="5"/>
                    <a:pt x="10" y="5"/>
                  </a:cubicBezTo>
                  <a:cubicBezTo>
                    <a:pt x="9" y="4"/>
                    <a:pt x="5" y="4"/>
                    <a:pt x="0" y="4"/>
                  </a:cubicBezTo>
                  <a:cubicBezTo>
                    <a:pt x="0" y="0"/>
                    <a:pt x="0" y="0"/>
                    <a:pt x="0" y="0"/>
                  </a:cubicBezTo>
                  <a:cubicBezTo>
                    <a:pt x="11" y="0"/>
                    <a:pt x="18" y="0"/>
                    <a:pt x="21" y="0"/>
                  </a:cubicBezTo>
                  <a:cubicBezTo>
                    <a:pt x="24" y="0"/>
                    <a:pt x="31" y="0"/>
                    <a:pt x="41" y="0"/>
                  </a:cubicBezTo>
                  <a:cubicBezTo>
                    <a:pt x="41" y="4"/>
                    <a:pt x="41" y="4"/>
                    <a:pt x="41" y="4"/>
                  </a:cubicBezTo>
                  <a:cubicBezTo>
                    <a:pt x="36" y="4"/>
                    <a:pt x="32" y="4"/>
                    <a:pt x="31" y="5"/>
                  </a:cubicBezTo>
                  <a:cubicBezTo>
                    <a:pt x="30" y="5"/>
                    <a:pt x="29" y="6"/>
                    <a:pt x="29" y="6"/>
                  </a:cubicBezTo>
                  <a:cubicBezTo>
                    <a:pt x="28" y="7"/>
                    <a:pt x="28" y="9"/>
                    <a:pt x="28" y="13"/>
                  </a:cubicBezTo>
                  <a:cubicBezTo>
                    <a:pt x="27" y="14"/>
                    <a:pt x="27" y="20"/>
                    <a:pt x="27" y="32"/>
                  </a:cubicBezTo>
                  <a:cubicBezTo>
                    <a:pt x="27" y="78"/>
                    <a:pt x="27" y="78"/>
                    <a:pt x="27" y="78"/>
                  </a:cubicBezTo>
                  <a:cubicBezTo>
                    <a:pt x="27" y="82"/>
                    <a:pt x="27" y="86"/>
                    <a:pt x="28" y="89"/>
                  </a:cubicBezTo>
                  <a:cubicBezTo>
                    <a:pt x="33" y="89"/>
                    <a:pt x="33" y="90"/>
                    <a:pt x="39" y="90"/>
                  </a:cubicBezTo>
                  <a:cubicBezTo>
                    <a:pt x="52" y="90"/>
                    <a:pt x="62" y="89"/>
                    <a:pt x="67" y="87"/>
                  </a:cubicBezTo>
                  <a:cubicBezTo>
                    <a:pt x="68" y="86"/>
                    <a:pt x="68" y="84"/>
                    <a:pt x="69" y="82"/>
                  </a:cubicBezTo>
                  <a:cubicBezTo>
                    <a:pt x="72" y="71"/>
                    <a:pt x="72" y="71"/>
                    <a:pt x="72" y="71"/>
                  </a:cubicBezTo>
                  <a:cubicBezTo>
                    <a:pt x="76" y="71"/>
                    <a:pt x="76" y="71"/>
                    <a:pt x="76" y="71"/>
                  </a:cubicBezTo>
                  <a:cubicBezTo>
                    <a:pt x="75" y="78"/>
                    <a:pt x="74" y="86"/>
                    <a:pt x="73" y="95"/>
                  </a:cubicBezTo>
                  <a:cubicBezTo>
                    <a:pt x="71" y="95"/>
                    <a:pt x="70" y="95"/>
                    <a:pt x="69" y="96"/>
                  </a:cubicBezTo>
                  <a:cubicBezTo>
                    <a:pt x="66" y="96"/>
                    <a:pt x="63" y="96"/>
                    <a:pt x="57" y="96"/>
                  </a:cubicBezTo>
                  <a:cubicBezTo>
                    <a:pt x="20" y="95"/>
                    <a:pt x="20" y="95"/>
                    <a:pt x="20" y="95"/>
                  </a:cubicBezTo>
                  <a:cubicBezTo>
                    <a:pt x="15" y="95"/>
                    <a:pt x="11" y="95"/>
                    <a:pt x="6" y="96"/>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7" name="Freeform 8"/>
            <p:cNvSpPr>
              <a:spLocks/>
            </p:cNvSpPr>
            <p:nvPr/>
          </p:nvSpPr>
          <p:spPr bwMode="auto">
            <a:xfrm>
              <a:off x="799" y="633"/>
              <a:ext cx="172" cy="152"/>
            </a:xfrm>
            <a:custGeom>
              <a:avLst/>
              <a:gdLst>
                <a:gd name="T0" fmla="*/ 0 w 111"/>
                <a:gd name="T1" fmla="*/ 2147483647 h 98"/>
                <a:gd name="T2" fmla="*/ 0 w 111"/>
                <a:gd name="T3" fmla="*/ 2147483647 h 98"/>
                <a:gd name="T4" fmla="*/ 2147483647 w 111"/>
                <a:gd name="T5" fmla="*/ 2147483647 h 98"/>
                <a:gd name="T6" fmla="*/ 2147483647 w 111"/>
                <a:gd name="T7" fmla="*/ 2147483647 h 98"/>
                <a:gd name="T8" fmla="*/ 2147483647 w 111"/>
                <a:gd name="T9" fmla="*/ 2147483647 h 98"/>
                <a:gd name="T10" fmla="*/ 2147483647 w 111"/>
                <a:gd name="T11" fmla="*/ 2147483647 h 98"/>
                <a:gd name="T12" fmla="*/ 2147483647 w 111"/>
                <a:gd name="T13" fmla="*/ 2147483647 h 98"/>
                <a:gd name="T14" fmla="*/ 2147483647 w 111"/>
                <a:gd name="T15" fmla="*/ 2147483647 h 98"/>
                <a:gd name="T16" fmla="*/ 2147483647 w 111"/>
                <a:gd name="T17" fmla="*/ 2147483647 h 98"/>
                <a:gd name="T18" fmla="*/ 2147483647 w 111"/>
                <a:gd name="T19" fmla="*/ 2147483647 h 98"/>
                <a:gd name="T20" fmla="*/ 0 w 111"/>
                <a:gd name="T21" fmla="*/ 2147483647 h 98"/>
                <a:gd name="T22" fmla="*/ 0 w 111"/>
                <a:gd name="T23" fmla="*/ 0 h 98"/>
                <a:gd name="T24" fmla="*/ 2147483647 w 111"/>
                <a:gd name="T25" fmla="*/ 0 h 98"/>
                <a:gd name="T26" fmla="*/ 2147483647 w 111"/>
                <a:gd name="T27" fmla="*/ 0 h 98"/>
                <a:gd name="T28" fmla="*/ 2147483647 w 111"/>
                <a:gd name="T29" fmla="*/ 2147483647 h 98"/>
                <a:gd name="T30" fmla="*/ 2147483647 w 111"/>
                <a:gd name="T31" fmla="*/ 2147483647 h 98"/>
                <a:gd name="T32" fmla="*/ 2147483647 w 111"/>
                <a:gd name="T33" fmla="*/ 2147483647 h 98"/>
                <a:gd name="T34" fmla="*/ 2147483647 w 111"/>
                <a:gd name="T35" fmla="*/ 2147483647 h 98"/>
                <a:gd name="T36" fmla="*/ 2147483647 w 111"/>
                <a:gd name="T37" fmla="*/ 2147483647 h 98"/>
                <a:gd name="T38" fmla="*/ 2147483647 w 111"/>
                <a:gd name="T39" fmla="*/ 2147483647 h 98"/>
                <a:gd name="T40" fmla="*/ 2147483647 w 111"/>
                <a:gd name="T41" fmla="*/ 2147483647 h 98"/>
                <a:gd name="T42" fmla="*/ 2147483647 w 111"/>
                <a:gd name="T43" fmla="*/ 2147483647 h 98"/>
                <a:gd name="T44" fmla="*/ 2147483647 w 111"/>
                <a:gd name="T45" fmla="*/ 2147483647 h 98"/>
                <a:gd name="T46" fmla="*/ 2147483647 w 111"/>
                <a:gd name="T47" fmla="*/ 2147483647 h 98"/>
                <a:gd name="T48" fmla="*/ 2147483647 w 111"/>
                <a:gd name="T49" fmla="*/ 0 h 98"/>
                <a:gd name="T50" fmla="*/ 2147483647 w 111"/>
                <a:gd name="T51" fmla="*/ 0 h 98"/>
                <a:gd name="T52" fmla="*/ 2147483647 w 111"/>
                <a:gd name="T53" fmla="*/ 0 h 98"/>
                <a:gd name="T54" fmla="*/ 2147483647 w 111"/>
                <a:gd name="T55" fmla="*/ 2147483647 h 98"/>
                <a:gd name="T56" fmla="*/ 2147483647 w 111"/>
                <a:gd name="T57" fmla="*/ 2147483647 h 98"/>
                <a:gd name="T58" fmla="*/ 2147483647 w 111"/>
                <a:gd name="T59" fmla="*/ 2147483647 h 98"/>
                <a:gd name="T60" fmla="*/ 2147483647 w 111"/>
                <a:gd name="T61" fmla="*/ 2147483647 h 98"/>
                <a:gd name="T62" fmla="*/ 2147483647 w 111"/>
                <a:gd name="T63" fmla="*/ 2147483647 h 98"/>
                <a:gd name="T64" fmla="*/ 2147483647 w 111"/>
                <a:gd name="T65" fmla="*/ 2147483647 h 98"/>
                <a:gd name="T66" fmla="*/ 2147483647 w 111"/>
                <a:gd name="T67" fmla="*/ 2147483647 h 98"/>
                <a:gd name="T68" fmla="*/ 2147483647 w 111"/>
                <a:gd name="T69" fmla="*/ 2147483647 h 98"/>
                <a:gd name="T70" fmla="*/ 2147483647 w 111"/>
                <a:gd name="T71" fmla="*/ 2147483647 h 98"/>
                <a:gd name="T72" fmla="*/ 2147483647 w 111"/>
                <a:gd name="T73" fmla="*/ 2147483647 h 98"/>
                <a:gd name="T74" fmla="*/ 2147483647 w 111"/>
                <a:gd name="T75" fmla="*/ 2147483647 h 98"/>
                <a:gd name="T76" fmla="*/ 2147483647 w 111"/>
                <a:gd name="T77" fmla="*/ 2147483647 h 98"/>
                <a:gd name="T78" fmla="*/ 2147483647 w 111"/>
                <a:gd name="T79" fmla="*/ 2147483647 h 98"/>
                <a:gd name="T80" fmla="*/ 2147483647 w 111"/>
                <a:gd name="T81" fmla="*/ 2147483647 h 98"/>
                <a:gd name="T82" fmla="*/ 2147483647 w 111"/>
                <a:gd name="T83" fmla="*/ 2147483647 h 98"/>
                <a:gd name="T84" fmla="*/ 2147483647 w 111"/>
                <a:gd name="T85" fmla="*/ 2147483647 h 98"/>
                <a:gd name="T86" fmla="*/ 2147483647 w 111"/>
                <a:gd name="T87" fmla="*/ 2147483647 h 98"/>
                <a:gd name="T88" fmla="*/ 2147483647 w 111"/>
                <a:gd name="T89" fmla="*/ 2147483647 h 98"/>
                <a:gd name="T90" fmla="*/ 2147483647 w 111"/>
                <a:gd name="T91" fmla="*/ 2147483647 h 98"/>
                <a:gd name="T92" fmla="*/ 2147483647 w 111"/>
                <a:gd name="T93" fmla="*/ 2147483647 h 98"/>
                <a:gd name="T94" fmla="*/ 2147483647 w 111"/>
                <a:gd name="T95" fmla="*/ 2147483647 h 98"/>
                <a:gd name="T96" fmla="*/ 0 w 111"/>
                <a:gd name="T97" fmla="*/ 2147483647 h 9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1" h="98">
                  <a:moveTo>
                    <a:pt x="0" y="96"/>
                  </a:moveTo>
                  <a:cubicBezTo>
                    <a:pt x="0" y="91"/>
                    <a:pt x="0" y="91"/>
                    <a:pt x="0" y="91"/>
                  </a:cubicBezTo>
                  <a:cubicBezTo>
                    <a:pt x="5" y="91"/>
                    <a:pt x="8" y="91"/>
                    <a:pt x="10" y="90"/>
                  </a:cubicBezTo>
                  <a:cubicBezTo>
                    <a:pt x="11" y="90"/>
                    <a:pt x="11" y="90"/>
                    <a:pt x="11" y="89"/>
                  </a:cubicBezTo>
                  <a:cubicBezTo>
                    <a:pt x="12" y="88"/>
                    <a:pt x="12" y="86"/>
                    <a:pt x="12" y="82"/>
                  </a:cubicBezTo>
                  <a:cubicBezTo>
                    <a:pt x="13" y="76"/>
                    <a:pt x="13" y="71"/>
                    <a:pt x="13" y="67"/>
                  </a:cubicBezTo>
                  <a:cubicBezTo>
                    <a:pt x="13" y="12"/>
                    <a:pt x="13" y="12"/>
                    <a:pt x="13" y="12"/>
                  </a:cubicBezTo>
                  <a:cubicBezTo>
                    <a:pt x="13" y="10"/>
                    <a:pt x="13" y="9"/>
                    <a:pt x="13" y="9"/>
                  </a:cubicBezTo>
                  <a:cubicBezTo>
                    <a:pt x="12" y="8"/>
                    <a:pt x="11" y="7"/>
                    <a:pt x="10" y="6"/>
                  </a:cubicBezTo>
                  <a:cubicBezTo>
                    <a:pt x="9" y="5"/>
                    <a:pt x="8" y="5"/>
                    <a:pt x="7" y="4"/>
                  </a:cubicBezTo>
                  <a:cubicBezTo>
                    <a:pt x="6" y="4"/>
                    <a:pt x="3" y="4"/>
                    <a:pt x="0" y="4"/>
                  </a:cubicBezTo>
                  <a:cubicBezTo>
                    <a:pt x="0" y="0"/>
                    <a:pt x="0" y="0"/>
                    <a:pt x="0" y="0"/>
                  </a:cubicBezTo>
                  <a:cubicBezTo>
                    <a:pt x="8" y="0"/>
                    <a:pt x="13" y="0"/>
                    <a:pt x="15" y="0"/>
                  </a:cubicBezTo>
                  <a:cubicBezTo>
                    <a:pt x="19" y="0"/>
                    <a:pt x="22" y="0"/>
                    <a:pt x="26" y="0"/>
                  </a:cubicBezTo>
                  <a:cubicBezTo>
                    <a:pt x="30" y="5"/>
                    <a:pt x="32" y="8"/>
                    <a:pt x="34" y="11"/>
                  </a:cubicBezTo>
                  <a:cubicBezTo>
                    <a:pt x="49" y="28"/>
                    <a:pt x="49" y="28"/>
                    <a:pt x="49" y="28"/>
                  </a:cubicBezTo>
                  <a:cubicBezTo>
                    <a:pt x="70" y="52"/>
                    <a:pt x="70" y="52"/>
                    <a:pt x="70" y="52"/>
                  </a:cubicBezTo>
                  <a:cubicBezTo>
                    <a:pt x="76" y="60"/>
                    <a:pt x="82" y="66"/>
                    <a:pt x="86" y="71"/>
                  </a:cubicBezTo>
                  <a:cubicBezTo>
                    <a:pt x="88" y="74"/>
                    <a:pt x="91" y="76"/>
                    <a:pt x="92" y="78"/>
                  </a:cubicBezTo>
                  <a:cubicBezTo>
                    <a:pt x="92" y="29"/>
                    <a:pt x="92" y="29"/>
                    <a:pt x="92" y="29"/>
                  </a:cubicBezTo>
                  <a:cubicBezTo>
                    <a:pt x="92" y="24"/>
                    <a:pt x="92" y="19"/>
                    <a:pt x="92" y="13"/>
                  </a:cubicBezTo>
                  <a:cubicBezTo>
                    <a:pt x="92" y="9"/>
                    <a:pt x="91" y="7"/>
                    <a:pt x="91" y="6"/>
                  </a:cubicBezTo>
                  <a:cubicBezTo>
                    <a:pt x="91" y="6"/>
                    <a:pt x="90" y="5"/>
                    <a:pt x="90" y="5"/>
                  </a:cubicBezTo>
                  <a:cubicBezTo>
                    <a:pt x="88" y="4"/>
                    <a:pt x="85" y="4"/>
                    <a:pt x="80" y="4"/>
                  </a:cubicBezTo>
                  <a:cubicBezTo>
                    <a:pt x="80" y="0"/>
                    <a:pt x="80" y="0"/>
                    <a:pt x="80" y="0"/>
                  </a:cubicBezTo>
                  <a:cubicBezTo>
                    <a:pt x="85" y="0"/>
                    <a:pt x="91" y="0"/>
                    <a:pt x="97" y="0"/>
                  </a:cubicBezTo>
                  <a:cubicBezTo>
                    <a:pt x="102" y="0"/>
                    <a:pt x="107" y="0"/>
                    <a:pt x="111" y="0"/>
                  </a:cubicBezTo>
                  <a:cubicBezTo>
                    <a:pt x="111" y="4"/>
                    <a:pt x="111" y="4"/>
                    <a:pt x="111" y="4"/>
                  </a:cubicBezTo>
                  <a:cubicBezTo>
                    <a:pt x="106" y="4"/>
                    <a:pt x="103" y="4"/>
                    <a:pt x="102" y="5"/>
                  </a:cubicBezTo>
                  <a:cubicBezTo>
                    <a:pt x="101" y="5"/>
                    <a:pt x="101" y="6"/>
                    <a:pt x="100" y="6"/>
                  </a:cubicBezTo>
                  <a:cubicBezTo>
                    <a:pt x="100" y="7"/>
                    <a:pt x="99" y="10"/>
                    <a:pt x="99" y="13"/>
                  </a:cubicBezTo>
                  <a:cubicBezTo>
                    <a:pt x="99" y="19"/>
                    <a:pt x="99" y="24"/>
                    <a:pt x="99" y="29"/>
                  </a:cubicBezTo>
                  <a:cubicBezTo>
                    <a:pt x="99" y="61"/>
                    <a:pt x="99" y="61"/>
                    <a:pt x="99" y="61"/>
                  </a:cubicBezTo>
                  <a:cubicBezTo>
                    <a:pt x="99" y="68"/>
                    <a:pt x="99" y="80"/>
                    <a:pt x="99" y="98"/>
                  </a:cubicBezTo>
                  <a:cubicBezTo>
                    <a:pt x="92" y="98"/>
                    <a:pt x="92" y="98"/>
                    <a:pt x="92" y="98"/>
                  </a:cubicBezTo>
                  <a:cubicBezTo>
                    <a:pt x="91" y="96"/>
                    <a:pt x="91" y="96"/>
                    <a:pt x="91" y="96"/>
                  </a:cubicBezTo>
                  <a:cubicBezTo>
                    <a:pt x="90" y="96"/>
                    <a:pt x="90" y="95"/>
                    <a:pt x="89" y="95"/>
                  </a:cubicBezTo>
                  <a:cubicBezTo>
                    <a:pt x="89" y="95"/>
                    <a:pt x="88" y="94"/>
                    <a:pt x="87" y="93"/>
                  </a:cubicBezTo>
                  <a:cubicBezTo>
                    <a:pt x="83" y="88"/>
                    <a:pt x="80" y="85"/>
                    <a:pt x="78" y="83"/>
                  </a:cubicBezTo>
                  <a:cubicBezTo>
                    <a:pt x="69" y="72"/>
                    <a:pt x="69" y="72"/>
                    <a:pt x="69" y="72"/>
                  </a:cubicBezTo>
                  <a:cubicBezTo>
                    <a:pt x="19" y="14"/>
                    <a:pt x="19" y="14"/>
                    <a:pt x="19" y="14"/>
                  </a:cubicBezTo>
                  <a:cubicBezTo>
                    <a:pt x="19" y="66"/>
                    <a:pt x="19" y="66"/>
                    <a:pt x="19" y="66"/>
                  </a:cubicBezTo>
                  <a:cubicBezTo>
                    <a:pt x="19" y="71"/>
                    <a:pt x="19" y="76"/>
                    <a:pt x="20" y="82"/>
                  </a:cubicBezTo>
                  <a:cubicBezTo>
                    <a:pt x="20" y="86"/>
                    <a:pt x="20" y="88"/>
                    <a:pt x="20" y="89"/>
                  </a:cubicBezTo>
                  <a:cubicBezTo>
                    <a:pt x="21" y="90"/>
                    <a:pt x="21" y="90"/>
                    <a:pt x="22" y="90"/>
                  </a:cubicBezTo>
                  <a:cubicBezTo>
                    <a:pt x="23" y="91"/>
                    <a:pt x="27" y="91"/>
                    <a:pt x="32" y="91"/>
                  </a:cubicBezTo>
                  <a:cubicBezTo>
                    <a:pt x="32" y="96"/>
                    <a:pt x="32" y="96"/>
                    <a:pt x="32" y="96"/>
                  </a:cubicBezTo>
                  <a:cubicBezTo>
                    <a:pt x="28" y="95"/>
                    <a:pt x="23" y="95"/>
                    <a:pt x="18" y="95"/>
                  </a:cubicBezTo>
                  <a:cubicBezTo>
                    <a:pt x="13" y="95"/>
                    <a:pt x="7" y="95"/>
                    <a:pt x="0" y="96"/>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8" name="Freeform 9"/>
            <p:cNvSpPr>
              <a:spLocks/>
            </p:cNvSpPr>
            <p:nvPr/>
          </p:nvSpPr>
          <p:spPr bwMode="auto">
            <a:xfrm>
              <a:off x="991" y="633"/>
              <a:ext cx="64" cy="149"/>
            </a:xfrm>
            <a:custGeom>
              <a:avLst/>
              <a:gdLst>
                <a:gd name="T0" fmla="*/ 2147483647 w 41"/>
                <a:gd name="T1" fmla="*/ 2147483647 h 96"/>
                <a:gd name="T2" fmla="*/ 2147483647 w 41"/>
                <a:gd name="T3" fmla="*/ 2147483647 h 96"/>
                <a:gd name="T4" fmla="*/ 2147483647 w 41"/>
                <a:gd name="T5" fmla="*/ 2147483647 h 96"/>
                <a:gd name="T6" fmla="*/ 0 w 41"/>
                <a:gd name="T7" fmla="*/ 2147483647 h 96"/>
                <a:gd name="T8" fmla="*/ 0 w 41"/>
                <a:gd name="T9" fmla="*/ 2147483647 h 96"/>
                <a:gd name="T10" fmla="*/ 2147483647 w 41"/>
                <a:gd name="T11" fmla="*/ 2147483647 h 96"/>
                <a:gd name="T12" fmla="*/ 2147483647 w 41"/>
                <a:gd name="T13" fmla="*/ 2147483647 h 96"/>
                <a:gd name="T14" fmla="*/ 2147483647 w 41"/>
                <a:gd name="T15" fmla="*/ 2147483647 h 96"/>
                <a:gd name="T16" fmla="*/ 2147483647 w 41"/>
                <a:gd name="T17" fmla="*/ 2147483647 h 96"/>
                <a:gd name="T18" fmla="*/ 2147483647 w 41"/>
                <a:gd name="T19" fmla="*/ 2147483647 h 96"/>
                <a:gd name="T20" fmla="*/ 2147483647 w 41"/>
                <a:gd name="T21" fmla="*/ 2147483647 h 96"/>
                <a:gd name="T22" fmla="*/ 2147483647 w 41"/>
                <a:gd name="T23" fmla="*/ 2147483647 h 96"/>
                <a:gd name="T24" fmla="*/ 2147483647 w 41"/>
                <a:gd name="T25" fmla="*/ 2147483647 h 96"/>
                <a:gd name="T26" fmla="*/ 0 w 41"/>
                <a:gd name="T27" fmla="*/ 2147483647 h 96"/>
                <a:gd name="T28" fmla="*/ 0 w 41"/>
                <a:gd name="T29" fmla="*/ 0 h 96"/>
                <a:gd name="T30" fmla="*/ 2147483647 w 41"/>
                <a:gd name="T31" fmla="*/ 0 h 96"/>
                <a:gd name="T32" fmla="*/ 2147483647 w 41"/>
                <a:gd name="T33" fmla="*/ 0 h 96"/>
                <a:gd name="T34" fmla="*/ 2147483647 w 41"/>
                <a:gd name="T35" fmla="*/ 2147483647 h 96"/>
                <a:gd name="T36" fmla="*/ 2147483647 w 41"/>
                <a:gd name="T37" fmla="*/ 2147483647 h 96"/>
                <a:gd name="T38" fmla="*/ 2147483647 w 41"/>
                <a:gd name="T39" fmla="*/ 2147483647 h 96"/>
                <a:gd name="T40" fmla="*/ 2147483647 w 41"/>
                <a:gd name="T41" fmla="*/ 2147483647 h 96"/>
                <a:gd name="T42" fmla="*/ 2147483647 w 41"/>
                <a:gd name="T43" fmla="*/ 2147483647 h 96"/>
                <a:gd name="T44" fmla="*/ 2147483647 w 41"/>
                <a:gd name="T45" fmla="*/ 2147483647 h 96"/>
                <a:gd name="T46" fmla="*/ 2147483647 w 41"/>
                <a:gd name="T47" fmla="*/ 2147483647 h 96"/>
                <a:gd name="T48" fmla="*/ 2147483647 w 41"/>
                <a:gd name="T49" fmla="*/ 2147483647 h 96"/>
                <a:gd name="T50" fmla="*/ 2147483647 w 41"/>
                <a:gd name="T51" fmla="*/ 2147483647 h 96"/>
                <a:gd name="T52" fmla="*/ 2147483647 w 41"/>
                <a:gd name="T53" fmla="*/ 2147483647 h 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 h="96">
                  <a:moveTo>
                    <a:pt x="41" y="91"/>
                  </a:moveTo>
                  <a:cubicBezTo>
                    <a:pt x="41" y="96"/>
                    <a:pt x="41" y="96"/>
                    <a:pt x="41" y="96"/>
                  </a:cubicBezTo>
                  <a:cubicBezTo>
                    <a:pt x="31" y="95"/>
                    <a:pt x="24" y="95"/>
                    <a:pt x="21" y="95"/>
                  </a:cubicBezTo>
                  <a:cubicBezTo>
                    <a:pt x="0" y="96"/>
                    <a:pt x="0" y="96"/>
                    <a:pt x="0" y="96"/>
                  </a:cubicBezTo>
                  <a:cubicBezTo>
                    <a:pt x="0" y="91"/>
                    <a:pt x="0" y="91"/>
                    <a:pt x="0" y="91"/>
                  </a:cubicBezTo>
                  <a:cubicBezTo>
                    <a:pt x="5" y="91"/>
                    <a:pt x="8" y="91"/>
                    <a:pt x="10" y="91"/>
                  </a:cubicBezTo>
                  <a:cubicBezTo>
                    <a:pt x="11" y="90"/>
                    <a:pt x="12" y="90"/>
                    <a:pt x="12" y="89"/>
                  </a:cubicBezTo>
                  <a:cubicBezTo>
                    <a:pt x="13" y="88"/>
                    <a:pt x="13" y="86"/>
                    <a:pt x="13" y="83"/>
                  </a:cubicBezTo>
                  <a:cubicBezTo>
                    <a:pt x="13" y="82"/>
                    <a:pt x="13" y="75"/>
                    <a:pt x="14" y="63"/>
                  </a:cubicBezTo>
                  <a:cubicBezTo>
                    <a:pt x="14" y="32"/>
                    <a:pt x="14" y="32"/>
                    <a:pt x="14" y="32"/>
                  </a:cubicBezTo>
                  <a:cubicBezTo>
                    <a:pt x="14" y="26"/>
                    <a:pt x="13" y="20"/>
                    <a:pt x="13" y="14"/>
                  </a:cubicBezTo>
                  <a:cubicBezTo>
                    <a:pt x="13" y="10"/>
                    <a:pt x="13" y="7"/>
                    <a:pt x="12" y="6"/>
                  </a:cubicBezTo>
                  <a:cubicBezTo>
                    <a:pt x="12" y="6"/>
                    <a:pt x="11" y="5"/>
                    <a:pt x="10" y="5"/>
                  </a:cubicBezTo>
                  <a:cubicBezTo>
                    <a:pt x="8" y="4"/>
                    <a:pt x="5" y="4"/>
                    <a:pt x="0" y="4"/>
                  </a:cubicBezTo>
                  <a:cubicBezTo>
                    <a:pt x="0" y="0"/>
                    <a:pt x="0" y="0"/>
                    <a:pt x="0" y="0"/>
                  </a:cubicBezTo>
                  <a:cubicBezTo>
                    <a:pt x="9" y="0"/>
                    <a:pt x="15" y="0"/>
                    <a:pt x="20" y="0"/>
                  </a:cubicBezTo>
                  <a:cubicBezTo>
                    <a:pt x="25" y="0"/>
                    <a:pt x="32" y="0"/>
                    <a:pt x="41" y="0"/>
                  </a:cubicBezTo>
                  <a:cubicBezTo>
                    <a:pt x="41" y="4"/>
                    <a:pt x="41" y="4"/>
                    <a:pt x="41" y="4"/>
                  </a:cubicBezTo>
                  <a:cubicBezTo>
                    <a:pt x="35" y="4"/>
                    <a:pt x="32" y="4"/>
                    <a:pt x="31" y="5"/>
                  </a:cubicBezTo>
                  <a:cubicBezTo>
                    <a:pt x="30" y="5"/>
                    <a:pt x="29" y="6"/>
                    <a:pt x="28" y="6"/>
                  </a:cubicBezTo>
                  <a:cubicBezTo>
                    <a:pt x="28" y="7"/>
                    <a:pt x="27" y="9"/>
                    <a:pt x="27" y="13"/>
                  </a:cubicBezTo>
                  <a:cubicBezTo>
                    <a:pt x="27" y="14"/>
                    <a:pt x="27" y="20"/>
                    <a:pt x="27" y="32"/>
                  </a:cubicBezTo>
                  <a:cubicBezTo>
                    <a:pt x="27" y="63"/>
                    <a:pt x="27" y="63"/>
                    <a:pt x="27" y="63"/>
                  </a:cubicBezTo>
                  <a:cubicBezTo>
                    <a:pt x="27" y="69"/>
                    <a:pt x="27" y="75"/>
                    <a:pt x="27" y="81"/>
                  </a:cubicBezTo>
                  <a:cubicBezTo>
                    <a:pt x="27" y="86"/>
                    <a:pt x="28" y="88"/>
                    <a:pt x="28" y="89"/>
                  </a:cubicBezTo>
                  <a:cubicBezTo>
                    <a:pt x="29" y="90"/>
                    <a:pt x="30" y="90"/>
                    <a:pt x="31" y="91"/>
                  </a:cubicBezTo>
                  <a:cubicBezTo>
                    <a:pt x="32" y="91"/>
                    <a:pt x="35" y="91"/>
                    <a:pt x="41" y="91"/>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9" name="Freeform 10"/>
            <p:cNvSpPr>
              <a:spLocks/>
            </p:cNvSpPr>
            <p:nvPr/>
          </p:nvSpPr>
          <p:spPr bwMode="auto">
            <a:xfrm>
              <a:off x="1065" y="629"/>
              <a:ext cx="146" cy="156"/>
            </a:xfrm>
            <a:custGeom>
              <a:avLst/>
              <a:gdLst>
                <a:gd name="T0" fmla="*/ 2147483647 w 94"/>
                <a:gd name="T1" fmla="*/ 2147483647 h 100"/>
                <a:gd name="T2" fmla="*/ 2147483647 w 94"/>
                <a:gd name="T3" fmla="*/ 2147483647 h 100"/>
                <a:gd name="T4" fmla="*/ 2147483647 w 94"/>
                <a:gd name="T5" fmla="*/ 2147483647 h 100"/>
                <a:gd name="T6" fmla="*/ 2147483647 w 94"/>
                <a:gd name="T7" fmla="*/ 2147483647 h 100"/>
                <a:gd name="T8" fmla="*/ 2147483647 w 94"/>
                <a:gd name="T9" fmla="*/ 2147483647 h 100"/>
                <a:gd name="T10" fmla="*/ 2147483647 w 94"/>
                <a:gd name="T11" fmla="*/ 2147483647 h 100"/>
                <a:gd name="T12" fmla="*/ 2147483647 w 94"/>
                <a:gd name="T13" fmla="*/ 2147483647 h 100"/>
                <a:gd name="T14" fmla="*/ 2147483647 w 94"/>
                <a:gd name="T15" fmla="*/ 2147483647 h 100"/>
                <a:gd name="T16" fmla="*/ 0 w 94"/>
                <a:gd name="T17" fmla="*/ 2147483647 h 100"/>
                <a:gd name="T18" fmla="*/ 2147483647 w 94"/>
                <a:gd name="T19" fmla="*/ 2147483647 h 100"/>
                <a:gd name="T20" fmla="*/ 2147483647 w 94"/>
                <a:gd name="T21" fmla="*/ 0 h 100"/>
                <a:gd name="T22" fmla="*/ 2147483647 w 94"/>
                <a:gd name="T23" fmla="*/ 2147483647 h 100"/>
                <a:gd name="T24" fmla="*/ 2147483647 w 94"/>
                <a:gd name="T25" fmla="*/ 2147483647 h 100"/>
                <a:gd name="T26" fmla="*/ 2147483647 w 94"/>
                <a:gd name="T27" fmla="*/ 2147483647 h 100"/>
                <a:gd name="T28" fmla="*/ 2147483647 w 94"/>
                <a:gd name="T29" fmla="*/ 2147483647 h 100"/>
                <a:gd name="T30" fmla="*/ 2147483647 w 94"/>
                <a:gd name="T31" fmla="*/ 2147483647 h 100"/>
                <a:gd name="T32" fmla="*/ 2147483647 w 94"/>
                <a:gd name="T33" fmla="*/ 2147483647 h 100"/>
                <a:gd name="T34" fmla="*/ 2147483647 w 94"/>
                <a:gd name="T35" fmla="*/ 2147483647 h 100"/>
                <a:gd name="T36" fmla="*/ 2147483647 w 94"/>
                <a:gd name="T37" fmla="*/ 2147483647 h 100"/>
                <a:gd name="T38" fmla="*/ 2147483647 w 94"/>
                <a:gd name="T39" fmla="*/ 2147483647 h 100"/>
                <a:gd name="T40" fmla="*/ 2147483647 w 94"/>
                <a:gd name="T41" fmla="*/ 2147483647 h 100"/>
                <a:gd name="T42" fmla="*/ 2147483647 w 94"/>
                <a:gd name="T43" fmla="*/ 2147483647 h 100"/>
                <a:gd name="T44" fmla="*/ 2147483647 w 94"/>
                <a:gd name="T45" fmla="*/ 2147483647 h 100"/>
                <a:gd name="T46" fmla="*/ 2147483647 w 94"/>
                <a:gd name="T47" fmla="*/ 2147483647 h 100"/>
                <a:gd name="T48" fmla="*/ 2147483647 w 94"/>
                <a:gd name="T49" fmla="*/ 2147483647 h 100"/>
                <a:gd name="T50" fmla="*/ 2147483647 w 94"/>
                <a:gd name="T51" fmla="*/ 2147483647 h 100"/>
                <a:gd name="T52" fmla="*/ 2147483647 w 94"/>
                <a:gd name="T53" fmla="*/ 2147483647 h 100"/>
                <a:gd name="T54" fmla="*/ 2147483647 w 94"/>
                <a:gd name="T55" fmla="*/ 2147483647 h 100"/>
                <a:gd name="T56" fmla="*/ 2147483647 w 94"/>
                <a:gd name="T57" fmla="*/ 2147483647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4" h="100">
                  <a:moveTo>
                    <a:pt x="94" y="86"/>
                  </a:moveTo>
                  <a:cubicBezTo>
                    <a:pt x="91" y="92"/>
                    <a:pt x="91" y="92"/>
                    <a:pt x="91" y="92"/>
                  </a:cubicBezTo>
                  <a:cubicBezTo>
                    <a:pt x="85" y="95"/>
                    <a:pt x="80" y="97"/>
                    <a:pt x="75" y="98"/>
                  </a:cubicBezTo>
                  <a:cubicBezTo>
                    <a:pt x="69" y="99"/>
                    <a:pt x="64" y="100"/>
                    <a:pt x="57" y="100"/>
                  </a:cubicBezTo>
                  <a:cubicBezTo>
                    <a:pt x="50" y="100"/>
                    <a:pt x="43" y="99"/>
                    <a:pt x="37" y="97"/>
                  </a:cubicBezTo>
                  <a:cubicBezTo>
                    <a:pt x="31" y="95"/>
                    <a:pt x="25" y="93"/>
                    <a:pt x="21" y="89"/>
                  </a:cubicBezTo>
                  <a:cubicBezTo>
                    <a:pt x="16" y="86"/>
                    <a:pt x="12" y="83"/>
                    <a:pt x="9" y="78"/>
                  </a:cubicBezTo>
                  <a:cubicBezTo>
                    <a:pt x="6" y="74"/>
                    <a:pt x="4" y="70"/>
                    <a:pt x="2" y="65"/>
                  </a:cubicBezTo>
                  <a:cubicBezTo>
                    <a:pt x="1" y="61"/>
                    <a:pt x="0" y="55"/>
                    <a:pt x="0" y="50"/>
                  </a:cubicBezTo>
                  <a:cubicBezTo>
                    <a:pt x="0" y="35"/>
                    <a:pt x="5" y="24"/>
                    <a:pt x="16" y="14"/>
                  </a:cubicBezTo>
                  <a:cubicBezTo>
                    <a:pt x="26" y="5"/>
                    <a:pt x="41" y="0"/>
                    <a:pt x="59" y="0"/>
                  </a:cubicBezTo>
                  <a:cubicBezTo>
                    <a:pt x="63" y="0"/>
                    <a:pt x="67" y="0"/>
                    <a:pt x="71" y="1"/>
                  </a:cubicBezTo>
                  <a:cubicBezTo>
                    <a:pt x="74" y="1"/>
                    <a:pt x="79" y="2"/>
                    <a:pt x="84" y="3"/>
                  </a:cubicBezTo>
                  <a:cubicBezTo>
                    <a:pt x="89" y="5"/>
                    <a:pt x="92" y="6"/>
                    <a:pt x="94" y="6"/>
                  </a:cubicBezTo>
                  <a:cubicBezTo>
                    <a:pt x="93" y="8"/>
                    <a:pt x="92" y="11"/>
                    <a:pt x="91" y="13"/>
                  </a:cubicBezTo>
                  <a:cubicBezTo>
                    <a:pt x="91" y="17"/>
                    <a:pt x="90" y="21"/>
                    <a:pt x="90" y="26"/>
                  </a:cubicBezTo>
                  <a:cubicBezTo>
                    <a:pt x="85" y="26"/>
                    <a:pt x="85" y="26"/>
                    <a:pt x="85" y="26"/>
                  </a:cubicBezTo>
                  <a:cubicBezTo>
                    <a:pt x="85" y="18"/>
                    <a:pt x="85" y="18"/>
                    <a:pt x="85" y="18"/>
                  </a:cubicBezTo>
                  <a:cubicBezTo>
                    <a:pt x="85" y="14"/>
                    <a:pt x="82" y="11"/>
                    <a:pt x="78" y="9"/>
                  </a:cubicBezTo>
                  <a:cubicBezTo>
                    <a:pt x="73" y="6"/>
                    <a:pt x="66" y="5"/>
                    <a:pt x="57" y="5"/>
                  </a:cubicBezTo>
                  <a:cubicBezTo>
                    <a:pt x="51" y="5"/>
                    <a:pt x="45" y="6"/>
                    <a:pt x="40" y="8"/>
                  </a:cubicBezTo>
                  <a:cubicBezTo>
                    <a:pt x="36" y="9"/>
                    <a:pt x="31" y="12"/>
                    <a:pt x="28" y="15"/>
                  </a:cubicBezTo>
                  <a:cubicBezTo>
                    <a:pt x="24" y="18"/>
                    <a:pt x="21" y="23"/>
                    <a:pt x="19" y="28"/>
                  </a:cubicBezTo>
                  <a:cubicBezTo>
                    <a:pt x="17" y="33"/>
                    <a:pt x="16" y="39"/>
                    <a:pt x="16" y="47"/>
                  </a:cubicBezTo>
                  <a:cubicBezTo>
                    <a:pt x="16" y="61"/>
                    <a:pt x="20" y="72"/>
                    <a:pt x="29" y="80"/>
                  </a:cubicBezTo>
                  <a:cubicBezTo>
                    <a:pt x="37" y="88"/>
                    <a:pt x="49" y="92"/>
                    <a:pt x="63" y="92"/>
                  </a:cubicBezTo>
                  <a:cubicBezTo>
                    <a:pt x="70" y="92"/>
                    <a:pt x="76" y="91"/>
                    <a:pt x="81" y="90"/>
                  </a:cubicBezTo>
                  <a:cubicBezTo>
                    <a:pt x="85" y="89"/>
                    <a:pt x="89" y="87"/>
                    <a:pt x="92" y="84"/>
                  </a:cubicBezTo>
                  <a:lnTo>
                    <a:pt x="94" y="8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10" name="Freeform 11"/>
            <p:cNvSpPr>
              <a:spLocks/>
            </p:cNvSpPr>
            <p:nvPr/>
          </p:nvSpPr>
          <p:spPr bwMode="auto">
            <a:xfrm>
              <a:off x="415" y="629"/>
              <a:ext cx="146" cy="156"/>
            </a:xfrm>
            <a:custGeom>
              <a:avLst/>
              <a:gdLst>
                <a:gd name="T0" fmla="*/ 2147483647 w 94"/>
                <a:gd name="T1" fmla="*/ 2147483647 h 100"/>
                <a:gd name="T2" fmla="*/ 2147483647 w 94"/>
                <a:gd name="T3" fmla="*/ 2147483647 h 100"/>
                <a:gd name="T4" fmla="*/ 2147483647 w 94"/>
                <a:gd name="T5" fmla="*/ 2147483647 h 100"/>
                <a:gd name="T6" fmla="*/ 2147483647 w 94"/>
                <a:gd name="T7" fmla="*/ 2147483647 h 100"/>
                <a:gd name="T8" fmla="*/ 2147483647 w 94"/>
                <a:gd name="T9" fmla="*/ 2147483647 h 100"/>
                <a:gd name="T10" fmla="*/ 2147483647 w 94"/>
                <a:gd name="T11" fmla="*/ 2147483647 h 100"/>
                <a:gd name="T12" fmla="*/ 2147483647 w 94"/>
                <a:gd name="T13" fmla="*/ 2147483647 h 100"/>
                <a:gd name="T14" fmla="*/ 2147483647 w 94"/>
                <a:gd name="T15" fmla="*/ 2147483647 h 100"/>
                <a:gd name="T16" fmla="*/ 0 w 94"/>
                <a:gd name="T17" fmla="*/ 2147483647 h 100"/>
                <a:gd name="T18" fmla="*/ 2147483647 w 94"/>
                <a:gd name="T19" fmla="*/ 2147483647 h 100"/>
                <a:gd name="T20" fmla="*/ 2147483647 w 94"/>
                <a:gd name="T21" fmla="*/ 0 h 100"/>
                <a:gd name="T22" fmla="*/ 2147483647 w 94"/>
                <a:gd name="T23" fmla="*/ 2147483647 h 100"/>
                <a:gd name="T24" fmla="*/ 2147483647 w 94"/>
                <a:gd name="T25" fmla="*/ 2147483647 h 100"/>
                <a:gd name="T26" fmla="*/ 2147483647 w 94"/>
                <a:gd name="T27" fmla="*/ 2147483647 h 100"/>
                <a:gd name="T28" fmla="*/ 2147483647 w 94"/>
                <a:gd name="T29" fmla="*/ 2147483647 h 100"/>
                <a:gd name="T30" fmla="*/ 2147483647 w 94"/>
                <a:gd name="T31" fmla="*/ 2147483647 h 100"/>
                <a:gd name="T32" fmla="*/ 2147483647 w 94"/>
                <a:gd name="T33" fmla="*/ 2147483647 h 100"/>
                <a:gd name="T34" fmla="*/ 2147483647 w 94"/>
                <a:gd name="T35" fmla="*/ 2147483647 h 100"/>
                <a:gd name="T36" fmla="*/ 2147483647 w 94"/>
                <a:gd name="T37" fmla="*/ 2147483647 h 100"/>
                <a:gd name="T38" fmla="*/ 2147483647 w 94"/>
                <a:gd name="T39" fmla="*/ 2147483647 h 100"/>
                <a:gd name="T40" fmla="*/ 2147483647 w 94"/>
                <a:gd name="T41" fmla="*/ 2147483647 h 100"/>
                <a:gd name="T42" fmla="*/ 2147483647 w 94"/>
                <a:gd name="T43" fmla="*/ 2147483647 h 100"/>
                <a:gd name="T44" fmla="*/ 2147483647 w 94"/>
                <a:gd name="T45" fmla="*/ 2147483647 h 100"/>
                <a:gd name="T46" fmla="*/ 2147483647 w 94"/>
                <a:gd name="T47" fmla="*/ 2147483647 h 100"/>
                <a:gd name="T48" fmla="*/ 2147483647 w 94"/>
                <a:gd name="T49" fmla="*/ 2147483647 h 100"/>
                <a:gd name="T50" fmla="*/ 2147483647 w 94"/>
                <a:gd name="T51" fmla="*/ 2147483647 h 100"/>
                <a:gd name="T52" fmla="*/ 2147483647 w 94"/>
                <a:gd name="T53" fmla="*/ 2147483647 h 100"/>
                <a:gd name="T54" fmla="*/ 2147483647 w 94"/>
                <a:gd name="T55" fmla="*/ 2147483647 h 100"/>
                <a:gd name="T56" fmla="*/ 2147483647 w 94"/>
                <a:gd name="T57" fmla="*/ 2147483647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4" h="100">
                  <a:moveTo>
                    <a:pt x="94" y="86"/>
                  </a:moveTo>
                  <a:cubicBezTo>
                    <a:pt x="91" y="92"/>
                    <a:pt x="91" y="92"/>
                    <a:pt x="91" y="92"/>
                  </a:cubicBezTo>
                  <a:cubicBezTo>
                    <a:pt x="85" y="95"/>
                    <a:pt x="80" y="97"/>
                    <a:pt x="75" y="98"/>
                  </a:cubicBezTo>
                  <a:cubicBezTo>
                    <a:pt x="69" y="99"/>
                    <a:pt x="64" y="100"/>
                    <a:pt x="57" y="100"/>
                  </a:cubicBezTo>
                  <a:cubicBezTo>
                    <a:pt x="50" y="100"/>
                    <a:pt x="43" y="99"/>
                    <a:pt x="37" y="97"/>
                  </a:cubicBezTo>
                  <a:cubicBezTo>
                    <a:pt x="31" y="95"/>
                    <a:pt x="25" y="93"/>
                    <a:pt x="21" y="89"/>
                  </a:cubicBezTo>
                  <a:cubicBezTo>
                    <a:pt x="16" y="86"/>
                    <a:pt x="12" y="83"/>
                    <a:pt x="9" y="78"/>
                  </a:cubicBezTo>
                  <a:cubicBezTo>
                    <a:pt x="6" y="74"/>
                    <a:pt x="4" y="70"/>
                    <a:pt x="2" y="65"/>
                  </a:cubicBezTo>
                  <a:cubicBezTo>
                    <a:pt x="1" y="61"/>
                    <a:pt x="0" y="55"/>
                    <a:pt x="0" y="50"/>
                  </a:cubicBezTo>
                  <a:cubicBezTo>
                    <a:pt x="0" y="35"/>
                    <a:pt x="5" y="24"/>
                    <a:pt x="16" y="14"/>
                  </a:cubicBezTo>
                  <a:cubicBezTo>
                    <a:pt x="26" y="5"/>
                    <a:pt x="41" y="0"/>
                    <a:pt x="59" y="0"/>
                  </a:cubicBezTo>
                  <a:cubicBezTo>
                    <a:pt x="63" y="0"/>
                    <a:pt x="67" y="0"/>
                    <a:pt x="71" y="1"/>
                  </a:cubicBezTo>
                  <a:cubicBezTo>
                    <a:pt x="74" y="1"/>
                    <a:pt x="79" y="2"/>
                    <a:pt x="84" y="3"/>
                  </a:cubicBezTo>
                  <a:cubicBezTo>
                    <a:pt x="89" y="5"/>
                    <a:pt x="92" y="6"/>
                    <a:pt x="94" y="6"/>
                  </a:cubicBezTo>
                  <a:cubicBezTo>
                    <a:pt x="93" y="8"/>
                    <a:pt x="92" y="11"/>
                    <a:pt x="91" y="13"/>
                  </a:cubicBezTo>
                  <a:cubicBezTo>
                    <a:pt x="91" y="17"/>
                    <a:pt x="90" y="21"/>
                    <a:pt x="90" y="26"/>
                  </a:cubicBezTo>
                  <a:cubicBezTo>
                    <a:pt x="86" y="26"/>
                    <a:pt x="86" y="26"/>
                    <a:pt x="86" y="26"/>
                  </a:cubicBezTo>
                  <a:cubicBezTo>
                    <a:pt x="85" y="18"/>
                    <a:pt x="85" y="18"/>
                    <a:pt x="85" y="18"/>
                  </a:cubicBezTo>
                  <a:cubicBezTo>
                    <a:pt x="85" y="14"/>
                    <a:pt x="82" y="11"/>
                    <a:pt x="78" y="9"/>
                  </a:cubicBezTo>
                  <a:cubicBezTo>
                    <a:pt x="73" y="6"/>
                    <a:pt x="66" y="5"/>
                    <a:pt x="57" y="5"/>
                  </a:cubicBezTo>
                  <a:cubicBezTo>
                    <a:pt x="51" y="5"/>
                    <a:pt x="45" y="6"/>
                    <a:pt x="40" y="8"/>
                  </a:cubicBezTo>
                  <a:cubicBezTo>
                    <a:pt x="36" y="9"/>
                    <a:pt x="31" y="12"/>
                    <a:pt x="28" y="15"/>
                  </a:cubicBezTo>
                  <a:cubicBezTo>
                    <a:pt x="24" y="18"/>
                    <a:pt x="21" y="23"/>
                    <a:pt x="19" y="28"/>
                  </a:cubicBezTo>
                  <a:cubicBezTo>
                    <a:pt x="17" y="33"/>
                    <a:pt x="16" y="39"/>
                    <a:pt x="16" y="47"/>
                  </a:cubicBezTo>
                  <a:cubicBezTo>
                    <a:pt x="16" y="61"/>
                    <a:pt x="20" y="72"/>
                    <a:pt x="29" y="80"/>
                  </a:cubicBezTo>
                  <a:cubicBezTo>
                    <a:pt x="37" y="88"/>
                    <a:pt x="49" y="92"/>
                    <a:pt x="63" y="92"/>
                  </a:cubicBezTo>
                  <a:cubicBezTo>
                    <a:pt x="70" y="92"/>
                    <a:pt x="76" y="91"/>
                    <a:pt x="81" y="90"/>
                  </a:cubicBezTo>
                  <a:cubicBezTo>
                    <a:pt x="85" y="89"/>
                    <a:pt x="89" y="87"/>
                    <a:pt x="92" y="84"/>
                  </a:cubicBezTo>
                  <a:lnTo>
                    <a:pt x="94" y="8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11" name="Freeform 12"/>
            <p:cNvSpPr>
              <a:spLocks/>
            </p:cNvSpPr>
            <p:nvPr/>
          </p:nvSpPr>
          <p:spPr bwMode="auto">
            <a:xfrm>
              <a:off x="479" y="434"/>
              <a:ext cx="201" cy="151"/>
            </a:xfrm>
            <a:custGeom>
              <a:avLst/>
              <a:gdLst>
                <a:gd name="T0" fmla="*/ 0 w 130"/>
                <a:gd name="T1" fmla="*/ 2147483647 h 97"/>
                <a:gd name="T2" fmla="*/ 0 w 130"/>
                <a:gd name="T3" fmla="*/ 0 h 97"/>
                <a:gd name="T4" fmla="*/ 2147483647 w 130"/>
                <a:gd name="T5" fmla="*/ 0 h 97"/>
                <a:gd name="T6" fmla="*/ 2147483647 w 130"/>
                <a:gd name="T7" fmla="*/ 0 h 97"/>
                <a:gd name="T8" fmla="*/ 2147483647 w 130"/>
                <a:gd name="T9" fmla="*/ 2147483647 h 97"/>
                <a:gd name="T10" fmla="*/ 2147483647 w 130"/>
                <a:gd name="T11" fmla="*/ 2147483647 h 97"/>
                <a:gd name="T12" fmla="*/ 2147483647 w 130"/>
                <a:gd name="T13" fmla="*/ 2147483647 h 97"/>
                <a:gd name="T14" fmla="*/ 2147483647 w 130"/>
                <a:gd name="T15" fmla="*/ 0 h 97"/>
                <a:gd name="T16" fmla="*/ 2147483647 w 130"/>
                <a:gd name="T17" fmla="*/ 0 h 97"/>
                <a:gd name="T18" fmla="*/ 2147483647 w 130"/>
                <a:gd name="T19" fmla="*/ 0 h 97"/>
                <a:gd name="T20" fmla="*/ 2147483647 w 130"/>
                <a:gd name="T21" fmla="*/ 2147483647 h 97"/>
                <a:gd name="T22" fmla="*/ 2147483647 w 130"/>
                <a:gd name="T23" fmla="*/ 2147483647 h 97"/>
                <a:gd name="T24" fmla="*/ 2147483647 w 130"/>
                <a:gd name="T25" fmla="*/ 2147483647 h 97"/>
                <a:gd name="T26" fmla="*/ 2147483647 w 130"/>
                <a:gd name="T27" fmla="*/ 2147483647 h 97"/>
                <a:gd name="T28" fmla="*/ 2147483647 w 130"/>
                <a:gd name="T29" fmla="*/ 2147483647 h 97"/>
                <a:gd name="T30" fmla="*/ 2147483647 w 130"/>
                <a:gd name="T31" fmla="*/ 2147483647 h 97"/>
                <a:gd name="T32" fmla="*/ 2147483647 w 130"/>
                <a:gd name="T33" fmla="*/ 2147483647 h 97"/>
                <a:gd name="T34" fmla="*/ 2147483647 w 130"/>
                <a:gd name="T35" fmla="*/ 2147483647 h 97"/>
                <a:gd name="T36" fmla="*/ 2147483647 w 130"/>
                <a:gd name="T37" fmla="*/ 2147483647 h 97"/>
                <a:gd name="T38" fmla="*/ 2147483647 w 130"/>
                <a:gd name="T39" fmla="*/ 2147483647 h 97"/>
                <a:gd name="T40" fmla="*/ 2147483647 w 130"/>
                <a:gd name="T41" fmla="*/ 2147483647 h 97"/>
                <a:gd name="T42" fmla="*/ 2147483647 w 130"/>
                <a:gd name="T43" fmla="*/ 2147483647 h 97"/>
                <a:gd name="T44" fmla="*/ 2147483647 w 130"/>
                <a:gd name="T45" fmla="*/ 2147483647 h 97"/>
                <a:gd name="T46" fmla="*/ 2147483647 w 130"/>
                <a:gd name="T47" fmla="*/ 2147483647 h 97"/>
                <a:gd name="T48" fmla="*/ 2147483647 w 130"/>
                <a:gd name="T49" fmla="*/ 2147483647 h 97"/>
                <a:gd name="T50" fmla="*/ 2147483647 w 130"/>
                <a:gd name="T51" fmla="*/ 2147483647 h 97"/>
                <a:gd name="T52" fmla="*/ 2147483647 w 130"/>
                <a:gd name="T53" fmla="*/ 2147483647 h 97"/>
                <a:gd name="T54" fmla="*/ 2147483647 w 130"/>
                <a:gd name="T55" fmla="*/ 2147483647 h 97"/>
                <a:gd name="T56" fmla="*/ 2147483647 w 130"/>
                <a:gd name="T57" fmla="*/ 2147483647 h 97"/>
                <a:gd name="T58" fmla="*/ 2147483647 w 130"/>
                <a:gd name="T59" fmla="*/ 2147483647 h 97"/>
                <a:gd name="T60" fmla="*/ 2147483647 w 130"/>
                <a:gd name="T61" fmla="*/ 2147483647 h 97"/>
                <a:gd name="T62" fmla="*/ 2147483647 w 130"/>
                <a:gd name="T63" fmla="*/ 2147483647 h 97"/>
                <a:gd name="T64" fmla="*/ 2147483647 w 130"/>
                <a:gd name="T65" fmla="*/ 2147483647 h 97"/>
                <a:gd name="T66" fmla="*/ 2147483647 w 130"/>
                <a:gd name="T67" fmla="*/ 2147483647 h 97"/>
                <a:gd name="T68" fmla="*/ 2147483647 w 130"/>
                <a:gd name="T69" fmla="*/ 2147483647 h 97"/>
                <a:gd name="T70" fmla="*/ 2147483647 w 130"/>
                <a:gd name="T71" fmla="*/ 2147483647 h 97"/>
                <a:gd name="T72" fmla="*/ 2147483647 w 130"/>
                <a:gd name="T73" fmla="*/ 2147483647 h 97"/>
                <a:gd name="T74" fmla="*/ 2147483647 w 130"/>
                <a:gd name="T75" fmla="*/ 2147483647 h 97"/>
                <a:gd name="T76" fmla="*/ 2147483647 w 130"/>
                <a:gd name="T77" fmla="*/ 2147483647 h 97"/>
                <a:gd name="T78" fmla="*/ 2147483647 w 130"/>
                <a:gd name="T79" fmla="*/ 2147483647 h 97"/>
                <a:gd name="T80" fmla="*/ 2147483647 w 130"/>
                <a:gd name="T81" fmla="*/ 2147483647 h 97"/>
                <a:gd name="T82" fmla="*/ 2147483647 w 130"/>
                <a:gd name="T83" fmla="*/ 2147483647 h 97"/>
                <a:gd name="T84" fmla="*/ 2147483647 w 130"/>
                <a:gd name="T85" fmla="*/ 2147483647 h 97"/>
                <a:gd name="T86" fmla="*/ 0 w 130"/>
                <a:gd name="T87" fmla="*/ 2147483647 h 97"/>
                <a:gd name="T88" fmla="*/ 0 w 130"/>
                <a:gd name="T89" fmla="*/ 2147483647 h 97"/>
                <a:gd name="T90" fmla="*/ 2147483647 w 130"/>
                <a:gd name="T91" fmla="*/ 2147483647 h 97"/>
                <a:gd name="T92" fmla="*/ 2147483647 w 130"/>
                <a:gd name="T93" fmla="*/ 2147483647 h 97"/>
                <a:gd name="T94" fmla="*/ 2147483647 w 130"/>
                <a:gd name="T95" fmla="*/ 2147483647 h 97"/>
                <a:gd name="T96" fmla="*/ 2147483647 w 130"/>
                <a:gd name="T97" fmla="*/ 2147483647 h 97"/>
                <a:gd name="T98" fmla="*/ 2147483647 w 130"/>
                <a:gd name="T99" fmla="*/ 2147483647 h 97"/>
                <a:gd name="T100" fmla="*/ 2147483647 w 130"/>
                <a:gd name="T101" fmla="*/ 2147483647 h 97"/>
                <a:gd name="T102" fmla="*/ 2147483647 w 130"/>
                <a:gd name="T103" fmla="*/ 2147483647 h 97"/>
                <a:gd name="T104" fmla="*/ 2147483647 w 130"/>
                <a:gd name="T105" fmla="*/ 2147483647 h 97"/>
                <a:gd name="T106" fmla="*/ 0 w 130"/>
                <a:gd name="T107" fmla="*/ 2147483647 h 9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0" h="97">
                  <a:moveTo>
                    <a:pt x="0" y="4"/>
                  </a:moveTo>
                  <a:cubicBezTo>
                    <a:pt x="0" y="0"/>
                    <a:pt x="0" y="0"/>
                    <a:pt x="0" y="0"/>
                  </a:cubicBezTo>
                  <a:cubicBezTo>
                    <a:pt x="4" y="0"/>
                    <a:pt x="9" y="0"/>
                    <a:pt x="14" y="0"/>
                  </a:cubicBezTo>
                  <a:cubicBezTo>
                    <a:pt x="18" y="0"/>
                    <a:pt x="23" y="0"/>
                    <a:pt x="27" y="0"/>
                  </a:cubicBezTo>
                  <a:cubicBezTo>
                    <a:pt x="31" y="9"/>
                    <a:pt x="35" y="17"/>
                    <a:pt x="38" y="24"/>
                  </a:cubicBezTo>
                  <a:cubicBezTo>
                    <a:pt x="65" y="76"/>
                    <a:pt x="65" y="76"/>
                    <a:pt x="65" y="76"/>
                  </a:cubicBezTo>
                  <a:cubicBezTo>
                    <a:pt x="89" y="28"/>
                    <a:pt x="89" y="28"/>
                    <a:pt x="89" y="28"/>
                  </a:cubicBezTo>
                  <a:cubicBezTo>
                    <a:pt x="96" y="15"/>
                    <a:pt x="100" y="5"/>
                    <a:pt x="102" y="0"/>
                  </a:cubicBezTo>
                  <a:cubicBezTo>
                    <a:pt x="107" y="0"/>
                    <a:pt x="112" y="0"/>
                    <a:pt x="115" y="0"/>
                  </a:cubicBezTo>
                  <a:cubicBezTo>
                    <a:pt x="118" y="0"/>
                    <a:pt x="123" y="0"/>
                    <a:pt x="130" y="0"/>
                  </a:cubicBezTo>
                  <a:cubicBezTo>
                    <a:pt x="130" y="4"/>
                    <a:pt x="130" y="4"/>
                    <a:pt x="130" y="4"/>
                  </a:cubicBezTo>
                  <a:cubicBezTo>
                    <a:pt x="125" y="4"/>
                    <a:pt x="121" y="5"/>
                    <a:pt x="120" y="5"/>
                  </a:cubicBezTo>
                  <a:cubicBezTo>
                    <a:pt x="119" y="5"/>
                    <a:pt x="118" y="6"/>
                    <a:pt x="118" y="7"/>
                  </a:cubicBezTo>
                  <a:cubicBezTo>
                    <a:pt x="117" y="8"/>
                    <a:pt x="117" y="10"/>
                    <a:pt x="117" y="13"/>
                  </a:cubicBezTo>
                  <a:cubicBezTo>
                    <a:pt x="116" y="14"/>
                    <a:pt x="116" y="20"/>
                    <a:pt x="116" y="32"/>
                  </a:cubicBezTo>
                  <a:cubicBezTo>
                    <a:pt x="116" y="63"/>
                    <a:pt x="116" y="63"/>
                    <a:pt x="116" y="63"/>
                  </a:cubicBezTo>
                  <a:cubicBezTo>
                    <a:pt x="116" y="69"/>
                    <a:pt x="116" y="75"/>
                    <a:pt x="117" y="81"/>
                  </a:cubicBezTo>
                  <a:cubicBezTo>
                    <a:pt x="117" y="85"/>
                    <a:pt x="117" y="88"/>
                    <a:pt x="118" y="89"/>
                  </a:cubicBezTo>
                  <a:cubicBezTo>
                    <a:pt x="118" y="89"/>
                    <a:pt x="119" y="90"/>
                    <a:pt x="120" y="90"/>
                  </a:cubicBezTo>
                  <a:cubicBezTo>
                    <a:pt x="121" y="91"/>
                    <a:pt x="125" y="91"/>
                    <a:pt x="130" y="91"/>
                  </a:cubicBezTo>
                  <a:cubicBezTo>
                    <a:pt x="130" y="95"/>
                    <a:pt x="130" y="95"/>
                    <a:pt x="130" y="95"/>
                  </a:cubicBezTo>
                  <a:cubicBezTo>
                    <a:pt x="121" y="95"/>
                    <a:pt x="114" y="95"/>
                    <a:pt x="110" y="95"/>
                  </a:cubicBezTo>
                  <a:cubicBezTo>
                    <a:pt x="107" y="95"/>
                    <a:pt x="100" y="95"/>
                    <a:pt x="89" y="95"/>
                  </a:cubicBezTo>
                  <a:cubicBezTo>
                    <a:pt x="89" y="91"/>
                    <a:pt x="89" y="91"/>
                    <a:pt x="89" y="91"/>
                  </a:cubicBezTo>
                  <a:cubicBezTo>
                    <a:pt x="95" y="91"/>
                    <a:pt x="98" y="91"/>
                    <a:pt x="100" y="90"/>
                  </a:cubicBezTo>
                  <a:cubicBezTo>
                    <a:pt x="101" y="90"/>
                    <a:pt x="102" y="89"/>
                    <a:pt x="102" y="89"/>
                  </a:cubicBezTo>
                  <a:cubicBezTo>
                    <a:pt x="103" y="88"/>
                    <a:pt x="103" y="86"/>
                    <a:pt x="103" y="82"/>
                  </a:cubicBezTo>
                  <a:cubicBezTo>
                    <a:pt x="103" y="81"/>
                    <a:pt x="103" y="75"/>
                    <a:pt x="103" y="63"/>
                  </a:cubicBezTo>
                  <a:cubicBezTo>
                    <a:pt x="103" y="14"/>
                    <a:pt x="103" y="14"/>
                    <a:pt x="103" y="14"/>
                  </a:cubicBezTo>
                  <a:cubicBezTo>
                    <a:pt x="79" y="62"/>
                    <a:pt x="79" y="62"/>
                    <a:pt x="79" y="62"/>
                  </a:cubicBezTo>
                  <a:cubicBezTo>
                    <a:pt x="75" y="70"/>
                    <a:pt x="72" y="76"/>
                    <a:pt x="70" y="81"/>
                  </a:cubicBezTo>
                  <a:cubicBezTo>
                    <a:pt x="69" y="84"/>
                    <a:pt x="66" y="89"/>
                    <a:pt x="63" y="97"/>
                  </a:cubicBezTo>
                  <a:cubicBezTo>
                    <a:pt x="60" y="97"/>
                    <a:pt x="60" y="97"/>
                    <a:pt x="60" y="97"/>
                  </a:cubicBezTo>
                  <a:cubicBezTo>
                    <a:pt x="60" y="95"/>
                    <a:pt x="59" y="94"/>
                    <a:pt x="59" y="93"/>
                  </a:cubicBezTo>
                  <a:cubicBezTo>
                    <a:pt x="54" y="83"/>
                    <a:pt x="54" y="83"/>
                    <a:pt x="54" y="83"/>
                  </a:cubicBezTo>
                  <a:cubicBezTo>
                    <a:pt x="20" y="16"/>
                    <a:pt x="20" y="16"/>
                    <a:pt x="20" y="16"/>
                  </a:cubicBezTo>
                  <a:cubicBezTo>
                    <a:pt x="20" y="63"/>
                    <a:pt x="20" y="63"/>
                    <a:pt x="20" y="63"/>
                  </a:cubicBezTo>
                  <a:cubicBezTo>
                    <a:pt x="20" y="69"/>
                    <a:pt x="20" y="75"/>
                    <a:pt x="20" y="81"/>
                  </a:cubicBezTo>
                  <a:cubicBezTo>
                    <a:pt x="21" y="85"/>
                    <a:pt x="21" y="88"/>
                    <a:pt x="22" y="89"/>
                  </a:cubicBezTo>
                  <a:cubicBezTo>
                    <a:pt x="22" y="89"/>
                    <a:pt x="23" y="90"/>
                    <a:pt x="24" y="90"/>
                  </a:cubicBezTo>
                  <a:cubicBezTo>
                    <a:pt x="25" y="91"/>
                    <a:pt x="29" y="91"/>
                    <a:pt x="34" y="91"/>
                  </a:cubicBezTo>
                  <a:cubicBezTo>
                    <a:pt x="34" y="95"/>
                    <a:pt x="34" y="95"/>
                    <a:pt x="34" y="95"/>
                  </a:cubicBezTo>
                  <a:cubicBezTo>
                    <a:pt x="17" y="95"/>
                    <a:pt x="17" y="95"/>
                    <a:pt x="17" y="95"/>
                  </a:cubicBezTo>
                  <a:cubicBezTo>
                    <a:pt x="0" y="95"/>
                    <a:pt x="0" y="95"/>
                    <a:pt x="0" y="95"/>
                  </a:cubicBezTo>
                  <a:cubicBezTo>
                    <a:pt x="0" y="91"/>
                    <a:pt x="0" y="91"/>
                    <a:pt x="0" y="91"/>
                  </a:cubicBezTo>
                  <a:cubicBezTo>
                    <a:pt x="5" y="91"/>
                    <a:pt x="8" y="91"/>
                    <a:pt x="10" y="90"/>
                  </a:cubicBezTo>
                  <a:cubicBezTo>
                    <a:pt x="11" y="90"/>
                    <a:pt x="12" y="89"/>
                    <a:pt x="12" y="89"/>
                  </a:cubicBezTo>
                  <a:cubicBezTo>
                    <a:pt x="13" y="88"/>
                    <a:pt x="13" y="86"/>
                    <a:pt x="13" y="82"/>
                  </a:cubicBezTo>
                  <a:cubicBezTo>
                    <a:pt x="13" y="81"/>
                    <a:pt x="13" y="75"/>
                    <a:pt x="14" y="63"/>
                  </a:cubicBezTo>
                  <a:cubicBezTo>
                    <a:pt x="14" y="32"/>
                    <a:pt x="14" y="32"/>
                    <a:pt x="14" y="32"/>
                  </a:cubicBezTo>
                  <a:cubicBezTo>
                    <a:pt x="14" y="26"/>
                    <a:pt x="13" y="20"/>
                    <a:pt x="13" y="14"/>
                  </a:cubicBezTo>
                  <a:cubicBezTo>
                    <a:pt x="13" y="10"/>
                    <a:pt x="13" y="8"/>
                    <a:pt x="12" y="7"/>
                  </a:cubicBezTo>
                  <a:cubicBezTo>
                    <a:pt x="12" y="6"/>
                    <a:pt x="11" y="5"/>
                    <a:pt x="10" y="5"/>
                  </a:cubicBezTo>
                  <a:cubicBezTo>
                    <a:pt x="8" y="5"/>
                    <a:pt x="5" y="4"/>
                    <a:pt x="0" y="4"/>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12" name="Freeform 13"/>
            <p:cNvSpPr>
              <a:spLocks noEditPoints="1"/>
            </p:cNvSpPr>
            <p:nvPr/>
          </p:nvSpPr>
          <p:spPr bwMode="auto">
            <a:xfrm>
              <a:off x="688" y="432"/>
              <a:ext cx="166" cy="149"/>
            </a:xfrm>
            <a:custGeom>
              <a:avLst/>
              <a:gdLst>
                <a:gd name="T0" fmla="*/ 2147483647 w 107"/>
                <a:gd name="T1" fmla="*/ 2147483647 h 96"/>
                <a:gd name="T2" fmla="*/ 2147483647 w 107"/>
                <a:gd name="T3" fmla="*/ 2147483647 h 96"/>
                <a:gd name="T4" fmla="*/ 2147483647 w 107"/>
                <a:gd name="T5" fmla="*/ 2147483647 h 96"/>
                <a:gd name="T6" fmla="*/ 2147483647 w 107"/>
                <a:gd name="T7" fmla="*/ 2147483647 h 96"/>
                <a:gd name="T8" fmla="*/ 2147483647 w 107"/>
                <a:gd name="T9" fmla="*/ 2147483647 h 96"/>
                <a:gd name="T10" fmla="*/ 2147483647 w 107"/>
                <a:gd name="T11" fmla="*/ 2147483647 h 96"/>
                <a:gd name="T12" fmla="*/ 2147483647 w 107"/>
                <a:gd name="T13" fmla="*/ 2147483647 h 96"/>
                <a:gd name="T14" fmla="*/ 2147483647 w 107"/>
                <a:gd name="T15" fmla="*/ 2147483647 h 96"/>
                <a:gd name="T16" fmla="*/ 2147483647 w 107"/>
                <a:gd name="T17" fmla="*/ 2147483647 h 96"/>
                <a:gd name="T18" fmla="*/ 2147483647 w 107"/>
                <a:gd name="T19" fmla="*/ 2147483647 h 96"/>
                <a:gd name="T20" fmla="*/ 2147483647 w 107"/>
                <a:gd name="T21" fmla="*/ 2147483647 h 96"/>
                <a:gd name="T22" fmla="*/ 2147483647 w 107"/>
                <a:gd name="T23" fmla="*/ 2147483647 h 96"/>
                <a:gd name="T24" fmla="*/ 2147483647 w 107"/>
                <a:gd name="T25" fmla="*/ 2147483647 h 96"/>
                <a:gd name="T26" fmla="*/ 2147483647 w 107"/>
                <a:gd name="T27" fmla="*/ 2147483647 h 96"/>
                <a:gd name="T28" fmla="*/ 2147483647 w 107"/>
                <a:gd name="T29" fmla="*/ 2147483647 h 96"/>
                <a:gd name="T30" fmla="*/ 2147483647 w 107"/>
                <a:gd name="T31" fmla="*/ 2147483647 h 96"/>
                <a:gd name="T32" fmla="*/ 2147483647 w 107"/>
                <a:gd name="T33" fmla="*/ 2147483647 h 96"/>
                <a:gd name="T34" fmla="*/ 2147483647 w 107"/>
                <a:gd name="T35" fmla="*/ 2147483647 h 96"/>
                <a:gd name="T36" fmla="*/ 2147483647 w 107"/>
                <a:gd name="T37" fmla="*/ 2147483647 h 96"/>
                <a:gd name="T38" fmla="*/ 2147483647 w 107"/>
                <a:gd name="T39" fmla="*/ 2147483647 h 96"/>
                <a:gd name="T40" fmla="*/ 2147483647 w 107"/>
                <a:gd name="T41" fmla="*/ 2147483647 h 96"/>
                <a:gd name="T42" fmla="*/ 2147483647 w 107"/>
                <a:gd name="T43" fmla="*/ 0 h 96"/>
                <a:gd name="T44" fmla="*/ 2147483647 w 107"/>
                <a:gd name="T45" fmla="*/ 0 h 96"/>
                <a:gd name="T46" fmla="*/ 2147483647 w 107"/>
                <a:gd name="T47" fmla="*/ 2147483647 h 96"/>
                <a:gd name="T48" fmla="*/ 2147483647 w 107"/>
                <a:gd name="T49" fmla="*/ 2147483647 h 96"/>
                <a:gd name="T50" fmla="*/ 2147483647 w 107"/>
                <a:gd name="T51" fmla="*/ 2147483647 h 96"/>
                <a:gd name="T52" fmla="*/ 2147483647 w 107"/>
                <a:gd name="T53" fmla="*/ 2147483647 h 96"/>
                <a:gd name="T54" fmla="*/ 2147483647 w 107"/>
                <a:gd name="T55" fmla="*/ 2147483647 h 96"/>
                <a:gd name="T56" fmla="*/ 0 w 107"/>
                <a:gd name="T57" fmla="*/ 2147483647 h 96"/>
                <a:gd name="T58" fmla="*/ 0 w 107"/>
                <a:gd name="T59" fmla="*/ 2147483647 h 96"/>
                <a:gd name="T60" fmla="*/ 2147483647 w 107"/>
                <a:gd name="T61" fmla="*/ 2147483647 h 96"/>
                <a:gd name="T62" fmla="*/ 2147483647 w 107"/>
                <a:gd name="T63" fmla="*/ 2147483647 h 96"/>
                <a:gd name="T64" fmla="*/ 2147483647 w 107"/>
                <a:gd name="T65" fmla="*/ 2147483647 h 96"/>
                <a:gd name="T66" fmla="*/ 2147483647 w 107"/>
                <a:gd name="T67" fmla="*/ 2147483647 h 96"/>
                <a:gd name="T68" fmla="*/ 2147483647 w 107"/>
                <a:gd name="T69" fmla="*/ 2147483647 h 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7" h="96">
                  <a:moveTo>
                    <a:pt x="15" y="96"/>
                  </a:moveTo>
                  <a:cubicBezTo>
                    <a:pt x="19" y="96"/>
                    <a:pt x="25" y="96"/>
                    <a:pt x="33" y="96"/>
                  </a:cubicBezTo>
                  <a:cubicBezTo>
                    <a:pt x="33" y="92"/>
                    <a:pt x="33" y="92"/>
                    <a:pt x="33" y="92"/>
                  </a:cubicBezTo>
                  <a:cubicBezTo>
                    <a:pt x="28" y="92"/>
                    <a:pt x="25" y="92"/>
                    <a:pt x="24" y="92"/>
                  </a:cubicBezTo>
                  <a:cubicBezTo>
                    <a:pt x="22" y="91"/>
                    <a:pt x="22" y="91"/>
                    <a:pt x="21" y="90"/>
                  </a:cubicBezTo>
                  <a:cubicBezTo>
                    <a:pt x="21" y="90"/>
                    <a:pt x="21" y="89"/>
                    <a:pt x="21" y="89"/>
                  </a:cubicBezTo>
                  <a:cubicBezTo>
                    <a:pt x="21" y="87"/>
                    <a:pt x="21" y="85"/>
                    <a:pt x="23" y="82"/>
                  </a:cubicBezTo>
                  <a:cubicBezTo>
                    <a:pt x="30" y="65"/>
                    <a:pt x="30" y="65"/>
                    <a:pt x="30" y="65"/>
                  </a:cubicBezTo>
                  <a:cubicBezTo>
                    <a:pt x="71" y="65"/>
                    <a:pt x="71" y="65"/>
                    <a:pt x="71" y="65"/>
                  </a:cubicBezTo>
                  <a:cubicBezTo>
                    <a:pt x="80" y="85"/>
                    <a:pt x="80" y="85"/>
                    <a:pt x="80" y="85"/>
                  </a:cubicBezTo>
                  <a:cubicBezTo>
                    <a:pt x="81" y="87"/>
                    <a:pt x="81" y="88"/>
                    <a:pt x="81" y="89"/>
                  </a:cubicBezTo>
                  <a:cubicBezTo>
                    <a:pt x="81" y="90"/>
                    <a:pt x="81" y="90"/>
                    <a:pt x="80" y="91"/>
                  </a:cubicBezTo>
                  <a:cubicBezTo>
                    <a:pt x="80" y="91"/>
                    <a:pt x="79" y="91"/>
                    <a:pt x="78" y="92"/>
                  </a:cubicBezTo>
                  <a:cubicBezTo>
                    <a:pt x="77" y="92"/>
                    <a:pt x="74" y="92"/>
                    <a:pt x="68" y="92"/>
                  </a:cubicBezTo>
                  <a:cubicBezTo>
                    <a:pt x="68" y="96"/>
                    <a:pt x="68" y="96"/>
                    <a:pt x="68" y="96"/>
                  </a:cubicBezTo>
                  <a:cubicBezTo>
                    <a:pt x="91" y="96"/>
                    <a:pt x="91" y="96"/>
                    <a:pt x="91" y="96"/>
                  </a:cubicBezTo>
                  <a:cubicBezTo>
                    <a:pt x="94" y="96"/>
                    <a:pt x="99" y="96"/>
                    <a:pt x="107" y="96"/>
                  </a:cubicBezTo>
                  <a:cubicBezTo>
                    <a:pt x="107" y="92"/>
                    <a:pt x="107" y="92"/>
                    <a:pt x="107" y="92"/>
                  </a:cubicBezTo>
                  <a:cubicBezTo>
                    <a:pt x="103" y="92"/>
                    <a:pt x="100" y="92"/>
                    <a:pt x="99" y="91"/>
                  </a:cubicBezTo>
                  <a:cubicBezTo>
                    <a:pt x="98" y="91"/>
                    <a:pt x="97" y="90"/>
                    <a:pt x="96" y="88"/>
                  </a:cubicBezTo>
                  <a:cubicBezTo>
                    <a:pt x="95" y="85"/>
                    <a:pt x="92" y="79"/>
                    <a:pt x="87" y="68"/>
                  </a:cubicBezTo>
                  <a:cubicBezTo>
                    <a:pt x="56" y="0"/>
                    <a:pt x="56" y="0"/>
                    <a:pt x="56" y="0"/>
                  </a:cubicBezTo>
                  <a:cubicBezTo>
                    <a:pt x="52" y="0"/>
                    <a:pt x="52" y="0"/>
                    <a:pt x="52" y="0"/>
                  </a:cubicBezTo>
                  <a:cubicBezTo>
                    <a:pt x="46" y="14"/>
                    <a:pt x="42" y="24"/>
                    <a:pt x="40" y="28"/>
                  </a:cubicBezTo>
                  <a:cubicBezTo>
                    <a:pt x="22" y="66"/>
                    <a:pt x="22" y="66"/>
                    <a:pt x="22" y="66"/>
                  </a:cubicBezTo>
                  <a:cubicBezTo>
                    <a:pt x="17" y="77"/>
                    <a:pt x="13" y="83"/>
                    <a:pt x="13" y="85"/>
                  </a:cubicBezTo>
                  <a:cubicBezTo>
                    <a:pt x="11" y="88"/>
                    <a:pt x="10" y="90"/>
                    <a:pt x="9" y="90"/>
                  </a:cubicBezTo>
                  <a:cubicBezTo>
                    <a:pt x="8" y="91"/>
                    <a:pt x="8" y="91"/>
                    <a:pt x="7" y="92"/>
                  </a:cubicBezTo>
                  <a:cubicBezTo>
                    <a:pt x="6" y="92"/>
                    <a:pt x="3" y="92"/>
                    <a:pt x="0" y="92"/>
                  </a:cubicBezTo>
                  <a:cubicBezTo>
                    <a:pt x="0" y="96"/>
                    <a:pt x="0" y="96"/>
                    <a:pt x="0" y="96"/>
                  </a:cubicBezTo>
                  <a:cubicBezTo>
                    <a:pt x="5" y="96"/>
                    <a:pt x="10" y="96"/>
                    <a:pt x="15" y="96"/>
                  </a:cubicBezTo>
                  <a:close/>
                  <a:moveTo>
                    <a:pt x="51" y="18"/>
                  </a:moveTo>
                  <a:cubicBezTo>
                    <a:pt x="68" y="59"/>
                    <a:pt x="68" y="59"/>
                    <a:pt x="68" y="59"/>
                  </a:cubicBezTo>
                  <a:cubicBezTo>
                    <a:pt x="33" y="59"/>
                    <a:pt x="33" y="59"/>
                    <a:pt x="33" y="59"/>
                  </a:cubicBezTo>
                  <a:lnTo>
                    <a:pt x="51" y="1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13" name="Freeform 14"/>
            <p:cNvSpPr>
              <a:spLocks/>
            </p:cNvSpPr>
            <p:nvPr/>
          </p:nvSpPr>
          <p:spPr bwMode="auto">
            <a:xfrm>
              <a:off x="825" y="434"/>
              <a:ext cx="163" cy="147"/>
            </a:xfrm>
            <a:custGeom>
              <a:avLst/>
              <a:gdLst>
                <a:gd name="T0" fmla="*/ 2147483647 w 105"/>
                <a:gd name="T1" fmla="*/ 2147483647 h 95"/>
                <a:gd name="T2" fmla="*/ 2147483647 w 105"/>
                <a:gd name="T3" fmla="*/ 2147483647 h 95"/>
                <a:gd name="T4" fmla="*/ 2147483647 w 105"/>
                <a:gd name="T5" fmla="*/ 2147483647 h 95"/>
                <a:gd name="T6" fmla="*/ 2147483647 w 105"/>
                <a:gd name="T7" fmla="*/ 2147483647 h 95"/>
                <a:gd name="T8" fmla="*/ 2147483647 w 105"/>
                <a:gd name="T9" fmla="*/ 0 h 95"/>
                <a:gd name="T10" fmla="*/ 2147483647 w 105"/>
                <a:gd name="T11" fmla="*/ 0 h 95"/>
                <a:gd name="T12" fmla="*/ 2147483647 w 105"/>
                <a:gd name="T13" fmla="*/ 0 h 95"/>
                <a:gd name="T14" fmla="*/ 2147483647 w 105"/>
                <a:gd name="T15" fmla="*/ 2147483647 h 95"/>
                <a:gd name="T16" fmla="*/ 2147483647 w 105"/>
                <a:gd name="T17" fmla="*/ 2147483647 h 95"/>
                <a:gd name="T18" fmla="*/ 2147483647 w 105"/>
                <a:gd name="T19" fmla="*/ 2147483647 h 95"/>
                <a:gd name="T20" fmla="*/ 2147483647 w 105"/>
                <a:gd name="T21" fmla="*/ 2147483647 h 95"/>
                <a:gd name="T22" fmla="*/ 2147483647 w 105"/>
                <a:gd name="T23" fmla="*/ 2147483647 h 95"/>
                <a:gd name="T24" fmla="*/ 2147483647 w 105"/>
                <a:gd name="T25" fmla="*/ 2147483647 h 95"/>
                <a:gd name="T26" fmla="*/ 2147483647 w 105"/>
                <a:gd name="T27" fmla="*/ 2147483647 h 95"/>
                <a:gd name="T28" fmla="*/ 2147483647 w 105"/>
                <a:gd name="T29" fmla="*/ 2147483647 h 95"/>
                <a:gd name="T30" fmla="*/ 2147483647 w 105"/>
                <a:gd name="T31" fmla="*/ 2147483647 h 95"/>
                <a:gd name="T32" fmla="*/ 2147483647 w 105"/>
                <a:gd name="T33" fmla="*/ 2147483647 h 95"/>
                <a:gd name="T34" fmla="*/ 2147483647 w 105"/>
                <a:gd name="T35" fmla="*/ 2147483647 h 95"/>
                <a:gd name="T36" fmla="*/ 2147483647 w 105"/>
                <a:gd name="T37" fmla="*/ 2147483647 h 95"/>
                <a:gd name="T38" fmla="*/ 2147483647 w 105"/>
                <a:gd name="T39" fmla="*/ 2147483647 h 95"/>
                <a:gd name="T40" fmla="*/ 2147483647 w 105"/>
                <a:gd name="T41" fmla="*/ 2147483647 h 95"/>
                <a:gd name="T42" fmla="*/ 2147483647 w 105"/>
                <a:gd name="T43" fmla="*/ 2147483647 h 95"/>
                <a:gd name="T44" fmla="*/ 2147483647 w 105"/>
                <a:gd name="T45" fmla="*/ 2147483647 h 95"/>
                <a:gd name="T46" fmla="*/ 2147483647 w 105"/>
                <a:gd name="T47" fmla="*/ 2147483647 h 95"/>
                <a:gd name="T48" fmla="*/ 2147483647 w 105"/>
                <a:gd name="T49" fmla="*/ 2147483647 h 95"/>
                <a:gd name="T50" fmla="*/ 2147483647 w 105"/>
                <a:gd name="T51" fmla="*/ 2147483647 h 95"/>
                <a:gd name="T52" fmla="*/ 2147483647 w 105"/>
                <a:gd name="T53" fmla="*/ 2147483647 h 95"/>
                <a:gd name="T54" fmla="*/ 2147483647 w 105"/>
                <a:gd name="T55" fmla="*/ 2147483647 h 95"/>
                <a:gd name="T56" fmla="*/ 2147483647 w 105"/>
                <a:gd name="T57" fmla="*/ 2147483647 h 95"/>
                <a:gd name="T58" fmla="*/ 2147483647 w 105"/>
                <a:gd name="T59" fmla="*/ 2147483647 h 95"/>
                <a:gd name="T60" fmla="*/ 2147483647 w 105"/>
                <a:gd name="T61" fmla="*/ 2147483647 h 95"/>
                <a:gd name="T62" fmla="*/ 2147483647 w 105"/>
                <a:gd name="T63" fmla="*/ 2147483647 h 95"/>
                <a:gd name="T64" fmla="*/ 2147483647 w 105"/>
                <a:gd name="T65" fmla="*/ 2147483647 h 95"/>
                <a:gd name="T66" fmla="*/ 0 w 105"/>
                <a:gd name="T67" fmla="*/ 2147483647 h 95"/>
                <a:gd name="T68" fmla="*/ 0 w 105"/>
                <a:gd name="T69" fmla="*/ 0 h 95"/>
                <a:gd name="T70" fmla="*/ 2147483647 w 105"/>
                <a:gd name="T71" fmla="*/ 0 h 95"/>
                <a:gd name="T72" fmla="*/ 2147483647 w 105"/>
                <a:gd name="T73" fmla="*/ 0 h 95"/>
                <a:gd name="T74" fmla="*/ 2147483647 w 105"/>
                <a:gd name="T75" fmla="*/ 2147483647 h 95"/>
                <a:gd name="T76" fmla="*/ 2147483647 w 105"/>
                <a:gd name="T77" fmla="*/ 2147483647 h 95"/>
                <a:gd name="T78" fmla="*/ 2147483647 w 105"/>
                <a:gd name="T79" fmla="*/ 2147483647 h 95"/>
                <a:gd name="T80" fmla="*/ 2147483647 w 105"/>
                <a:gd name="T81" fmla="*/ 2147483647 h 95"/>
                <a:gd name="T82" fmla="*/ 2147483647 w 105"/>
                <a:gd name="T83" fmla="*/ 2147483647 h 95"/>
                <a:gd name="T84" fmla="*/ 2147483647 w 105"/>
                <a:gd name="T85" fmla="*/ 2147483647 h 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5" h="95">
                  <a:moveTo>
                    <a:pt x="77" y="14"/>
                  </a:moveTo>
                  <a:cubicBezTo>
                    <a:pt x="80" y="10"/>
                    <a:pt x="82" y="7"/>
                    <a:pt x="82" y="7"/>
                  </a:cubicBezTo>
                  <a:cubicBezTo>
                    <a:pt x="82" y="6"/>
                    <a:pt x="81" y="5"/>
                    <a:pt x="80" y="5"/>
                  </a:cubicBezTo>
                  <a:cubicBezTo>
                    <a:pt x="79" y="5"/>
                    <a:pt x="75" y="4"/>
                    <a:pt x="70" y="4"/>
                  </a:cubicBezTo>
                  <a:cubicBezTo>
                    <a:pt x="70" y="0"/>
                    <a:pt x="70" y="0"/>
                    <a:pt x="70" y="0"/>
                  </a:cubicBezTo>
                  <a:cubicBezTo>
                    <a:pt x="79" y="0"/>
                    <a:pt x="84" y="0"/>
                    <a:pt x="89" y="0"/>
                  </a:cubicBezTo>
                  <a:cubicBezTo>
                    <a:pt x="93" y="0"/>
                    <a:pt x="96" y="0"/>
                    <a:pt x="105" y="0"/>
                  </a:cubicBezTo>
                  <a:cubicBezTo>
                    <a:pt x="105" y="4"/>
                    <a:pt x="105" y="4"/>
                    <a:pt x="105" y="4"/>
                  </a:cubicBezTo>
                  <a:cubicBezTo>
                    <a:pt x="100" y="4"/>
                    <a:pt x="97" y="5"/>
                    <a:pt x="96" y="5"/>
                  </a:cubicBezTo>
                  <a:cubicBezTo>
                    <a:pt x="95" y="5"/>
                    <a:pt x="93" y="6"/>
                    <a:pt x="92" y="7"/>
                  </a:cubicBezTo>
                  <a:cubicBezTo>
                    <a:pt x="91" y="7"/>
                    <a:pt x="89" y="10"/>
                    <a:pt x="87" y="13"/>
                  </a:cubicBezTo>
                  <a:cubicBezTo>
                    <a:pt x="66" y="43"/>
                    <a:pt x="66" y="43"/>
                    <a:pt x="66" y="43"/>
                  </a:cubicBezTo>
                  <a:cubicBezTo>
                    <a:pt x="62" y="49"/>
                    <a:pt x="60" y="53"/>
                    <a:pt x="59" y="54"/>
                  </a:cubicBezTo>
                  <a:cubicBezTo>
                    <a:pt x="59" y="56"/>
                    <a:pt x="59" y="57"/>
                    <a:pt x="59" y="58"/>
                  </a:cubicBezTo>
                  <a:cubicBezTo>
                    <a:pt x="59" y="63"/>
                    <a:pt x="59" y="63"/>
                    <a:pt x="59" y="63"/>
                  </a:cubicBezTo>
                  <a:cubicBezTo>
                    <a:pt x="59" y="69"/>
                    <a:pt x="59" y="75"/>
                    <a:pt x="59" y="81"/>
                  </a:cubicBezTo>
                  <a:cubicBezTo>
                    <a:pt x="59" y="85"/>
                    <a:pt x="60" y="88"/>
                    <a:pt x="60" y="89"/>
                  </a:cubicBezTo>
                  <a:cubicBezTo>
                    <a:pt x="61" y="89"/>
                    <a:pt x="61" y="90"/>
                    <a:pt x="63" y="90"/>
                  </a:cubicBezTo>
                  <a:cubicBezTo>
                    <a:pt x="64" y="91"/>
                    <a:pt x="67" y="91"/>
                    <a:pt x="73" y="91"/>
                  </a:cubicBezTo>
                  <a:cubicBezTo>
                    <a:pt x="73" y="95"/>
                    <a:pt x="73" y="95"/>
                    <a:pt x="73" y="95"/>
                  </a:cubicBezTo>
                  <a:cubicBezTo>
                    <a:pt x="65" y="95"/>
                    <a:pt x="58" y="95"/>
                    <a:pt x="53" y="95"/>
                  </a:cubicBezTo>
                  <a:cubicBezTo>
                    <a:pt x="47" y="95"/>
                    <a:pt x="40" y="95"/>
                    <a:pt x="32" y="95"/>
                  </a:cubicBezTo>
                  <a:cubicBezTo>
                    <a:pt x="32" y="91"/>
                    <a:pt x="32" y="91"/>
                    <a:pt x="32" y="91"/>
                  </a:cubicBezTo>
                  <a:cubicBezTo>
                    <a:pt x="37" y="91"/>
                    <a:pt x="40" y="91"/>
                    <a:pt x="42" y="90"/>
                  </a:cubicBezTo>
                  <a:cubicBezTo>
                    <a:pt x="43" y="90"/>
                    <a:pt x="44" y="90"/>
                    <a:pt x="44" y="89"/>
                  </a:cubicBezTo>
                  <a:cubicBezTo>
                    <a:pt x="45" y="88"/>
                    <a:pt x="45" y="86"/>
                    <a:pt x="45" y="82"/>
                  </a:cubicBezTo>
                  <a:cubicBezTo>
                    <a:pt x="45" y="81"/>
                    <a:pt x="45" y="75"/>
                    <a:pt x="46" y="63"/>
                  </a:cubicBezTo>
                  <a:cubicBezTo>
                    <a:pt x="46" y="56"/>
                    <a:pt x="46" y="56"/>
                    <a:pt x="46" y="56"/>
                  </a:cubicBezTo>
                  <a:cubicBezTo>
                    <a:pt x="45" y="54"/>
                    <a:pt x="44" y="52"/>
                    <a:pt x="43" y="50"/>
                  </a:cubicBezTo>
                  <a:cubicBezTo>
                    <a:pt x="42" y="49"/>
                    <a:pt x="40" y="45"/>
                    <a:pt x="35" y="39"/>
                  </a:cubicBezTo>
                  <a:cubicBezTo>
                    <a:pt x="17" y="13"/>
                    <a:pt x="17" y="13"/>
                    <a:pt x="17" y="13"/>
                  </a:cubicBezTo>
                  <a:cubicBezTo>
                    <a:pt x="15" y="10"/>
                    <a:pt x="14" y="7"/>
                    <a:pt x="13" y="7"/>
                  </a:cubicBezTo>
                  <a:cubicBezTo>
                    <a:pt x="12" y="6"/>
                    <a:pt x="10" y="5"/>
                    <a:pt x="9" y="5"/>
                  </a:cubicBezTo>
                  <a:cubicBezTo>
                    <a:pt x="8" y="5"/>
                    <a:pt x="6" y="4"/>
                    <a:pt x="0" y="4"/>
                  </a:cubicBezTo>
                  <a:cubicBezTo>
                    <a:pt x="0" y="0"/>
                    <a:pt x="0" y="0"/>
                    <a:pt x="0" y="0"/>
                  </a:cubicBezTo>
                  <a:cubicBezTo>
                    <a:pt x="9" y="0"/>
                    <a:pt x="12" y="0"/>
                    <a:pt x="17" y="0"/>
                  </a:cubicBezTo>
                  <a:cubicBezTo>
                    <a:pt x="22" y="0"/>
                    <a:pt x="34" y="0"/>
                    <a:pt x="43" y="0"/>
                  </a:cubicBezTo>
                  <a:cubicBezTo>
                    <a:pt x="43" y="4"/>
                    <a:pt x="43" y="4"/>
                    <a:pt x="43" y="4"/>
                  </a:cubicBezTo>
                  <a:cubicBezTo>
                    <a:pt x="38" y="4"/>
                    <a:pt x="33" y="5"/>
                    <a:pt x="32" y="5"/>
                  </a:cubicBezTo>
                  <a:cubicBezTo>
                    <a:pt x="31" y="5"/>
                    <a:pt x="30" y="6"/>
                    <a:pt x="30" y="7"/>
                  </a:cubicBezTo>
                  <a:cubicBezTo>
                    <a:pt x="30" y="7"/>
                    <a:pt x="31" y="10"/>
                    <a:pt x="34" y="14"/>
                  </a:cubicBezTo>
                  <a:cubicBezTo>
                    <a:pt x="55" y="48"/>
                    <a:pt x="55" y="48"/>
                    <a:pt x="55" y="48"/>
                  </a:cubicBezTo>
                  <a:lnTo>
                    <a:pt x="77"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sp>
          <p:nvSpPr>
            <p:cNvPr id="14" name="Freeform 15"/>
            <p:cNvSpPr>
              <a:spLocks noEditPoints="1"/>
            </p:cNvSpPr>
            <p:nvPr/>
          </p:nvSpPr>
          <p:spPr bwMode="auto">
            <a:xfrm>
              <a:off x="982" y="431"/>
              <a:ext cx="164" cy="154"/>
            </a:xfrm>
            <a:custGeom>
              <a:avLst/>
              <a:gdLst>
                <a:gd name="T0" fmla="*/ 2147483647 w 106"/>
                <a:gd name="T1" fmla="*/ 2147483647 h 99"/>
                <a:gd name="T2" fmla="*/ 2147483647 w 106"/>
                <a:gd name="T3" fmla="*/ 2147483647 h 99"/>
                <a:gd name="T4" fmla="*/ 2147483647 w 106"/>
                <a:gd name="T5" fmla="*/ 2147483647 h 99"/>
                <a:gd name="T6" fmla="*/ 2147483647 w 106"/>
                <a:gd name="T7" fmla="*/ 2147483647 h 99"/>
                <a:gd name="T8" fmla="*/ 2147483647 w 106"/>
                <a:gd name="T9" fmla="*/ 2147483647 h 99"/>
                <a:gd name="T10" fmla="*/ 2147483647 w 106"/>
                <a:gd name="T11" fmla="*/ 2147483647 h 99"/>
                <a:gd name="T12" fmla="*/ 2147483647 w 106"/>
                <a:gd name="T13" fmla="*/ 2147483647 h 99"/>
                <a:gd name="T14" fmla="*/ 2147483647 w 106"/>
                <a:gd name="T15" fmla="*/ 2147483647 h 99"/>
                <a:gd name="T16" fmla="*/ 2147483647 w 106"/>
                <a:gd name="T17" fmla="*/ 2147483647 h 99"/>
                <a:gd name="T18" fmla="*/ 2147483647 w 106"/>
                <a:gd name="T19" fmla="*/ 2147483647 h 99"/>
                <a:gd name="T20" fmla="*/ 2147483647 w 106"/>
                <a:gd name="T21" fmla="*/ 2147483647 h 99"/>
                <a:gd name="T22" fmla="*/ 2147483647 w 106"/>
                <a:gd name="T23" fmla="*/ 2147483647 h 99"/>
                <a:gd name="T24" fmla="*/ 2147483647 w 106"/>
                <a:gd name="T25" fmla="*/ 2147483647 h 99"/>
                <a:gd name="T26" fmla="*/ 2147483647 w 106"/>
                <a:gd name="T27" fmla="*/ 2147483647 h 99"/>
                <a:gd name="T28" fmla="*/ 2147483647 w 106"/>
                <a:gd name="T29" fmla="*/ 2147483647 h 99"/>
                <a:gd name="T30" fmla="*/ 2147483647 w 106"/>
                <a:gd name="T31" fmla="*/ 2147483647 h 99"/>
                <a:gd name="T32" fmla="*/ 2147483647 w 106"/>
                <a:gd name="T33" fmla="*/ 2147483647 h 99"/>
                <a:gd name="T34" fmla="*/ 2147483647 w 106"/>
                <a:gd name="T35" fmla="*/ 2147483647 h 99"/>
                <a:gd name="T36" fmla="*/ 2147483647 w 106"/>
                <a:gd name="T37" fmla="*/ 2147483647 h 99"/>
                <a:gd name="T38" fmla="*/ 2147483647 w 106"/>
                <a:gd name="T39" fmla="*/ 2147483647 h 99"/>
                <a:gd name="T40" fmla="*/ 2147483647 w 106"/>
                <a:gd name="T41" fmla="*/ 2147483647 h 99"/>
                <a:gd name="T42" fmla="*/ 2147483647 w 106"/>
                <a:gd name="T43" fmla="*/ 2147483647 h 99"/>
                <a:gd name="T44" fmla="*/ 2147483647 w 106"/>
                <a:gd name="T45" fmla="*/ 2147483647 h 99"/>
                <a:gd name="T46" fmla="*/ 2147483647 w 106"/>
                <a:gd name="T47" fmla="*/ 2147483647 h 99"/>
                <a:gd name="T48" fmla="*/ 2147483647 w 106"/>
                <a:gd name="T49" fmla="*/ 2147483647 h 99"/>
                <a:gd name="T50" fmla="*/ 2147483647 w 106"/>
                <a:gd name="T51" fmla="*/ 2147483647 h 99"/>
                <a:gd name="T52" fmla="*/ 2147483647 w 106"/>
                <a:gd name="T53" fmla="*/ 2147483647 h 99"/>
                <a:gd name="T54" fmla="*/ 2147483647 w 106"/>
                <a:gd name="T55" fmla="*/ 0 h 99"/>
                <a:gd name="T56" fmla="*/ 2147483647 w 106"/>
                <a:gd name="T57" fmla="*/ 2147483647 h 99"/>
                <a:gd name="T58" fmla="*/ 2147483647 w 106"/>
                <a:gd name="T59" fmla="*/ 2147483647 h 99"/>
                <a:gd name="T60" fmla="*/ 2147483647 w 106"/>
                <a:gd name="T61" fmla="*/ 2147483647 h 99"/>
                <a:gd name="T62" fmla="*/ 0 w 106"/>
                <a:gd name="T63" fmla="*/ 2147483647 h 99"/>
                <a:gd name="T64" fmla="*/ 2147483647 w 106"/>
                <a:gd name="T65" fmla="*/ 2147483647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6" h="99">
                  <a:moveTo>
                    <a:pt x="19" y="24"/>
                  </a:moveTo>
                  <a:cubicBezTo>
                    <a:pt x="22" y="18"/>
                    <a:pt x="26" y="13"/>
                    <a:pt x="31" y="10"/>
                  </a:cubicBezTo>
                  <a:cubicBezTo>
                    <a:pt x="37" y="7"/>
                    <a:pt x="44" y="5"/>
                    <a:pt x="51" y="5"/>
                  </a:cubicBezTo>
                  <a:cubicBezTo>
                    <a:pt x="56" y="5"/>
                    <a:pt x="61" y="6"/>
                    <a:pt x="66" y="8"/>
                  </a:cubicBezTo>
                  <a:cubicBezTo>
                    <a:pt x="70" y="9"/>
                    <a:pt x="74" y="11"/>
                    <a:pt x="76" y="13"/>
                  </a:cubicBezTo>
                  <a:cubicBezTo>
                    <a:pt x="79" y="16"/>
                    <a:pt x="82" y="18"/>
                    <a:pt x="84" y="21"/>
                  </a:cubicBezTo>
                  <a:cubicBezTo>
                    <a:pt x="86" y="24"/>
                    <a:pt x="87" y="27"/>
                    <a:pt x="88" y="31"/>
                  </a:cubicBezTo>
                  <a:cubicBezTo>
                    <a:pt x="90" y="37"/>
                    <a:pt x="91" y="44"/>
                    <a:pt x="91" y="51"/>
                  </a:cubicBezTo>
                  <a:cubicBezTo>
                    <a:pt x="91" y="59"/>
                    <a:pt x="90" y="67"/>
                    <a:pt x="87" y="73"/>
                  </a:cubicBezTo>
                  <a:cubicBezTo>
                    <a:pt x="85" y="79"/>
                    <a:pt x="80" y="84"/>
                    <a:pt x="75" y="88"/>
                  </a:cubicBezTo>
                  <a:cubicBezTo>
                    <a:pt x="69" y="91"/>
                    <a:pt x="63" y="93"/>
                    <a:pt x="55" y="93"/>
                  </a:cubicBezTo>
                  <a:cubicBezTo>
                    <a:pt x="50" y="93"/>
                    <a:pt x="45" y="92"/>
                    <a:pt x="40" y="91"/>
                  </a:cubicBezTo>
                  <a:cubicBezTo>
                    <a:pt x="36" y="89"/>
                    <a:pt x="32" y="86"/>
                    <a:pt x="28" y="82"/>
                  </a:cubicBezTo>
                  <a:cubicBezTo>
                    <a:pt x="24" y="79"/>
                    <a:pt x="21" y="74"/>
                    <a:pt x="19" y="69"/>
                  </a:cubicBezTo>
                  <a:cubicBezTo>
                    <a:pt x="18" y="66"/>
                    <a:pt x="17" y="62"/>
                    <a:pt x="16" y="57"/>
                  </a:cubicBezTo>
                  <a:cubicBezTo>
                    <a:pt x="15" y="53"/>
                    <a:pt x="14" y="49"/>
                    <a:pt x="14" y="45"/>
                  </a:cubicBezTo>
                  <a:cubicBezTo>
                    <a:pt x="14" y="37"/>
                    <a:pt x="16" y="30"/>
                    <a:pt x="19" y="24"/>
                  </a:cubicBezTo>
                  <a:close/>
                  <a:moveTo>
                    <a:pt x="3" y="69"/>
                  </a:moveTo>
                  <a:cubicBezTo>
                    <a:pt x="5" y="76"/>
                    <a:pt x="9" y="81"/>
                    <a:pt x="13" y="86"/>
                  </a:cubicBezTo>
                  <a:cubicBezTo>
                    <a:pt x="18" y="90"/>
                    <a:pt x="23" y="94"/>
                    <a:pt x="29" y="96"/>
                  </a:cubicBezTo>
                  <a:cubicBezTo>
                    <a:pt x="36" y="98"/>
                    <a:pt x="43" y="99"/>
                    <a:pt x="50" y="99"/>
                  </a:cubicBezTo>
                  <a:cubicBezTo>
                    <a:pt x="66" y="99"/>
                    <a:pt x="80" y="94"/>
                    <a:pt x="90" y="84"/>
                  </a:cubicBezTo>
                  <a:cubicBezTo>
                    <a:pt x="101" y="74"/>
                    <a:pt x="106" y="62"/>
                    <a:pt x="106" y="46"/>
                  </a:cubicBezTo>
                  <a:cubicBezTo>
                    <a:pt x="106" y="42"/>
                    <a:pt x="106" y="37"/>
                    <a:pt x="105" y="33"/>
                  </a:cubicBezTo>
                  <a:cubicBezTo>
                    <a:pt x="104" y="29"/>
                    <a:pt x="102" y="25"/>
                    <a:pt x="101" y="22"/>
                  </a:cubicBezTo>
                  <a:cubicBezTo>
                    <a:pt x="98" y="18"/>
                    <a:pt x="95" y="15"/>
                    <a:pt x="91" y="11"/>
                  </a:cubicBezTo>
                  <a:cubicBezTo>
                    <a:pt x="87" y="8"/>
                    <a:pt x="82" y="5"/>
                    <a:pt x="75" y="3"/>
                  </a:cubicBezTo>
                  <a:cubicBezTo>
                    <a:pt x="69" y="1"/>
                    <a:pt x="62" y="0"/>
                    <a:pt x="54" y="0"/>
                  </a:cubicBezTo>
                  <a:cubicBezTo>
                    <a:pt x="46" y="0"/>
                    <a:pt x="38" y="1"/>
                    <a:pt x="32" y="3"/>
                  </a:cubicBezTo>
                  <a:cubicBezTo>
                    <a:pt x="25" y="6"/>
                    <a:pt x="19" y="9"/>
                    <a:pt x="14" y="14"/>
                  </a:cubicBezTo>
                  <a:cubicBezTo>
                    <a:pt x="9" y="19"/>
                    <a:pt x="5" y="24"/>
                    <a:pt x="3" y="30"/>
                  </a:cubicBezTo>
                  <a:cubicBezTo>
                    <a:pt x="1" y="36"/>
                    <a:pt x="0" y="43"/>
                    <a:pt x="0" y="50"/>
                  </a:cubicBezTo>
                  <a:cubicBezTo>
                    <a:pt x="0" y="56"/>
                    <a:pt x="1" y="63"/>
                    <a:pt x="3" y="69"/>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mtClean="0">
                <a:solidFill>
                  <a:srgbClr val="172E78"/>
                </a:solidFill>
                <a:latin typeface="Arial" pitchFamily="34" charset="0"/>
                <a:ea typeface="ＭＳ Ｐゴシック" pitchFamily="34" charset="-128"/>
              </a:endParaRPr>
            </a:p>
          </p:txBody>
        </p:sp>
      </p:grpSp>
      <p:sp>
        <p:nvSpPr>
          <p:cNvPr id="15" name="Text Box 7"/>
          <p:cNvSpPr txBox="1">
            <a:spLocks noChangeArrowheads="1"/>
          </p:cNvSpPr>
          <p:nvPr userDrawn="1"/>
        </p:nvSpPr>
        <p:spPr bwMode="auto">
          <a:xfrm>
            <a:off x="568325" y="3092450"/>
            <a:ext cx="3681413"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lnSpc>
                <a:spcPct val="80000"/>
              </a:lnSpc>
              <a:spcBef>
                <a:spcPct val="0"/>
              </a:spcBef>
              <a:spcAft>
                <a:spcPct val="0"/>
              </a:spcAft>
              <a:defRPr/>
            </a:pPr>
            <a:r>
              <a:rPr lang="en-US" sz="2800" smtClean="0">
                <a:solidFill>
                  <a:srgbClr val="B2B2B2"/>
                </a:solidFill>
                <a:latin typeface="Arial Narrow" pitchFamily="34" charset="0"/>
                <a:ea typeface="ＭＳ Ｐゴシック" pitchFamily="34" charset="-128"/>
              </a:rPr>
              <a:t>CENTER FOR</a:t>
            </a:r>
            <a:r>
              <a:rPr lang="en-US" sz="2800" smtClean="0">
                <a:solidFill>
                  <a:srgbClr val="172E78"/>
                </a:solidFill>
                <a:latin typeface="Arial Narrow" pitchFamily="34" charset="0"/>
                <a:ea typeface="ＭＳ Ｐゴシック" pitchFamily="34" charset="-128"/>
              </a:rPr>
              <a:t/>
            </a:r>
            <a:br>
              <a:rPr lang="en-US" sz="2800" smtClean="0">
                <a:solidFill>
                  <a:srgbClr val="172E78"/>
                </a:solidFill>
                <a:latin typeface="Arial Narrow" pitchFamily="34" charset="0"/>
                <a:ea typeface="ＭＳ Ｐゴシック" pitchFamily="34" charset="-128"/>
              </a:rPr>
            </a:br>
            <a:r>
              <a:rPr lang="en-US" sz="3800" b="1" smtClean="0">
                <a:solidFill>
                  <a:srgbClr val="172E78"/>
                </a:solidFill>
                <a:latin typeface="Arial Narrow" pitchFamily="34" charset="0"/>
                <a:ea typeface="ＭＳ Ｐゴシック" pitchFamily="34" charset="-128"/>
              </a:rPr>
              <a:t>INDIVIDUALIZED</a:t>
            </a:r>
          </a:p>
          <a:p>
            <a:pPr fontAlgn="base">
              <a:lnSpc>
                <a:spcPct val="80000"/>
              </a:lnSpc>
              <a:spcBef>
                <a:spcPct val="0"/>
              </a:spcBef>
              <a:spcAft>
                <a:spcPct val="0"/>
              </a:spcAft>
              <a:defRPr/>
            </a:pPr>
            <a:r>
              <a:rPr lang="en-US" sz="3600" smtClean="0">
                <a:solidFill>
                  <a:srgbClr val="172E78"/>
                </a:solidFill>
                <a:latin typeface="Arial Narrow" pitchFamily="34" charset="0"/>
                <a:ea typeface="ＭＳ Ｐゴシック" pitchFamily="34" charset="-128"/>
              </a:rPr>
              <a:t>MEDICINE</a:t>
            </a:r>
          </a:p>
        </p:txBody>
      </p:sp>
      <p:sp>
        <p:nvSpPr>
          <p:cNvPr id="121877" name="Rectangle 21"/>
          <p:cNvSpPr>
            <a:spLocks noGrp="1" noChangeArrowheads="1"/>
          </p:cNvSpPr>
          <p:nvPr>
            <p:ph type="subTitle" sz="quarter" idx="1"/>
          </p:nvPr>
        </p:nvSpPr>
        <p:spPr>
          <a:xfrm>
            <a:off x="666750" y="4430713"/>
            <a:ext cx="3844925" cy="7413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bIns="0"/>
          <a:lstStyle>
            <a:lvl1pPr marL="0" indent="0">
              <a:spcBef>
                <a:spcPct val="0"/>
              </a:spcBef>
              <a:defRPr sz="2200">
                <a:solidFill>
                  <a:srgbClr val="B2B2B2"/>
                </a:solidFill>
              </a:defRPr>
            </a:lvl1pPr>
          </a:lstStyle>
          <a:p>
            <a:pPr lvl="0"/>
            <a:r>
              <a:rPr lang="en-US" noProof="0" smtClean="0"/>
              <a:t>Click to edit Master subtitle style</a:t>
            </a:r>
          </a:p>
        </p:txBody>
      </p:sp>
      <p:sp>
        <p:nvSpPr>
          <p:cNvPr id="16" name="Rectangle 15"/>
          <p:cNvSpPr>
            <a:spLocks noGrp="1" noChangeArrowheads="1"/>
          </p:cNvSpPr>
          <p:nvPr>
            <p:ph type="sldNum" sz="quarter" idx="10"/>
          </p:nvPr>
        </p:nvSpPr>
        <p:spPr/>
        <p:txBody>
          <a:bodyPr/>
          <a:lstStyle>
            <a:lvl1pPr>
              <a:defRPr/>
            </a:lvl1pPr>
          </a:lstStyle>
          <a:p>
            <a:r>
              <a:rPr lang="en-US" altLang="en-US">
                <a:solidFill>
                  <a:srgbClr val="172E78"/>
                </a:solidFill>
              </a:rPr>
              <a:t>©2012 MFMER  |  3198462-</a:t>
            </a:r>
            <a:fld id="{E888D3D7-A4FE-406E-B5A4-A0D2B2C47EBF}"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2899477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20B64397-7EE4-4725-976C-B2D5DD3442D9}"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20011481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99E36468-FC01-4CEA-90F2-77C0ACFBC1CC}"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14008528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EE306232-12DF-4164-A98C-931FCC2D57DE}"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120130995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E13DF6C0-A706-4175-B6B6-448466A9C55C}"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272032188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13606F7A-15FA-4744-B6BB-A18B1A70BB4B}"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27795067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75CB68F0-AE7E-45E2-B956-17D60FC13CAB}"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28862656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0C274-F162-41DB-8351-C437DC8604D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4034267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EEE74CE7-9B70-4F32-A450-E283F3D9869B}"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277143248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16F1A7F8-0029-4909-9309-11629616F567}"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80959724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1F9195CE-AE41-45E9-AB82-8538BA2BE0F4}"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273472914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7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7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r>
              <a:rPr lang="en-US" altLang="en-US">
                <a:solidFill>
                  <a:srgbClr val="172E78"/>
                </a:solidFill>
              </a:rPr>
              <a:t>©2012 MFMER  |  3198462-</a:t>
            </a:r>
            <a:fld id="{0162FD68-2573-4AA1-BC6A-E5B7EFFFF2E4}" type="slidenum">
              <a:rPr lang="en-US" altLang="en-US">
                <a:solidFill>
                  <a:srgbClr val="172E78"/>
                </a:solidFill>
              </a:rPr>
              <a:pPr/>
              <a:t>‹#›</a:t>
            </a:fld>
            <a:endParaRPr lang="en-US" altLang="en-US">
              <a:solidFill>
                <a:srgbClr val="172E78"/>
              </a:solidFill>
            </a:endParaRPr>
          </a:p>
        </p:txBody>
      </p:sp>
    </p:spTree>
    <p:extLst>
      <p:ext uri="{BB962C8B-B14F-4D97-AF65-F5344CB8AC3E}">
        <p14:creationId xmlns:p14="http://schemas.microsoft.com/office/powerpoint/2010/main" val="36993732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F0C274-F162-41DB-8351-C437DC8604D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237241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F0C274-F162-41DB-8351-C437DC8604D1}"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75236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F0C274-F162-41DB-8351-C437DC8604D1}" type="datetimeFigureOut">
              <a:rPr lang="en-US" smtClean="0"/>
              <a:t>8/14/2017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425243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F0C274-F162-41DB-8351-C437DC8604D1}" type="datetimeFigureOut">
              <a:rPr lang="en-US" smtClean="0"/>
              <a:t>8/14/2017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49368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0C274-F162-41DB-8351-C437DC8604D1}" type="datetimeFigureOut">
              <a:rPr lang="en-US" smtClean="0"/>
              <a:t>8/14/2017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260827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0C274-F162-41DB-8351-C437DC8604D1}"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35340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0C274-F162-41DB-8351-C437DC8604D1}"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123AC5-BDC8-47F8-A077-7FB9282287E0}" type="slidenum">
              <a:rPr lang="en-US" smtClean="0"/>
              <a:t>‹#›</a:t>
            </a:fld>
            <a:endParaRPr lang="en-US"/>
          </a:p>
        </p:txBody>
      </p:sp>
    </p:spTree>
    <p:extLst>
      <p:ext uri="{BB962C8B-B14F-4D97-AF65-F5344CB8AC3E}">
        <p14:creationId xmlns:p14="http://schemas.microsoft.com/office/powerpoint/2010/main" val="10625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0C274-F162-41DB-8351-C437DC8604D1}" type="datetimeFigureOut">
              <a:rPr lang="en-US" smtClean="0"/>
              <a:t>8/14/2017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23AC5-BDC8-47F8-A077-7FB9282287E0}" type="slidenum">
              <a:rPr lang="en-US" smtClean="0"/>
              <a:t>‹#›</a:t>
            </a:fld>
            <a:endParaRPr lang="en-US"/>
          </a:p>
        </p:txBody>
      </p:sp>
    </p:spTree>
    <p:extLst>
      <p:ext uri="{BB962C8B-B14F-4D97-AF65-F5344CB8AC3E}">
        <p14:creationId xmlns:p14="http://schemas.microsoft.com/office/powerpoint/2010/main" val="221003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0835" name="Rectangle 3"/>
          <p:cNvSpPr>
            <a:spLocks noGrp="1" noChangeArrowheads="1"/>
          </p:cNvSpPr>
          <p:nvPr>
            <p:ph type="sldNum" sz="quarter" idx="4"/>
          </p:nvPr>
        </p:nvSpPr>
        <p:spPr bwMode="auto">
          <a:xfrm>
            <a:off x="7010400" y="6670675"/>
            <a:ext cx="2133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lnSpc>
                <a:spcPct val="90000"/>
              </a:lnSpc>
              <a:defRPr sz="700">
                <a:latin typeface="Arial Narrow" pitchFamily="34" charset="0"/>
              </a:defRPr>
            </a:lvl1pPr>
          </a:lstStyle>
          <a:p>
            <a:pPr fontAlgn="base">
              <a:spcBef>
                <a:spcPct val="0"/>
              </a:spcBef>
              <a:spcAft>
                <a:spcPct val="0"/>
              </a:spcAft>
            </a:pPr>
            <a:r>
              <a:rPr lang="en-US" altLang="en-US" smtClean="0">
                <a:solidFill>
                  <a:srgbClr val="172E78"/>
                </a:solidFill>
                <a:ea typeface="ＭＳ Ｐゴシック" pitchFamily="34" charset="-128"/>
              </a:rPr>
              <a:t>©2012 MFMER  |  3198462-</a:t>
            </a:r>
            <a:fld id="{A235517E-172F-465D-B687-964218AD771F}" type="slidenum">
              <a:rPr lang="en-US" altLang="en-US" smtClean="0">
                <a:solidFill>
                  <a:srgbClr val="172E78"/>
                </a:solidFill>
                <a:ea typeface="ＭＳ Ｐゴシック" pitchFamily="34" charset="-128"/>
              </a:rPr>
              <a:pPr fontAlgn="base">
                <a:spcBef>
                  <a:spcPct val="0"/>
                </a:spcBef>
                <a:spcAft>
                  <a:spcPct val="0"/>
                </a:spcAft>
              </a:pPr>
              <a:t>‹#›</a:t>
            </a:fld>
            <a:endParaRPr lang="en-US" altLang="en-US" smtClean="0">
              <a:solidFill>
                <a:srgbClr val="172E78"/>
              </a:solidFill>
              <a:ea typeface="ＭＳ Ｐゴシック" pitchFamily="34" charset="-128"/>
            </a:endParaRPr>
          </a:p>
        </p:txBody>
      </p:sp>
      <p:sp>
        <p:nvSpPr>
          <p:cNvPr id="1027" name="Rectangle 4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4"/>
          <p:cNvSpPr>
            <a:spLocks noGrp="1" noChangeArrowheads="1"/>
          </p:cNvSpPr>
          <p:nvPr>
            <p:ph type="body" idx="1"/>
          </p:nvPr>
        </p:nvSpPr>
        <p:spPr bwMode="auto">
          <a:xfrm>
            <a:off x="457200" y="141922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139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200" b="1">
          <a:solidFill>
            <a:schemeClr val="tx1"/>
          </a:solidFill>
          <a:latin typeface="+mj-lt"/>
          <a:ea typeface="ＭＳ Ｐゴシック" charset="0"/>
          <a:cs typeface="+mj-cs"/>
        </a:defRPr>
      </a:lvl1pPr>
      <a:lvl2pPr algn="ctr" rtl="0" eaLnBrk="0" fontAlgn="base" hangingPunct="0">
        <a:lnSpc>
          <a:spcPct val="90000"/>
        </a:lnSpc>
        <a:spcBef>
          <a:spcPct val="0"/>
        </a:spcBef>
        <a:spcAft>
          <a:spcPct val="0"/>
        </a:spcAft>
        <a:defRPr sz="3200" b="1">
          <a:solidFill>
            <a:schemeClr val="tx1"/>
          </a:solidFill>
          <a:latin typeface="Arial Narrow" pitchFamily="34" charset="0"/>
          <a:ea typeface="ＭＳ Ｐゴシック" charset="0"/>
          <a:cs typeface="Arial" charset="0"/>
        </a:defRPr>
      </a:lvl2pPr>
      <a:lvl3pPr algn="ctr" rtl="0" eaLnBrk="0" fontAlgn="base" hangingPunct="0">
        <a:lnSpc>
          <a:spcPct val="90000"/>
        </a:lnSpc>
        <a:spcBef>
          <a:spcPct val="0"/>
        </a:spcBef>
        <a:spcAft>
          <a:spcPct val="0"/>
        </a:spcAft>
        <a:defRPr sz="3200" b="1">
          <a:solidFill>
            <a:schemeClr val="tx1"/>
          </a:solidFill>
          <a:latin typeface="Arial Narrow" pitchFamily="34" charset="0"/>
          <a:ea typeface="ＭＳ Ｐゴシック" charset="0"/>
          <a:cs typeface="Arial" charset="0"/>
        </a:defRPr>
      </a:lvl3pPr>
      <a:lvl4pPr algn="ctr" rtl="0" eaLnBrk="0" fontAlgn="base" hangingPunct="0">
        <a:lnSpc>
          <a:spcPct val="90000"/>
        </a:lnSpc>
        <a:spcBef>
          <a:spcPct val="0"/>
        </a:spcBef>
        <a:spcAft>
          <a:spcPct val="0"/>
        </a:spcAft>
        <a:defRPr sz="3200" b="1">
          <a:solidFill>
            <a:schemeClr val="tx1"/>
          </a:solidFill>
          <a:latin typeface="Arial Narrow" pitchFamily="34" charset="0"/>
          <a:ea typeface="ＭＳ Ｐゴシック" charset="0"/>
          <a:cs typeface="Arial" charset="0"/>
        </a:defRPr>
      </a:lvl4pPr>
      <a:lvl5pPr algn="ctr" rtl="0" eaLnBrk="0" fontAlgn="base" hangingPunct="0">
        <a:lnSpc>
          <a:spcPct val="90000"/>
        </a:lnSpc>
        <a:spcBef>
          <a:spcPct val="0"/>
        </a:spcBef>
        <a:spcAft>
          <a:spcPct val="0"/>
        </a:spcAft>
        <a:defRPr sz="3200" b="1">
          <a:solidFill>
            <a:schemeClr val="tx1"/>
          </a:solidFill>
          <a:latin typeface="Arial Narrow" pitchFamily="34" charset="0"/>
          <a:ea typeface="ＭＳ Ｐゴシック" charset="0"/>
          <a:cs typeface="Arial" charset="0"/>
        </a:defRPr>
      </a:lvl5pPr>
      <a:lvl6pPr marL="457200" algn="ctr" rtl="0" fontAlgn="base">
        <a:lnSpc>
          <a:spcPct val="90000"/>
        </a:lnSpc>
        <a:spcBef>
          <a:spcPct val="0"/>
        </a:spcBef>
        <a:spcAft>
          <a:spcPct val="0"/>
        </a:spcAft>
        <a:defRPr sz="3200" b="1">
          <a:solidFill>
            <a:schemeClr val="tx1"/>
          </a:solidFill>
          <a:latin typeface="Arial Narrow" pitchFamily="34" charset="0"/>
          <a:cs typeface="Arial" charset="0"/>
        </a:defRPr>
      </a:lvl6pPr>
      <a:lvl7pPr marL="914400" algn="ctr" rtl="0" fontAlgn="base">
        <a:lnSpc>
          <a:spcPct val="90000"/>
        </a:lnSpc>
        <a:spcBef>
          <a:spcPct val="0"/>
        </a:spcBef>
        <a:spcAft>
          <a:spcPct val="0"/>
        </a:spcAft>
        <a:defRPr sz="3200" b="1">
          <a:solidFill>
            <a:schemeClr val="tx1"/>
          </a:solidFill>
          <a:latin typeface="Arial Narrow" pitchFamily="34" charset="0"/>
          <a:cs typeface="Arial" charset="0"/>
        </a:defRPr>
      </a:lvl7pPr>
      <a:lvl8pPr marL="1371600" algn="ctr" rtl="0" fontAlgn="base">
        <a:lnSpc>
          <a:spcPct val="90000"/>
        </a:lnSpc>
        <a:spcBef>
          <a:spcPct val="0"/>
        </a:spcBef>
        <a:spcAft>
          <a:spcPct val="0"/>
        </a:spcAft>
        <a:defRPr sz="3200" b="1">
          <a:solidFill>
            <a:schemeClr val="tx1"/>
          </a:solidFill>
          <a:latin typeface="Arial Narrow" pitchFamily="34" charset="0"/>
          <a:cs typeface="Arial" charset="0"/>
        </a:defRPr>
      </a:lvl8pPr>
      <a:lvl9pPr marL="1828800" algn="ctr" rtl="0" fontAlgn="base">
        <a:lnSpc>
          <a:spcPct val="90000"/>
        </a:lnSpc>
        <a:spcBef>
          <a:spcPct val="0"/>
        </a:spcBef>
        <a:spcAft>
          <a:spcPct val="0"/>
        </a:spcAft>
        <a:defRPr sz="3200" b="1">
          <a:solidFill>
            <a:schemeClr val="tx1"/>
          </a:solidFill>
          <a:latin typeface="Arial Narrow" pitchFamily="34" charset="0"/>
          <a:cs typeface="Arial" charset="0"/>
        </a:defRPr>
      </a:lvl9pPr>
    </p:titleStyle>
    <p:bodyStyle>
      <a:lvl1pPr marL="228600" indent="-228600" algn="l" rtl="0" eaLnBrk="0" fontAlgn="base" hangingPunct="0">
        <a:lnSpc>
          <a:spcPct val="90000"/>
        </a:lnSpc>
        <a:spcBef>
          <a:spcPct val="50000"/>
        </a:spcBef>
        <a:spcAft>
          <a:spcPct val="0"/>
        </a:spcAft>
        <a:buClr>
          <a:schemeClr val="tx2"/>
        </a:buClr>
        <a:defRPr sz="2800">
          <a:solidFill>
            <a:schemeClr val="tx1"/>
          </a:solidFill>
          <a:latin typeface="+mn-lt"/>
          <a:ea typeface="ＭＳ Ｐゴシック" charset="0"/>
          <a:cs typeface="+mn-cs"/>
        </a:defRPr>
      </a:lvl1pPr>
      <a:lvl2pPr marL="685800" indent="-228600" algn="l" rtl="0" eaLnBrk="0" fontAlgn="base" hangingPunct="0">
        <a:lnSpc>
          <a:spcPct val="90000"/>
        </a:lnSpc>
        <a:spcBef>
          <a:spcPct val="25000"/>
        </a:spcBef>
        <a:spcAft>
          <a:spcPct val="0"/>
        </a:spcAft>
        <a:buClr>
          <a:schemeClr val="tx2"/>
        </a:buClr>
        <a:buChar char="•"/>
        <a:defRPr sz="2800">
          <a:solidFill>
            <a:schemeClr val="tx1"/>
          </a:solidFill>
          <a:latin typeface="+mn-lt"/>
          <a:ea typeface="Arial" charset="0"/>
          <a:cs typeface="+mn-cs"/>
        </a:defRPr>
      </a:lvl2pPr>
      <a:lvl3pPr marL="1143000" indent="-228600" algn="l" rtl="0" eaLnBrk="0" fontAlgn="base" hangingPunct="0">
        <a:lnSpc>
          <a:spcPct val="90000"/>
        </a:lnSpc>
        <a:spcBef>
          <a:spcPct val="25000"/>
        </a:spcBef>
        <a:spcAft>
          <a:spcPct val="0"/>
        </a:spcAft>
        <a:buClr>
          <a:schemeClr val="tx2"/>
        </a:buClr>
        <a:buChar char="•"/>
        <a:defRPr sz="2800">
          <a:solidFill>
            <a:schemeClr val="tx1"/>
          </a:solidFill>
          <a:latin typeface="+mn-lt"/>
          <a:ea typeface="Arial" charset="0"/>
          <a:cs typeface="+mn-cs"/>
        </a:defRPr>
      </a:lvl3pPr>
      <a:lvl4pPr marL="1600200" indent="-228600" algn="l" rtl="0" eaLnBrk="0" fontAlgn="base" hangingPunct="0">
        <a:lnSpc>
          <a:spcPct val="90000"/>
        </a:lnSpc>
        <a:spcBef>
          <a:spcPct val="25000"/>
        </a:spcBef>
        <a:spcAft>
          <a:spcPct val="0"/>
        </a:spcAft>
        <a:buClr>
          <a:schemeClr val="tx2"/>
        </a:buClr>
        <a:buChar char="•"/>
        <a:defRPr sz="2800">
          <a:solidFill>
            <a:schemeClr val="tx1"/>
          </a:solidFill>
          <a:latin typeface="+mn-lt"/>
          <a:ea typeface="Arial" charset="0"/>
          <a:cs typeface="+mn-cs"/>
        </a:defRPr>
      </a:lvl4pPr>
      <a:lvl5pPr marL="2057400" indent="-228600" algn="l" rtl="0" eaLnBrk="0" fontAlgn="base" hangingPunct="0">
        <a:lnSpc>
          <a:spcPct val="90000"/>
        </a:lnSpc>
        <a:spcBef>
          <a:spcPct val="25000"/>
        </a:spcBef>
        <a:spcAft>
          <a:spcPct val="0"/>
        </a:spcAft>
        <a:buClr>
          <a:schemeClr val="tx2"/>
        </a:buClr>
        <a:buChar char="•"/>
        <a:defRPr sz="2800">
          <a:solidFill>
            <a:schemeClr val="tx1"/>
          </a:solidFill>
          <a:latin typeface="+mn-lt"/>
          <a:ea typeface="Arial" charset="0"/>
          <a:cs typeface="+mn-cs"/>
        </a:defRPr>
      </a:lvl5pPr>
      <a:lvl6pPr marL="2514600" indent="-228600" algn="l" rtl="0" fontAlgn="base">
        <a:lnSpc>
          <a:spcPct val="90000"/>
        </a:lnSpc>
        <a:spcBef>
          <a:spcPct val="25000"/>
        </a:spcBef>
        <a:spcAft>
          <a:spcPct val="0"/>
        </a:spcAft>
        <a:buClr>
          <a:schemeClr val="tx2"/>
        </a:buClr>
        <a:buChar char="•"/>
        <a:defRPr sz="2800">
          <a:solidFill>
            <a:schemeClr val="tx1"/>
          </a:solidFill>
          <a:latin typeface="+mn-lt"/>
          <a:cs typeface="+mn-cs"/>
        </a:defRPr>
      </a:lvl6pPr>
      <a:lvl7pPr marL="2971800" indent="-228600" algn="l" rtl="0" fontAlgn="base">
        <a:lnSpc>
          <a:spcPct val="90000"/>
        </a:lnSpc>
        <a:spcBef>
          <a:spcPct val="25000"/>
        </a:spcBef>
        <a:spcAft>
          <a:spcPct val="0"/>
        </a:spcAft>
        <a:buClr>
          <a:schemeClr val="tx2"/>
        </a:buClr>
        <a:buChar char="•"/>
        <a:defRPr sz="2800">
          <a:solidFill>
            <a:schemeClr val="tx1"/>
          </a:solidFill>
          <a:latin typeface="+mn-lt"/>
          <a:cs typeface="+mn-cs"/>
        </a:defRPr>
      </a:lvl7pPr>
      <a:lvl8pPr marL="3429000" indent="-228600" algn="l" rtl="0" fontAlgn="base">
        <a:lnSpc>
          <a:spcPct val="90000"/>
        </a:lnSpc>
        <a:spcBef>
          <a:spcPct val="25000"/>
        </a:spcBef>
        <a:spcAft>
          <a:spcPct val="0"/>
        </a:spcAft>
        <a:buClr>
          <a:schemeClr val="tx2"/>
        </a:buClr>
        <a:buChar char="•"/>
        <a:defRPr sz="2800">
          <a:solidFill>
            <a:schemeClr val="tx1"/>
          </a:solidFill>
          <a:latin typeface="+mn-lt"/>
          <a:cs typeface="+mn-cs"/>
        </a:defRPr>
      </a:lvl8pPr>
      <a:lvl9pPr marL="3886200" indent="-228600" algn="l" rtl="0" fontAlgn="base">
        <a:lnSpc>
          <a:spcPct val="90000"/>
        </a:lnSpc>
        <a:spcBef>
          <a:spcPct val="25000"/>
        </a:spcBef>
        <a:spcAft>
          <a:spcPct val="0"/>
        </a:spcAft>
        <a:buClr>
          <a:schemeClr val="tx2"/>
        </a:buClr>
        <a:buChar char="•"/>
        <a:defRPr sz="2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omim.org/entry/150320?search=150320&amp;highlight=150320" TargetMode="External"/><Relationship Id="rId2" Type="http://schemas.openxmlformats.org/officeDocument/2006/relationships/hyperlink" Target="https://www.omim.org/entry/615960" TargetMode="External"/><Relationship Id="rId1" Type="http://schemas.openxmlformats.org/officeDocument/2006/relationships/slideLayout" Target="../slideLayouts/slideLayout19.xml"/><Relationship Id="rId5" Type="http://schemas.openxmlformats.org/officeDocument/2006/relationships/hyperlink" Target="http://www.genecards.org/cgi-bin/carddisp.pl?gene=LAMA1" TargetMode="External"/><Relationship Id="rId4" Type="http://schemas.openxmlformats.org/officeDocument/2006/relationships/hyperlink" Target="https://www.ncbi.nlm.nih.gov/gene/28421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www.omim.org/entry/150320?search=150320&amp;highlight=150320" TargetMode="External"/><Relationship Id="rId2" Type="http://schemas.openxmlformats.org/officeDocument/2006/relationships/hyperlink" Target="https://www.omim.org/entry/615960" TargetMode="External"/><Relationship Id="rId1" Type="http://schemas.openxmlformats.org/officeDocument/2006/relationships/slideLayout" Target="../slideLayouts/slideLayout19.xml"/><Relationship Id="rId5" Type="http://schemas.openxmlformats.org/officeDocument/2006/relationships/hyperlink" Target="http://www.genecards.org/cgi-bin/carddisp.pl?gene=LAMA1" TargetMode="External"/><Relationship Id="rId4" Type="http://schemas.openxmlformats.org/officeDocument/2006/relationships/hyperlink" Target="https://www.ncbi.nlm.nih.gov/gene/28421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www.omim.org/entry/607684" TargetMode="External"/><Relationship Id="rId7" Type="http://schemas.openxmlformats.org/officeDocument/2006/relationships/hyperlink" Target="https://www.ncbi.nlm.nih.gov/clinvar/variation/41236" TargetMode="External"/><Relationship Id="rId2" Type="http://schemas.openxmlformats.org/officeDocument/2006/relationships/hyperlink" Target="https://www.omim.org/entry/607734" TargetMode="External"/><Relationship Id="rId1" Type="http://schemas.openxmlformats.org/officeDocument/2006/relationships/slideLayout" Target="../slideLayouts/slideLayout19.xml"/><Relationship Id="rId6" Type="http://schemas.openxmlformats.org/officeDocument/2006/relationships/hyperlink" Target="http://www.genecards.org/cgi-bin/carddisp.pl?gene=." TargetMode="External"/><Relationship Id="rId5" Type="http://schemas.openxmlformats.org/officeDocument/2006/relationships/hyperlink" Target="https://www.ncbi.nlm.nih.gov/gene/4747" TargetMode="External"/><Relationship Id="rId4" Type="http://schemas.openxmlformats.org/officeDocument/2006/relationships/hyperlink" Target="https://www.omim.org/entry/162280?search=162280&amp;highlight=16228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omim.org/entry/610855?search=610855&amp;highlight=610855" TargetMode="External"/><Relationship Id="rId2" Type="http://schemas.openxmlformats.org/officeDocument/2006/relationships/hyperlink" Target="https://www.omim.org/entry/188000" TargetMode="External"/><Relationship Id="rId1" Type="http://schemas.openxmlformats.org/officeDocument/2006/relationships/slideLayout" Target="../slideLayouts/slideLayout19.xml"/><Relationship Id="rId6" Type="http://schemas.openxmlformats.org/officeDocument/2006/relationships/hyperlink" Target="https://www.ncbi.nlm.nih.gov/clinvar/variation/210184" TargetMode="External"/><Relationship Id="rId5" Type="http://schemas.openxmlformats.org/officeDocument/2006/relationships/hyperlink" Target="http://www.genecards.org/cgi-bin/carddisp.pl?gene=ANKRD26" TargetMode="External"/><Relationship Id="rId4" Type="http://schemas.openxmlformats.org/officeDocument/2006/relationships/hyperlink" Target="https://www.ncbi.nlm.nih.gov/gene/2285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www.omim.org/entry/601399" TargetMode="External"/><Relationship Id="rId7" Type="http://schemas.openxmlformats.org/officeDocument/2006/relationships/hyperlink" Target="http://www.ncbi.nlm.nih.gov/pubmed/?term=18723428" TargetMode="External"/><Relationship Id="rId2" Type="http://schemas.openxmlformats.org/officeDocument/2006/relationships/hyperlink" Target="https://www.omim.org/entry/601626" TargetMode="External"/><Relationship Id="rId1" Type="http://schemas.openxmlformats.org/officeDocument/2006/relationships/slideLayout" Target="../slideLayouts/slideLayout19.xml"/><Relationship Id="rId6" Type="http://schemas.openxmlformats.org/officeDocument/2006/relationships/hyperlink" Target="http://www.genecards.org/cgi-bin/carddisp.pl?gene=RUNX1" TargetMode="External"/><Relationship Id="rId5" Type="http://schemas.openxmlformats.org/officeDocument/2006/relationships/hyperlink" Target="https://www.ncbi.nlm.nih.gov/gene/861" TargetMode="External"/><Relationship Id="rId4" Type="http://schemas.openxmlformats.org/officeDocument/2006/relationships/hyperlink" Target="https://www.omim.org/entry/151385?search=151385&amp;highlight=15138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www.omim.org/entry/601399" TargetMode="External"/><Relationship Id="rId7" Type="http://schemas.openxmlformats.org/officeDocument/2006/relationships/hyperlink" Target="http://www.ncbi.nlm.nih.gov/pubmed/?term=18723428" TargetMode="External"/><Relationship Id="rId2" Type="http://schemas.openxmlformats.org/officeDocument/2006/relationships/hyperlink" Target="https://www.omim.org/entry/601626" TargetMode="External"/><Relationship Id="rId1" Type="http://schemas.openxmlformats.org/officeDocument/2006/relationships/slideLayout" Target="../slideLayouts/slideLayout19.xml"/><Relationship Id="rId6" Type="http://schemas.openxmlformats.org/officeDocument/2006/relationships/hyperlink" Target="http://www.genecards.org/cgi-bin/carddisp.pl?gene=RUNX1" TargetMode="External"/><Relationship Id="rId5" Type="http://schemas.openxmlformats.org/officeDocument/2006/relationships/hyperlink" Target="https://www.ncbi.nlm.nih.gov/gene/861" TargetMode="External"/><Relationship Id="rId4" Type="http://schemas.openxmlformats.org/officeDocument/2006/relationships/hyperlink" Target="https://www.omim.org/entry/151385?search=151385&amp;highlight=15138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hyperlink" Target="https://www.omim.org/entry/613984?search=613984&amp;highlight=613984" TargetMode="External"/><Relationship Id="rId2" Type="http://schemas.openxmlformats.org/officeDocument/2006/relationships/hyperlink" Target="https://www.omim.org/entry/227646" TargetMode="External"/><Relationship Id="rId1" Type="http://schemas.openxmlformats.org/officeDocument/2006/relationships/slideLayout" Target="../slideLayouts/slideLayout19.xml"/><Relationship Id="rId5" Type="http://schemas.openxmlformats.org/officeDocument/2006/relationships/hyperlink" Target="http://www.genecards.org/cgi-bin/carddisp.pl?gene=FANCD2" TargetMode="External"/><Relationship Id="rId4" Type="http://schemas.openxmlformats.org/officeDocument/2006/relationships/hyperlink" Target="https://www.ncbi.nlm.nih.gov/gene/2177"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8" Type="http://schemas.openxmlformats.org/officeDocument/2006/relationships/hyperlink" Target="https://www.ncbi.nlm.nih.gov/gene/5167" TargetMode="External"/><Relationship Id="rId3" Type="http://schemas.openxmlformats.org/officeDocument/2006/relationships/hyperlink" Target="https://www.omim.org/entry/125853" TargetMode="External"/><Relationship Id="rId7" Type="http://schemas.openxmlformats.org/officeDocument/2006/relationships/hyperlink" Target="https://www.omim.org/entry/173335?search=173335&amp;highlight=173335" TargetMode="External"/><Relationship Id="rId2" Type="http://schemas.openxmlformats.org/officeDocument/2006/relationships/hyperlink" Target="https://www.omim.org/entry/208000" TargetMode="External"/><Relationship Id="rId1" Type="http://schemas.openxmlformats.org/officeDocument/2006/relationships/slideLayout" Target="../slideLayouts/slideLayout19.xml"/><Relationship Id="rId6" Type="http://schemas.openxmlformats.org/officeDocument/2006/relationships/hyperlink" Target="https://www.omim.org/entry/615522" TargetMode="External"/><Relationship Id="rId5" Type="http://schemas.openxmlformats.org/officeDocument/2006/relationships/hyperlink" Target="https://www.omim.org/entry/601665" TargetMode="External"/><Relationship Id="rId4" Type="http://schemas.openxmlformats.org/officeDocument/2006/relationships/hyperlink" Target="https://www.omim.org/entry/613312" TargetMode="External"/><Relationship Id="rId9" Type="http://schemas.openxmlformats.org/officeDocument/2006/relationships/hyperlink" Target="http://www.genecards.org/cgi-bin/carddisp.pl?gene=ENPP1"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8" Type="http://schemas.openxmlformats.org/officeDocument/2006/relationships/hyperlink" Target="https://www.ncbi.nlm.nih.gov/gene/5167" TargetMode="External"/><Relationship Id="rId3" Type="http://schemas.openxmlformats.org/officeDocument/2006/relationships/hyperlink" Target="https://www.omim.org/entry/125853" TargetMode="External"/><Relationship Id="rId7" Type="http://schemas.openxmlformats.org/officeDocument/2006/relationships/hyperlink" Target="https://www.omim.org/entry/173335?search=173335&amp;highlight=173335" TargetMode="External"/><Relationship Id="rId2" Type="http://schemas.openxmlformats.org/officeDocument/2006/relationships/hyperlink" Target="https://www.omim.org/entry/208000" TargetMode="External"/><Relationship Id="rId1" Type="http://schemas.openxmlformats.org/officeDocument/2006/relationships/slideLayout" Target="../slideLayouts/slideLayout19.xml"/><Relationship Id="rId6" Type="http://schemas.openxmlformats.org/officeDocument/2006/relationships/hyperlink" Target="https://www.omim.org/entry/615522" TargetMode="External"/><Relationship Id="rId5" Type="http://schemas.openxmlformats.org/officeDocument/2006/relationships/hyperlink" Target="https://www.omim.org/entry/601665" TargetMode="External"/><Relationship Id="rId10" Type="http://schemas.openxmlformats.org/officeDocument/2006/relationships/hyperlink" Target="http://www.ncbi.nlm.nih.gov/pubmed/?term=12881724" TargetMode="External"/><Relationship Id="rId4" Type="http://schemas.openxmlformats.org/officeDocument/2006/relationships/hyperlink" Target="https://www.omim.org/entry/613312" TargetMode="External"/><Relationship Id="rId9" Type="http://schemas.openxmlformats.org/officeDocument/2006/relationships/hyperlink" Target="http://www.genecards.org/cgi-bin/carddisp.pl?gene=ENPP1"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hyperlink" Target="https://www.omim.org/entry/608461?search=608461&amp;highlight=608461" TargetMode="External"/><Relationship Id="rId2" Type="http://schemas.openxmlformats.org/officeDocument/2006/relationships/hyperlink" Target="https://www.omim.org/entry/615155" TargetMode="External"/><Relationship Id="rId1" Type="http://schemas.openxmlformats.org/officeDocument/2006/relationships/slideLayout" Target="../slideLayouts/slideLayout19.xml"/><Relationship Id="rId5" Type="http://schemas.openxmlformats.org/officeDocument/2006/relationships/hyperlink" Target="http://www.genecards.org/cgi-bin/carddisp.pl?gene=COL27A1" TargetMode="External"/><Relationship Id="rId4" Type="http://schemas.openxmlformats.org/officeDocument/2006/relationships/hyperlink" Target="https://www.ncbi.nlm.nih.gov/gene/853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omim.org/entry/614873" TargetMode="External"/><Relationship Id="rId7" Type="http://schemas.openxmlformats.org/officeDocument/2006/relationships/hyperlink" Target="https://www.ncbi.nlm.nih.gov/clinvar/variation/287366" TargetMode="External"/><Relationship Id="rId2" Type="http://schemas.openxmlformats.org/officeDocument/2006/relationships/hyperlink" Target="https://www.omim.org/entry/614872" TargetMode="External"/><Relationship Id="rId1" Type="http://schemas.openxmlformats.org/officeDocument/2006/relationships/slideLayout" Target="../slideLayouts/slideLayout19.xml"/><Relationship Id="rId6" Type="http://schemas.openxmlformats.org/officeDocument/2006/relationships/hyperlink" Target="http://www.genecards.org/cgi-bin/carddisp.pl?gene=PEX26" TargetMode="External"/><Relationship Id="rId5" Type="http://schemas.openxmlformats.org/officeDocument/2006/relationships/hyperlink" Target="https://www.ncbi.nlm.nih.gov/gene/55670" TargetMode="External"/><Relationship Id="rId4" Type="http://schemas.openxmlformats.org/officeDocument/2006/relationships/hyperlink" Target="https://www.omim.org/entry/608666?search=608666&amp;highlight=60866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hyperlink" Target="https://www.omim.org/entry/605277?search=605277&amp;highlight=605277" TargetMode="External"/><Relationship Id="rId2" Type="http://schemas.openxmlformats.org/officeDocument/2006/relationships/hyperlink" Target="https://www.omim.org/entry/NA" TargetMode="External"/><Relationship Id="rId1" Type="http://schemas.openxmlformats.org/officeDocument/2006/relationships/slideLayout" Target="../slideLayouts/slideLayout19.xml"/><Relationship Id="rId5" Type="http://schemas.openxmlformats.org/officeDocument/2006/relationships/hyperlink" Target="http://www.genecards.org/cgi-bin/carddisp.pl?gene=ARHGAP35" TargetMode="External"/><Relationship Id="rId4" Type="http://schemas.openxmlformats.org/officeDocument/2006/relationships/hyperlink" Target="https://www.ncbi.nlm.nih.gov/gene/290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hyperlink" Target="https://www.omim.org/entry/600853?search=600853&amp;highlight=600853" TargetMode="External"/><Relationship Id="rId2" Type="http://schemas.openxmlformats.org/officeDocument/2006/relationships/hyperlink" Target="https://www.omim.org/entry/616116" TargetMode="External"/><Relationship Id="rId1" Type="http://schemas.openxmlformats.org/officeDocument/2006/relationships/slideLayout" Target="../slideLayouts/slideLayout19.xml"/><Relationship Id="rId5" Type="http://schemas.openxmlformats.org/officeDocument/2006/relationships/hyperlink" Target="http://www.genecards.org/cgi-bin/carddisp.pl?gene=NDST1" TargetMode="External"/><Relationship Id="rId4" Type="http://schemas.openxmlformats.org/officeDocument/2006/relationships/hyperlink" Target="https://www.ncbi.nlm.nih.gov/gene/3340"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hyperlink" Target="https://www.omim.org/entry/147796?search=147796&amp;highlight=147796" TargetMode="External"/><Relationship Id="rId3" Type="http://schemas.openxmlformats.org/officeDocument/2006/relationships/hyperlink" Target="https://www.omim.org/entry/254450" TargetMode="External"/><Relationship Id="rId7" Type="http://schemas.openxmlformats.org/officeDocument/2006/relationships/hyperlink" Target="https://www.omim.org/entry/263300" TargetMode="External"/><Relationship Id="rId2" Type="http://schemas.openxmlformats.org/officeDocument/2006/relationships/hyperlink" Target="https://www.omim.org/entry/601626" TargetMode="External"/><Relationship Id="rId1" Type="http://schemas.openxmlformats.org/officeDocument/2006/relationships/slideLayout" Target="../slideLayouts/slideLayout19.xml"/><Relationship Id="rId6" Type="http://schemas.openxmlformats.org/officeDocument/2006/relationships/hyperlink" Target="https://www.omim.org/entry/614521" TargetMode="External"/><Relationship Id="rId5" Type="http://schemas.openxmlformats.org/officeDocument/2006/relationships/hyperlink" Target="https://www.omim.org/entry/133100" TargetMode="External"/><Relationship Id="rId10" Type="http://schemas.openxmlformats.org/officeDocument/2006/relationships/hyperlink" Target="http://www.genecards.org/cgi-bin/carddisp.pl?gene=JAK2" TargetMode="External"/><Relationship Id="rId4" Type="http://schemas.openxmlformats.org/officeDocument/2006/relationships/hyperlink" Target="https://www.omim.org/entry/600800" TargetMode="External"/><Relationship Id="rId9" Type="http://schemas.openxmlformats.org/officeDocument/2006/relationships/hyperlink" Target="https://www.ncbi.nlm.nih.gov/gene/371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omim.org/entry/268310" TargetMode="External"/><Relationship Id="rId7" Type="http://schemas.openxmlformats.org/officeDocument/2006/relationships/hyperlink" Target="https://www.ncbi.nlm.nih.gov/clinvar/variation/199098" TargetMode="External"/><Relationship Id="rId2" Type="http://schemas.openxmlformats.org/officeDocument/2006/relationships/hyperlink" Target="https://www.omim.org/entry/113000" TargetMode="External"/><Relationship Id="rId1" Type="http://schemas.openxmlformats.org/officeDocument/2006/relationships/slideLayout" Target="../slideLayouts/slideLayout19.xml"/><Relationship Id="rId6" Type="http://schemas.openxmlformats.org/officeDocument/2006/relationships/hyperlink" Target="http://www.genecards.org/cgi-bin/carddisp.pl?gene=ROR2" TargetMode="External"/><Relationship Id="rId5" Type="http://schemas.openxmlformats.org/officeDocument/2006/relationships/hyperlink" Target="https://www.ncbi.nlm.nih.gov/gene/4920" TargetMode="External"/><Relationship Id="rId4" Type="http://schemas.openxmlformats.org/officeDocument/2006/relationships/hyperlink" Target="https://www.omim.org/entry/602337?search=602337&amp;highlight=60233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hyperlink" Target="https://www.ncbi.nlm.nih.gov/gene/5663" TargetMode="External"/><Relationship Id="rId3" Type="http://schemas.openxmlformats.org/officeDocument/2006/relationships/hyperlink" Target="https://www.omim.org/entry/172700" TargetMode="External"/><Relationship Id="rId7" Type="http://schemas.openxmlformats.org/officeDocument/2006/relationships/hyperlink" Target="https://www.omim.org/entry/104311?search=104311&amp;highlight=104311" TargetMode="External"/><Relationship Id="rId2" Type="http://schemas.openxmlformats.org/officeDocument/2006/relationships/hyperlink" Target="https://www.omim.org/entry/613694" TargetMode="External"/><Relationship Id="rId1" Type="http://schemas.openxmlformats.org/officeDocument/2006/relationships/slideLayout" Target="../slideLayouts/slideLayout19.xml"/><Relationship Id="rId6" Type="http://schemas.openxmlformats.org/officeDocument/2006/relationships/hyperlink" Target="https://www.omim.org/entry/600274" TargetMode="External"/><Relationship Id="rId5" Type="http://schemas.openxmlformats.org/officeDocument/2006/relationships/hyperlink" Target="https://www.omim.org/entry/607822" TargetMode="External"/><Relationship Id="rId4" Type="http://schemas.openxmlformats.org/officeDocument/2006/relationships/hyperlink" Target="https://www.omim.org/entry/613737" TargetMode="External"/><Relationship Id="rId9" Type="http://schemas.openxmlformats.org/officeDocument/2006/relationships/hyperlink" Target="http://www.genecards.org/cgi-bin/carddisp.pl?gene=PSEN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495800"/>
            <a:ext cx="3657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Variant report from flash_ppt tool</a:t>
            </a:r>
            <a:endParaRPr lang="en-US" dirty="0">
              <a:solidFill>
                <a:schemeClr val="tx1"/>
              </a:solidFill>
            </a:endParaRPr>
          </a:p>
        </p:txBody>
      </p:sp>
    </p:spTree>
    <p:extLst>
      <p:ext uri="{BB962C8B-B14F-4D97-AF65-F5344CB8AC3E}">
        <p14:creationId xmlns:p14="http://schemas.microsoft.com/office/powerpoint/2010/main" val="205655135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Dystonia</a:t>
            </a:r>
          </a:p>
          <a:p>
            <a:pPr>
              <a:defRPr sz="1600" b="1">
                <a:solidFill>
                  <a:srgbClr val="000000"/>
                </a:solidFill>
              </a:defRPr>
            </a:pPr>
            <a:r>
              <a:t>Abnormality of extrapyramidal motor function</a:t>
            </a:r>
          </a:p>
          <a:p>
            <a:pPr>
              <a:defRPr sz="1600" b="1">
                <a:solidFill>
                  <a:srgbClr val="000000"/>
                </a:solidFill>
              </a:defRPr>
            </a:pPr>
            <a:r>
              <a:t>Dementia</a:t>
            </a:r>
          </a:p>
          <a:p>
            <a:pPr>
              <a:defRPr sz="1600" b="1">
                <a:solidFill>
                  <a:srgbClr val="000000"/>
                </a:solidFill>
              </a:defRPr>
            </a:pPr>
            <a:r>
              <a:t>Neurofibrillary tangles</a:t>
            </a:r>
          </a:p>
          <a:p>
            <a:pPr>
              <a:defRPr sz="1600" b="1">
                <a:solidFill>
                  <a:srgbClr val="000000"/>
                </a:solidFill>
              </a:defRPr>
            </a:pPr>
            <a:r>
              <a:t>Myoclonus</a:t>
            </a:r>
          </a:p>
          <a:p>
            <a:pPr>
              <a:defRPr sz="1600" b="1">
                <a:solidFill>
                  <a:srgbClr val="000000"/>
                </a:solidFill>
              </a:defRPr>
            </a:pPr>
            <a:r>
              <a:t>Apraxia</a:t>
            </a:r>
          </a:p>
          <a:p>
            <a:pPr>
              <a:defRPr sz="1600" b="1">
                <a:solidFill>
                  <a:srgbClr val="000000"/>
                </a:solidFill>
              </a:defRPr>
            </a:pPr>
            <a:r>
              <a:t>Dysarthria</a:t>
            </a:r>
          </a:p>
          <a:p>
            <a:pPr>
              <a:defRPr sz="1600" b="1">
                <a:solidFill>
                  <a:srgbClr val="000000"/>
                </a:solidFill>
              </a:defRPr>
            </a:pPr>
            <a:r>
              <a:t>Gait disturbance</a:t>
            </a:r>
          </a:p>
          <a:p>
            <a:pPr>
              <a:defRPr sz="1600" b="1">
                <a:solidFill>
                  <a:srgbClr val="000000"/>
                </a:solidFill>
              </a:defRPr>
            </a:pPr>
            <a:r>
              <a:t>Cerebral cortical atrophy</a:t>
            </a:r>
          </a:p>
          <a:p>
            <a:pPr>
              <a:defRPr sz="1600" b="1">
                <a:solidFill>
                  <a:srgbClr val="000000"/>
                </a:solidFill>
              </a:defRPr>
            </a:pPr>
            <a:r>
              <a:t>Agnosia</a:t>
            </a:r>
          </a:p>
          <a:p>
            <a:pPr>
              <a:defRPr sz="1600" b="1">
                <a:solidFill>
                  <a:srgbClr val="000000"/>
                </a:solidFill>
              </a:defRPr>
            </a:pPr>
            <a:r>
              <a:t>Memory impairment</a:t>
            </a:r>
          </a:p>
          <a:p>
            <a:pPr>
              <a:defRPr sz="1600" b="1">
                <a:solidFill>
                  <a:srgbClr val="000000"/>
                </a:solidFill>
              </a:defRPr>
            </a:pPr>
            <a:r>
              <a:t>Lower limb hyperreflexia</a:t>
            </a:r>
          </a:p>
          <a:p>
            <a:pPr>
              <a:defRPr sz="1600" b="1">
                <a:solidFill>
                  <a:srgbClr val="000000"/>
                </a:solidFill>
              </a:defRPr>
            </a:pPr>
            <a:r>
              <a:t>Seizures</a:t>
            </a:r>
          </a:p>
          <a:p>
            <a:pPr>
              <a:defRPr sz="1600" b="1">
                <a:solidFill>
                  <a:srgbClr val="000000"/>
                </a:solidFill>
              </a:defRPr>
            </a:pPr>
            <a:r>
              <a:t>Alzheimer disease</a:t>
            </a:r>
          </a:p>
          <a:p>
            <a:pPr>
              <a:defRPr sz="1600" b="1">
                <a:solidFill>
                  <a:srgbClr val="000000"/>
                </a:solidFill>
              </a:defRPr>
            </a:pPr>
            <a:r>
              <a:t>Spastic tetraparesis</a:t>
            </a:r>
          </a:p>
          <a:p>
            <a:pPr>
              <a:defRPr sz="1600" b="1">
                <a:solidFill>
                  <a:srgbClr val="000000"/>
                </a:solidFill>
              </a:defRPr>
            </a:pPr>
            <a:r>
              <a:t>Dysphagia</a:t>
            </a:r>
          </a:p>
          <a:p>
            <a:pPr>
              <a:defRPr sz="1600" b="1">
                <a:solidFill>
                  <a:srgbClr val="000000"/>
                </a:solidFill>
              </a:defRPr>
            </a:pPr>
            <a:r>
              <a:t>Adult onset</a:t>
            </a:r>
          </a:p>
          <a:p>
            <a:pPr>
              <a:defRPr sz="1600" b="1">
                <a:solidFill>
                  <a:srgbClr val="000000"/>
                </a:solidFill>
              </a:defRPr>
            </a:pPr>
            <a:r>
              <a:t>Personality changes</a:t>
            </a:r>
          </a:p>
          <a:p>
            <a:pPr>
              <a:defRPr sz="1600" b="1">
                <a:solidFill>
                  <a:srgbClr val="000000"/>
                </a:solidFill>
              </a:defRPr>
            </a:pPr>
            <a:r>
              <a:t>Rapidly progressive</a:t>
            </a:r>
          </a:p>
          <a:p>
            <a:pPr>
              <a:defRPr sz="1600" b="1">
                <a:solidFill>
                  <a:srgbClr val="000000"/>
                </a:solidFill>
              </a:defRPr>
            </a:pPr>
            <a:r>
              <a:t>Babinski sign</a:t>
            </a:r>
          </a:p>
        </p:txBody>
      </p:sp>
      <p:sp>
        <p:nvSpPr>
          <p:cNvPr id="3" name="TextBox 2"/>
          <p:cNvSpPr txBox="1"/>
          <p:nvPr/>
        </p:nvSpPr>
        <p:spPr>
          <a:xfrm>
            <a:off x="4572000" y="731520"/>
            <a:ext cx="5486400" cy="4572000"/>
          </a:xfrm>
          <a:prstGeom prst="rect">
            <a:avLst/>
          </a:prstGeom>
          <a:noFill/>
        </p:spPr>
        <p:txBody>
          <a:bodyPr wrap="square">
            <a:spAutoFit/>
          </a:bodyPr>
          <a:lstStyle/>
          <a:p>
            <a:endParaRPr/>
          </a:p>
          <a:p>
            <a:pPr>
              <a:defRPr sz="1600" b="1">
                <a:solidFill>
                  <a:srgbClr val="000000"/>
                </a:solidFill>
              </a:defRPr>
            </a:pPr>
            <a:r>
              <a:t>Parkinsonism</a:t>
            </a:r>
          </a:p>
          <a:p>
            <a:pPr>
              <a:defRPr sz="1600" b="1">
                <a:solidFill>
                  <a:srgbClr val="000000"/>
                </a:solidFill>
              </a:defRPr>
            </a:pPr>
            <a:r>
              <a:t>Temporal cortical atrophy</a:t>
            </a:r>
          </a:p>
          <a:p>
            <a:pPr>
              <a:defRPr sz="1600" b="1">
                <a:solidFill>
                  <a:srgbClr val="000000"/>
                </a:solidFill>
              </a:defRPr>
            </a:pPr>
            <a:r>
              <a:t>Abnormal brain FDG positron emission tomography</a:t>
            </a:r>
          </a:p>
          <a:p>
            <a:pPr>
              <a:defRPr sz="1600" b="1">
                <a:solidFill>
                  <a:srgbClr val="000000"/>
                </a:solidFill>
              </a:defRPr>
            </a:pPr>
            <a:r>
              <a:t>Astrocytosis</a:t>
            </a:r>
          </a:p>
          <a:p>
            <a:pPr>
              <a:defRPr sz="1600" b="1">
                <a:solidFill>
                  <a:srgbClr val="000000"/>
                </a:solidFill>
              </a:defRPr>
            </a:pPr>
            <a:r>
              <a:t>Alexia</a:t>
            </a:r>
          </a:p>
          <a:p>
            <a:pPr>
              <a:defRPr sz="1600" b="1">
                <a:solidFill>
                  <a:srgbClr val="000000"/>
                </a:solidFill>
              </a:defRPr>
            </a:pPr>
            <a:r>
              <a:t>EEG with continuous slow activity</a:t>
            </a:r>
          </a:p>
          <a:p>
            <a:pPr>
              <a:defRPr sz="1600" b="1">
                <a:solidFill>
                  <a:srgbClr val="000000"/>
                </a:solidFill>
              </a:defRPr>
            </a:pPr>
            <a:r>
              <a:t>Perseveration</a:t>
            </a:r>
          </a:p>
          <a:p>
            <a:pPr>
              <a:defRPr sz="1600" b="1">
                <a:solidFill>
                  <a:srgbClr val="000000"/>
                </a:solidFill>
              </a:defRPr>
            </a:pPr>
            <a:r>
              <a:t>Anxiety</a:t>
            </a:r>
          </a:p>
          <a:p>
            <a:pPr>
              <a:defRPr sz="1600" b="1">
                <a:solidFill>
                  <a:srgbClr val="000000"/>
                </a:solidFill>
              </a:defRPr>
            </a:pPr>
            <a:r>
              <a:t>Restlessness</a:t>
            </a:r>
          </a:p>
          <a:p>
            <a:pPr>
              <a:defRPr sz="1600" b="1">
                <a:solidFill>
                  <a:srgbClr val="000000"/>
                </a:solidFill>
              </a:defRPr>
            </a:pPr>
            <a:r>
              <a:t>Spoken Word Recognition Deficit</a:t>
            </a:r>
          </a:p>
          <a:p>
            <a:pPr>
              <a:defRPr sz="1600" b="1">
                <a:solidFill>
                  <a:srgbClr val="000000"/>
                </a:solidFill>
              </a:defRPr>
            </a:pPr>
            <a:r>
              <a:t>Thickened nuchal skin fold</a:t>
            </a:r>
          </a:p>
          <a:p>
            <a:pPr>
              <a:defRPr sz="1600" b="1">
                <a:solidFill>
                  <a:srgbClr val="000000"/>
                </a:solidFill>
              </a:defRPr>
            </a:pPr>
            <a:r>
              <a:t>Frontotemporal dementia</a:t>
            </a:r>
          </a:p>
          <a:p>
            <a:pPr>
              <a:defRPr sz="1600" b="1">
                <a:solidFill>
                  <a:srgbClr val="000000"/>
                </a:solidFill>
              </a:defRPr>
            </a:pPr>
            <a:r>
              <a:t>Abnormality of the cerebral white matter</a:t>
            </a:r>
          </a:p>
          <a:p>
            <a:pPr>
              <a:defRPr sz="1600" b="1">
                <a:solidFill>
                  <a:srgbClr val="000000"/>
                </a:solidFill>
              </a:defRPr>
            </a:pPr>
            <a:r>
              <a:t>Dysgraphia</a:t>
            </a:r>
          </a:p>
          <a:p>
            <a:pPr>
              <a:defRPr sz="1600" b="1">
                <a:solidFill>
                  <a:srgbClr val="000000"/>
                </a:solidFill>
              </a:defRPr>
            </a:pPr>
            <a:r>
              <a:t>Abnormal lower motor neuron morphology</a:t>
            </a:r>
          </a:p>
          <a:p>
            <a:pPr>
              <a:defRPr sz="1600" b="1">
                <a:solidFill>
                  <a:srgbClr val="000000"/>
                </a:solidFill>
              </a:defRPr>
            </a:pPr>
            <a:r>
              <a:t>Frontotemporal cerebral atrophy</a:t>
            </a:r>
          </a:p>
          <a:p>
            <a:pPr>
              <a:defRPr sz="1600" b="1">
                <a:solidFill>
                  <a:srgbClr val="000000"/>
                </a:solidFill>
              </a:defRPr>
            </a:pPr>
            <a:r>
              <a:t>Mutism</a:t>
            </a:r>
          </a:p>
          <a:p>
            <a:pPr>
              <a:defRPr sz="1600" b="1">
                <a:solidFill>
                  <a:srgbClr val="000000"/>
                </a:solidFill>
              </a:defRPr>
            </a:pPr>
            <a:r>
              <a:t>Motor aphasia</a:t>
            </a:r>
          </a:p>
          <a:p>
            <a:pPr>
              <a:defRPr sz="1600" b="1">
                <a:solidFill>
                  <a:srgbClr val="000000"/>
                </a:solidFill>
              </a:defRPr>
            </a:pPr>
            <a:r>
              <a:t>Senile plaques</a:t>
            </a:r>
          </a:p>
          <a:p>
            <a:pPr>
              <a:defRPr sz="1600" b="1">
                <a:solidFill>
                  <a:srgbClr val="000000"/>
                </a:solidFill>
              </a:defRPr>
            </a:pPr>
            <a:r>
              <a:t>Dysphasia</a:t>
            </a:r>
          </a:p>
          <a:p>
            <a:pPr>
              <a:defRPr sz="1600" b="1">
                <a:solidFill>
                  <a:srgbClr val="000080"/>
                </a:solidFill>
              </a:defRPr>
            </a:pPr>
            <a:r>
              <a:t>There are more ... , refer NOTES below</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LAMA1 , HET , c.4936G&gt;A , p.Ala1646Thr ,  Dad is : NA , Mom is : NA</a:t>
            </a:r>
          </a:p>
          <a:p>
            <a:pPr>
              <a:defRPr sz="1500" b="1" i="1">
                <a:solidFill>
                  <a:srgbClr val="000080"/>
                </a:solidFill>
              </a:defRPr>
            </a:pPr>
            <a:r>
              <a:t>Disease and MIM List =&gt; </a:t>
            </a:r>
          </a:p>
          <a:p>
            <a:pPr>
              <a:defRPr sz="1300" b="1" i="1">
                <a:solidFill>
                  <a:srgbClr val="000080"/>
                </a:solidFill>
              </a:defRPr>
            </a:pPr>
            <a:r>
              <a:t>Poretti-Boltshauser syndrome, MIM : 615960</a:t>
            </a:r>
          </a:p>
          <a:p>
            <a:pPr>
              <a:defRPr sz="1500" b="1">
                <a:solidFill>
                  <a:srgbClr val="000080"/>
                </a:solidFill>
              </a:defRPr>
            </a:pPr>
            <a:r>
              <a:t>ExAC =&gt; Not reported , gnomAD =&gt; Not reported</a:t>
            </a:r>
          </a:p>
          <a:p>
            <a:pPr>
              <a:defRPr sz="1500" b="1">
                <a:solidFill>
                  <a:srgbClr val="000080"/>
                </a:solidFill>
              </a:defRPr>
            </a:pPr>
            <a:r>
              <a:t>ClinVar =&gt; Not reported , HGMD =&gt; Not reported</a:t>
            </a:r>
          </a:p>
          <a:p>
            <a:pPr>
              <a:defRPr sz="1500" b="1">
                <a:solidFill>
                  <a:srgbClr val="000080"/>
                </a:solidFill>
              </a:defRPr>
            </a:pPr>
            <a:r>
              <a:t>In silico  =&gt;  SIFT : T  ,  Polyphen : B , Mutation Taster Pred : N  ,  CAVA_IMPACT : MODERATE</a:t>
            </a:r>
          </a:p>
          <a:p>
            <a:pPr>
              <a:defRPr sz="1500" b="1">
                <a:solidFill>
                  <a:srgbClr val="000080"/>
                </a:solidFill>
              </a:defRPr>
            </a:pPr>
            <a:r>
              <a:t>Location =&gt;  Ex35</a:t>
            </a:r>
          </a:p>
          <a:p>
            <a:pPr>
              <a:defRPr sz="1300" i="1">
                <a:solidFill>
                  <a:srgbClr val="000000"/>
                </a:solidFill>
              </a:defRPr>
            </a:pPr>
            <a:r>
              <a:t>Entrez Gene Summary / (CAVA_GENE_ID : ENSG00000101680)  =&gt; This gene encodes one of the alpha 1 subunits of laminin. The laminins are a family of extracellular matrix glycoproteins that have a heterotrimeric structure consisting of an alpha, beta and gamma chain. These proteins make up a major component of the basement membrane and have been implicated in a wide variety of biological processes including cell adhesion, differentiation, migration, signaling, neurite outgrowth and metastasis. Mutations in this gene may be associated with Poretti-Boltshauser syndrome. [provided by RefSeq, Sep 2014]</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530.5</a:t>
                      </a:r>
                    </a:p>
                  </a:txBody>
                  <a:tcPr/>
                </a:tc>
                <a:tc>
                  <a:txBody>
                    <a:bodyPr/>
                    <a:lstStyle/>
                    <a:p>
                      <a:r>
                        <a:rPr sz="1000"/>
                        <a:t>528</a:t>
                      </a:r>
                    </a:p>
                  </a:txBody>
                  <a:tcPr/>
                </a:tc>
                <a:tc>
                  <a:txBody>
                    <a:bodyPr/>
                    <a:lstStyle/>
                    <a:p>
                      <a:r>
                        <a:rPr sz="1000"/>
                        <a:t>z=0.07</a:t>
                      </a:r>
                    </a:p>
                  </a:txBody>
                  <a:tcPr/>
                </a:tc>
              </a:tr>
              <a:tr h="146304">
                <a:tc>
                  <a:txBody>
                    <a:bodyPr/>
                    <a:lstStyle/>
                    <a:p>
                      <a:r>
                        <a:rPr sz="1000"/>
                        <a:t>Missense</a:t>
                      </a:r>
                    </a:p>
                  </a:txBody>
                  <a:tcPr/>
                </a:tc>
                <a:tc>
                  <a:txBody>
                    <a:bodyPr/>
                    <a:lstStyle/>
                    <a:p>
                      <a:r>
                        <a:rPr sz="1000"/>
                        <a:t>1076.7</a:t>
                      </a:r>
                    </a:p>
                  </a:txBody>
                  <a:tcPr/>
                </a:tc>
                <a:tc>
                  <a:txBody>
                    <a:bodyPr/>
                    <a:lstStyle/>
                    <a:p>
                      <a:r>
                        <a:rPr sz="1000"/>
                        <a:t>1153</a:t>
                      </a:r>
                    </a:p>
                  </a:txBody>
                  <a:tcPr/>
                </a:tc>
                <a:tc>
                  <a:txBody>
                    <a:bodyPr/>
                    <a:lstStyle/>
                    <a:p>
                      <a:r>
                        <a:rPr sz="1000"/>
                        <a:t>z=-1.14</a:t>
                      </a:r>
                    </a:p>
                  </a:txBody>
                  <a:tcPr/>
                </a:tc>
              </a:tr>
              <a:tr h="146304">
                <a:tc>
                  <a:txBody>
                    <a:bodyPr/>
                    <a:lstStyle/>
                    <a:p>
                      <a:r>
                        <a:rPr sz="1000"/>
                        <a:t>LoF</a:t>
                      </a:r>
                    </a:p>
                  </a:txBody>
                  <a:tcPr/>
                </a:tc>
                <a:tc>
                  <a:txBody>
                    <a:bodyPr/>
                    <a:lstStyle/>
                    <a:p>
                      <a:r>
                        <a:rPr sz="1000"/>
                        <a:t>105.7</a:t>
                      </a:r>
                    </a:p>
                  </a:txBody>
                  <a:tcPr/>
                </a:tc>
                <a:tc>
                  <a:txBody>
                    <a:bodyPr/>
                    <a:lstStyle/>
                    <a:p>
                      <a:r>
                        <a:rPr sz="1000"/>
                        <a:t>57</a:t>
                      </a:r>
                    </a:p>
                  </a:txBody>
                  <a:tcPr/>
                </a:tc>
                <a:tc>
                  <a:txBody>
                    <a:bodyPr/>
                    <a:lstStyle/>
                    <a:p>
                      <a:r>
                        <a:rPr sz="1000"/>
                        <a:t>pLI=0.00</a:t>
                      </a:r>
                    </a:p>
                  </a:txBody>
                  <a:tcPr/>
                </a:tc>
              </a:tr>
              <a:tr h="146304">
                <a:tc>
                  <a:txBody>
                    <a:bodyPr/>
                    <a:lstStyle/>
                    <a:p>
                      <a:r>
                        <a:rPr sz="1000"/>
                        <a:t>CNV</a:t>
                      </a:r>
                    </a:p>
                  </a:txBody>
                  <a:tcPr/>
                </a:tc>
                <a:tc>
                  <a:txBody>
                    <a:bodyPr/>
                    <a:lstStyle/>
                    <a:p>
                      <a:r>
                        <a:rPr sz="1000"/>
                        <a:t>14.0</a:t>
                      </a:r>
                    </a:p>
                  </a:txBody>
                  <a:tcPr/>
                </a:tc>
                <a:tc>
                  <a:txBody>
                    <a:bodyPr/>
                    <a:lstStyle/>
                    <a:p>
                      <a:r>
                        <a:rPr sz="1000"/>
                        <a:t>38</a:t>
                      </a:r>
                    </a:p>
                  </a:txBody>
                  <a:tcPr/>
                </a:tc>
                <a:tc>
                  <a:txBody>
                    <a:bodyPr/>
                    <a:lstStyle/>
                    <a:p>
                      <a:r>
                        <a:rPr sz="1000"/>
                        <a:t>z=-1.34</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:615960</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3"/>
              </a:rPr>
              <a:t>OMIM</a:t>
            </a:r>
          </a:p>
          <a:p>
            <a:pPr>
              <a:defRPr sz="1000"/>
            </a:pPr>
            <a:r>
              <a:rPr>
                <a:hlinkClick r:id="rId4"/>
              </a:rPr>
              <a:t>NCBI</a:t>
            </a:r>
          </a:p>
          <a:p>
            <a:pPr>
              <a:defRPr sz="1000"/>
            </a:pPr>
            <a:r>
              <a:rPr>
                <a:hlinkClick r:id="rId5"/>
              </a:rPr>
              <a:t>GENECARDS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Dilated fourth ventricle</a:t>
            </a:r>
          </a:p>
          <a:p>
            <a:pPr>
              <a:defRPr sz="1600" b="1">
                <a:solidFill>
                  <a:srgbClr val="000000"/>
                </a:solidFill>
              </a:defRPr>
            </a:pPr>
            <a:r>
              <a:t>Muscular hypotonia</a:t>
            </a:r>
          </a:p>
          <a:p>
            <a:pPr>
              <a:defRPr sz="1600" b="1">
                <a:solidFill>
                  <a:srgbClr val="000000"/>
                </a:solidFill>
              </a:defRPr>
            </a:pPr>
            <a:r>
              <a:t>Cerebellar vermis hypoplasia</a:t>
            </a:r>
          </a:p>
          <a:p>
            <a:pPr>
              <a:defRPr sz="1600" b="1">
                <a:solidFill>
                  <a:srgbClr val="000000"/>
                </a:solidFill>
              </a:defRPr>
            </a:pPr>
            <a:r>
              <a:t>Variable expressivity</a:t>
            </a:r>
          </a:p>
          <a:p>
            <a:pPr>
              <a:defRPr sz="1600" b="1">
                <a:solidFill>
                  <a:srgbClr val="000000"/>
                </a:solidFill>
              </a:defRPr>
            </a:pPr>
            <a:r>
              <a:t>Retinal thinning</a:t>
            </a:r>
          </a:p>
          <a:p>
            <a:pPr>
              <a:defRPr sz="1600" b="1">
                <a:solidFill>
                  <a:srgbClr val="000000"/>
                </a:solidFill>
              </a:defRPr>
            </a:pPr>
            <a:r>
              <a:t>Cerebellar dysplasia</a:t>
            </a:r>
          </a:p>
          <a:p>
            <a:pPr>
              <a:defRPr sz="1600" b="1">
                <a:solidFill>
                  <a:srgbClr val="000000"/>
                </a:solidFill>
              </a:defRPr>
            </a:pPr>
            <a:r>
              <a:t>Strabismus</a:t>
            </a:r>
          </a:p>
          <a:p>
            <a:pPr>
              <a:defRPr sz="1600" b="1">
                <a:solidFill>
                  <a:srgbClr val="000000"/>
                </a:solidFill>
              </a:defRPr>
            </a:pPr>
            <a:r>
              <a:t>Retinal atrophy</a:t>
            </a:r>
          </a:p>
          <a:p>
            <a:pPr>
              <a:defRPr sz="1600" b="1">
                <a:solidFill>
                  <a:srgbClr val="000000"/>
                </a:solidFill>
              </a:defRPr>
            </a:pPr>
            <a:r>
              <a:t>Motor delay</a:t>
            </a:r>
          </a:p>
          <a:p>
            <a:pPr>
              <a:defRPr sz="1600" b="1">
                <a:solidFill>
                  <a:srgbClr val="000000"/>
                </a:solidFill>
              </a:defRPr>
            </a:pPr>
            <a:r>
              <a:t>Myopia</a:t>
            </a:r>
          </a:p>
          <a:p>
            <a:pPr>
              <a:defRPr sz="1600" b="1">
                <a:solidFill>
                  <a:srgbClr val="000000"/>
                </a:solidFill>
              </a:defRPr>
            </a:pPr>
            <a:r>
              <a:t>Nystagmus</a:t>
            </a:r>
          </a:p>
          <a:p>
            <a:pPr>
              <a:defRPr sz="1600" b="1">
                <a:solidFill>
                  <a:srgbClr val="000000"/>
                </a:solidFill>
              </a:defRPr>
            </a:pPr>
            <a:r>
              <a:t>Amblyopia</a:t>
            </a:r>
          </a:p>
          <a:p>
            <a:pPr>
              <a:defRPr sz="1600" b="1">
                <a:solidFill>
                  <a:srgbClr val="000000"/>
                </a:solidFill>
              </a:defRPr>
            </a:pPr>
            <a:r>
              <a:t>Delayed speech and language development</a:t>
            </a:r>
          </a:p>
          <a:p>
            <a:pPr>
              <a:defRPr sz="1600" b="1">
                <a:solidFill>
                  <a:srgbClr val="000000"/>
                </a:solidFill>
              </a:defRPr>
            </a:pPr>
            <a:r>
              <a:t>Retinal dystrophy</a:t>
            </a:r>
          </a:p>
          <a:p>
            <a:pPr>
              <a:defRPr sz="1600" b="1">
                <a:solidFill>
                  <a:srgbClr val="000000"/>
                </a:solidFill>
              </a:defRPr>
            </a:pPr>
            <a:r>
              <a:t>Cerebellar cyst</a:t>
            </a:r>
          </a:p>
          <a:p>
            <a:pPr>
              <a:defRPr sz="1600" b="1">
                <a:solidFill>
                  <a:srgbClr val="000000"/>
                </a:solidFill>
              </a:defRPr>
            </a:pPr>
            <a:r>
              <a:t>Abnormality of the periventricular white matter</a:t>
            </a:r>
          </a:p>
          <a:p>
            <a:pPr>
              <a:defRPr sz="1600" b="1">
                <a:solidFill>
                  <a:srgbClr val="000000"/>
                </a:solidFill>
              </a:defRPr>
            </a:pPr>
            <a:r>
              <a:t>Oculomotor apraxia</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LAMA1 , HET , c.4568G&gt;C , p.Arg1523Pro ,  Dad is : NA , Mom is : NA</a:t>
            </a:r>
          </a:p>
          <a:p>
            <a:pPr>
              <a:defRPr sz="1500" b="1" i="1">
                <a:solidFill>
                  <a:srgbClr val="000080"/>
                </a:solidFill>
              </a:defRPr>
            </a:pPr>
            <a:r>
              <a:t>Disease and MIM List =&gt; </a:t>
            </a:r>
          </a:p>
          <a:p>
            <a:pPr>
              <a:defRPr sz="1300" b="1" i="1">
                <a:solidFill>
                  <a:srgbClr val="000080"/>
                </a:solidFill>
              </a:defRPr>
            </a:pPr>
            <a:r>
              <a:t>Poretti-Boltshauser syndrome, MIM : 615960</a:t>
            </a:r>
          </a:p>
          <a:p>
            <a:pPr>
              <a:defRPr sz="1500" b="1">
                <a:solidFill>
                  <a:srgbClr val="000080"/>
                </a:solidFill>
              </a:defRPr>
            </a:pPr>
            <a:r>
              <a:t>ExAC =&gt; Not reported , gnomAD =&gt; Not reported</a:t>
            </a:r>
          </a:p>
          <a:p>
            <a:pPr>
              <a:defRPr sz="1500" b="1">
                <a:solidFill>
                  <a:srgbClr val="000080"/>
                </a:solidFill>
              </a:defRPr>
            </a:pPr>
            <a:r>
              <a:t>ClinVar =&gt; Not reported , HGMD =&gt; Not reported</a:t>
            </a:r>
          </a:p>
          <a:p>
            <a:pPr>
              <a:defRPr sz="1500" b="1">
                <a:solidFill>
                  <a:srgbClr val="000080"/>
                </a:solidFill>
              </a:defRPr>
            </a:pPr>
            <a:r>
              <a:t>In silico  =&gt;  SIFT : T  ,  Polyphen : B , Mutation Taster Pred : N  ,  CAVA_IMPACT : MODERATE</a:t>
            </a:r>
          </a:p>
          <a:p>
            <a:pPr>
              <a:defRPr sz="1500" b="1">
                <a:solidFill>
                  <a:srgbClr val="000080"/>
                </a:solidFill>
              </a:defRPr>
            </a:pPr>
            <a:r>
              <a:t>Location =&gt;  Ex32</a:t>
            </a:r>
          </a:p>
          <a:p>
            <a:pPr>
              <a:defRPr sz="1300" i="1">
                <a:solidFill>
                  <a:srgbClr val="000000"/>
                </a:solidFill>
              </a:defRPr>
            </a:pPr>
            <a:r>
              <a:t>Entrez Gene Summary / (CAVA_GENE_ID : ENSG00000101680)  =&gt; This gene encodes one of the alpha 1 subunits of laminin. The laminins are a family of extracellular matrix glycoproteins that have a heterotrimeric structure consisting of an alpha, beta and gamma chain. These proteins make up a major component of the basement membrane and have been implicated in a wide variety of biological processes including cell adhesion, differentiation, migration, signaling, neurite outgrowth and metastasis. Mutations in this gene may be associated with Poretti-Boltshauser syndrome. [provided by RefSeq, Sep 2014]</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530.5</a:t>
                      </a:r>
                    </a:p>
                  </a:txBody>
                  <a:tcPr/>
                </a:tc>
                <a:tc>
                  <a:txBody>
                    <a:bodyPr/>
                    <a:lstStyle/>
                    <a:p>
                      <a:r>
                        <a:rPr sz="1000"/>
                        <a:t>528</a:t>
                      </a:r>
                    </a:p>
                  </a:txBody>
                  <a:tcPr/>
                </a:tc>
                <a:tc>
                  <a:txBody>
                    <a:bodyPr/>
                    <a:lstStyle/>
                    <a:p>
                      <a:r>
                        <a:rPr sz="1000"/>
                        <a:t>z=0.07</a:t>
                      </a:r>
                    </a:p>
                  </a:txBody>
                  <a:tcPr/>
                </a:tc>
              </a:tr>
              <a:tr h="146304">
                <a:tc>
                  <a:txBody>
                    <a:bodyPr/>
                    <a:lstStyle/>
                    <a:p>
                      <a:r>
                        <a:rPr sz="1000"/>
                        <a:t>Missense</a:t>
                      </a:r>
                    </a:p>
                  </a:txBody>
                  <a:tcPr/>
                </a:tc>
                <a:tc>
                  <a:txBody>
                    <a:bodyPr/>
                    <a:lstStyle/>
                    <a:p>
                      <a:r>
                        <a:rPr sz="1000"/>
                        <a:t>1076.7</a:t>
                      </a:r>
                    </a:p>
                  </a:txBody>
                  <a:tcPr/>
                </a:tc>
                <a:tc>
                  <a:txBody>
                    <a:bodyPr/>
                    <a:lstStyle/>
                    <a:p>
                      <a:r>
                        <a:rPr sz="1000"/>
                        <a:t>1153</a:t>
                      </a:r>
                    </a:p>
                  </a:txBody>
                  <a:tcPr/>
                </a:tc>
                <a:tc>
                  <a:txBody>
                    <a:bodyPr/>
                    <a:lstStyle/>
                    <a:p>
                      <a:r>
                        <a:rPr sz="1000"/>
                        <a:t>z=-1.14</a:t>
                      </a:r>
                    </a:p>
                  </a:txBody>
                  <a:tcPr/>
                </a:tc>
              </a:tr>
              <a:tr h="146304">
                <a:tc>
                  <a:txBody>
                    <a:bodyPr/>
                    <a:lstStyle/>
                    <a:p>
                      <a:r>
                        <a:rPr sz="1000"/>
                        <a:t>LoF</a:t>
                      </a:r>
                    </a:p>
                  </a:txBody>
                  <a:tcPr/>
                </a:tc>
                <a:tc>
                  <a:txBody>
                    <a:bodyPr/>
                    <a:lstStyle/>
                    <a:p>
                      <a:r>
                        <a:rPr sz="1000"/>
                        <a:t>105.7</a:t>
                      </a:r>
                    </a:p>
                  </a:txBody>
                  <a:tcPr/>
                </a:tc>
                <a:tc>
                  <a:txBody>
                    <a:bodyPr/>
                    <a:lstStyle/>
                    <a:p>
                      <a:r>
                        <a:rPr sz="1000"/>
                        <a:t>57</a:t>
                      </a:r>
                    </a:p>
                  </a:txBody>
                  <a:tcPr/>
                </a:tc>
                <a:tc>
                  <a:txBody>
                    <a:bodyPr/>
                    <a:lstStyle/>
                    <a:p>
                      <a:r>
                        <a:rPr sz="1000"/>
                        <a:t>pLI=0.00</a:t>
                      </a:r>
                    </a:p>
                  </a:txBody>
                  <a:tcPr/>
                </a:tc>
              </a:tr>
              <a:tr h="146304">
                <a:tc>
                  <a:txBody>
                    <a:bodyPr/>
                    <a:lstStyle/>
                    <a:p>
                      <a:r>
                        <a:rPr sz="1000"/>
                        <a:t>CNV</a:t>
                      </a:r>
                    </a:p>
                  </a:txBody>
                  <a:tcPr/>
                </a:tc>
                <a:tc>
                  <a:txBody>
                    <a:bodyPr/>
                    <a:lstStyle/>
                    <a:p>
                      <a:r>
                        <a:rPr sz="1000"/>
                        <a:t>14.0</a:t>
                      </a:r>
                    </a:p>
                  </a:txBody>
                  <a:tcPr/>
                </a:tc>
                <a:tc>
                  <a:txBody>
                    <a:bodyPr/>
                    <a:lstStyle/>
                    <a:p>
                      <a:r>
                        <a:rPr sz="1000"/>
                        <a:t>38</a:t>
                      </a:r>
                    </a:p>
                  </a:txBody>
                  <a:tcPr/>
                </a:tc>
                <a:tc>
                  <a:txBody>
                    <a:bodyPr/>
                    <a:lstStyle/>
                    <a:p>
                      <a:r>
                        <a:rPr sz="1000"/>
                        <a:t>z=-1.34</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:615960</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3"/>
              </a:rPr>
              <a:t>OMIM</a:t>
            </a:r>
          </a:p>
          <a:p>
            <a:pPr>
              <a:defRPr sz="1000"/>
            </a:pPr>
            <a:r>
              <a:rPr>
                <a:hlinkClick r:id="rId4"/>
              </a:rPr>
              <a:t>NCBI</a:t>
            </a:r>
          </a:p>
          <a:p>
            <a:pPr>
              <a:defRPr sz="1000"/>
            </a:pPr>
            <a:r>
              <a:rPr>
                <a:hlinkClick r:id="rId5"/>
              </a:rPr>
              <a:t>GENECARDS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Dilated fourth ventricle</a:t>
            </a:r>
          </a:p>
          <a:p>
            <a:pPr>
              <a:defRPr sz="1600" b="1">
                <a:solidFill>
                  <a:srgbClr val="000000"/>
                </a:solidFill>
              </a:defRPr>
            </a:pPr>
            <a:r>
              <a:t>Muscular hypotonia</a:t>
            </a:r>
          </a:p>
          <a:p>
            <a:pPr>
              <a:defRPr sz="1600" b="1">
                <a:solidFill>
                  <a:srgbClr val="000000"/>
                </a:solidFill>
              </a:defRPr>
            </a:pPr>
            <a:r>
              <a:t>Cerebellar vermis hypoplasia</a:t>
            </a:r>
          </a:p>
          <a:p>
            <a:pPr>
              <a:defRPr sz="1600" b="1">
                <a:solidFill>
                  <a:srgbClr val="000000"/>
                </a:solidFill>
              </a:defRPr>
            </a:pPr>
            <a:r>
              <a:t>Variable expressivity</a:t>
            </a:r>
          </a:p>
          <a:p>
            <a:pPr>
              <a:defRPr sz="1600" b="1">
                <a:solidFill>
                  <a:srgbClr val="000000"/>
                </a:solidFill>
              </a:defRPr>
            </a:pPr>
            <a:r>
              <a:t>Retinal thinning</a:t>
            </a:r>
          </a:p>
          <a:p>
            <a:pPr>
              <a:defRPr sz="1600" b="1">
                <a:solidFill>
                  <a:srgbClr val="000000"/>
                </a:solidFill>
              </a:defRPr>
            </a:pPr>
            <a:r>
              <a:t>Cerebellar dysplasia</a:t>
            </a:r>
          </a:p>
          <a:p>
            <a:pPr>
              <a:defRPr sz="1600" b="1">
                <a:solidFill>
                  <a:srgbClr val="000000"/>
                </a:solidFill>
              </a:defRPr>
            </a:pPr>
            <a:r>
              <a:t>Strabismus</a:t>
            </a:r>
          </a:p>
          <a:p>
            <a:pPr>
              <a:defRPr sz="1600" b="1">
                <a:solidFill>
                  <a:srgbClr val="000000"/>
                </a:solidFill>
              </a:defRPr>
            </a:pPr>
            <a:r>
              <a:t>Retinal atrophy</a:t>
            </a:r>
          </a:p>
          <a:p>
            <a:pPr>
              <a:defRPr sz="1600" b="1">
                <a:solidFill>
                  <a:srgbClr val="000000"/>
                </a:solidFill>
              </a:defRPr>
            </a:pPr>
            <a:r>
              <a:t>Motor delay</a:t>
            </a:r>
          </a:p>
          <a:p>
            <a:pPr>
              <a:defRPr sz="1600" b="1">
                <a:solidFill>
                  <a:srgbClr val="000000"/>
                </a:solidFill>
              </a:defRPr>
            </a:pPr>
            <a:r>
              <a:t>Myopia</a:t>
            </a:r>
          </a:p>
          <a:p>
            <a:pPr>
              <a:defRPr sz="1600" b="1">
                <a:solidFill>
                  <a:srgbClr val="000000"/>
                </a:solidFill>
              </a:defRPr>
            </a:pPr>
            <a:r>
              <a:t>Nystagmus</a:t>
            </a:r>
          </a:p>
          <a:p>
            <a:pPr>
              <a:defRPr sz="1600" b="1">
                <a:solidFill>
                  <a:srgbClr val="000000"/>
                </a:solidFill>
              </a:defRPr>
            </a:pPr>
            <a:r>
              <a:t>Amblyopia</a:t>
            </a:r>
          </a:p>
          <a:p>
            <a:pPr>
              <a:defRPr sz="1600" b="1">
                <a:solidFill>
                  <a:srgbClr val="000000"/>
                </a:solidFill>
              </a:defRPr>
            </a:pPr>
            <a:r>
              <a:t>Delayed speech and language development</a:t>
            </a:r>
          </a:p>
          <a:p>
            <a:pPr>
              <a:defRPr sz="1600" b="1">
                <a:solidFill>
                  <a:srgbClr val="000000"/>
                </a:solidFill>
              </a:defRPr>
            </a:pPr>
            <a:r>
              <a:t>Retinal dystrophy</a:t>
            </a:r>
          </a:p>
          <a:p>
            <a:pPr>
              <a:defRPr sz="1600" b="1">
                <a:solidFill>
                  <a:srgbClr val="000000"/>
                </a:solidFill>
              </a:defRPr>
            </a:pPr>
            <a:r>
              <a:t>Cerebellar cyst</a:t>
            </a:r>
          </a:p>
          <a:p>
            <a:pPr>
              <a:defRPr sz="1600" b="1">
                <a:solidFill>
                  <a:srgbClr val="000000"/>
                </a:solidFill>
              </a:defRPr>
            </a:pPr>
            <a:r>
              <a:t>Abnormality of the periventricular white matter</a:t>
            </a:r>
          </a:p>
          <a:p>
            <a:pPr>
              <a:defRPr sz="1600" b="1">
                <a:solidFill>
                  <a:srgbClr val="000000"/>
                </a:solidFill>
              </a:defRPr>
            </a:pPr>
            <a:r>
              <a:t>Oculomotor apraxia</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AD/AR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NEFL , HET , NM_006158.4:c.293A&gt;G , NP_006149.2:p.Asn98Ser , [DENOVO]  Dad is : NEG , Mom is : NEG</a:t>
            </a:r>
          </a:p>
          <a:p>
            <a:pPr>
              <a:defRPr sz="1500" b="1" i="1">
                <a:solidFill>
                  <a:srgbClr val="000080"/>
                </a:solidFill>
              </a:defRPr>
            </a:pPr>
            <a:r>
              <a:t>Disease and MIM List =&gt; </a:t>
            </a:r>
          </a:p>
          <a:p>
            <a:pPr>
              <a:defRPr sz="1300" b="1" i="1">
                <a:solidFill>
                  <a:srgbClr val="000080"/>
                </a:solidFill>
              </a:defRPr>
            </a:pPr>
            <a:r>
              <a:t>Charcot-Marie-Tooth disease type 1F, MIM : 607734</a:t>
            </a:r>
          </a:p>
          <a:p>
            <a:pPr>
              <a:defRPr sz="1300" b="1" i="1">
                <a:solidFill>
                  <a:srgbClr val="000080"/>
                </a:solidFill>
              </a:defRPr>
            </a:pPr>
            <a:r>
              <a:t>Charcot-Marie-Tooth disease type 2E, MIM : 607684</a:t>
            </a:r>
          </a:p>
          <a:p>
            <a:pPr>
              <a:defRPr sz="1500" b="1">
                <a:solidFill>
                  <a:srgbClr val="000080"/>
                </a:solidFill>
              </a:defRPr>
            </a:pPr>
            <a:r>
              <a:t>ExAC =&gt; Not reported , gnomAD =&gt; Not reported</a:t>
            </a:r>
          </a:p>
          <a:p>
            <a:pPr>
              <a:defRPr sz="1500" b="1">
                <a:solidFill>
                  <a:srgbClr val="000080"/>
                </a:solidFill>
              </a:defRPr>
            </a:pPr>
            <a:r>
              <a:t>ClinVar =&gt; pathologic , ID: 41236  , HGMD =&gt; Not reported</a:t>
            </a:r>
          </a:p>
          <a:p>
            <a:pPr>
              <a:defRPr sz="1500" b="1">
                <a:solidFill>
                  <a:srgbClr val="000080"/>
                </a:solidFill>
              </a:defRPr>
            </a:pPr>
            <a:r>
              <a:t>In silico  =&gt;  SIFT : NA  ,  Polyphen : D , Mutation Taster Pred : NA  ,  CAVA_IMPACT : LOW</a:t>
            </a:r>
          </a:p>
          <a:p>
            <a:pPr>
              <a:defRPr sz="1500" b="1">
                <a:solidFill>
                  <a:srgbClr val="000080"/>
                </a:solidFill>
              </a:defRPr>
            </a:pPr>
            <a:r>
              <a:t>Location =&gt;  .</a:t>
            </a:r>
          </a:p>
          <a:p>
            <a:pPr>
              <a:defRPr sz="1300" i="1">
                <a:solidFill>
                  <a:srgbClr val="000000"/>
                </a:solidFill>
              </a:defRPr>
            </a:pPr>
            <a:r>
              <a:t>Entrez Gene Summary / (CAVA_GENE_ID : ENSG00000277586)  =&gt; Neurofilaments are type IV intermediate filament heteropolymers composed of light, medium, and heavy chains. Neurofilaments comprise the axoskeleton and they functionally maintain the neuronal caliber. They may also play a role in intracellular transport to axons and dendrites. This gene encodes the light chain neurofilament protein. Mutations in this gene cause Charcot-Marie-Tooth disease types 1F (CMT1F) and 2E (CMT2E), disorders of the peripheral nervous system that are characterized by distinct neuropathies. A pseudogene has been identified on chromosome Y. [provided by RefSeq, Oct 2008]</a:t>
            </a:r>
          </a:p>
        </p:txBody>
      </p:sp>
      <p:sp>
        <p:nvSpPr>
          <p:cNvPr id="4" name="TextBox 3"/>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:607734</a:t>
            </a:r>
          </a:p>
          <a:p>
            <a:pPr>
              <a:defRPr sz="1000"/>
            </a:pPr>
            <a:r>
              <a:rPr>
                <a:hlinkClick r:id="rId3"/>
              </a:rPr>
              <a:t>MIM :607684</a:t>
            </a:r>
          </a:p>
        </p:txBody>
      </p:sp>
      <p:sp>
        <p:nvSpPr>
          <p:cNvPr id="5" name="TextBox 4"/>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4"/>
              </a:rPr>
              <a:t>OMIM</a:t>
            </a:r>
          </a:p>
          <a:p>
            <a:pPr>
              <a:defRPr sz="1000"/>
            </a:pPr>
            <a:r>
              <a:rPr>
                <a:hlinkClick r:id="rId5"/>
              </a:rPr>
              <a:t>NCBI</a:t>
            </a:r>
          </a:p>
          <a:p>
            <a:pPr>
              <a:defRPr sz="1000"/>
            </a:pPr>
            <a:r>
              <a:rPr>
                <a:hlinkClick r:id="rId6"/>
              </a:rPr>
              <a:t>GENECARDS</a:t>
            </a:r>
          </a:p>
          <a:p>
            <a:pPr>
              <a:defRPr sz="1000"/>
            </a:pPr>
            <a:r>
              <a:rPr>
                <a:hlinkClick r:id="rId7"/>
              </a:rPr>
              <a:t>CLINVAR_PUBMED</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Motor delay</a:t>
            </a:r>
          </a:p>
          <a:p>
            <a:pPr>
              <a:defRPr sz="1600" b="1">
                <a:solidFill>
                  <a:srgbClr val="000000"/>
                </a:solidFill>
              </a:defRPr>
            </a:pPr>
            <a:r>
              <a:t>Hyporeflexia</a:t>
            </a:r>
          </a:p>
          <a:p>
            <a:pPr>
              <a:defRPr sz="1600" b="1">
                <a:solidFill>
                  <a:srgbClr val="000000"/>
                </a:solidFill>
              </a:defRPr>
            </a:pPr>
            <a:r>
              <a:t>Decreased motor nerve conduction velocity</a:t>
            </a:r>
          </a:p>
          <a:p>
            <a:pPr>
              <a:defRPr sz="1600" b="1">
                <a:solidFill>
                  <a:srgbClr val="000000"/>
                </a:solidFill>
              </a:defRPr>
            </a:pPr>
            <a:r>
              <a:t>Areflexia</a:t>
            </a:r>
          </a:p>
          <a:p>
            <a:pPr>
              <a:defRPr sz="1600" b="1">
                <a:solidFill>
                  <a:srgbClr val="000000"/>
                </a:solidFill>
              </a:defRPr>
            </a:pPr>
            <a:r>
              <a:t>Myelin outfoldings</a:t>
            </a:r>
          </a:p>
          <a:p>
            <a:pPr>
              <a:defRPr sz="1600" b="1">
                <a:solidFill>
                  <a:srgbClr val="000000"/>
                </a:solidFill>
              </a:defRPr>
            </a:pPr>
            <a:r>
              <a:t>Pes cavus</a:t>
            </a:r>
          </a:p>
          <a:p>
            <a:pPr>
              <a:defRPr sz="1600" b="1">
                <a:solidFill>
                  <a:srgbClr val="000000"/>
                </a:solidFill>
              </a:defRPr>
            </a:pPr>
            <a:r>
              <a:t>Onion bulb formation</a:t>
            </a:r>
          </a:p>
          <a:p>
            <a:pPr>
              <a:defRPr sz="1600" b="1">
                <a:solidFill>
                  <a:srgbClr val="000000"/>
                </a:solidFill>
              </a:defRPr>
            </a:pPr>
            <a:r>
              <a:t>Juvenile onset</a:t>
            </a:r>
          </a:p>
          <a:p>
            <a:pPr>
              <a:defRPr sz="1600" b="1">
                <a:solidFill>
                  <a:srgbClr val="000000"/>
                </a:solidFill>
              </a:defRPr>
            </a:pPr>
            <a:r>
              <a:t>Segmental peripheral demyelination/remyelination</a:t>
            </a:r>
          </a:p>
          <a:p>
            <a:pPr>
              <a:defRPr sz="1600" b="1">
                <a:solidFill>
                  <a:srgbClr val="000000"/>
                </a:solidFill>
              </a:defRPr>
            </a:pPr>
            <a:r>
              <a:t>Distal sensory impairment</a:t>
            </a:r>
          </a:p>
          <a:p>
            <a:pPr>
              <a:defRPr sz="1600" b="1">
                <a:solidFill>
                  <a:srgbClr val="000000"/>
                </a:solidFill>
              </a:defRPr>
            </a:pPr>
            <a:r>
              <a:t>Clusters of axonal regeneration</a:t>
            </a:r>
          </a:p>
          <a:p>
            <a:pPr>
              <a:defRPr sz="1600" b="1">
                <a:solidFill>
                  <a:srgbClr val="000000"/>
                </a:solidFill>
              </a:defRPr>
            </a:pPr>
            <a:r>
              <a:t>Heterogeneous</a:t>
            </a:r>
          </a:p>
          <a:p>
            <a:pPr>
              <a:defRPr sz="1600" b="1">
                <a:solidFill>
                  <a:srgbClr val="000000"/>
                </a:solidFill>
              </a:defRPr>
            </a:pPr>
            <a:r>
              <a:t>Variable expressivity</a:t>
            </a:r>
          </a:p>
          <a:p>
            <a:pPr>
              <a:defRPr sz="1600" b="1">
                <a:solidFill>
                  <a:srgbClr val="000000"/>
                </a:solidFill>
              </a:defRPr>
            </a:pPr>
            <a:r>
              <a:t>Decreased number of peripheral myelinated nerve fibers</a:t>
            </a:r>
          </a:p>
          <a:p>
            <a:pPr>
              <a:defRPr sz="1600" b="1">
                <a:solidFill>
                  <a:srgbClr val="000000"/>
                </a:solidFill>
              </a:defRPr>
            </a:pPr>
            <a:r>
              <a:t>Distal amyotrophy</a:t>
            </a:r>
          </a:p>
          <a:p>
            <a:pPr>
              <a:defRPr sz="1600" b="1">
                <a:solidFill>
                  <a:srgbClr val="000000"/>
                </a:solidFill>
              </a:defRPr>
            </a:pPr>
            <a:r>
              <a:t>Distal muscle weakness</a:t>
            </a:r>
          </a:p>
          <a:p>
            <a:pPr>
              <a:defRPr sz="1600" b="1">
                <a:solidFill>
                  <a:srgbClr val="000000"/>
                </a:solidFill>
              </a:defRPr>
            </a:pPr>
            <a:r>
              <a:t>Hammertoe</a:t>
            </a:r>
          </a:p>
          <a:p>
            <a:pPr>
              <a:defRPr sz="1600" b="1">
                <a:solidFill>
                  <a:srgbClr val="000000"/>
                </a:solidFill>
              </a:defRPr>
            </a:pPr>
            <a:r>
              <a:t>Steppage gait</a:t>
            </a:r>
          </a:p>
          <a:p>
            <a:pPr>
              <a:defRPr sz="1600" b="1">
                <a:solidFill>
                  <a:srgbClr val="000000"/>
                </a:solidFill>
              </a:defRPr>
            </a:pPr>
            <a:r>
              <a:t>Ptosis</a:t>
            </a:r>
          </a:p>
          <a:p>
            <a:pPr>
              <a:defRPr sz="1600" b="1">
                <a:solidFill>
                  <a:srgbClr val="000000"/>
                </a:solidFill>
              </a:defRPr>
            </a:pPr>
            <a:r>
              <a:t>Scoliosis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AD</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ANKRD26 , HET , NM_014915.2:c.4259G&gt;A , NP_055730.2:p.Cys1420Tyr ,  Dad is : NEG , Mom is : HET</a:t>
            </a:r>
          </a:p>
          <a:p>
            <a:pPr>
              <a:defRPr sz="1500" b="1" i="1">
                <a:solidFill>
                  <a:srgbClr val="000080"/>
                </a:solidFill>
              </a:defRPr>
            </a:pPr>
            <a:r>
              <a:t>Disease and MIM List =&gt; </a:t>
            </a:r>
          </a:p>
          <a:p>
            <a:pPr>
              <a:defRPr sz="1300" b="1" i="1">
                <a:solidFill>
                  <a:srgbClr val="000080"/>
                </a:solidFill>
              </a:defRPr>
            </a:pPr>
            <a:r>
              <a:t>Thrombocytopenia 2, MIM : 188000</a:t>
            </a:r>
          </a:p>
          <a:p>
            <a:pPr>
              <a:defRPr sz="1500" b="1">
                <a:solidFill>
                  <a:srgbClr val="000080"/>
                </a:solidFill>
              </a:defRPr>
            </a:pPr>
            <a:r>
              <a:t>ExAC =&gt;  423/120312 (5 hom ;1.1951% SAS) , gnomAD =&gt; Not reported</a:t>
            </a:r>
          </a:p>
          <a:p>
            <a:pPr>
              <a:defRPr sz="1500" b="1">
                <a:solidFill>
                  <a:srgbClr val="000080"/>
                </a:solidFill>
              </a:defRPr>
            </a:pPr>
            <a:r>
              <a:t>ClinVar =&gt; Likely_benign , ID: 210184  , HGMD =&gt; Not reported</a:t>
            </a:r>
          </a:p>
          <a:p>
            <a:pPr>
              <a:defRPr sz="1500" b="1">
                <a:solidFill>
                  <a:srgbClr val="000080"/>
                </a:solidFill>
              </a:defRPr>
            </a:pPr>
            <a:r>
              <a:t>In silico  =&gt;  SIFT : T  ,  Polyphen : B|B|D , Mutation Taster Pred : D|D|D  ,  CAVA_IMPACT : MODERATE</a:t>
            </a:r>
          </a:p>
          <a:p>
            <a:pPr>
              <a:defRPr sz="1500" b="1">
                <a:solidFill>
                  <a:srgbClr val="000080"/>
                </a:solidFill>
              </a:defRPr>
            </a:pPr>
            <a:r>
              <a:t>Location =&gt;  Ex30</a:t>
            </a:r>
          </a:p>
          <a:p>
            <a:pPr>
              <a:defRPr sz="1300" i="1">
                <a:solidFill>
                  <a:srgbClr val="000000"/>
                </a:solidFill>
              </a:defRPr>
            </a:pPr>
            <a:r>
              <a:t>Entrez Gene Summary / (CAVA_GENE_ID : ENSG00000107890)  =&gt; This gene encodes a protein containing N-terminal ankyrin repeats which function in protein-protein interactions. Mutations in this gene are associated with autosomal dominant thrombocytopenia-2. Pseudogenes of this gene are found on chromosome 7, 10, 13 and 16. Multiple transcript variants encoding different isoforms have been found for this gene. [provided by RefSeq, Dec 2011]</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195.4</a:t>
                      </a:r>
                    </a:p>
                  </a:txBody>
                  <a:tcPr/>
                </a:tc>
                <a:tc>
                  <a:txBody>
                    <a:bodyPr/>
                    <a:lstStyle/>
                    <a:p>
                      <a:r>
                        <a:rPr sz="1000"/>
                        <a:t>190</a:t>
                      </a:r>
                    </a:p>
                  </a:txBody>
                  <a:tcPr/>
                </a:tc>
                <a:tc>
                  <a:txBody>
                    <a:bodyPr/>
                    <a:lstStyle/>
                    <a:p>
                      <a:r>
                        <a:rPr sz="1000"/>
                        <a:t>z=0.24</a:t>
                      </a:r>
                    </a:p>
                  </a:txBody>
                  <a:tcPr/>
                </a:tc>
              </a:tr>
              <a:tr h="146304">
                <a:tc>
                  <a:txBody>
                    <a:bodyPr/>
                    <a:lstStyle/>
                    <a:p>
                      <a:r>
                        <a:rPr sz="1000"/>
                        <a:t>Missense</a:t>
                      </a:r>
                    </a:p>
                  </a:txBody>
                  <a:tcPr/>
                </a:tc>
                <a:tc>
                  <a:txBody>
                    <a:bodyPr/>
                    <a:lstStyle/>
                    <a:p>
                      <a:r>
                        <a:rPr sz="1000"/>
                        <a:t>453.0</a:t>
                      </a:r>
                    </a:p>
                  </a:txBody>
                  <a:tcPr/>
                </a:tc>
                <a:tc>
                  <a:txBody>
                    <a:bodyPr/>
                    <a:lstStyle/>
                    <a:p>
                      <a:r>
                        <a:rPr sz="1000"/>
                        <a:t>542</a:t>
                      </a:r>
                    </a:p>
                  </a:txBody>
                  <a:tcPr/>
                </a:tc>
                <a:tc>
                  <a:txBody>
                    <a:bodyPr/>
                    <a:lstStyle/>
                    <a:p>
                      <a:r>
                        <a:rPr sz="1000"/>
                        <a:t>z=-2.05</a:t>
                      </a:r>
                    </a:p>
                  </a:txBody>
                  <a:tcPr/>
                </a:tc>
              </a:tr>
              <a:tr h="146304">
                <a:tc>
                  <a:txBody>
                    <a:bodyPr/>
                    <a:lstStyle/>
                    <a:p>
                      <a:r>
                        <a:rPr sz="1000"/>
                        <a:t>LoF</a:t>
                      </a:r>
                    </a:p>
                  </a:txBody>
                  <a:tcPr/>
                </a:tc>
                <a:tc>
                  <a:txBody>
                    <a:bodyPr/>
                    <a:lstStyle/>
                    <a:p>
                      <a:r>
                        <a:rPr sz="1000"/>
                        <a:t>59.7</a:t>
                      </a:r>
                    </a:p>
                  </a:txBody>
                  <a:tcPr/>
                </a:tc>
                <a:tc>
                  <a:txBody>
                    <a:bodyPr/>
                    <a:lstStyle/>
                    <a:p>
                      <a:r>
                        <a:rPr sz="1000"/>
                        <a:t>33</a:t>
                      </a:r>
                    </a:p>
                  </a:txBody>
                  <a:tcPr/>
                </a:tc>
                <a:tc>
                  <a:txBody>
                    <a:bodyPr/>
                    <a:lstStyle/>
                    <a:p>
                      <a:r>
                        <a:rPr sz="1000"/>
                        <a:t>pLI=0.00</a:t>
                      </a:r>
                    </a:p>
                  </a:txBody>
                  <a:tcPr/>
                </a:tc>
              </a:tr>
              <a:tr h="146304">
                <a:tc>
                  <a:txBody>
                    <a:bodyPr/>
                    <a:lstStyle/>
                    <a:p>
                      <a:r>
                        <a:rPr sz="1000"/>
                        <a:t>CNV</a:t>
                      </a:r>
                    </a:p>
                  </a:txBody>
                  <a:tcPr/>
                </a:tc>
                <a:tc>
                  <a:txBody>
                    <a:bodyPr/>
                    <a:lstStyle/>
                    <a:p>
                      <a:r>
                        <a:rPr sz="1000"/>
                        <a:t>20.8</a:t>
                      </a:r>
                    </a:p>
                  </a:txBody>
                  <a:tcPr/>
                </a:tc>
                <a:tc>
                  <a:txBody>
                    <a:bodyPr/>
                    <a:lstStyle/>
                    <a:p>
                      <a:r>
                        <a:rPr sz="1000"/>
                        <a:t>19</a:t>
                      </a:r>
                    </a:p>
                  </a:txBody>
                  <a:tcPr/>
                </a:tc>
                <a:tc>
                  <a:txBody>
                    <a:bodyPr/>
                    <a:lstStyle/>
                    <a:p>
                      <a:r>
                        <a:rPr sz="1000"/>
                        <a:t>z=0.12</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:188000</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3"/>
              </a:rPr>
              <a:t>OMIM</a:t>
            </a:r>
          </a:p>
          <a:p>
            <a:pPr>
              <a:defRPr sz="1000"/>
            </a:pPr>
            <a:r>
              <a:rPr>
                <a:hlinkClick r:id="rId4"/>
              </a:rPr>
              <a:t>NCBI</a:t>
            </a:r>
          </a:p>
          <a:p>
            <a:pPr>
              <a:defRPr sz="1000"/>
            </a:pPr>
            <a:r>
              <a:rPr>
                <a:hlinkClick r:id="rId5"/>
              </a:rPr>
              <a:t>GENECARDS</a:t>
            </a:r>
          </a:p>
          <a:p>
            <a:pPr>
              <a:defRPr sz="1000"/>
            </a:pPr>
            <a:r>
              <a:rPr>
                <a:hlinkClick r:id="rId6"/>
              </a:rPr>
              <a:t>CLINVAR_PUBMED</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Bruising susceptibility</a:t>
            </a:r>
          </a:p>
          <a:p>
            <a:pPr>
              <a:defRPr sz="1600" b="1">
                <a:solidFill>
                  <a:srgbClr val="000000"/>
                </a:solidFill>
              </a:defRPr>
            </a:pPr>
            <a:r>
              <a:t>Thrombocytopenia</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AD</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RUNX1 , HET , c.351+1G&gt;A , NA ,  Dad is : NEG , Mom is : HET</a:t>
            </a:r>
          </a:p>
          <a:p>
            <a:pPr>
              <a:defRPr sz="1500" b="1" i="1">
                <a:solidFill>
                  <a:srgbClr val="000080"/>
                </a:solidFill>
              </a:defRPr>
            </a:pPr>
            <a:r>
              <a:t>Disease and MIM List =&gt; </a:t>
            </a:r>
          </a:p>
          <a:p>
            <a:pPr>
              <a:defRPr sz="1300" b="1" i="1">
                <a:solidFill>
                  <a:srgbClr val="000080"/>
                </a:solidFill>
              </a:defRPr>
            </a:pPr>
            <a:r>
              <a:t>Leukemia acute myeloid, MIM : 601626</a:t>
            </a:r>
          </a:p>
          <a:p>
            <a:pPr>
              <a:defRPr sz="1300" b="1" i="1">
                <a:solidFill>
                  <a:srgbClr val="000080"/>
                </a:solidFill>
              </a:defRPr>
            </a:pPr>
            <a:r>
              <a:t>Platelet disorder familial with associated myeloid malignancy, MIM : 601399</a:t>
            </a:r>
          </a:p>
          <a:p>
            <a:pPr>
              <a:defRPr sz="1500" b="1">
                <a:solidFill>
                  <a:srgbClr val="000080"/>
                </a:solidFill>
              </a:defRPr>
            </a:pPr>
            <a:r>
              <a:t>ExAC =&gt; Not reported , gnomAD =&gt; Not reported</a:t>
            </a:r>
          </a:p>
          <a:p>
            <a:pPr>
              <a:defRPr sz="1500" b="1">
                <a:solidFill>
                  <a:srgbClr val="000080"/>
                </a:solidFill>
              </a:defRPr>
            </a:pPr>
            <a:r>
              <a:t>ClinVar =&gt; Not reported  , HGMD =&gt; PMID: 18723428, DNA: NM_001754.4:c.351+1G&gt;A</a:t>
            </a:r>
          </a:p>
          <a:p>
            <a:pPr>
              <a:defRPr sz="1500" b="1">
                <a:solidFill>
                  <a:srgbClr val="000080"/>
                </a:solidFill>
              </a:defRPr>
            </a:pPr>
            <a:r>
              <a:t>In silico  =&gt;  SIFT : NA  ,  Polyphen : NA , Mutation Taster Pred : D  ,  CAVA_IMPACT : HIGH</a:t>
            </a:r>
          </a:p>
          <a:p>
            <a:pPr>
              <a:defRPr sz="1500" b="1">
                <a:solidFill>
                  <a:srgbClr val="000080"/>
                </a:solidFill>
              </a:defRPr>
            </a:pPr>
            <a:r>
              <a:t>Location =&gt;  In4/5</a:t>
            </a:r>
          </a:p>
          <a:p>
            <a:pPr>
              <a:defRPr sz="1300" i="1">
                <a:solidFill>
                  <a:srgbClr val="000000"/>
                </a:solidFill>
              </a:defRPr>
            </a:pPr>
            <a:r>
              <a:t>Entrez Gene Summary / (CAVA_GENE_ID : ENSG00000159216)  =&gt; Core binding factor (CBF) is a heterodimeric transcription factor that binds to the core element of many enhancers and promoters. The protein encoded by this gene represents the alpha subunit of CBF and is thought to be involved in the development of normal hematopoiesis. Chromosomal translocations involving this gene are well-documented and have been associated with several types of leukemia. Three transcript variants encoding different isoforms have been found for this gene. [provided by RefSeq, Jul 2008]</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108.1</a:t>
                      </a:r>
                    </a:p>
                  </a:txBody>
                  <a:tcPr/>
                </a:tc>
                <a:tc>
                  <a:txBody>
                    <a:bodyPr/>
                    <a:lstStyle/>
                    <a:p>
                      <a:r>
                        <a:rPr sz="1000"/>
                        <a:t>62</a:t>
                      </a:r>
                    </a:p>
                  </a:txBody>
                  <a:tcPr/>
                </a:tc>
                <a:tc>
                  <a:txBody>
                    <a:bodyPr/>
                    <a:lstStyle/>
                    <a:p>
                      <a:r>
                        <a:rPr sz="1000"/>
                        <a:t>z=2.75</a:t>
                      </a:r>
                    </a:p>
                  </a:txBody>
                  <a:tcPr/>
                </a:tc>
              </a:tr>
              <a:tr h="146304">
                <a:tc>
                  <a:txBody>
                    <a:bodyPr/>
                    <a:lstStyle/>
                    <a:p>
                      <a:r>
                        <a:rPr sz="1000"/>
                        <a:t>Missense</a:t>
                      </a:r>
                    </a:p>
                  </a:txBody>
                  <a:tcPr/>
                </a:tc>
                <a:tc>
                  <a:txBody>
                    <a:bodyPr/>
                    <a:lstStyle/>
                    <a:p>
                      <a:r>
                        <a:rPr sz="1000"/>
                        <a:t>197.3</a:t>
                      </a:r>
                    </a:p>
                  </a:txBody>
                  <a:tcPr/>
                </a:tc>
                <a:tc>
                  <a:txBody>
                    <a:bodyPr/>
                    <a:lstStyle/>
                    <a:p>
                      <a:r>
                        <a:rPr sz="1000"/>
                        <a:t>126</a:t>
                      </a:r>
                    </a:p>
                  </a:txBody>
                  <a:tcPr/>
                </a:tc>
                <a:tc>
                  <a:txBody>
                    <a:bodyPr/>
                    <a:lstStyle/>
                    <a:p>
                      <a:r>
                        <a:rPr sz="1000"/>
                        <a:t>z=2.48</a:t>
                      </a:r>
                    </a:p>
                  </a:txBody>
                  <a:tcPr/>
                </a:tc>
              </a:tr>
              <a:tr h="146304">
                <a:tc>
                  <a:txBody>
                    <a:bodyPr/>
                    <a:lstStyle/>
                    <a:p>
                      <a:r>
                        <a:rPr sz="1000"/>
                        <a:t>LoF</a:t>
                      </a:r>
                    </a:p>
                  </a:txBody>
                  <a:tcPr/>
                </a:tc>
                <a:tc>
                  <a:txBody>
                    <a:bodyPr/>
                    <a:lstStyle/>
                    <a:p>
                      <a:r>
                        <a:rPr sz="1000"/>
                        <a:t>14.0</a:t>
                      </a:r>
                    </a:p>
                  </a:txBody>
                  <a:tcPr/>
                </a:tc>
                <a:tc>
                  <a:txBody>
                    <a:bodyPr/>
                    <a:lstStyle/>
                    <a:p>
                      <a:r>
                        <a:rPr sz="1000"/>
                        <a:t>3</a:t>
                      </a:r>
                    </a:p>
                  </a:txBody>
                  <a:tcPr/>
                </a:tc>
                <a:tc>
                  <a:txBody>
                    <a:bodyPr/>
                    <a:lstStyle/>
                    <a:p>
                      <a:r>
                        <a:rPr sz="1000"/>
                        <a:t>pLI=0.45</a:t>
                      </a:r>
                    </a:p>
                  </a:txBody>
                  <a:tcPr/>
                </a:tc>
              </a:tr>
              <a:tr h="146304">
                <a:tc>
                  <a:txBody>
                    <a:bodyPr/>
                    <a:lstStyle/>
                    <a:p>
                      <a:r>
                        <a:rPr sz="1000"/>
                        <a:t>CNV</a:t>
                      </a:r>
                    </a:p>
                  </a:txBody>
                  <a:tcPr/>
                </a:tc>
                <a:tc>
                  <a:txBody>
                    <a:bodyPr/>
                    <a:lstStyle/>
                    <a:p>
                      <a:r>
                        <a:rPr sz="1000"/>
                        <a:t>5.1</a:t>
                      </a:r>
                    </a:p>
                  </a:txBody>
                  <a:tcPr/>
                </a:tc>
                <a:tc>
                  <a:txBody>
                    <a:bodyPr/>
                    <a:lstStyle/>
                    <a:p>
                      <a:r>
                        <a:rPr sz="1000"/>
                        <a:t>1</a:t>
                      </a:r>
                    </a:p>
                  </a:txBody>
                  <a:tcPr/>
                </a:tc>
                <a:tc>
                  <a:txBody>
                    <a:bodyPr/>
                    <a:lstStyle/>
                    <a:p>
                      <a:r>
                        <a:rPr sz="1000"/>
                        <a:t>z=0.79</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:601626</a:t>
            </a:r>
          </a:p>
          <a:p>
            <a:pPr>
              <a:defRPr sz="1000"/>
            </a:pPr>
            <a:r>
              <a:rPr>
                <a:hlinkClick r:id="rId3"/>
              </a:rPr>
              <a:t>MIM :601399</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4"/>
              </a:rPr>
              <a:t>OMIM</a:t>
            </a:r>
          </a:p>
          <a:p>
            <a:pPr>
              <a:defRPr sz="1000"/>
            </a:pPr>
            <a:r>
              <a:rPr>
                <a:hlinkClick r:id="rId5"/>
              </a:rPr>
              <a:t>NCBI</a:t>
            </a:r>
          </a:p>
          <a:p>
            <a:pPr>
              <a:defRPr sz="1000"/>
            </a:pPr>
            <a:r>
              <a:rPr>
                <a:hlinkClick r:id="rId6"/>
              </a:rPr>
              <a:t>GENECARDS</a:t>
            </a:r>
          </a:p>
          <a:p>
            <a:pPr>
              <a:defRPr sz="1000"/>
            </a:pPr>
            <a:r>
              <a:rPr>
                <a:hlinkClick r:id="rId7"/>
              </a:rPr>
              <a:t>HGMD_PUBMED</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563562"/>
          </a:xfrm>
        </p:spPr>
        <p:txBody>
          <a:bodyPr/>
          <a:lstStyle/>
          <a:p>
            <a:pPr algn="l">
              <a:defRPr/>
            </a:pPr>
            <a:r>
              <a:rPr lang="en-US" sz="1800" dirty="0" smtClean="0"/>
              <a:t>		Case : </a:t>
            </a:r>
            <a:endParaRPr lang="en-US" sz="1800" dirty="0"/>
          </a:p>
        </p:txBody>
      </p:sp>
      <p:sp>
        <p:nvSpPr>
          <p:cNvPr id="8195" name="Rectangle 3"/>
          <p:cNvSpPr>
            <a:spLocks noGrp="1" noChangeArrowheads="1"/>
          </p:cNvSpPr>
          <p:nvPr>
            <p:ph type="body" idx="1"/>
          </p:nvPr>
        </p:nvSpPr>
        <p:spPr>
          <a:xfrm>
            <a:off x="504825" y="762000"/>
            <a:ext cx="8229600" cy="5057775"/>
          </a:xfrm>
        </p:spPr>
        <p:txBody>
          <a:bodyPr/>
          <a:lstStyle/>
          <a:p>
            <a:pPr marL="0" indent="0">
              <a:defRPr/>
            </a:pPr>
            <a:endParaRPr lang="en-US" sz="1400" dirty="0" smtClean="0"/>
          </a:p>
          <a:p>
            <a:pPr marL="0" indent="0">
              <a:defRPr/>
            </a:pPr>
            <a:r>
              <a:rPr lang="en-US" sz="1400" dirty="0" smtClean="0"/>
              <a:t>Age</a:t>
            </a:r>
            <a:r>
              <a:rPr lang="en-US" sz="1400" dirty="0"/>
              <a:t>: </a:t>
            </a:r>
          </a:p>
          <a:p>
            <a:pPr marL="0" indent="0">
              <a:defRPr/>
            </a:pPr>
            <a:r>
              <a:rPr lang="en-US" sz="1400" dirty="0"/>
              <a:t>Sex: </a:t>
            </a:r>
          </a:p>
          <a:p>
            <a:pPr marL="0" indent="0">
              <a:defRPr/>
            </a:pPr>
            <a:r>
              <a:rPr lang="en-US" sz="1400" dirty="0"/>
              <a:t>RFR</a:t>
            </a:r>
            <a:r>
              <a:rPr lang="en-US" sz="1400" dirty="0" smtClean="0"/>
              <a:t>:</a:t>
            </a:r>
            <a:endParaRPr lang="en-US" sz="1400" dirty="0"/>
          </a:p>
          <a:p>
            <a:pPr marL="0" indent="0">
              <a:defRPr/>
            </a:pPr>
            <a:r>
              <a:rPr lang="en-US" sz="1400" dirty="0" smtClean="0"/>
              <a:t>Research </a:t>
            </a:r>
            <a:r>
              <a:rPr lang="en-US" sz="1400" dirty="0"/>
              <a:t>Consent</a:t>
            </a:r>
            <a:r>
              <a:rPr lang="en-US" sz="1400" dirty="0" smtClean="0"/>
              <a:t>:</a:t>
            </a:r>
          </a:p>
          <a:p>
            <a:pPr marL="0" indent="0">
              <a:defRPr/>
            </a:pPr>
            <a:r>
              <a:rPr lang="en-US" sz="1400" dirty="0"/>
              <a:t>	</a:t>
            </a:r>
            <a:r>
              <a:rPr lang="en-US" sz="1400" dirty="0" smtClean="0"/>
              <a:t>		</a:t>
            </a:r>
            <a:r>
              <a:rPr lang="en-US" sz="1800" b="1" u="sng" dirty="0" smtClean="0"/>
              <a:t>Variants</a:t>
            </a:r>
          </a:p>
          <a:p>
            <a:pPr marL="0" indent="0">
              <a:defRPr/>
            </a:pPr>
            <a:endParaRPr lang="en-US" sz="1800" b="1" u="sng" dirty="0" smtClean="0"/>
          </a:p>
          <a:p>
            <a:pPr marL="0" indent="0">
              <a:defRPr/>
            </a:pPr>
            <a:endParaRPr lang="en-US" sz="1800" b="1" dirty="0" smtClean="0"/>
          </a:p>
        </p:txBody>
      </p:sp>
      <p:graphicFrame>
        <p:nvGraphicFramePr>
          <p:cNvPr id="2" name="Table 1"/>
          <p:cNvGraphicFramePr>
            <a:graphicFrameLocks noGrp="1"/>
          </p:cNvGraphicFramePr>
          <p:nvPr/>
        </p:nvGraphicFramePr>
        <p:xfrm>
          <a:off x="914400" y="2743200"/>
          <a:ext cx="4114800" cy="3627120"/>
        </p:xfrm>
        <a:graphic>
          <a:graphicData uri="http://schemas.openxmlformats.org/drawingml/2006/table">
            <a:tbl>
              <a:tblPr firstRow="1" bandRow="1">
                <a:tableStyleId>{5C22544A-7EE6-4342-B048-85BDC9FD1C3A}</a:tableStyleId>
              </a:tblPr>
              <a:tblGrid>
                <a:gridCol w="1371600"/>
                <a:gridCol w="1371600"/>
                <a:gridCol w="1371600"/>
              </a:tblGrid>
              <a:tr h="0">
                <a:tc>
                  <a:txBody>
                    <a:bodyPr/>
                    <a:lstStyle/>
                    <a:p>
                      <a:r>
                        <a:rPr sz="800"/>
                        <a:t>Gene Symbol</a:t>
                      </a:r>
                    </a:p>
                  </a:txBody>
                  <a:tcPr/>
                </a:tc>
                <a:tc>
                  <a:txBody>
                    <a:bodyPr/>
                    <a:lstStyle/>
                    <a:p>
                      <a:r>
                        <a:rPr sz="800"/>
                        <a:t>Transcript</a:t>
                      </a:r>
                    </a:p>
                  </a:txBody>
                  <a:tcPr/>
                </a:tc>
                <a:tc>
                  <a:txBody>
                    <a:bodyPr/>
                    <a:lstStyle/>
                    <a:p>
                      <a:r>
                        <a:rPr sz="800"/>
                        <a:t>Protein</a:t>
                      </a:r>
                    </a:p>
                  </a:txBody>
                  <a:tcPr/>
                </a:tc>
              </a:tr>
              <a:tr h="0">
                <a:tc>
                  <a:txBody>
                    <a:bodyPr/>
                    <a:lstStyle/>
                    <a:p>
                      <a:r>
                        <a:rPr sz="800"/>
                        <a:t>PEX26</a:t>
                      </a:r>
                    </a:p>
                  </a:txBody>
                  <a:tcPr/>
                </a:tc>
                <a:tc>
                  <a:txBody>
                    <a:bodyPr/>
                    <a:lstStyle/>
                    <a:p>
                      <a:r>
                        <a:rPr sz="800"/>
                        <a:t>NM_017929.5:c.409G&gt;C</a:t>
                      </a:r>
                    </a:p>
                  </a:txBody>
                  <a:tcPr/>
                </a:tc>
                <a:tc>
                  <a:txBody>
                    <a:bodyPr/>
                    <a:lstStyle/>
                    <a:p>
                      <a:r>
                        <a:rPr sz="800"/>
                        <a:t>NP_060399.1:p.Val137Leu</a:t>
                      </a:r>
                    </a:p>
                  </a:txBody>
                  <a:tcPr/>
                </a:tc>
              </a:tr>
              <a:tr h="0">
                <a:tc>
                  <a:txBody>
                    <a:bodyPr/>
                    <a:lstStyle/>
                    <a:p>
                      <a:r>
                        <a:rPr sz="800"/>
                        <a:t>JAK2</a:t>
                      </a:r>
                    </a:p>
                  </a:txBody>
                  <a:tcPr/>
                </a:tc>
                <a:tc>
                  <a:txBody>
                    <a:bodyPr/>
                    <a:lstStyle/>
                    <a:p>
                      <a:r>
                        <a:rPr sz="800"/>
                        <a:t>c.1543</a:t>
                      </a:r>
                    </a:p>
                  </a:txBody>
                  <a:tcPr/>
                </a:tc>
                <a:tc>
                  <a:txBody>
                    <a:bodyPr/>
                    <a:lstStyle/>
                    <a:p>
                      <a:r>
                        <a:rPr sz="800"/>
                        <a:t>1546dupAATG</a:t>
                      </a:r>
                    </a:p>
                  </a:txBody>
                  <a:tcPr/>
                </a:tc>
              </a:tr>
              <a:tr h="0">
                <a:tc>
                  <a:txBody>
                    <a:bodyPr/>
                    <a:lstStyle/>
                    <a:p>
                      <a:r>
                        <a:rPr sz="800"/>
                        <a:t>ROR2</a:t>
                      </a:r>
                    </a:p>
                  </a:txBody>
                  <a:tcPr/>
                </a:tc>
                <a:tc>
                  <a:txBody>
                    <a:bodyPr/>
                    <a:lstStyle/>
                    <a:p>
                      <a:r>
                        <a:rPr sz="800"/>
                        <a:t>NM_004560.3:c.2080T&gt;C</a:t>
                      </a:r>
                    </a:p>
                  </a:txBody>
                  <a:tcPr/>
                </a:tc>
                <a:tc>
                  <a:txBody>
                    <a:bodyPr/>
                    <a:lstStyle/>
                    <a:p>
                      <a:r>
                        <a:rPr sz="800"/>
                        <a:t>NP_004551.2:p.Cys694Arg</a:t>
                      </a:r>
                    </a:p>
                  </a:txBody>
                  <a:tcPr/>
                </a:tc>
              </a:tr>
              <a:tr h="0">
                <a:tc>
                  <a:txBody>
                    <a:bodyPr/>
                    <a:lstStyle/>
                    <a:p>
                      <a:r>
                        <a:rPr sz="800"/>
                        <a:t>PSEN1</a:t>
                      </a:r>
                    </a:p>
                  </a:txBody>
                  <a:tcPr/>
                </a:tc>
                <a:tc>
                  <a:txBody>
                    <a:bodyPr/>
                    <a:lstStyle/>
                    <a:p>
                      <a:r>
                        <a:rPr sz="800"/>
                        <a:t>c.263C&gt;T</a:t>
                      </a:r>
                    </a:p>
                  </a:txBody>
                  <a:tcPr/>
                </a:tc>
                <a:tc>
                  <a:txBody>
                    <a:bodyPr/>
                    <a:lstStyle/>
                    <a:p>
                      <a:r>
                        <a:rPr sz="800"/>
                        <a:t>p.Pro88Leu</a:t>
                      </a:r>
                    </a:p>
                  </a:txBody>
                  <a:tcPr/>
                </a:tc>
              </a:tr>
              <a:tr h="0">
                <a:tc>
                  <a:txBody>
                    <a:bodyPr/>
                    <a:lstStyle/>
                    <a:p>
                      <a:r>
                        <a:rPr sz="800"/>
                        <a:t>LAMA1</a:t>
                      </a:r>
                    </a:p>
                  </a:txBody>
                  <a:tcPr/>
                </a:tc>
                <a:tc>
                  <a:txBody>
                    <a:bodyPr/>
                    <a:lstStyle/>
                    <a:p>
                      <a:r>
                        <a:rPr sz="800"/>
                        <a:t>c.4936G&gt;A</a:t>
                      </a:r>
                    </a:p>
                  </a:txBody>
                  <a:tcPr/>
                </a:tc>
                <a:tc>
                  <a:txBody>
                    <a:bodyPr/>
                    <a:lstStyle/>
                    <a:p>
                      <a:r>
                        <a:rPr sz="800"/>
                        <a:t>p.Ala1646Thr</a:t>
                      </a:r>
                    </a:p>
                  </a:txBody>
                  <a:tcPr/>
                </a:tc>
              </a:tr>
              <a:tr h="0">
                <a:tc>
                  <a:txBody>
                    <a:bodyPr/>
                    <a:lstStyle/>
                    <a:p>
                      <a:r>
                        <a:rPr sz="800"/>
                        <a:t>LAMA1</a:t>
                      </a:r>
                    </a:p>
                  </a:txBody>
                  <a:tcPr/>
                </a:tc>
                <a:tc>
                  <a:txBody>
                    <a:bodyPr/>
                    <a:lstStyle/>
                    <a:p>
                      <a:r>
                        <a:rPr sz="800"/>
                        <a:t>c.4568G&gt;C</a:t>
                      </a:r>
                    </a:p>
                  </a:txBody>
                  <a:tcPr/>
                </a:tc>
                <a:tc>
                  <a:txBody>
                    <a:bodyPr/>
                    <a:lstStyle/>
                    <a:p>
                      <a:r>
                        <a:rPr sz="800"/>
                        <a:t>p.Arg1523Pro</a:t>
                      </a:r>
                    </a:p>
                  </a:txBody>
                  <a:tcPr/>
                </a:tc>
              </a:tr>
              <a:tr h="0">
                <a:tc>
                  <a:txBody>
                    <a:bodyPr/>
                    <a:lstStyle/>
                    <a:p>
                      <a:r>
                        <a:rPr sz="800"/>
                        <a:t>NEFL</a:t>
                      </a:r>
                    </a:p>
                  </a:txBody>
                  <a:tcPr/>
                </a:tc>
                <a:tc>
                  <a:txBody>
                    <a:bodyPr/>
                    <a:lstStyle/>
                    <a:p>
                      <a:r>
                        <a:rPr sz="800"/>
                        <a:t>NM_006158.4:c.293A&gt;G</a:t>
                      </a:r>
                    </a:p>
                  </a:txBody>
                  <a:tcPr/>
                </a:tc>
                <a:tc>
                  <a:txBody>
                    <a:bodyPr/>
                    <a:lstStyle/>
                    <a:p>
                      <a:r>
                        <a:rPr sz="800"/>
                        <a:t>NP_006149.2:p.Asn98Ser</a:t>
                      </a:r>
                    </a:p>
                  </a:txBody>
                  <a:tcPr/>
                </a:tc>
              </a:tr>
              <a:tr h="0">
                <a:tc>
                  <a:txBody>
                    <a:bodyPr/>
                    <a:lstStyle/>
                    <a:p>
                      <a:r>
                        <a:rPr sz="800"/>
                        <a:t>ANKRD26</a:t>
                      </a:r>
                    </a:p>
                  </a:txBody>
                  <a:tcPr/>
                </a:tc>
                <a:tc>
                  <a:txBody>
                    <a:bodyPr/>
                    <a:lstStyle/>
                    <a:p>
                      <a:r>
                        <a:rPr sz="800"/>
                        <a:t>NM_014915.2:c.4259G&gt;A</a:t>
                      </a:r>
                    </a:p>
                  </a:txBody>
                  <a:tcPr/>
                </a:tc>
                <a:tc>
                  <a:txBody>
                    <a:bodyPr/>
                    <a:lstStyle/>
                    <a:p>
                      <a:r>
                        <a:rPr sz="800"/>
                        <a:t>NP_055730.2:p.Cys1420Tyr</a:t>
                      </a:r>
                    </a:p>
                  </a:txBody>
                  <a:tcPr/>
                </a:tc>
              </a:tr>
              <a:tr h="0">
                <a:tc>
                  <a:txBody>
                    <a:bodyPr/>
                    <a:lstStyle/>
                    <a:p>
                      <a:r>
                        <a:rPr sz="800"/>
                        <a:t>RUNX1</a:t>
                      </a:r>
                    </a:p>
                  </a:txBody>
                  <a:tcPr/>
                </a:tc>
                <a:tc>
                  <a:txBody>
                    <a:bodyPr/>
                    <a:lstStyle/>
                    <a:p>
                      <a:r>
                        <a:rPr sz="800"/>
                        <a:t>c.351+1G&gt;A</a:t>
                      </a:r>
                    </a:p>
                  </a:txBody>
                  <a:tcPr/>
                </a:tc>
                <a:tc>
                  <a:txBody>
                    <a:bodyPr/>
                    <a:lstStyle/>
                    <a:p>
                      <a:r>
                        <a:rPr sz="800"/>
                        <a:t>NA</a:t>
                      </a:r>
                    </a:p>
                  </a:txBody>
                  <a:tcPr/>
                </a:tc>
              </a:tr>
              <a:tr h="0">
                <a:tc>
                  <a:txBody>
                    <a:bodyPr/>
                    <a:lstStyle/>
                    <a:p>
                      <a:r>
                        <a:rPr sz="800"/>
                        <a:t>RUNX1</a:t>
                      </a:r>
                    </a:p>
                  </a:txBody>
                  <a:tcPr/>
                </a:tc>
                <a:tc>
                  <a:txBody>
                    <a:bodyPr/>
                    <a:lstStyle/>
                    <a:p>
                      <a:r>
                        <a:rPr sz="800"/>
                        <a:t>c.351+1G&gt;A</a:t>
                      </a:r>
                    </a:p>
                  </a:txBody>
                  <a:tcPr/>
                </a:tc>
                <a:tc>
                  <a:txBody>
                    <a:bodyPr/>
                    <a:lstStyle/>
                    <a:p>
                      <a:r>
                        <a:rPr sz="800"/>
                        <a:t>NA</a:t>
                      </a:r>
                    </a:p>
                  </a:txBody>
                  <a:tcPr/>
                </a:tc>
              </a:tr>
              <a:tr h="0">
                <a:tc>
                  <a:txBody>
                    <a:bodyPr/>
                    <a:lstStyle/>
                    <a:p>
                      <a:r>
                        <a:rPr sz="800"/>
                        <a:t>FANCD2</a:t>
                      </a:r>
                    </a:p>
                  </a:txBody>
                  <a:tcPr/>
                </a:tc>
                <a:tc>
                  <a:txBody>
                    <a:bodyPr/>
                    <a:lstStyle/>
                    <a:p>
                      <a:r>
                        <a:rPr sz="800"/>
                        <a:t>c.78A&gt;C</a:t>
                      </a:r>
                    </a:p>
                  </a:txBody>
                  <a:tcPr/>
                </a:tc>
                <a:tc>
                  <a:txBody>
                    <a:bodyPr/>
                    <a:lstStyle/>
                    <a:p>
                      <a:r>
                        <a:rPr sz="800"/>
                        <a:t>p.Gln26His</a:t>
                      </a:r>
                    </a:p>
                  </a:txBody>
                  <a:tcPr/>
                </a:tc>
              </a:tr>
              <a:tr h="0">
                <a:tc>
                  <a:txBody>
                    <a:bodyPr/>
                    <a:lstStyle/>
                    <a:p>
                      <a:r>
                        <a:rPr sz="800"/>
                        <a:t>ENPP1</a:t>
                      </a:r>
                    </a:p>
                  </a:txBody>
                  <a:tcPr/>
                </a:tc>
                <a:tc>
                  <a:txBody>
                    <a:bodyPr/>
                    <a:lstStyle/>
                    <a:p>
                      <a:r>
                        <a:rPr sz="800"/>
                        <a:t>c.323G&gt;T</a:t>
                      </a:r>
                    </a:p>
                  </a:txBody>
                  <a:tcPr/>
                </a:tc>
                <a:tc>
                  <a:txBody>
                    <a:bodyPr/>
                    <a:lstStyle/>
                    <a:p>
                      <a:r>
                        <a:rPr sz="800"/>
                        <a:t>p.Cys108Phe</a:t>
                      </a:r>
                    </a:p>
                  </a:txBody>
                  <a:tcPr/>
                </a:tc>
              </a:tr>
              <a:tr h="0">
                <a:tc>
                  <a:txBody>
                    <a:bodyPr/>
                    <a:lstStyle/>
                    <a:p>
                      <a:r>
                        <a:rPr sz="800"/>
                        <a:t>ENPP1</a:t>
                      </a:r>
                    </a:p>
                  </a:txBody>
                  <a:tcPr/>
                </a:tc>
                <a:tc>
                  <a:txBody>
                    <a:bodyPr/>
                    <a:lstStyle/>
                    <a:p>
                      <a:r>
                        <a:rPr sz="800"/>
                        <a:t>c.1441C&gt;T</a:t>
                      </a:r>
                    </a:p>
                  </a:txBody>
                  <a:tcPr/>
                </a:tc>
                <a:tc>
                  <a:txBody>
                    <a:bodyPr/>
                    <a:lstStyle/>
                    <a:p>
                      <a:r>
                        <a:rPr sz="800"/>
                        <a:t>p.Arg481Trp</a:t>
                      </a:r>
                    </a:p>
                  </a:txBody>
                  <a:tcPr/>
                </a:tc>
              </a:tr>
              <a:tr h="0">
                <a:tc>
                  <a:txBody>
                    <a:bodyPr/>
                    <a:lstStyle/>
                    <a:p>
                      <a:r>
                        <a:rPr sz="800"/>
                        <a:t>COL27A1</a:t>
                      </a:r>
                    </a:p>
                  </a:txBody>
                  <a:tcPr/>
                </a:tc>
                <a:tc>
                  <a:txBody>
                    <a:bodyPr/>
                    <a:lstStyle/>
                    <a:p>
                      <a:r>
                        <a:rPr sz="800"/>
                        <a:t>c.241C&gt;T</a:t>
                      </a:r>
                    </a:p>
                  </a:txBody>
                  <a:tcPr/>
                </a:tc>
                <a:tc>
                  <a:txBody>
                    <a:bodyPr/>
                    <a:lstStyle/>
                    <a:p>
                      <a:r>
                        <a:rPr sz="800"/>
                        <a:t>p.Arg81Trp</a:t>
                      </a:r>
                    </a:p>
                  </a:txBody>
                  <a:tcPr/>
                </a:tc>
              </a:tr>
              <a:tr h="0">
                <a:tc>
                  <a:txBody>
                    <a:bodyPr/>
                    <a:lstStyle/>
                    <a:p>
                      <a:r>
                        <a:rPr sz="800"/>
                        <a:t>ARHGAP35</a:t>
                      </a:r>
                    </a:p>
                  </a:txBody>
                  <a:tcPr/>
                </a:tc>
                <a:tc>
                  <a:txBody>
                    <a:bodyPr/>
                    <a:lstStyle/>
                    <a:p>
                      <a:r>
                        <a:rPr sz="800"/>
                        <a:t>c.1300delA</a:t>
                      </a:r>
                    </a:p>
                  </a:txBody>
                  <a:tcPr/>
                </a:tc>
                <a:tc>
                  <a:txBody>
                    <a:bodyPr/>
                    <a:lstStyle/>
                    <a:p>
                      <a:r>
                        <a:rPr sz="800"/>
                        <a:t>NA</a:t>
                      </a:r>
                    </a:p>
                  </a:txBody>
                  <a:tcPr/>
                </a:tc>
              </a:tr>
              <a:tr h="0">
                <a:tc>
                  <a:txBody>
                    <a:bodyPr/>
                    <a:lstStyle/>
                    <a:p>
                      <a:r>
                        <a:rPr sz="800"/>
                        <a:t>NDST1</a:t>
                      </a:r>
                    </a:p>
                  </a:txBody>
                  <a:tcPr/>
                </a:tc>
                <a:tc>
                  <a:txBody>
                    <a:bodyPr/>
                    <a:lstStyle/>
                    <a:p>
                      <a:r>
                        <a:rPr sz="800"/>
                        <a:t>c.2401A&gt;T</a:t>
                      </a:r>
                    </a:p>
                  </a:txBody>
                  <a:tcPr/>
                </a:tc>
                <a:tc>
                  <a:txBody>
                    <a:bodyPr/>
                    <a:lstStyle/>
                    <a:p>
                      <a:r>
                        <a:rPr sz="800"/>
                        <a:t>p.Thr801Ser</a:t>
                      </a:r>
                    </a:p>
                  </a:txBody>
                  <a:tcPr/>
                </a:tc>
              </a:tr>
            </a:tbl>
          </a:graphicData>
        </a:graphic>
      </p:graphicFrame>
    </p:spTree>
    <p:extLst>
      <p:ext uri="{BB962C8B-B14F-4D97-AF65-F5344CB8AC3E}">
        <p14:creationId xmlns:p14="http://schemas.microsoft.com/office/powerpoint/2010/main" val="4628242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Epistaxis</a:t>
            </a:r>
          </a:p>
          <a:p>
            <a:pPr>
              <a:defRPr sz="1600" b="1">
                <a:solidFill>
                  <a:srgbClr val="000000"/>
                </a:solidFill>
              </a:defRPr>
            </a:pPr>
            <a:r>
              <a:t>Impaired platelet aggregation</a:t>
            </a:r>
          </a:p>
          <a:p>
            <a:pPr>
              <a:defRPr sz="1600" b="1">
                <a:solidFill>
                  <a:srgbClr val="000000"/>
                </a:solidFill>
              </a:defRPr>
            </a:pPr>
            <a:r>
              <a:t>Thrombocytopenia</a:t>
            </a:r>
          </a:p>
          <a:p>
            <a:pPr>
              <a:defRPr sz="1600" b="1">
                <a:solidFill>
                  <a:srgbClr val="000000"/>
                </a:solidFill>
              </a:defRPr>
            </a:pPr>
            <a:r>
              <a:t>Myelodysplasia</a:t>
            </a:r>
          </a:p>
          <a:p>
            <a:pPr>
              <a:defRPr sz="1600" b="1">
                <a:solidFill>
                  <a:srgbClr val="000000"/>
                </a:solidFill>
              </a:defRPr>
            </a:pPr>
            <a:r>
              <a:t>Acute myeloid leukemia</a:t>
            </a:r>
          </a:p>
          <a:p>
            <a:pPr>
              <a:defRPr sz="1600" b="1">
                <a:solidFill>
                  <a:srgbClr val="000000"/>
                </a:solidFill>
              </a:defRPr>
            </a:pPr>
            <a:r>
              <a:t>Neuroblastoma</a:t>
            </a:r>
          </a:p>
          <a:p>
            <a:pPr>
              <a:defRPr sz="1600" b="1">
                <a:solidFill>
                  <a:srgbClr val="000000"/>
                </a:solidFill>
              </a:defRPr>
            </a:pPr>
            <a:r>
              <a:t>Prolonged bleeding time</a:t>
            </a:r>
          </a:p>
          <a:p>
            <a:pPr>
              <a:defRPr sz="1600" b="1">
                <a:solidFill>
                  <a:srgbClr val="000000"/>
                </a:solidFill>
              </a:defRPr>
            </a:pPr>
            <a:r>
              <a:t>Lymphoma</a:t>
            </a:r>
          </a:p>
          <a:p>
            <a:pPr>
              <a:defRPr sz="1600" b="1">
                <a:solidFill>
                  <a:srgbClr val="000000"/>
                </a:solidFill>
              </a:defRPr>
            </a:pPr>
            <a:r>
              <a:t>Bruising susceptibility</a:t>
            </a:r>
          </a:p>
          <a:p>
            <a:pPr>
              <a:defRPr sz="1600" b="1">
                <a:solidFill>
                  <a:srgbClr val="000000"/>
                </a:solidFill>
              </a:defRPr>
            </a:pPr>
            <a:r>
              <a:t>Acute monocytic leukemia</a:t>
            </a:r>
          </a:p>
          <a:p>
            <a:pPr>
              <a:defRPr sz="1600" b="1">
                <a:solidFill>
                  <a:srgbClr val="000000"/>
                </a:solidFill>
              </a:defRPr>
            </a:pPr>
            <a:r>
              <a:t>Leukocytosis</a:t>
            </a:r>
          </a:p>
          <a:p>
            <a:pPr>
              <a:defRPr sz="1600" b="1">
                <a:solidFill>
                  <a:srgbClr val="000000"/>
                </a:solidFill>
              </a:defRPr>
            </a:pPr>
            <a:r>
              <a:t>Abnormality of basophils</a:t>
            </a:r>
          </a:p>
          <a:p>
            <a:pPr>
              <a:defRPr sz="1600" b="1">
                <a:solidFill>
                  <a:srgbClr val="000000"/>
                </a:solidFill>
              </a:defRPr>
            </a:pPr>
            <a:r>
              <a:t>Splenomegaly</a:t>
            </a:r>
          </a:p>
          <a:p>
            <a:pPr>
              <a:defRPr sz="1600" b="1">
                <a:solidFill>
                  <a:srgbClr val="000000"/>
                </a:solidFill>
              </a:defRPr>
            </a:pPr>
            <a:r>
              <a:t>Thrombocytosis</a:t>
            </a:r>
          </a:p>
          <a:p>
            <a:pPr>
              <a:defRPr sz="1600" b="1">
                <a:solidFill>
                  <a:srgbClr val="000000"/>
                </a:solidFill>
              </a:defRPr>
            </a:pPr>
            <a:r>
              <a:t>Fever</a:t>
            </a:r>
          </a:p>
          <a:p>
            <a:pPr>
              <a:defRPr sz="1600" b="1">
                <a:solidFill>
                  <a:srgbClr val="000000"/>
                </a:solidFill>
              </a:defRPr>
            </a:pPr>
            <a:r>
              <a:t>Myeloproliferative disorder</a:t>
            </a:r>
          </a:p>
          <a:p>
            <a:pPr>
              <a:defRPr sz="1600" b="1">
                <a:solidFill>
                  <a:srgbClr val="000000"/>
                </a:solidFill>
              </a:defRPr>
            </a:pPr>
            <a:r>
              <a:t>Poor appetite</a:t>
            </a:r>
          </a:p>
          <a:p>
            <a:pPr>
              <a:defRPr sz="1600" b="1">
                <a:solidFill>
                  <a:srgbClr val="000000"/>
                </a:solidFill>
              </a:defRPr>
            </a:pPr>
            <a:r>
              <a:t>Fatigue</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AD</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RUNX1 , HET , c.351+1G&gt;A , NA ,  Dad is : NEG , Mom is : HET</a:t>
            </a:r>
          </a:p>
          <a:p>
            <a:pPr>
              <a:defRPr sz="1500" b="1" i="1">
                <a:solidFill>
                  <a:srgbClr val="000080"/>
                </a:solidFill>
              </a:defRPr>
            </a:pPr>
            <a:r>
              <a:t>Disease and MIM List =&gt; </a:t>
            </a:r>
          </a:p>
          <a:p>
            <a:pPr>
              <a:defRPr sz="1300" b="1" i="1">
                <a:solidFill>
                  <a:srgbClr val="000080"/>
                </a:solidFill>
              </a:defRPr>
            </a:pPr>
            <a:r>
              <a:t>Leukemia acute myeloid, MIM : 601626</a:t>
            </a:r>
          </a:p>
          <a:p>
            <a:pPr>
              <a:defRPr sz="1300" b="1" i="1">
                <a:solidFill>
                  <a:srgbClr val="000080"/>
                </a:solidFill>
              </a:defRPr>
            </a:pPr>
            <a:r>
              <a:t>Platelet disorder familial with associated myeloid malignancy, MIM : 601399</a:t>
            </a:r>
          </a:p>
          <a:p>
            <a:pPr>
              <a:defRPr sz="1500" b="1">
                <a:solidFill>
                  <a:srgbClr val="000080"/>
                </a:solidFill>
              </a:defRPr>
            </a:pPr>
            <a:r>
              <a:t>ExAC =&gt; Not reported , gnomAD =&gt; Not reported</a:t>
            </a:r>
          </a:p>
          <a:p>
            <a:pPr>
              <a:defRPr sz="1500" b="1">
                <a:solidFill>
                  <a:srgbClr val="000080"/>
                </a:solidFill>
              </a:defRPr>
            </a:pPr>
            <a:r>
              <a:t>ClinVar =&gt; Not reported  , HGMD =&gt; PMID: 18723428, DNA: NM_001754.4:c.351+1G&gt;A</a:t>
            </a:r>
          </a:p>
          <a:p>
            <a:pPr>
              <a:defRPr sz="1500" b="1">
                <a:solidFill>
                  <a:srgbClr val="000080"/>
                </a:solidFill>
              </a:defRPr>
            </a:pPr>
            <a:r>
              <a:t>In silico  =&gt;  SIFT : NA  ,  Polyphen : NA , Mutation Taster Pred : D  ,  CAVA_IMPACT : HIGH</a:t>
            </a:r>
          </a:p>
          <a:p>
            <a:pPr>
              <a:defRPr sz="1500" b="1">
                <a:solidFill>
                  <a:srgbClr val="000080"/>
                </a:solidFill>
              </a:defRPr>
            </a:pPr>
            <a:r>
              <a:t>Location =&gt;  In4/5</a:t>
            </a:r>
          </a:p>
          <a:p>
            <a:pPr>
              <a:defRPr sz="1300" i="1">
                <a:solidFill>
                  <a:srgbClr val="000000"/>
                </a:solidFill>
              </a:defRPr>
            </a:pPr>
            <a:r>
              <a:t>Entrez Gene Summary / (CAVA_GENE_ID : ENSG00000159216)  =&gt; Core binding factor (CBF) is a heterodimeric transcription factor that binds to the core element of many enhancers and promoters. The protein encoded by this gene represents the alpha subunit of CBF and is thought to be involved in the development of normal hematopoiesis. Chromosomal translocations involving this gene are well-documented and have been associated with several types of leukemia. Three transcript variants encoding different isoforms have been found for this gene. [provided by RefSeq, Jul 2008]</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108.1</a:t>
                      </a:r>
                    </a:p>
                  </a:txBody>
                  <a:tcPr/>
                </a:tc>
                <a:tc>
                  <a:txBody>
                    <a:bodyPr/>
                    <a:lstStyle/>
                    <a:p>
                      <a:r>
                        <a:rPr sz="1000"/>
                        <a:t>62</a:t>
                      </a:r>
                    </a:p>
                  </a:txBody>
                  <a:tcPr/>
                </a:tc>
                <a:tc>
                  <a:txBody>
                    <a:bodyPr/>
                    <a:lstStyle/>
                    <a:p>
                      <a:r>
                        <a:rPr sz="1000"/>
                        <a:t>z=2.75</a:t>
                      </a:r>
                    </a:p>
                  </a:txBody>
                  <a:tcPr/>
                </a:tc>
              </a:tr>
              <a:tr h="146304">
                <a:tc>
                  <a:txBody>
                    <a:bodyPr/>
                    <a:lstStyle/>
                    <a:p>
                      <a:r>
                        <a:rPr sz="1000"/>
                        <a:t>Missense</a:t>
                      </a:r>
                    </a:p>
                  </a:txBody>
                  <a:tcPr/>
                </a:tc>
                <a:tc>
                  <a:txBody>
                    <a:bodyPr/>
                    <a:lstStyle/>
                    <a:p>
                      <a:r>
                        <a:rPr sz="1000"/>
                        <a:t>197.3</a:t>
                      </a:r>
                    </a:p>
                  </a:txBody>
                  <a:tcPr/>
                </a:tc>
                <a:tc>
                  <a:txBody>
                    <a:bodyPr/>
                    <a:lstStyle/>
                    <a:p>
                      <a:r>
                        <a:rPr sz="1000"/>
                        <a:t>126</a:t>
                      </a:r>
                    </a:p>
                  </a:txBody>
                  <a:tcPr/>
                </a:tc>
                <a:tc>
                  <a:txBody>
                    <a:bodyPr/>
                    <a:lstStyle/>
                    <a:p>
                      <a:r>
                        <a:rPr sz="1000"/>
                        <a:t>z=2.48</a:t>
                      </a:r>
                    </a:p>
                  </a:txBody>
                  <a:tcPr/>
                </a:tc>
              </a:tr>
              <a:tr h="146304">
                <a:tc>
                  <a:txBody>
                    <a:bodyPr/>
                    <a:lstStyle/>
                    <a:p>
                      <a:r>
                        <a:rPr sz="1000"/>
                        <a:t>LoF</a:t>
                      </a:r>
                    </a:p>
                  </a:txBody>
                  <a:tcPr/>
                </a:tc>
                <a:tc>
                  <a:txBody>
                    <a:bodyPr/>
                    <a:lstStyle/>
                    <a:p>
                      <a:r>
                        <a:rPr sz="1000"/>
                        <a:t>14.0</a:t>
                      </a:r>
                    </a:p>
                  </a:txBody>
                  <a:tcPr/>
                </a:tc>
                <a:tc>
                  <a:txBody>
                    <a:bodyPr/>
                    <a:lstStyle/>
                    <a:p>
                      <a:r>
                        <a:rPr sz="1000"/>
                        <a:t>3</a:t>
                      </a:r>
                    </a:p>
                  </a:txBody>
                  <a:tcPr/>
                </a:tc>
                <a:tc>
                  <a:txBody>
                    <a:bodyPr/>
                    <a:lstStyle/>
                    <a:p>
                      <a:r>
                        <a:rPr sz="1000"/>
                        <a:t>pLI=0.45</a:t>
                      </a:r>
                    </a:p>
                  </a:txBody>
                  <a:tcPr/>
                </a:tc>
              </a:tr>
              <a:tr h="146304">
                <a:tc>
                  <a:txBody>
                    <a:bodyPr/>
                    <a:lstStyle/>
                    <a:p>
                      <a:r>
                        <a:rPr sz="1000"/>
                        <a:t>CNV</a:t>
                      </a:r>
                    </a:p>
                  </a:txBody>
                  <a:tcPr/>
                </a:tc>
                <a:tc>
                  <a:txBody>
                    <a:bodyPr/>
                    <a:lstStyle/>
                    <a:p>
                      <a:r>
                        <a:rPr sz="1000"/>
                        <a:t>5.1</a:t>
                      </a:r>
                    </a:p>
                  </a:txBody>
                  <a:tcPr/>
                </a:tc>
                <a:tc>
                  <a:txBody>
                    <a:bodyPr/>
                    <a:lstStyle/>
                    <a:p>
                      <a:r>
                        <a:rPr sz="1000"/>
                        <a:t>1</a:t>
                      </a:r>
                    </a:p>
                  </a:txBody>
                  <a:tcPr/>
                </a:tc>
                <a:tc>
                  <a:txBody>
                    <a:bodyPr/>
                    <a:lstStyle/>
                    <a:p>
                      <a:r>
                        <a:rPr sz="1000"/>
                        <a:t>z=0.79</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:601626</a:t>
            </a:r>
          </a:p>
          <a:p>
            <a:pPr>
              <a:defRPr sz="1000"/>
            </a:pPr>
            <a:r>
              <a:rPr>
                <a:hlinkClick r:id="rId3"/>
              </a:rPr>
              <a:t>MIM :601399</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4"/>
              </a:rPr>
              <a:t>OMIM</a:t>
            </a:r>
          </a:p>
          <a:p>
            <a:pPr>
              <a:defRPr sz="1000"/>
            </a:pPr>
            <a:r>
              <a:rPr>
                <a:hlinkClick r:id="rId5"/>
              </a:rPr>
              <a:t>NCBI</a:t>
            </a:r>
          </a:p>
          <a:p>
            <a:pPr>
              <a:defRPr sz="1000"/>
            </a:pPr>
            <a:r>
              <a:rPr>
                <a:hlinkClick r:id="rId6"/>
              </a:rPr>
              <a:t>GENECARDS</a:t>
            </a:r>
          </a:p>
          <a:p>
            <a:pPr>
              <a:defRPr sz="1000"/>
            </a:pPr>
            <a:r>
              <a:rPr>
                <a:hlinkClick r:id="rId7"/>
              </a:rPr>
              <a:t>HGMD_PUBMED</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Epistaxis</a:t>
            </a:r>
          </a:p>
          <a:p>
            <a:pPr>
              <a:defRPr sz="1600" b="1">
                <a:solidFill>
                  <a:srgbClr val="000000"/>
                </a:solidFill>
              </a:defRPr>
            </a:pPr>
            <a:r>
              <a:t>Impaired platelet aggregation</a:t>
            </a:r>
          </a:p>
          <a:p>
            <a:pPr>
              <a:defRPr sz="1600" b="1">
                <a:solidFill>
                  <a:srgbClr val="000000"/>
                </a:solidFill>
              </a:defRPr>
            </a:pPr>
            <a:r>
              <a:t>Thrombocytopenia</a:t>
            </a:r>
          </a:p>
          <a:p>
            <a:pPr>
              <a:defRPr sz="1600" b="1">
                <a:solidFill>
                  <a:srgbClr val="000000"/>
                </a:solidFill>
              </a:defRPr>
            </a:pPr>
            <a:r>
              <a:t>Myelodysplasia</a:t>
            </a:r>
          </a:p>
          <a:p>
            <a:pPr>
              <a:defRPr sz="1600" b="1">
                <a:solidFill>
                  <a:srgbClr val="000000"/>
                </a:solidFill>
              </a:defRPr>
            </a:pPr>
            <a:r>
              <a:t>Acute myeloid leukemia</a:t>
            </a:r>
          </a:p>
          <a:p>
            <a:pPr>
              <a:defRPr sz="1600" b="1">
                <a:solidFill>
                  <a:srgbClr val="000000"/>
                </a:solidFill>
              </a:defRPr>
            </a:pPr>
            <a:r>
              <a:t>Neuroblastoma</a:t>
            </a:r>
          </a:p>
          <a:p>
            <a:pPr>
              <a:defRPr sz="1600" b="1">
                <a:solidFill>
                  <a:srgbClr val="000000"/>
                </a:solidFill>
              </a:defRPr>
            </a:pPr>
            <a:r>
              <a:t>Prolonged bleeding time</a:t>
            </a:r>
          </a:p>
          <a:p>
            <a:pPr>
              <a:defRPr sz="1600" b="1">
                <a:solidFill>
                  <a:srgbClr val="000000"/>
                </a:solidFill>
              </a:defRPr>
            </a:pPr>
            <a:r>
              <a:t>Lymphoma</a:t>
            </a:r>
          </a:p>
          <a:p>
            <a:pPr>
              <a:defRPr sz="1600" b="1">
                <a:solidFill>
                  <a:srgbClr val="000000"/>
                </a:solidFill>
              </a:defRPr>
            </a:pPr>
            <a:r>
              <a:t>Bruising susceptibility</a:t>
            </a:r>
          </a:p>
          <a:p>
            <a:pPr>
              <a:defRPr sz="1600" b="1">
                <a:solidFill>
                  <a:srgbClr val="000000"/>
                </a:solidFill>
              </a:defRPr>
            </a:pPr>
            <a:r>
              <a:t>Acute monocytic leukemia</a:t>
            </a:r>
          </a:p>
          <a:p>
            <a:pPr>
              <a:defRPr sz="1600" b="1">
                <a:solidFill>
                  <a:srgbClr val="000000"/>
                </a:solidFill>
              </a:defRPr>
            </a:pPr>
            <a:r>
              <a:t>Leukocytosis</a:t>
            </a:r>
          </a:p>
          <a:p>
            <a:pPr>
              <a:defRPr sz="1600" b="1">
                <a:solidFill>
                  <a:srgbClr val="000000"/>
                </a:solidFill>
              </a:defRPr>
            </a:pPr>
            <a:r>
              <a:t>Abnormality of basophils</a:t>
            </a:r>
          </a:p>
          <a:p>
            <a:pPr>
              <a:defRPr sz="1600" b="1">
                <a:solidFill>
                  <a:srgbClr val="000000"/>
                </a:solidFill>
              </a:defRPr>
            </a:pPr>
            <a:r>
              <a:t>Splenomegaly</a:t>
            </a:r>
          </a:p>
          <a:p>
            <a:pPr>
              <a:defRPr sz="1600" b="1">
                <a:solidFill>
                  <a:srgbClr val="000000"/>
                </a:solidFill>
              </a:defRPr>
            </a:pPr>
            <a:r>
              <a:t>Thrombocytosis</a:t>
            </a:r>
          </a:p>
          <a:p>
            <a:pPr>
              <a:defRPr sz="1600" b="1">
                <a:solidFill>
                  <a:srgbClr val="000000"/>
                </a:solidFill>
              </a:defRPr>
            </a:pPr>
            <a:r>
              <a:t>Fever</a:t>
            </a:r>
          </a:p>
          <a:p>
            <a:pPr>
              <a:defRPr sz="1600" b="1">
                <a:solidFill>
                  <a:srgbClr val="000000"/>
                </a:solidFill>
              </a:defRPr>
            </a:pPr>
            <a:r>
              <a:t>Myeloproliferative disorder</a:t>
            </a:r>
          </a:p>
          <a:p>
            <a:pPr>
              <a:defRPr sz="1600" b="1">
                <a:solidFill>
                  <a:srgbClr val="000000"/>
                </a:solidFill>
              </a:defRPr>
            </a:pPr>
            <a:r>
              <a:t>Poor appetite</a:t>
            </a:r>
          </a:p>
          <a:p>
            <a:pPr>
              <a:defRPr sz="1600" b="1">
                <a:solidFill>
                  <a:srgbClr val="000000"/>
                </a:solidFill>
              </a:defRPr>
            </a:pPr>
            <a:r>
              <a:t>Fatigue</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FANCD2 , HET , c.78A&gt;C , p.Gln26His ,  Dad is : NEG , Mom is : HET</a:t>
            </a:r>
          </a:p>
          <a:p>
            <a:pPr>
              <a:defRPr sz="1500" b="1" i="1">
                <a:solidFill>
                  <a:srgbClr val="000080"/>
                </a:solidFill>
              </a:defRPr>
            </a:pPr>
            <a:r>
              <a:t>Disease and MIM List =&gt; </a:t>
            </a:r>
          </a:p>
          <a:p>
            <a:pPr>
              <a:defRPr sz="1300" b="1" i="1">
                <a:solidFill>
                  <a:srgbClr val="000080"/>
                </a:solidFill>
              </a:defRPr>
            </a:pPr>
            <a:r>
              <a:t>Fanconi anemia complementation group D2, MIM : 227646</a:t>
            </a:r>
          </a:p>
          <a:p>
            <a:pPr>
              <a:defRPr sz="1500" b="1">
                <a:solidFill>
                  <a:srgbClr val="000080"/>
                </a:solidFill>
              </a:defRPr>
            </a:pPr>
            <a:r>
              <a:t>ExAC =&gt;  69/120704 (0 hom ;0.0962% NFE) , gnomAD =&gt; Not reported</a:t>
            </a:r>
          </a:p>
          <a:p>
            <a:pPr>
              <a:defRPr sz="1500" b="1">
                <a:solidFill>
                  <a:srgbClr val="000080"/>
                </a:solidFill>
              </a:defRPr>
            </a:pPr>
            <a:r>
              <a:t>ClinVar =&gt; Not reported , HGMD =&gt; Not reported</a:t>
            </a:r>
          </a:p>
          <a:p>
            <a:pPr>
              <a:defRPr sz="1500" b="1">
                <a:solidFill>
                  <a:srgbClr val="000080"/>
                </a:solidFill>
              </a:defRPr>
            </a:pPr>
            <a:r>
              <a:t>In silico  =&gt;  SIFT : T  ,  Polyphen : B|P|P , Mutation Taster Pred : N  ,  CAVA_IMPACT : MODERATE</a:t>
            </a:r>
          </a:p>
          <a:p>
            <a:pPr>
              <a:defRPr sz="1500" b="1">
                <a:solidFill>
                  <a:srgbClr val="000080"/>
                </a:solidFill>
              </a:defRPr>
            </a:pPr>
            <a:r>
              <a:t>Location =&gt;  Ex3</a:t>
            </a:r>
          </a:p>
          <a:p>
            <a:pPr>
              <a:defRPr sz="1300" i="1">
                <a:solidFill>
                  <a:srgbClr val="000000"/>
                </a:solidFill>
              </a:defRPr>
            </a:pPr>
            <a:r>
              <a:t>Entrez Gene Summary / (CAVA_GENE_ID : ENSG00000144554)  =&gt; The Fanconi anemia complementation group (FANC) currently includes FANCA, FANCB, FANCC, FANCD1 (also called BRCA2), FANCD2, FANCE, FANCF, FANCG, FANCI, FANCJ (also called BRIP1), FANCL, FANCM and FANCN (also called PALB2). The previously defined group FANCH is the same as FANCA. Fanconi anemia is a genetically heterogeneous recessive disorder characterized by cytogenetic instability, hypersensitivity to DNA crosslinking agents, increased chromosomal breakage, and defective DNA repair. The members of the Fanconi anemia complementation group do not share sequence similarity; they are related by their assembly into a common nuclear protein complex. This gene encodes the protein for complementation group D2. This protein is monoubiquinated in response to DNA damage, resulting in its localization to nuclear foci with other proteins (BRCA1 AND BRCA2) involved in homology-directed DNA repair. Alternative splicing results in multiple transcript variants. [provided by RefSeq, Feb 2016]</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182.5</a:t>
                      </a:r>
                    </a:p>
                  </a:txBody>
                  <a:tcPr/>
                </a:tc>
                <a:tc>
                  <a:txBody>
                    <a:bodyPr/>
                    <a:lstStyle/>
                    <a:p>
                      <a:r>
                        <a:rPr sz="1000"/>
                        <a:t>163</a:t>
                      </a:r>
                    </a:p>
                  </a:txBody>
                  <a:tcPr/>
                </a:tc>
                <a:tc>
                  <a:txBody>
                    <a:bodyPr/>
                    <a:lstStyle/>
                    <a:p>
                      <a:r>
                        <a:rPr sz="1000"/>
                        <a:t>z=0.89</a:t>
                      </a:r>
                    </a:p>
                  </a:txBody>
                  <a:tcPr/>
                </a:tc>
              </a:tr>
              <a:tr h="146304">
                <a:tc>
                  <a:txBody>
                    <a:bodyPr/>
                    <a:lstStyle/>
                    <a:p>
                      <a:r>
                        <a:rPr sz="1000"/>
                        <a:t>Missense</a:t>
                      </a:r>
                    </a:p>
                  </a:txBody>
                  <a:tcPr/>
                </a:tc>
                <a:tc>
                  <a:txBody>
                    <a:bodyPr/>
                    <a:lstStyle/>
                    <a:p>
                      <a:r>
                        <a:rPr sz="1000"/>
                        <a:t>416.6</a:t>
                      </a:r>
                    </a:p>
                  </a:txBody>
                  <a:tcPr/>
                </a:tc>
                <a:tc>
                  <a:txBody>
                    <a:bodyPr/>
                    <a:lstStyle/>
                    <a:p>
                      <a:r>
                        <a:rPr sz="1000"/>
                        <a:t>427</a:t>
                      </a:r>
                    </a:p>
                  </a:txBody>
                  <a:tcPr/>
                </a:tc>
                <a:tc>
                  <a:txBody>
                    <a:bodyPr/>
                    <a:lstStyle/>
                    <a:p>
                      <a:r>
                        <a:rPr sz="1000"/>
                        <a:t>z=-0.25</a:t>
                      </a:r>
                    </a:p>
                  </a:txBody>
                  <a:tcPr/>
                </a:tc>
              </a:tr>
              <a:tr h="146304">
                <a:tc>
                  <a:txBody>
                    <a:bodyPr/>
                    <a:lstStyle/>
                    <a:p>
                      <a:r>
                        <a:rPr sz="1000"/>
                        <a:t>LoF</a:t>
                      </a:r>
                    </a:p>
                  </a:txBody>
                  <a:tcPr/>
                </a:tc>
                <a:tc>
                  <a:txBody>
                    <a:bodyPr/>
                    <a:lstStyle/>
                    <a:p>
                      <a:r>
                        <a:rPr sz="1000"/>
                        <a:t>63.0</a:t>
                      </a:r>
                    </a:p>
                  </a:txBody>
                  <a:tcPr/>
                </a:tc>
                <a:tc>
                  <a:txBody>
                    <a:bodyPr/>
                    <a:lstStyle/>
                    <a:p>
                      <a:r>
                        <a:rPr sz="1000"/>
                        <a:t>33</a:t>
                      </a:r>
                    </a:p>
                  </a:txBody>
                  <a:tcPr/>
                </a:tc>
                <a:tc>
                  <a:txBody>
                    <a:bodyPr/>
                    <a:lstStyle/>
                    <a:p>
                      <a:r>
                        <a:rPr sz="1000"/>
                        <a:t>pLI=0.00</a:t>
                      </a:r>
                    </a:p>
                  </a:txBody>
                  <a:tcPr/>
                </a:tc>
              </a:tr>
              <a:tr h="146304">
                <a:tc>
                  <a:txBody>
                    <a:bodyPr/>
                    <a:lstStyle/>
                    <a:p>
                      <a:r>
                        <a:rPr sz="1000"/>
                        <a:t>CNV</a:t>
                      </a:r>
                    </a:p>
                  </a:txBody>
                  <a:tcPr/>
                </a:tc>
                <a:tc>
                  <a:txBody>
                    <a:bodyPr/>
                    <a:lstStyle/>
                    <a:p>
                      <a:r>
                        <a:rPr sz="1000"/>
                        <a:t>nan</a:t>
                      </a:r>
                    </a:p>
                  </a:txBody>
                  <a:tcPr/>
                </a:tc>
                <a:tc>
                  <a:txBody>
                    <a:bodyPr/>
                    <a:lstStyle/>
                    <a:p>
                      <a:r>
                        <a:rPr sz="1000"/>
                        <a:t>nan</a:t>
                      </a:r>
                    </a:p>
                  </a:txBody>
                  <a:tcPr/>
                </a:tc>
                <a:tc>
                  <a:txBody>
                    <a:bodyPr/>
                    <a:lstStyle/>
                    <a:p>
                      <a:r>
                        <a:rPr sz="1000"/>
                        <a:t>z=nan</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:227646</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3"/>
              </a:rPr>
              <a:t>OMIM</a:t>
            </a:r>
          </a:p>
          <a:p>
            <a:pPr>
              <a:defRPr sz="1000"/>
            </a:pPr>
            <a:r>
              <a:rPr>
                <a:hlinkClick r:id="rId4"/>
              </a:rPr>
              <a:t>NCBI</a:t>
            </a:r>
          </a:p>
          <a:p>
            <a:pPr>
              <a:defRPr sz="1000"/>
            </a:pPr>
            <a:r>
              <a:rPr>
                <a:hlinkClick r:id="rId5"/>
              </a:rPr>
              <a:t>GENECARDS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Esophageal atresia</a:t>
            </a:r>
          </a:p>
          <a:p>
            <a:pPr>
              <a:defRPr sz="1600" b="1">
                <a:solidFill>
                  <a:srgbClr val="000000"/>
                </a:solidFill>
              </a:defRPr>
            </a:pPr>
            <a:r>
              <a:t>Tracheoesophageal fistula</a:t>
            </a:r>
          </a:p>
          <a:p>
            <a:pPr>
              <a:defRPr sz="1600" b="1">
                <a:solidFill>
                  <a:srgbClr val="000000"/>
                </a:solidFill>
              </a:defRPr>
            </a:pPr>
            <a:r>
              <a:t>Pes planus</a:t>
            </a:r>
          </a:p>
          <a:p>
            <a:pPr>
              <a:defRPr sz="1600" b="1">
                <a:solidFill>
                  <a:srgbClr val="000000"/>
                </a:solidFill>
              </a:defRPr>
            </a:pPr>
            <a:r>
              <a:t>Meckel diverticulum</a:t>
            </a:r>
          </a:p>
          <a:p>
            <a:pPr>
              <a:defRPr sz="1600" b="1">
                <a:solidFill>
                  <a:srgbClr val="000000"/>
                </a:solidFill>
              </a:defRPr>
            </a:pPr>
            <a:r>
              <a:t>Aplasia/Hypoplasia of the iris</a:t>
            </a:r>
          </a:p>
          <a:p>
            <a:pPr>
              <a:defRPr sz="1600" b="1">
                <a:solidFill>
                  <a:srgbClr val="000000"/>
                </a:solidFill>
              </a:defRPr>
            </a:pPr>
            <a:r>
              <a:t>Spina bifida</a:t>
            </a:r>
          </a:p>
          <a:p>
            <a:pPr>
              <a:defRPr sz="1600" b="1">
                <a:solidFill>
                  <a:srgbClr val="000000"/>
                </a:solidFill>
              </a:defRPr>
            </a:pPr>
            <a:r>
              <a:t>Choanal atresia</a:t>
            </a:r>
          </a:p>
          <a:p>
            <a:pPr>
              <a:defRPr sz="1600" b="1">
                <a:solidFill>
                  <a:srgbClr val="000000"/>
                </a:solidFill>
              </a:defRPr>
            </a:pPr>
            <a:r>
              <a:t>Hip dislocation</a:t>
            </a:r>
          </a:p>
          <a:p>
            <a:pPr>
              <a:defRPr sz="1600" b="1">
                <a:solidFill>
                  <a:srgbClr val="000000"/>
                </a:solidFill>
              </a:defRPr>
            </a:pPr>
            <a:r>
              <a:t>Thrombocytopenia</a:t>
            </a:r>
          </a:p>
          <a:p>
            <a:pPr>
              <a:defRPr sz="1600" b="1">
                <a:solidFill>
                  <a:srgbClr val="000000"/>
                </a:solidFill>
              </a:defRPr>
            </a:pPr>
            <a:r>
              <a:t>Arteriovenous malformation</a:t>
            </a:r>
          </a:p>
          <a:p>
            <a:pPr>
              <a:defRPr sz="1600" b="1">
                <a:solidFill>
                  <a:srgbClr val="000000"/>
                </a:solidFill>
              </a:defRPr>
            </a:pPr>
            <a:r>
              <a:t>Decreased fertility in males</a:t>
            </a:r>
          </a:p>
          <a:p>
            <a:pPr>
              <a:defRPr sz="1600" b="1">
                <a:solidFill>
                  <a:srgbClr val="000000"/>
                </a:solidFill>
              </a:defRPr>
            </a:pPr>
            <a:r>
              <a:t>Strabismus</a:t>
            </a:r>
          </a:p>
          <a:p>
            <a:pPr>
              <a:defRPr sz="1600" b="1">
                <a:solidFill>
                  <a:srgbClr val="000000"/>
                </a:solidFill>
              </a:defRPr>
            </a:pPr>
            <a:r>
              <a:t>Irregular hyperpigmentation</a:t>
            </a:r>
          </a:p>
          <a:p>
            <a:pPr>
              <a:defRPr sz="1600" b="1">
                <a:solidFill>
                  <a:srgbClr val="000000"/>
                </a:solidFill>
              </a:defRPr>
            </a:pPr>
            <a:r>
              <a:t>Reduced bone mineral density</a:t>
            </a:r>
          </a:p>
          <a:p>
            <a:pPr>
              <a:defRPr sz="1600" b="1">
                <a:solidFill>
                  <a:srgbClr val="000000"/>
                </a:solidFill>
              </a:defRPr>
            </a:pPr>
            <a:r>
              <a:t>Renal hypoplasia/aplasia</a:t>
            </a:r>
          </a:p>
          <a:p>
            <a:pPr>
              <a:defRPr sz="1600" b="1">
                <a:solidFill>
                  <a:srgbClr val="000000"/>
                </a:solidFill>
              </a:defRPr>
            </a:pPr>
            <a:r>
              <a:t>Sloping forehead</a:t>
            </a:r>
          </a:p>
          <a:p>
            <a:pPr>
              <a:defRPr sz="1600" b="1">
                <a:solidFill>
                  <a:srgbClr val="000000"/>
                </a:solidFill>
              </a:defRPr>
            </a:pPr>
            <a:r>
              <a:t>Abnormality of the carotid arteries</a:t>
            </a:r>
          </a:p>
          <a:p>
            <a:pPr>
              <a:defRPr sz="1600" b="1">
                <a:solidFill>
                  <a:srgbClr val="000000"/>
                </a:solidFill>
              </a:defRPr>
            </a:pPr>
            <a:r>
              <a:t>Abnormal localization of kidney</a:t>
            </a:r>
          </a:p>
          <a:p>
            <a:pPr>
              <a:defRPr sz="1600" b="1">
                <a:solidFill>
                  <a:srgbClr val="000000"/>
                </a:solidFill>
              </a:defRPr>
            </a:pPr>
            <a:r>
              <a:t>Cataract</a:t>
            </a:r>
          </a:p>
          <a:p>
            <a:pPr>
              <a:defRPr sz="1600" b="1">
                <a:solidFill>
                  <a:srgbClr val="000000"/>
                </a:solidFill>
              </a:defRPr>
            </a:pPr>
            <a:r>
              <a:t>Pyridoxine-responsive sideroblastic anemia</a:t>
            </a:r>
          </a:p>
        </p:txBody>
      </p:sp>
      <p:sp>
        <p:nvSpPr>
          <p:cNvPr id="3" name="TextBox 2"/>
          <p:cNvSpPr txBox="1"/>
          <p:nvPr/>
        </p:nvSpPr>
        <p:spPr>
          <a:xfrm>
            <a:off x="4572000" y="731520"/>
            <a:ext cx="5486400" cy="4572000"/>
          </a:xfrm>
          <a:prstGeom prst="rect">
            <a:avLst/>
          </a:prstGeom>
          <a:noFill/>
        </p:spPr>
        <p:txBody>
          <a:bodyPr wrap="square">
            <a:spAutoFit/>
          </a:bodyPr>
          <a:lstStyle/>
          <a:p>
            <a:endParaRPr/>
          </a:p>
          <a:p>
            <a:pPr>
              <a:defRPr sz="1600" b="1">
                <a:solidFill>
                  <a:srgbClr val="000000"/>
                </a:solidFill>
              </a:defRPr>
            </a:pPr>
            <a:r>
              <a:t>External ear malformation</a:t>
            </a:r>
          </a:p>
          <a:p>
            <a:pPr>
              <a:defRPr sz="1600" b="1">
                <a:solidFill>
                  <a:srgbClr val="000000"/>
                </a:solidFill>
              </a:defRPr>
            </a:pPr>
            <a:r>
              <a:t>Abnormality of the liver</a:t>
            </a:r>
          </a:p>
          <a:p>
            <a:pPr>
              <a:defRPr sz="1600" b="1">
                <a:solidFill>
                  <a:srgbClr val="000000"/>
                </a:solidFill>
              </a:defRPr>
            </a:pPr>
            <a:r>
              <a:t>Astigmatism</a:t>
            </a:r>
          </a:p>
          <a:p>
            <a:pPr>
              <a:defRPr sz="1600" b="1">
                <a:solidFill>
                  <a:srgbClr val="000000"/>
                </a:solidFill>
              </a:defRPr>
            </a:pPr>
            <a:r>
              <a:t>Toe syndactyly</a:t>
            </a:r>
          </a:p>
          <a:p>
            <a:pPr>
              <a:defRPr sz="1600" b="1">
                <a:solidFill>
                  <a:srgbClr val="000000"/>
                </a:solidFill>
              </a:defRPr>
            </a:pPr>
            <a:r>
              <a:t>Short stature</a:t>
            </a:r>
          </a:p>
          <a:p>
            <a:pPr>
              <a:defRPr sz="1600" b="1">
                <a:solidFill>
                  <a:srgbClr val="000000"/>
                </a:solidFill>
              </a:defRPr>
            </a:pPr>
            <a:r>
              <a:t>Intellectual disability</a:t>
            </a:r>
          </a:p>
          <a:p>
            <a:pPr>
              <a:defRPr sz="1600" b="1">
                <a:solidFill>
                  <a:srgbClr val="000000"/>
                </a:solidFill>
              </a:defRPr>
            </a:pPr>
            <a:r>
              <a:t>Cranial nerve paralysis</a:t>
            </a:r>
          </a:p>
          <a:p>
            <a:pPr>
              <a:defRPr sz="1600" b="1">
                <a:solidFill>
                  <a:srgbClr val="000000"/>
                </a:solidFill>
              </a:defRPr>
            </a:pPr>
            <a:r>
              <a:t>Facial asymmetry</a:t>
            </a:r>
          </a:p>
          <a:p>
            <a:pPr>
              <a:defRPr sz="1600" b="1">
                <a:solidFill>
                  <a:srgbClr val="000000"/>
                </a:solidFill>
              </a:defRPr>
            </a:pPr>
            <a:r>
              <a:t>Aplasia/Hypoplasia of fingers</a:t>
            </a:r>
          </a:p>
          <a:p>
            <a:pPr>
              <a:defRPr sz="1600" b="1">
                <a:solidFill>
                  <a:srgbClr val="000000"/>
                </a:solidFill>
              </a:defRPr>
            </a:pPr>
            <a:r>
              <a:t>Umbilical hernia</a:t>
            </a:r>
          </a:p>
          <a:p>
            <a:pPr>
              <a:defRPr sz="1600" b="1">
                <a:solidFill>
                  <a:srgbClr val="000000"/>
                </a:solidFill>
              </a:defRPr>
            </a:pPr>
            <a:r>
              <a:t>Anal atresia</a:t>
            </a:r>
          </a:p>
          <a:p>
            <a:pPr>
              <a:defRPr sz="1600" b="1">
                <a:solidFill>
                  <a:srgbClr val="000000"/>
                </a:solidFill>
              </a:defRPr>
            </a:pPr>
            <a:r>
              <a:t>Aplasia/Hypoplasia of the uvula</a:t>
            </a:r>
          </a:p>
          <a:p>
            <a:pPr>
              <a:defRPr sz="1600" b="1">
                <a:solidFill>
                  <a:srgbClr val="000000"/>
                </a:solidFill>
              </a:defRPr>
            </a:pPr>
            <a:r>
              <a:t>Micrognathia</a:t>
            </a:r>
          </a:p>
          <a:p>
            <a:pPr>
              <a:defRPr sz="1600" b="1">
                <a:solidFill>
                  <a:srgbClr val="000000"/>
                </a:solidFill>
              </a:defRPr>
            </a:pPr>
            <a:r>
              <a:t>Ptosis</a:t>
            </a:r>
          </a:p>
          <a:p>
            <a:pPr>
              <a:defRPr sz="1600" b="1">
                <a:solidFill>
                  <a:srgbClr val="000000"/>
                </a:solidFill>
              </a:defRPr>
            </a:pPr>
            <a:r>
              <a:t>High palate</a:t>
            </a:r>
          </a:p>
          <a:p>
            <a:pPr>
              <a:defRPr sz="1600" b="1">
                <a:solidFill>
                  <a:srgbClr val="000000"/>
                </a:solidFill>
              </a:defRPr>
            </a:pPr>
            <a:r>
              <a:t>Hypertelorism</a:t>
            </a:r>
          </a:p>
          <a:p>
            <a:pPr>
              <a:defRPr sz="1600" b="1">
                <a:solidFill>
                  <a:srgbClr val="000000"/>
                </a:solidFill>
              </a:defRPr>
            </a:pPr>
            <a:r>
              <a:t>Hyperreflexia</a:t>
            </a:r>
          </a:p>
          <a:p>
            <a:pPr>
              <a:defRPr sz="1600" b="1">
                <a:solidFill>
                  <a:srgbClr val="000000"/>
                </a:solidFill>
              </a:defRPr>
            </a:pPr>
            <a:r>
              <a:t>Abnormality of the aorta</a:t>
            </a:r>
          </a:p>
          <a:p>
            <a:pPr>
              <a:defRPr sz="1600" b="1">
                <a:solidFill>
                  <a:srgbClr val="000000"/>
                </a:solidFill>
              </a:defRPr>
            </a:pPr>
            <a:r>
              <a:t>Aplasia/Hypoplasia of the radius</a:t>
            </a:r>
          </a:p>
          <a:p>
            <a:pPr>
              <a:defRPr sz="1600" b="1">
                <a:solidFill>
                  <a:srgbClr val="000000"/>
                </a:solidFill>
              </a:defRPr>
            </a:pPr>
            <a:r>
              <a:t>Visual impairment</a:t>
            </a:r>
          </a:p>
          <a:p>
            <a:pPr>
              <a:defRPr sz="1600" b="1">
                <a:solidFill>
                  <a:srgbClr val="000080"/>
                </a:solidFill>
              </a:defRPr>
            </a:pPr>
            <a:r>
              <a:t>There are more ... , refer NOTES below</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AD/AR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ENPP1 , NA , c.323G&gt;T , p.Cys108Phe ,  Dad is : HET , Mom is : NEG</a:t>
            </a:r>
          </a:p>
          <a:p>
            <a:pPr>
              <a:defRPr sz="1500" b="1" i="1">
                <a:solidFill>
                  <a:srgbClr val="000080"/>
                </a:solidFill>
              </a:defRPr>
            </a:pPr>
            <a:r>
              <a:t>Disease and MIM List =&gt; </a:t>
            </a:r>
          </a:p>
          <a:p>
            <a:pPr>
              <a:defRPr sz="1300" b="1" i="1">
                <a:solidFill>
                  <a:srgbClr val="000080"/>
                </a:solidFill>
              </a:defRPr>
            </a:pPr>
            <a:r>
              <a:t>Arterial calcification generalized of infancy 1, MIM : 208000</a:t>
            </a:r>
          </a:p>
          <a:p>
            <a:pPr>
              <a:defRPr sz="1300" b="1" i="1">
                <a:solidFill>
                  <a:srgbClr val="000080"/>
                </a:solidFill>
              </a:defRPr>
            </a:pPr>
            <a:r>
              <a:t>{Diabetes mellitus non-insulin-dependent susceptibility to}, MIM : 125853</a:t>
            </a:r>
          </a:p>
          <a:p>
            <a:pPr>
              <a:defRPr sz="1300" b="1" i="1">
                <a:solidFill>
                  <a:srgbClr val="000080"/>
                </a:solidFill>
              </a:defRPr>
            </a:pPr>
            <a:r>
              <a:t>Hypophosphatemic rickets autosomal recessive 2, MIM : 613312</a:t>
            </a:r>
          </a:p>
          <a:p>
            <a:pPr>
              <a:defRPr sz="1300" b="1" i="1">
                <a:solidFill>
                  <a:srgbClr val="000080"/>
                </a:solidFill>
              </a:defRPr>
            </a:pPr>
            <a:r>
              <a:t>{Obesity susceptibility to}, MIM : 601665</a:t>
            </a:r>
          </a:p>
          <a:p>
            <a:pPr>
              <a:defRPr sz="1300" b="1" i="1">
                <a:solidFill>
                  <a:srgbClr val="000080"/>
                </a:solidFill>
              </a:defRPr>
            </a:pPr>
            <a:r>
              <a:t>Cole disease, MIM : 615522</a:t>
            </a:r>
          </a:p>
          <a:p>
            <a:pPr>
              <a:defRPr sz="1500" b="1">
                <a:solidFill>
                  <a:srgbClr val="000080"/>
                </a:solidFill>
              </a:defRPr>
            </a:pPr>
            <a:r>
              <a:t>ExAC =&gt;  1/121332 (0 hom ;0.0015% NFE) , gnomAD =&gt; Not reported</a:t>
            </a:r>
          </a:p>
          <a:p>
            <a:pPr>
              <a:defRPr sz="1500" b="1">
                <a:solidFill>
                  <a:srgbClr val="000080"/>
                </a:solidFill>
              </a:defRPr>
            </a:pPr>
            <a:r>
              <a:t>ClinVar =&gt; Not reported , HGMD =&gt; Not reported</a:t>
            </a:r>
          </a:p>
          <a:p>
            <a:pPr>
              <a:defRPr sz="1500" b="1">
                <a:solidFill>
                  <a:srgbClr val="000080"/>
                </a:solidFill>
              </a:defRPr>
            </a:pPr>
            <a:r>
              <a:t>In silico  =&gt;  SIFT : D  ,  Polyphen : D , Mutation Taster Pred : D  ,  CAVA_IMPACT : MODERATE</a:t>
            </a:r>
          </a:p>
          <a:p>
            <a:pPr>
              <a:defRPr sz="1500" b="1">
                <a:solidFill>
                  <a:srgbClr val="000080"/>
                </a:solidFill>
              </a:defRPr>
            </a:pPr>
            <a:r>
              <a:t>Location =&gt;  Ex3</a:t>
            </a:r>
          </a:p>
          <a:p>
            <a:pPr>
              <a:defRPr sz="1300" i="1">
                <a:solidFill>
                  <a:srgbClr val="000000"/>
                </a:solidFill>
              </a:defRPr>
            </a:pPr>
            <a:r>
              <a:t>Entrez Gene Summary / (CAVA_GENE_ID : ENSG00000197594)  =&gt; This gene is a member of the ecto-nucleotide pyrophosphatase/phosphodiesterase (ENPP) family. The encoded protein is a type II transmembrane glycoprotein comprising two identical disulfide-bonded subunits. This protein has broad specificity and cleaves a variety of substrates, including phosphodiester bonds of nucleotides and nucleotide sugars and pyrophosphate bonds of nucleotides and nucleotide sugars. This protein may function to hydrolyze nucleoside 5' triphosphates to their corresponding monophosphates and may also hydrolyze diadenosine polyphosphates. Mutations in this gene have been associated with 'idiopathic' infantile arterial calcification, ossification of the posterior longitudinal ligament of the spine (OPLL), and insulin resistance. [provided by RefSeq, Jul 2008]</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104.4</a:t>
                      </a:r>
                    </a:p>
                  </a:txBody>
                  <a:tcPr/>
                </a:tc>
                <a:tc>
                  <a:txBody>
                    <a:bodyPr/>
                    <a:lstStyle/>
                    <a:p>
                      <a:r>
                        <a:rPr sz="1000"/>
                        <a:t>113</a:t>
                      </a:r>
                    </a:p>
                  </a:txBody>
                  <a:tcPr/>
                </a:tc>
                <a:tc>
                  <a:txBody>
                    <a:bodyPr/>
                    <a:lstStyle/>
                    <a:p>
                      <a:r>
                        <a:rPr sz="1000"/>
                        <a:t>z=-0.52</a:t>
                      </a:r>
                    </a:p>
                  </a:txBody>
                  <a:tcPr/>
                </a:tc>
              </a:tr>
              <a:tr h="146304">
                <a:tc>
                  <a:txBody>
                    <a:bodyPr/>
                    <a:lstStyle/>
                    <a:p>
                      <a:r>
                        <a:rPr sz="1000"/>
                        <a:t>Missense</a:t>
                      </a:r>
                    </a:p>
                  </a:txBody>
                  <a:tcPr/>
                </a:tc>
                <a:tc>
                  <a:txBody>
                    <a:bodyPr/>
                    <a:lstStyle/>
                    <a:p>
                      <a:r>
                        <a:rPr sz="1000"/>
                        <a:t>247.3</a:t>
                      </a:r>
                    </a:p>
                  </a:txBody>
                  <a:tcPr/>
                </a:tc>
                <a:tc>
                  <a:txBody>
                    <a:bodyPr/>
                    <a:lstStyle/>
                    <a:p>
                      <a:r>
                        <a:rPr sz="1000"/>
                        <a:t>236</a:t>
                      </a:r>
                    </a:p>
                  </a:txBody>
                  <a:tcPr/>
                </a:tc>
                <a:tc>
                  <a:txBody>
                    <a:bodyPr/>
                    <a:lstStyle/>
                    <a:p>
                      <a:r>
                        <a:rPr sz="1000"/>
                        <a:t>z=0.35</a:t>
                      </a:r>
                    </a:p>
                  </a:txBody>
                  <a:tcPr/>
                </a:tc>
              </a:tr>
              <a:tr h="146304">
                <a:tc>
                  <a:txBody>
                    <a:bodyPr/>
                    <a:lstStyle/>
                    <a:p>
                      <a:r>
                        <a:rPr sz="1000"/>
                        <a:t>LoF</a:t>
                      </a:r>
                    </a:p>
                  </a:txBody>
                  <a:tcPr/>
                </a:tc>
                <a:tc>
                  <a:txBody>
                    <a:bodyPr/>
                    <a:lstStyle/>
                    <a:p>
                      <a:r>
                        <a:rPr sz="1000"/>
                        <a:t>38.9</a:t>
                      </a:r>
                    </a:p>
                  </a:txBody>
                  <a:tcPr/>
                </a:tc>
                <a:tc>
                  <a:txBody>
                    <a:bodyPr/>
                    <a:lstStyle/>
                    <a:p>
                      <a:r>
                        <a:rPr sz="1000"/>
                        <a:t>15</a:t>
                      </a:r>
                    </a:p>
                  </a:txBody>
                  <a:tcPr/>
                </a:tc>
                <a:tc>
                  <a:txBody>
                    <a:bodyPr/>
                    <a:lstStyle/>
                    <a:p>
                      <a:r>
                        <a:rPr sz="1000"/>
                        <a:t>pLI=0.00</a:t>
                      </a:r>
                    </a:p>
                  </a:txBody>
                  <a:tcPr/>
                </a:tc>
              </a:tr>
              <a:tr h="146304">
                <a:tc>
                  <a:txBody>
                    <a:bodyPr/>
                    <a:lstStyle/>
                    <a:p>
                      <a:r>
                        <a:rPr sz="1000"/>
                        <a:t>CNV</a:t>
                      </a:r>
                    </a:p>
                  </a:txBody>
                  <a:tcPr/>
                </a:tc>
                <a:tc>
                  <a:txBody>
                    <a:bodyPr/>
                    <a:lstStyle/>
                    <a:p>
                      <a:r>
                        <a:rPr sz="1000"/>
                        <a:t>9.3</a:t>
                      </a:r>
                    </a:p>
                  </a:txBody>
                  <a:tcPr/>
                </a:tc>
                <a:tc>
                  <a:txBody>
                    <a:bodyPr/>
                    <a:lstStyle/>
                    <a:p>
                      <a:r>
                        <a:rPr sz="1000"/>
                        <a:t>12</a:t>
                      </a:r>
                    </a:p>
                  </a:txBody>
                  <a:tcPr/>
                </a:tc>
                <a:tc>
                  <a:txBody>
                    <a:bodyPr/>
                    <a:lstStyle/>
                    <a:p>
                      <a:r>
                        <a:rPr sz="1000"/>
                        <a:t>z=-0.27</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:208000</a:t>
            </a:r>
          </a:p>
          <a:p>
            <a:pPr>
              <a:defRPr sz="1000"/>
            </a:pPr>
            <a:r>
              <a:rPr>
                <a:hlinkClick r:id="rId3"/>
              </a:rPr>
              <a:t>MIM :125853</a:t>
            </a:r>
          </a:p>
          <a:p>
            <a:pPr>
              <a:defRPr sz="1000"/>
            </a:pPr>
            <a:r>
              <a:rPr>
                <a:hlinkClick r:id="rId4"/>
              </a:rPr>
              <a:t>MIM :613312</a:t>
            </a:r>
          </a:p>
          <a:p>
            <a:pPr>
              <a:defRPr sz="1000"/>
            </a:pPr>
            <a:r>
              <a:rPr>
                <a:hlinkClick r:id="rId5"/>
              </a:rPr>
              <a:t>MIM :601665</a:t>
            </a:r>
          </a:p>
          <a:p>
            <a:pPr>
              <a:defRPr sz="1000"/>
            </a:pPr>
            <a:r>
              <a:rPr>
                <a:hlinkClick r:id="rId6"/>
              </a:rPr>
              <a:t>MIM :615522</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7"/>
              </a:rPr>
              <a:t>OMIM</a:t>
            </a:r>
          </a:p>
          <a:p>
            <a:pPr>
              <a:defRPr sz="1000"/>
            </a:pPr>
            <a:r>
              <a:rPr>
                <a:hlinkClick r:id="rId8"/>
              </a:rPr>
              <a:t>NCBI</a:t>
            </a:r>
          </a:p>
          <a:p>
            <a:pPr>
              <a:defRPr sz="1000"/>
            </a:pPr>
            <a:r>
              <a:rPr>
                <a:hlinkClick r:id="rId9"/>
              </a:rPr>
              <a:t>GENECARDS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Congestive heart failure</a:t>
            </a:r>
          </a:p>
          <a:p>
            <a:pPr>
              <a:defRPr sz="1600" b="1">
                <a:solidFill>
                  <a:srgbClr val="000000"/>
                </a:solidFill>
              </a:defRPr>
            </a:pPr>
            <a:r>
              <a:t>Coronary artery calcification</a:t>
            </a:r>
          </a:p>
          <a:p>
            <a:pPr>
              <a:defRPr sz="1600" b="1">
                <a:solidFill>
                  <a:srgbClr val="000000"/>
                </a:solidFill>
              </a:defRPr>
            </a:pPr>
            <a:r>
              <a:t>Short stature</a:t>
            </a:r>
          </a:p>
          <a:p>
            <a:pPr>
              <a:defRPr sz="1600" b="1">
                <a:solidFill>
                  <a:srgbClr val="000000"/>
                </a:solidFill>
              </a:defRPr>
            </a:pPr>
            <a:r>
              <a:t>Hypophosphatemic rickets</a:t>
            </a:r>
          </a:p>
          <a:p>
            <a:pPr>
              <a:defRPr sz="1600" b="1">
                <a:solidFill>
                  <a:srgbClr val="000000"/>
                </a:solidFill>
              </a:defRPr>
            </a:pPr>
            <a:r>
              <a:t>Generalized arterial calcification</a:t>
            </a:r>
          </a:p>
          <a:p>
            <a:pPr>
              <a:defRPr sz="1600" b="1">
                <a:solidFill>
                  <a:srgbClr val="000000"/>
                </a:solidFill>
              </a:defRPr>
            </a:pPr>
            <a:r>
              <a:t>Myocardial infarction</a:t>
            </a:r>
          </a:p>
          <a:p>
            <a:pPr>
              <a:defRPr sz="1600" b="1">
                <a:solidFill>
                  <a:srgbClr val="000000"/>
                </a:solidFill>
              </a:defRPr>
            </a:pPr>
            <a:r>
              <a:t>Hypertension</a:t>
            </a:r>
          </a:p>
          <a:p>
            <a:pPr>
              <a:defRPr sz="1600" b="1">
                <a:solidFill>
                  <a:srgbClr val="000000"/>
                </a:solidFill>
              </a:defRPr>
            </a:pPr>
            <a:r>
              <a:t>Hyperkeratosis</a:t>
            </a:r>
          </a:p>
          <a:p>
            <a:pPr>
              <a:defRPr sz="1600" b="1">
                <a:solidFill>
                  <a:srgbClr val="000000"/>
                </a:solidFill>
              </a:defRPr>
            </a:pPr>
            <a:r>
              <a:t>Cerebral calcification</a:t>
            </a:r>
          </a:p>
          <a:p>
            <a:pPr>
              <a:defRPr sz="1600" b="1">
                <a:solidFill>
                  <a:srgbClr val="000000"/>
                </a:solidFill>
              </a:defRPr>
            </a:pPr>
            <a:r>
              <a:t>Striae distensae</a:t>
            </a:r>
          </a:p>
          <a:p>
            <a:pPr>
              <a:defRPr sz="1600" b="1">
                <a:solidFill>
                  <a:srgbClr val="000000"/>
                </a:solidFill>
              </a:defRPr>
            </a:pPr>
            <a:r>
              <a:t>Nephrocalcinosis</a:t>
            </a:r>
          </a:p>
          <a:p>
            <a:pPr>
              <a:defRPr sz="1600" b="1">
                <a:solidFill>
                  <a:srgbClr val="000000"/>
                </a:solidFill>
              </a:defRPr>
            </a:pPr>
            <a:r>
              <a:t>Hyperextensible skin</a:t>
            </a:r>
          </a:p>
          <a:p>
            <a:pPr>
              <a:defRPr sz="1600" b="1">
                <a:solidFill>
                  <a:srgbClr val="000000"/>
                </a:solidFill>
              </a:defRPr>
            </a:pPr>
            <a:r>
              <a:t>Subcutaneous nodule</a:t>
            </a:r>
          </a:p>
          <a:p>
            <a:pPr>
              <a:defRPr sz="1600" b="1">
                <a:solidFill>
                  <a:srgbClr val="000000"/>
                </a:solidFill>
              </a:defRPr>
            </a:pPr>
            <a:r>
              <a:t>Retinal hemorrhage</a:t>
            </a:r>
          </a:p>
          <a:p>
            <a:pPr>
              <a:defRPr sz="1600" b="1">
                <a:solidFill>
                  <a:srgbClr val="000000"/>
                </a:solidFill>
              </a:defRPr>
            </a:pPr>
            <a:r>
              <a:t>Postural instability</a:t>
            </a:r>
          </a:p>
          <a:p>
            <a:pPr>
              <a:defRPr sz="1600" b="1">
                <a:solidFill>
                  <a:srgbClr val="000000"/>
                </a:solidFill>
              </a:defRPr>
            </a:pPr>
            <a:r>
              <a:t>Thickened nuchal skin fold</a:t>
            </a:r>
          </a:p>
          <a:p>
            <a:pPr>
              <a:defRPr sz="1600" b="1">
                <a:solidFill>
                  <a:srgbClr val="000000"/>
                </a:solidFill>
              </a:defRPr>
            </a:pPr>
            <a:r>
              <a:t>Blue sclerae</a:t>
            </a:r>
          </a:p>
          <a:p>
            <a:pPr>
              <a:defRPr sz="1600" b="1">
                <a:solidFill>
                  <a:srgbClr val="000000"/>
                </a:solidFill>
              </a:defRPr>
            </a:pPr>
            <a:r>
              <a:t>Scoliosis</a:t>
            </a:r>
          </a:p>
          <a:p>
            <a:pPr>
              <a:defRPr sz="1600" b="1">
                <a:solidFill>
                  <a:srgbClr val="000000"/>
                </a:solidFill>
              </a:defRPr>
            </a:pPr>
            <a:r>
              <a:t>Hemiplegia/hemiparesis</a:t>
            </a:r>
          </a:p>
          <a:p>
            <a:pPr>
              <a:defRPr sz="1600" b="1">
                <a:solidFill>
                  <a:srgbClr val="000000"/>
                </a:solidFill>
              </a:defRPr>
            </a:pPr>
            <a:r>
              <a:t>Joint hyperflexibility</a:t>
            </a:r>
          </a:p>
        </p:txBody>
      </p:sp>
      <p:sp>
        <p:nvSpPr>
          <p:cNvPr id="3" name="TextBox 2"/>
          <p:cNvSpPr txBox="1"/>
          <p:nvPr/>
        </p:nvSpPr>
        <p:spPr>
          <a:xfrm>
            <a:off x="4572000" y="731520"/>
            <a:ext cx="5486400" cy="4572000"/>
          </a:xfrm>
          <a:prstGeom prst="rect">
            <a:avLst/>
          </a:prstGeom>
          <a:noFill/>
        </p:spPr>
        <p:txBody>
          <a:bodyPr wrap="square">
            <a:spAutoFit/>
          </a:bodyPr>
          <a:lstStyle/>
          <a:p>
            <a:endParaRPr/>
          </a:p>
          <a:p>
            <a:pPr>
              <a:defRPr sz="1600" b="1">
                <a:solidFill>
                  <a:srgbClr val="000000"/>
                </a:solidFill>
              </a:defRPr>
            </a:pPr>
            <a:r>
              <a:t>Bruising susceptibility</a:t>
            </a:r>
          </a:p>
          <a:p>
            <a:pPr>
              <a:defRPr sz="1600" b="1">
                <a:solidFill>
                  <a:srgbClr val="000000"/>
                </a:solidFill>
              </a:defRPr>
            </a:pPr>
            <a:r>
              <a:t>Acne</a:t>
            </a:r>
          </a:p>
          <a:p>
            <a:pPr>
              <a:defRPr sz="1600" b="1">
                <a:solidFill>
                  <a:srgbClr val="000000"/>
                </a:solidFill>
              </a:defRPr>
            </a:pPr>
            <a:r>
              <a:t>Sudden cardiac death</a:t>
            </a:r>
          </a:p>
          <a:p>
            <a:pPr>
              <a:defRPr sz="1600" b="1">
                <a:solidFill>
                  <a:srgbClr val="000000"/>
                </a:solidFill>
              </a:defRPr>
            </a:pPr>
            <a:r>
              <a:t>Abnormality of the thorax</a:t>
            </a:r>
          </a:p>
          <a:p>
            <a:pPr>
              <a:defRPr sz="1600" b="1">
                <a:solidFill>
                  <a:srgbClr val="000000"/>
                </a:solidFill>
              </a:defRPr>
            </a:pPr>
            <a:r>
              <a:t>Restrictive cardiomyopathy</a:t>
            </a:r>
          </a:p>
          <a:p>
            <a:pPr>
              <a:defRPr sz="1600" b="1">
                <a:solidFill>
                  <a:srgbClr val="000000"/>
                </a:solidFill>
              </a:defRPr>
            </a:pPr>
            <a:r>
              <a:t>Myopia</a:t>
            </a:r>
          </a:p>
          <a:p>
            <a:pPr>
              <a:defRPr sz="1600" b="1">
                <a:solidFill>
                  <a:srgbClr val="000000"/>
                </a:solidFill>
              </a:defRPr>
            </a:pPr>
            <a:r>
              <a:t>Pruritus</a:t>
            </a:r>
          </a:p>
          <a:p>
            <a:pPr>
              <a:defRPr sz="1600" b="1">
                <a:solidFill>
                  <a:srgbClr val="000000"/>
                </a:solidFill>
              </a:defRPr>
            </a:pPr>
            <a:r>
              <a:t>Dilatation</a:t>
            </a:r>
          </a:p>
          <a:p>
            <a:pPr>
              <a:defRPr sz="1600" b="1">
                <a:solidFill>
                  <a:srgbClr val="000000"/>
                </a:solidFill>
              </a:defRPr>
            </a:pPr>
            <a:r>
              <a:t>Metamorphopsia</a:t>
            </a:r>
          </a:p>
          <a:p>
            <a:pPr>
              <a:defRPr sz="1600" b="1">
                <a:solidFill>
                  <a:srgbClr val="000000"/>
                </a:solidFill>
              </a:defRPr>
            </a:pPr>
            <a:r>
              <a:t>High palate</a:t>
            </a:r>
          </a:p>
          <a:p>
            <a:pPr>
              <a:defRPr sz="1600" b="1">
                <a:solidFill>
                  <a:srgbClr val="000000"/>
                </a:solidFill>
              </a:defRPr>
            </a:pPr>
            <a:r>
              <a:t>Angina pectoris</a:t>
            </a:r>
          </a:p>
          <a:p>
            <a:pPr>
              <a:defRPr sz="1600" b="1">
                <a:solidFill>
                  <a:srgbClr val="000000"/>
                </a:solidFill>
              </a:defRPr>
            </a:pPr>
            <a:r>
              <a:t>Abnormality of the cerebral vasculature</a:t>
            </a:r>
          </a:p>
          <a:p>
            <a:pPr>
              <a:defRPr sz="1600" b="1">
                <a:solidFill>
                  <a:srgbClr val="000000"/>
                </a:solidFill>
              </a:defRPr>
            </a:pPr>
            <a:r>
              <a:t>Mitral valve prolapse</a:t>
            </a:r>
          </a:p>
          <a:p>
            <a:pPr>
              <a:defRPr sz="1600" b="1">
                <a:solidFill>
                  <a:srgbClr val="000000"/>
                </a:solidFill>
              </a:defRPr>
            </a:pPr>
            <a:r>
              <a:t>Abnormality of thrombocytes</a:t>
            </a:r>
          </a:p>
          <a:p>
            <a:pPr>
              <a:defRPr sz="1600" b="1">
                <a:solidFill>
                  <a:srgbClr val="000000"/>
                </a:solidFill>
              </a:defRPr>
            </a:pPr>
            <a:r>
              <a:t>Angioid streaks of the retina</a:t>
            </a:r>
          </a:p>
          <a:p>
            <a:pPr>
              <a:defRPr sz="1600" b="1">
                <a:solidFill>
                  <a:srgbClr val="000000"/>
                </a:solidFill>
              </a:defRPr>
            </a:pPr>
            <a:r>
              <a:t>Hypothyroidism</a:t>
            </a:r>
          </a:p>
          <a:p>
            <a:pPr>
              <a:defRPr sz="1600" b="1">
                <a:solidFill>
                  <a:srgbClr val="000000"/>
                </a:solidFill>
              </a:defRPr>
            </a:pPr>
            <a:r>
              <a:t>Gastrointestinal hemorrhage</a:t>
            </a:r>
          </a:p>
          <a:p>
            <a:pPr>
              <a:defRPr sz="1600" b="1">
                <a:solidFill>
                  <a:srgbClr val="000000"/>
                </a:solidFill>
              </a:defRPr>
            </a:pPr>
            <a:r>
              <a:t>Skin rash</a:t>
            </a:r>
          </a:p>
          <a:p>
            <a:pPr>
              <a:defRPr sz="1600" b="1">
                <a:solidFill>
                  <a:srgbClr val="000000"/>
                </a:solidFill>
              </a:defRPr>
            </a:pPr>
            <a:r>
              <a:t>Retinopathy</a:t>
            </a:r>
          </a:p>
          <a:p>
            <a:pPr>
              <a:defRPr sz="1600" b="1">
                <a:solidFill>
                  <a:srgbClr val="000000"/>
                </a:solidFill>
              </a:defRPr>
            </a:pPr>
            <a:r>
              <a:t>Abnormality of the endocardium</a:t>
            </a:r>
          </a:p>
          <a:p>
            <a:pPr>
              <a:defRPr sz="1600" b="1">
                <a:solidFill>
                  <a:srgbClr val="000080"/>
                </a:solidFill>
              </a:defRPr>
            </a:pPr>
            <a:r>
              <a:t>There are more ... , refer NOTES below</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AD/AR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ENPP1 , NA , c.1441C&gt;T , p.Arg481Trp ,  Dad is : HET , Mom is : HET</a:t>
            </a:r>
          </a:p>
          <a:p>
            <a:pPr>
              <a:defRPr sz="1500" b="1" i="1">
                <a:solidFill>
                  <a:srgbClr val="000080"/>
                </a:solidFill>
              </a:defRPr>
            </a:pPr>
            <a:r>
              <a:t>Disease and MIM List =&gt; </a:t>
            </a:r>
          </a:p>
          <a:p>
            <a:pPr>
              <a:defRPr sz="1300" b="1" i="1">
                <a:solidFill>
                  <a:srgbClr val="000080"/>
                </a:solidFill>
              </a:defRPr>
            </a:pPr>
            <a:r>
              <a:t>Arterial calcification generalized of infancy 1, MIM : 208000</a:t>
            </a:r>
          </a:p>
          <a:p>
            <a:pPr>
              <a:defRPr sz="1300" b="1" i="1">
                <a:solidFill>
                  <a:srgbClr val="000080"/>
                </a:solidFill>
              </a:defRPr>
            </a:pPr>
            <a:r>
              <a:t>{Diabetes mellitus non-insulin-dependent susceptibility to}, MIM : 125853</a:t>
            </a:r>
          </a:p>
          <a:p>
            <a:pPr>
              <a:defRPr sz="1300" b="1" i="1">
                <a:solidFill>
                  <a:srgbClr val="000080"/>
                </a:solidFill>
              </a:defRPr>
            </a:pPr>
            <a:r>
              <a:t>Hypophosphatemic rickets autosomal recessive 2, MIM : 613312</a:t>
            </a:r>
          </a:p>
          <a:p>
            <a:pPr>
              <a:defRPr sz="1300" b="1" i="1">
                <a:solidFill>
                  <a:srgbClr val="000080"/>
                </a:solidFill>
              </a:defRPr>
            </a:pPr>
            <a:r>
              <a:t>{Obesity susceptibility to}, MIM : 601665</a:t>
            </a:r>
          </a:p>
          <a:p>
            <a:pPr>
              <a:defRPr sz="1300" b="1" i="1">
                <a:solidFill>
                  <a:srgbClr val="000080"/>
                </a:solidFill>
              </a:defRPr>
            </a:pPr>
            <a:r>
              <a:t>Cole disease, MIM : 615522</a:t>
            </a:r>
          </a:p>
          <a:p>
            <a:pPr>
              <a:defRPr sz="1500" b="1">
                <a:solidFill>
                  <a:srgbClr val="000080"/>
                </a:solidFill>
              </a:defRPr>
            </a:pPr>
            <a:r>
              <a:t>ExAC =&gt;  2/121208 (0 hom ;0.0061% SAS) , gnomAD =&gt; Not reported</a:t>
            </a:r>
          </a:p>
          <a:p>
            <a:pPr>
              <a:defRPr sz="1500" b="1">
                <a:solidFill>
                  <a:srgbClr val="000080"/>
                </a:solidFill>
              </a:defRPr>
            </a:pPr>
            <a:r>
              <a:t>ClinVar =&gt; Not reported  , HGMD =&gt; PMID: 12881724, DNA: NM_006208.2:c.1441C&gt;T</a:t>
            </a:r>
          </a:p>
          <a:p>
            <a:pPr>
              <a:defRPr sz="1500" b="1">
                <a:solidFill>
                  <a:srgbClr val="000080"/>
                </a:solidFill>
              </a:defRPr>
            </a:pPr>
            <a:r>
              <a:t>In silico  =&gt;  SIFT : D  ,  Polyphen : D|P , Mutation Taster Pred : D  ,  CAVA_IMPACT : MODERATE</a:t>
            </a:r>
          </a:p>
          <a:p>
            <a:pPr>
              <a:defRPr sz="1500" b="1">
                <a:solidFill>
                  <a:srgbClr val="000080"/>
                </a:solidFill>
              </a:defRPr>
            </a:pPr>
            <a:r>
              <a:t>Location =&gt;  Ex15</a:t>
            </a:r>
          </a:p>
          <a:p>
            <a:pPr>
              <a:defRPr sz="1300" i="1">
                <a:solidFill>
                  <a:srgbClr val="000000"/>
                </a:solidFill>
              </a:defRPr>
            </a:pPr>
            <a:r>
              <a:t>Entrez Gene Summary / (CAVA_GENE_ID : ENSG00000197594)  =&gt; This gene is a member of the ecto-nucleotide pyrophosphatase/phosphodiesterase (ENPP) family. The encoded protein is a type II transmembrane glycoprotein comprising two identical disulfide-bonded subunits. This protein has broad specificity and cleaves a variety of substrates, including phosphodiester bonds of nucleotides and nucleotide sugars and pyrophosphate bonds of nucleotides and nucleotide sugars. This protein may function to hydrolyze nucleoside 5' triphosphates to their corresponding monophosphates and may also hydrolyze diadenosine polyphosphates. Mutations in this gene have been associated with 'idiopathic' infantile arterial calcification, ossification of the posterior longitudinal ligament of the spine (OPLL), and insulin resistance. [provided by RefSeq, Jul 2008]</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104.4</a:t>
                      </a:r>
                    </a:p>
                  </a:txBody>
                  <a:tcPr/>
                </a:tc>
                <a:tc>
                  <a:txBody>
                    <a:bodyPr/>
                    <a:lstStyle/>
                    <a:p>
                      <a:r>
                        <a:rPr sz="1000"/>
                        <a:t>113</a:t>
                      </a:r>
                    </a:p>
                  </a:txBody>
                  <a:tcPr/>
                </a:tc>
                <a:tc>
                  <a:txBody>
                    <a:bodyPr/>
                    <a:lstStyle/>
                    <a:p>
                      <a:r>
                        <a:rPr sz="1000"/>
                        <a:t>z=-0.52</a:t>
                      </a:r>
                    </a:p>
                  </a:txBody>
                  <a:tcPr/>
                </a:tc>
              </a:tr>
              <a:tr h="146304">
                <a:tc>
                  <a:txBody>
                    <a:bodyPr/>
                    <a:lstStyle/>
                    <a:p>
                      <a:r>
                        <a:rPr sz="1000"/>
                        <a:t>Missense</a:t>
                      </a:r>
                    </a:p>
                  </a:txBody>
                  <a:tcPr/>
                </a:tc>
                <a:tc>
                  <a:txBody>
                    <a:bodyPr/>
                    <a:lstStyle/>
                    <a:p>
                      <a:r>
                        <a:rPr sz="1000"/>
                        <a:t>247.3</a:t>
                      </a:r>
                    </a:p>
                  </a:txBody>
                  <a:tcPr/>
                </a:tc>
                <a:tc>
                  <a:txBody>
                    <a:bodyPr/>
                    <a:lstStyle/>
                    <a:p>
                      <a:r>
                        <a:rPr sz="1000"/>
                        <a:t>236</a:t>
                      </a:r>
                    </a:p>
                  </a:txBody>
                  <a:tcPr/>
                </a:tc>
                <a:tc>
                  <a:txBody>
                    <a:bodyPr/>
                    <a:lstStyle/>
                    <a:p>
                      <a:r>
                        <a:rPr sz="1000"/>
                        <a:t>z=0.35</a:t>
                      </a:r>
                    </a:p>
                  </a:txBody>
                  <a:tcPr/>
                </a:tc>
              </a:tr>
              <a:tr h="146304">
                <a:tc>
                  <a:txBody>
                    <a:bodyPr/>
                    <a:lstStyle/>
                    <a:p>
                      <a:r>
                        <a:rPr sz="1000"/>
                        <a:t>LoF</a:t>
                      </a:r>
                    </a:p>
                  </a:txBody>
                  <a:tcPr/>
                </a:tc>
                <a:tc>
                  <a:txBody>
                    <a:bodyPr/>
                    <a:lstStyle/>
                    <a:p>
                      <a:r>
                        <a:rPr sz="1000"/>
                        <a:t>38.9</a:t>
                      </a:r>
                    </a:p>
                  </a:txBody>
                  <a:tcPr/>
                </a:tc>
                <a:tc>
                  <a:txBody>
                    <a:bodyPr/>
                    <a:lstStyle/>
                    <a:p>
                      <a:r>
                        <a:rPr sz="1000"/>
                        <a:t>15</a:t>
                      </a:r>
                    </a:p>
                  </a:txBody>
                  <a:tcPr/>
                </a:tc>
                <a:tc>
                  <a:txBody>
                    <a:bodyPr/>
                    <a:lstStyle/>
                    <a:p>
                      <a:r>
                        <a:rPr sz="1000"/>
                        <a:t>pLI=0.00</a:t>
                      </a:r>
                    </a:p>
                  </a:txBody>
                  <a:tcPr/>
                </a:tc>
              </a:tr>
              <a:tr h="146304">
                <a:tc>
                  <a:txBody>
                    <a:bodyPr/>
                    <a:lstStyle/>
                    <a:p>
                      <a:r>
                        <a:rPr sz="1000"/>
                        <a:t>CNV</a:t>
                      </a:r>
                    </a:p>
                  </a:txBody>
                  <a:tcPr/>
                </a:tc>
                <a:tc>
                  <a:txBody>
                    <a:bodyPr/>
                    <a:lstStyle/>
                    <a:p>
                      <a:r>
                        <a:rPr sz="1000"/>
                        <a:t>9.3</a:t>
                      </a:r>
                    </a:p>
                  </a:txBody>
                  <a:tcPr/>
                </a:tc>
                <a:tc>
                  <a:txBody>
                    <a:bodyPr/>
                    <a:lstStyle/>
                    <a:p>
                      <a:r>
                        <a:rPr sz="1000"/>
                        <a:t>12</a:t>
                      </a:r>
                    </a:p>
                  </a:txBody>
                  <a:tcPr/>
                </a:tc>
                <a:tc>
                  <a:txBody>
                    <a:bodyPr/>
                    <a:lstStyle/>
                    <a:p>
                      <a:r>
                        <a:rPr sz="1000"/>
                        <a:t>z=-0.27</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:208000</a:t>
            </a:r>
          </a:p>
          <a:p>
            <a:pPr>
              <a:defRPr sz="1000"/>
            </a:pPr>
            <a:r>
              <a:rPr>
                <a:hlinkClick r:id="rId3"/>
              </a:rPr>
              <a:t>MIM :125853</a:t>
            </a:r>
          </a:p>
          <a:p>
            <a:pPr>
              <a:defRPr sz="1000"/>
            </a:pPr>
            <a:r>
              <a:rPr>
                <a:hlinkClick r:id="rId4"/>
              </a:rPr>
              <a:t>MIM :613312</a:t>
            </a:r>
          </a:p>
          <a:p>
            <a:pPr>
              <a:defRPr sz="1000"/>
            </a:pPr>
            <a:r>
              <a:rPr>
                <a:hlinkClick r:id="rId5"/>
              </a:rPr>
              <a:t>MIM :601665</a:t>
            </a:r>
          </a:p>
          <a:p>
            <a:pPr>
              <a:defRPr sz="1000"/>
            </a:pPr>
            <a:r>
              <a:rPr>
                <a:hlinkClick r:id="rId6"/>
              </a:rPr>
              <a:t>MIM :615522</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7"/>
              </a:rPr>
              <a:t>OMIM</a:t>
            </a:r>
          </a:p>
          <a:p>
            <a:pPr>
              <a:defRPr sz="1000"/>
            </a:pPr>
            <a:r>
              <a:rPr>
                <a:hlinkClick r:id="rId8"/>
              </a:rPr>
              <a:t>NCBI</a:t>
            </a:r>
          </a:p>
          <a:p>
            <a:pPr>
              <a:defRPr sz="1000"/>
            </a:pPr>
            <a:r>
              <a:rPr>
                <a:hlinkClick r:id="rId9"/>
              </a:rPr>
              <a:t>GENECARDS</a:t>
            </a:r>
          </a:p>
          <a:p>
            <a:pPr>
              <a:defRPr sz="1000"/>
            </a:pPr>
            <a:r>
              <a:rPr>
                <a:hlinkClick r:id="rId10"/>
              </a:rPr>
              <a:t>HGMD_PUBMED</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Congestive heart failure</a:t>
            </a:r>
          </a:p>
          <a:p>
            <a:pPr>
              <a:defRPr sz="1600" b="1">
                <a:solidFill>
                  <a:srgbClr val="000000"/>
                </a:solidFill>
              </a:defRPr>
            </a:pPr>
            <a:r>
              <a:t>Coronary artery calcification</a:t>
            </a:r>
          </a:p>
          <a:p>
            <a:pPr>
              <a:defRPr sz="1600" b="1">
                <a:solidFill>
                  <a:srgbClr val="000000"/>
                </a:solidFill>
              </a:defRPr>
            </a:pPr>
            <a:r>
              <a:t>Short stature</a:t>
            </a:r>
          </a:p>
          <a:p>
            <a:pPr>
              <a:defRPr sz="1600" b="1">
                <a:solidFill>
                  <a:srgbClr val="000000"/>
                </a:solidFill>
              </a:defRPr>
            </a:pPr>
            <a:r>
              <a:t>Hypophosphatemic rickets</a:t>
            </a:r>
          </a:p>
          <a:p>
            <a:pPr>
              <a:defRPr sz="1600" b="1">
                <a:solidFill>
                  <a:srgbClr val="000000"/>
                </a:solidFill>
              </a:defRPr>
            </a:pPr>
            <a:r>
              <a:t>Generalized arterial calcification</a:t>
            </a:r>
          </a:p>
          <a:p>
            <a:pPr>
              <a:defRPr sz="1600" b="1">
                <a:solidFill>
                  <a:srgbClr val="000000"/>
                </a:solidFill>
              </a:defRPr>
            </a:pPr>
            <a:r>
              <a:t>Myocardial infarction</a:t>
            </a:r>
          </a:p>
          <a:p>
            <a:pPr>
              <a:defRPr sz="1600" b="1">
                <a:solidFill>
                  <a:srgbClr val="000000"/>
                </a:solidFill>
              </a:defRPr>
            </a:pPr>
            <a:r>
              <a:t>Hypertension</a:t>
            </a:r>
          </a:p>
          <a:p>
            <a:pPr>
              <a:defRPr sz="1600" b="1">
                <a:solidFill>
                  <a:srgbClr val="000000"/>
                </a:solidFill>
              </a:defRPr>
            </a:pPr>
            <a:r>
              <a:t>Hyperkeratosis</a:t>
            </a:r>
          </a:p>
          <a:p>
            <a:pPr>
              <a:defRPr sz="1600" b="1">
                <a:solidFill>
                  <a:srgbClr val="000000"/>
                </a:solidFill>
              </a:defRPr>
            </a:pPr>
            <a:r>
              <a:t>Cerebral calcification</a:t>
            </a:r>
          </a:p>
          <a:p>
            <a:pPr>
              <a:defRPr sz="1600" b="1">
                <a:solidFill>
                  <a:srgbClr val="000000"/>
                </a:solidFill>
              </a:defRPr>
            </a:pPr>
            <a:r>
              <a:t>Striae distensae</a:t>
            </a:r>
          </a:p>
          <a:p>
            <a:pPr>
              <a:defRPr sz="1600" b="1">
                <a:solidFill>
                  <a:srgbClr val="000000"/>
                </a:solidFill>
              </a:defRPr>
            </a:pPr>
            <a:r>
              <a:t>Nephrocalcinosis</a:t>
            </a:r>
          </a:p>
          <a:p>
            <a:pPr>
              <a:defRPr sz="1600" b="1">
                <a:solidFill>
                  <a:srgbClr val="000000"/>
                </a:solidFill>
              </a:defRPr>
            </a:pPr>
            <a:r>
              <a:t>Hyperextensible skin</a:t>
            </a:r>
          </a:p>
          <a:p>
            <a:pPr>
              <a:defRPr sz="1600" b="1">
                <a:solidFill>
                  <a:srgbClr val="000000"/>
                </a:solidFill>
              </a:defRPr>
            </a:pPr>
            <a:r>
              <a:t>Subcutaneous nodule</a:t>
            </a:r>
          </a:p>
          <a:p>
            <a:pPr>
              <a:defRPr sz="1600" b="1">
                <a:solidFill>
                  <a:srgbClr val="000000"/>
                </a:solidFill>
              </a:defRPr>
            </a:pPr>
            <a:r>
              <a:t>Retinal hemorrhage</a:t>
            </a:r>
          </a:p>
          <a:p>
            <a:pPr>
              <a:defRPr sz="1600" b="1">
                <a:solidFill>
                  <a:srgbClr val="000000"/>
                </a:solidFill>
              </a:defRPr>
            </a:pPr>
            <a:r>
              <a:t>Postural instability</a:t>
            </a:r>
          </a:p>
          <a:p>
            <a:pPr>
              <a:defRPr sz="1600" b="1">
                <a:solidFill>
                  <a:srgbClr val="000000"/>
                </a:solidFill>
              </a:defRPr>
            </a:pPr>
            <a:r>
              <a:t>Thickened nuchal skin fold</a:t>
            </a:r>
          </a:p>
          <a:p>
            <a:pPr>
              <a:defRPr sz="1600" b="1">
                <a:solidFill>
                  <a:srgbClr val="000000"/>
                </a:solidFill>
              </a:defRPr>
            </a:pPr>
            <a:r>
              <a:t>Blue sclerae</a:t>
            </a:r>
          </a:p>
          <a:p>
            <a:pPr>
              <a:defRPr sz="1600" b="1">
                <a:solidFill>
                  <a:srgbClr val="000000"/>
                </a:solidFill>
              </a:defRPr>
            </a:pPr>
            <a:r>
              <a:t>Scoliosis</a:t>
            </a:r>
          </a:p>
          <a:p>
            <a:pPr>
              <a:defRPr sz="1600" b="1">
                <a:solidFill>
                  <a:srgbClr val="000000"/>
                </a:solidFill>
              </a:defRPr>
            </a:pPr>
            <a:r>
              <a:t>Hemiplegia/hemiparesis</a:t>
            </a:r>
          </a:p>
          <a:p>
            <a:pPr>
              <a:defRPr sz="1600" b="1">
                <a:solidFill>
                  <a:srgbClr val="000000"/>
                </a:solidFill>
              </a:defRPr>
            </a:pPr>
            <a:r>
              <a:t>Joint hyperflexibility</a:t>
            </a:r>
          </a:p>
        </p:txBody>
      </p:sp>
      <p:sp>
        <p:nvSpPr>
          <p:cNvPr id="3" name="TextBox 2"/>
          <p:cNvSpPr txBox="1"/>
          <p:nvPr/>
        </p:nvSpPr>
        <p:spPr>
          <a:xfrm>
            <a:off x="4572000" y="731520"/>
            <a:ext cx="5486400" cy="4572000"/>
          </a:xfrm>
          <a:prstGeom prst="rect">
            <a:avLst/>
          </a:prstGeom>
          <a:noFill/>
        </p:spPr>
        <p:txBody>
          <a:bodyPr wrap="square">
            <a:spAutoFit/>
          </a:bodyPr>
          <a:lstStyle/>
          <a:p>
            <a:endParaRPr/>
          </a:p>
          <a:p>
            <a:pPr>
              <a:defRPr sz="1600" b="1">
                <a:solidFill>
                  <a:srgbClr val="000000"/>
                </a:solidFill>
              </a:defRPr>
            </a:pPr>
            <a:r>
              <a:t>Bruising susceptibility</a:t>
            </a:r>
          </a:p>
          <a:p>
            <a:pPr>
              <a:defRPr sz="1600" b="1">
                <a:solidFill>
                  <a:srgbClr val="000000"/>
                </a:solidFill>
              </a:defRPr>
            </a:pPr>
            <a:r>
              <a:t>Acne</a:t>
            </a:r>
          </a:p>
          <a:p>
            <a:pPr>
              <a:defRPr sz="1600" b="1">
                <a:solidFill>
                  <a:srgbClr val="000000"/>
                </a:solidFill>
              </a:defRPr>
            </a:pPr>
            <a:r>
              <a:t>Sudden cardiac death</a:t>
            </a:r>
          </a:p>
          <a:p>
            <a:pPr>
              <a:defRPr sz="1600" b="1">
                <a:solidFill>
                  <a:srgbClr val="000000"/>
                </a:solidFill>
              </a:defRPr>
            </a:pPr>
            <a:r>
              <a:t>Abnormality of the thorax</a:t>
            </a:r>
          </a:p>
          <a:p>
            <a:pPr>
              <a:defRPr sz="1600" b="1">
                <a:solidFill>
                  <a:srgbClr val="000000"/>
                </a:solidFill>
              </a:defRPr>
            </a:pPr>
            <a:r>
              <a:t>Restrictive cardiomyopathy</a:t>
            </a:r>
          </a:p>
          <a:p>
            <a:pPr>
              <a:defRPr sz="1600" b="1">
                <a:solidFill>
                  <a:srgbClr val="000000"/>
                </a:solidFill>
              </a:defRPr>
            </a:pPr>
            <a:r>
              <a:t>Myopia</a:t>
            </a:r>
          </a:p>
          <a:p>
            <a:pPr>
              <a:defRPr sz="1600" b="1">
                <a:solidFill>
                  <a:srgbClr val="000000"/>
                </a:solidFill>
              </a:defRPr>
            </a:pPr>
            <a:r>
              <a:t>Pruritus</a:t>
            </a:r>
          </a:p>
          <a:p>
            <a:pPr>
              <a:defRPr sz="1600" b="1">
                <a:solidFill>
                  <a:srgbClr val="000000"/>
                </a:solidFill>
              </a:defRPr>
            </a:pPr>
            <a:r>
              <a:t>Dilatation</a:t>
            </a:r>
          </a:p>
          <a:p>
            <a:pPr>
              <a:defRPr sz="1600" b="1">
                <a:solidFill>
                  <a:srgbClr val="000000"/>
                </a:solidFill>
              </a:defRPr>
            </a:pPr>
            <a:r>
              <a:t>Metamorphopsia</a:t>
            </a:r>
          </a:p>
          <a:p>
            <a:pPr>
              <a:defRPr sz="1600" b="1">
                <a:solidFill>
                  <a:srgbClr val="000000"/>
                </a:solidFill>
              </a:defRPr>
            </a:pPr>
            <a:r>
              <a:t>High palate</a:t>
            </a:r>
          </a:p>
          <a:p>
            <a:pPr>
              <a:defRPr sz="1600" b="1">
                <a:solidFill>
                  <a:srgbClr val="000000"/>
                </a:solidFill>
              </a:defRPr>
            </a:pPr>
            <a:r>
              <a:t>Angina pectoris</a:t>
            </a:r>
          </a:p>
          <a:p>
            <a:pPr>
              <a:defRPr sz="1600" b="1">
                <a:solidFill>
                  <a:srgbClr val="000000"/>
                </a:solidFill>
              </a:defRPr>
            </a:pPr>
            <a:r>
              <a:t>Abnormality of the cerebral vasculature</a:t>
            </a:r>
          </a:p>
          <a:p>
            <a:pPr>
              <a:defRPr sz="1600" b="1">
                <a:solidFill>
                  <a:srgbClr val="000000"/>
                </a:solidFill>
              </a:defRPr>
            </a:pPr>
            <a:r>
              <a:t>Mitral valve prolapse</a:t>
            </a:r>
          </a:p>
          <a:p>
            <a:pPr>
              <a:defRPr sz="1600" b="1">
                <a:solidFill>
                  <a:srgbClr val="000000"/>
                </a:solidFill>
              </a:defRPr>
            </a:pPr>
            <a:r>
              <a:t>Abnormality of thrombocytes</a:t>
            </a:r>
          </a:p>
          <a:p>
            <a:pPr>
              <a:defRPr sz="1600" b="1">
                <a:solidFill>
                  <a:srgbClr val="000000"/>
                </a:solidFill>
              </a:defRPr>
            </a:pPr>
            <a:r>
              <a:t>Angioid streaks of the retina</a:t>
            </a:r>
          </a:p>
          <a:p>
            <a:pPr>
              <a:defRPr sz="1600" b="1">
                <a:solidFill>
                  <a:srgbClr val="000000"/>
                </a:solidFill>
              </a:defRPr>
            </a:pPr>
            <a:r>
              <a:t>Hypothyroidism</a:t>
            </a:r>
          </a:p>
          <a:p>
            <a:pPr>
              <a:defRPr sz="1600" b="1">
                <a:solidFill>
                  <a:srgbClr val="000000"/>
                </a:solidFill>
              </a:defRPr>
            </a:pPr>
            <a:r>
              <a:t>Gastrointestinal hemorrhage</a:t>
            </a:r>
          </a:p>
          <a:p>
            <a:pPr>
              <a:defRPr sz="1600" b="1">
                <a:solidFill>
                  <a:srgbClr val="000000"/>
                </a:solidFill>
              </a:defRPr>
            </a:pPr>
            <a:r>
              <a:t>Skin rash</a:t>
            </a:r>
          </a:p>
          <a:p>
            <a:pPr>
              <a:defRPr sz="1600" b="1">
                <a:solidFill>
                  <a:srgbClr val="000000"/>
                </a:solidFill>
              </a:defRPr>
            </a:pPr>
            <a:r>
              <a:t>Retinopathy</a:t>
            </a:r>
          </a:p>
          <a:p>
            <a:pPr>
              <a:defRPr sz="1600" b="1">
                <a:solidFill>
                  <a:srgbClr val="000000"/>
                </a:solidFill>
              </a:defRPr>
            </a:pPr>
            <a:r>
              <a:t>Abnormality of the endocardium</a:t>
            </a:r>
          </a:p>
          <a:p>
            <a:pPr>
              <a:defRPr sz="1600" b="1">
                <a:solidFill>
                  <a:srgbClr val="000080"/>
                </a:solidFill>
              </a:defRPr>
            </a:pPr>
            <a:r>
              <a:t>There are more ... , refer NOTES below</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COL27A1 , HET , c.241C&gt;T , p.Arg81Trp ,  Dad is : HET , Mom is : NEG</a:t>
            </a:r>
          </a:p>
          <a:p>
            <a:pPr>
              <a:defRPr sz="1500" b="1" i="1">
                <a:solidFill>
                  <a:srgbClr val="000080"/>
                </a:solidFill>
              </a:defRPr>
            </a:pPr>
            <a:r>
              <a:t>Disease and MIM List =&gt; </a:t>
            </a:r>
          </a:p>
          <a:p>
            <a:pPr>
              <a:defRPr sz="1300" b="1" i="1">
                <a:solidFill>
                  <a:srgbClr val="000080"/>
                </a:solidFill>
              </a:defRPr>
            </a:pPr>
            <a:r>
              <a:t>?Steel syndrome, MIM : 615155</a:t>
            </a:r>
          </a:p>
          <a:p>
            <a:pPr>
              <a:defRPr sz="1500" b="1">
                <a:solidFill>
                  <a:srgbClr val="000080"/>
                </a:solidFill>
              </a:defRPr>
            </a:pPr>
            <a:r>
              <a:t>ExAC =&gt;  3/120316 (0 hom ;0.0045% NFE) , gnomAD =&gt; Not reported</a:t>
            </a:r>
          </a:p>
          <a:p>
            <a:pPr>
              <a:defRPr sz="1500" b="1">
                <a:solidFill>
                  <a:srgbClr val="000080"/>
                </a:solidFill>
              </a:defRPr>
            </a:pPr>
            <a:r>
              <a:t>ClinVar =&gt; Not reported , HGMD =&gt; Not reported</a:t>
            </a:r>
          </a:p>
          <a:p>
            <a:pPr>
              <a:defRPr sz="1500" b="1">
                <a:solidFill>
                  <a:srgbClr val="000080"/>
                </a:solidFill>
              </a:defRPr>
            </a:pPr>
            <a:r>
              <a:t>In silico  =&gt;  SIFT : D  ,  Polyphen : P , Mutation Taster Pred : D  ,  CAVA_IMPACT : MODERATE</a:t>
            </a:r>
          </a:p>
          <a:p>
            <a:pPr>
              <a:defRPr sz="1500" b="1">
                <a:solidFill>
                  <a:srgbClr val="000080"/>
                </a:solidFill>
              </a:defRPr>
            </a:pPr>
            <a:r>
              <a:t>Location =&gt;  Ex3</a:t>
            </a:r>
          </a:p>
          <a:p>
            <a:pPr>
              <a:defRPr sz="1300" i="1">
                <a:solidFill>
                  <a:srgbClr val="000000"/>
                </a:solidFill>
              </a:defRPr>
            </a:pPr>
            <a:r>
              <a:t>Entrez Gene Summary / (CAVA_GENE_ID : ENSG00000196739)  =&gt; This gene encodes a member of the fibrillar collagen family, and plays a role during the calcification of cartilage and the transition of cartilage to bone. The encoded protein product is a preproprotein. It includes an N-terminal signal peptide, which is followed by an N-terminal propetide, mature peptide and a C-terminal propeptide. The N-terminal propeptide contains thrombospondin N-terminal-like and laminin G-like domains. The mature peptide is a major triple-helical region. The C-terminal propeptide, also known as COLFI domain, plays crucial roles in tissue growth and repair. Mutations in this gene cause Steel syndrome. Alternatively spliced transcript variants have been found, but the full-length nature of some variants has not been determined. [provided by RefSeq, Sep 2014]</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351.6</a:t>
                      </a:r>
                    </a:p>
                  </a:txBody>
                  <a:tcPr/>
                </a:tc>
                <a:tc>
                  <a:txBody>
                    <a:bodyPr/>
                    <a:lstStyle/>
                    <a:p>
                      <a:r>
                        <a:rPr sz="1000"/>
                        <a:t>340</a:t>
                      </a:r>
                    </a:p>
                  </a:txBody>
                  <a:tcPr/>
                </a:tc>
                <a:tc>
                  <a:txBody>
                    <a:bodyPr/>
                    <a:lstStyle/>
                    <a:p>
                      <a:r>
                        <a:rPr sz="1000"/>
                        <a:t>z=0.38</a:t>
                      </a:r>
                    </a:p>
                  </a:txBody>
                  <a:tcPr/>
                </a:tc>
              </a:tr>
              <a:tr h="146304">
                <a:tc>
                  <a:txBody>
                    <a:bodyPr/>
                    <a:lstStyle/>
                    <a:p>
                      <a:r>
                        <a:rPr sz="1000"/>
                        <a:t>Missense</a:t>
                      </a:r>
                    </a:p>
                  </a:txBody>
                  <a:tcPr/>
                </a:tc>
                <a:tc>
                  <a:txBody>
                    <a:bodyPr/>
                    <a:lstStyle/>
                    <a:p>
                      <a:r>
                        <a:rPr sz="1000"/>
                        <a:t>720.3</a:t>
                      </a:r>
                    </a:p>
                  </a:txBody>
                  <a:tcPr/>
                </a:tc>
                <a:tc>
                  <a:txBody>
                    <a:bodyPr/>
                    <a:lstStyle/>
                    <a:p>
                      <a:r>
                        <a:rPr sz="1000"/>
                        <a:t>708</a:t>
                      </a:r>
                    </a:p>
                  </a:txBody>
                  <a:tcPr/>
                </a:tc>
                <a:tc>
                  <a:txBody>
                    <a:bodyPr/>
                    <a:lstStyle/>
                    <a:p>
                      <a:r>
                        <a:rPr sz="1000"/>
                        <a:t>z=0.22</a:t>
                      </a:r>
                    </a:p>
                  </a:txBody>
                  <a:tcPr/>
                </a:tc>
              </a:tr>
              <a:tr h="146304">
                <a:tc>
                  <a:txBody>
                    <a:bodyPr/>
                    <a:lstStyle/>
                    <a:p>
                      <a:r>
                        <a:rPr sz="1000"/>
                        <a:t>LoF</a:t>
                      </a:r>
                    </a:p>
                  </a:txBody>
                  <a:tcPr/>
                </a:tc>
                <a:tc>
                  <a:txBody>
                    <a:bodyPr/>
                    <a:lstStyle/>
                    <a:p>
                      <a:r>
                        <a:rPr sz="1000"/>
                        <a:t>79.1</a:t>
                      </a:r>
                    </a:p>
                  </a:txBody>
                  <a:tcPr/>
                </a:tc>
                <a:tc>
                  <a:txBody>
                    <a:bodyPr/>
                    <a:lstStyle/>
                    <a:p>
                      <a:r>
                        <a:rPr sz="1000"/>
                        <a:t>9</a:t>
                      </a:r>
                    </a:p>
                  </a:txBody>
                  <a:tcPr/>
                </a:tc>
                <a:tc>
                  <a:txBody>
                    <a:bodyPr/>
                    <a:lstStyle/>
                    <a:p>
                      <a:r>
                        <a:rPr sz="1000"/>
                        <a:t>pLI=1.00</a:t>
                      </a:r>
                    </a:p>
                  </a:txBody>
                  <a:tcPr/>
                </a:tc>
              </a:tr>
              <a:tr h="146304">
                <a:tc>
                  <a:txBody>
                    <a:bodyPr/>
                    <a:lstStyle/>
                    <a:p>
                      <a:r>
                        <a:rPr sz="1000"/>
                        <a:t>CNV</a:t>
                      </a:r>
                    </a:p>
                  </a:txBody>
                  <a:tcPr/>
                </a:tc>
                <a:tc>
                  <a:txBody>
                    <a:bodyPr/>
                    <a:lstStyle/>
                    <a:p>
                      <a:r>
                        <a:rPr sz="1000"/>
                        <a:t>14.0</a:t>
                      </a:r>
                    </a:p>
                  </a:txBody>
                  <a:tcPr/>
                </a:tc>
                <a:tc>
                  <a:txBody>
                    <a:bodyPr/>
                    <a:lstStyle/>
                    <a:p>
                      <a:r>
                        <a:rPr sz="1000"/>
                        <a:t>19</a:t>
                      </a:r>
                    </a:p>
                  </a:txBody>
                  <a:tcPr/>
                </a:tc>
                <a:tc>
                  <a:txBody>
                    <a:bodyPr/>
                    <a:lstStyle/>
                    <a:p>
                      <a:r>
                        <a:rPr sz="1000"/>
                        <a:t>z=-0.38</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:615155</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3"/>
              </a:rPr>
              <a:t>OMIM</a:t>
            </a:r>
          </a:p>
          <a:p>
            <a:pPr>
              <a:defRPr sz="1000"/>
            </a:pPr>
            <a:r>
              <a:rPr>
                <a:hlinkClick r:id="rId4"/>
              </a:rPr>
              <a:t>NCBI</a:t>
            </a:r>
          </a:p>
          <a:p>
            <a:pPr>
              <a:defRPr sz="1000"/>
            </a:pPr>
            <a:r>
              <a:rPr>
                <a:hlinkClick r:id="rId5"/>
              </a:rPr>
              <a:t>GENECARDS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PEX26 , HET , NM_017929.5:c.409G&gt;C , NP_060399.1:p.Val137Leu ,  Dad is : HET , Mom is : HET</a:t>
            </a:r>
          </a:p>
          <a:p>
            <a:pPr>
              <a:defRPr sz="1500" b="1" i="1">
                <a:solidFill>
                  <a:srgbClr val="000080"/>
                </a:solidFill>
              </a:defRPr>
            </a:pPr>
            <a:r>
              <a:t>Disease and MIM List =&gt; </a:t>
            </a:r>
          </a:p>
          <a:p>
            <a:pPr>
              <a:defRPr sz="1300" b="1" i="1">
                <a:solidFill>
                  <a:srgbClr val="000080"/>
                </a:solidFill>
              </a:defRPr>
            </a:pPr>
            <a:r>
              <a:t>Peroxisome biogenesis disorder 7A (Zellweger), MIM : 614872</a:t>
            </a:r>
          </a:p>
          <a:p>
            <a:pPr>
              <a:defRPr sz="1300" b="1" i="1">
                <a:solidFill>
                  <a:srgbClr val="000080"/>
                </a:solidFill>
              </a:defRPr>
            </a:pPr>
            <a:r>
              <a:t>Peroxisome biogenesis disorder 7B, MIM : 614873</a:t>
            </a:r>
          </a:p>
          <a:p>
            <a:pPr>
              <a:defRPr sz="1500" b="1">
                <a:solidFill>
                  <a:srgbClr val="000080"/>
                </a:solidFill>
              </a:defRPr>
            </a:pPr>
            <a:r>
              <a:t>ExAC =&gt;  197/121126 (0 hom ;0.2629% NFE) , gnomAD =&gt; Not reported</a:t>
            </a:r>
          </a:p>
          <a:p>
            <a:pPr>
              <a:defRPr sz="1500" b="1">
                <a:solidFill>
                  <a:srgbClr val="000080"/>
                </a:solidFill>
              </a:defRPr>
            </a:pPr>
            <a:r>
              <a:t>ClinVar =&gt; Likely_benign , ID: 287366  , HGMD =&gt; Not reported</a:t>
            </a:r>
          </a:p>
          <a:p>
            <a:pPr>
              <a:defRPr sz="1500" b="1">
                <a:solidFill>
                  <a:srgbClr val="000080"/>
                </a:solidFill>
              </a:defRPr>
            </a:pPr>
            <a:r>
              <a:t>In silico  =&gt;  SIFT : .|T|T|T  ,  Polyphen : B , Mutation Taster Pred : N  ,  CAVA_IMPACT : MODERATE</a:t>
            </a:r>
          </a:p>
          <a:p>
            <a:pPr>
              <a:defRPr sz="1500" b="1">
                <a:solidFill>
                  <a:srgbClr val="000080"/>
                </a:solidFill>
              </a:defRPr>
            </a:pPr>
            <a:r>
              <a:t>Location =&gt;  Ex4</a:t>
            </a:r>
          </a:p>
          <a:p>
            <a:pPr>
              <a:defRPr sz="1300" i="1">
                <a:solidFill>
                  <a:srgbClr val="000000"/>
                </a:solidFill>
              </a:defRPr>
            </a:pPr>
            <a:r>
              <a:t>Entrez Gene Summary / (CAVA_GENE_ID : ENSG00000215193)  =&gt; This gene belongs to the peroxin-26 gene family. It is probably required for protein import into peroxisomes. It anchors PEX1 and PEX6 to peroxisome membranes, possibly to form heteromeric AAA ATPase complexes required for the import of proteins into peroxisomes. Defects in this gene are the cause of peroxisome biogenesis disorder complementation group 8 (PBD-CG8). PBD refers to a group of peroxisomal disorders arising from a failure of protein import into the peroxisomal membrane or matrix. The PBD group is comprised of four disorders: Zellweger syndrome (ZWS), neonatal adrenoleukodystrophy (NALD), infantile Refsum disease (IRD), and classical rhizomelic chondrodysplasia punctata (RCDP). Alternatively spliced transcript variants have been identified for this gene. [provided by RefSeq, Dec 2010]</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49.2</a:t>
                      </a:r>
                    </a:p>
                  </a:txBody>
                  <a:tcPr/>
                </a:tc>
                <a:tc>
                  <a:txBody>
                    <a:bodyPr/>
                    <a:lstStyle/>
                    <a:p>
                      <a:r>
                        <a:rPr sz="1000"/>
                        <a:t>47</a:t>
                      </a:r>
                    </a:p>
                  </a:txBody>
                  <a:tcPr/>
                </a:tc>
                <a:tc>
                  <a:txBody>
                    <a:bodyPr/>
                    <a:lstStyle/>
                    <a:p>
                      <a:r>
                        <a:rPr sz="1000"/>
                        <a:t>z=0.19</a:t>
                      </a:r>
                    </a:p>
                  </a:txBody>
                  <a:tcPr/>
                </a:tc>
              </a:tr>
              <a:tr h="146304">
                <a:tc>
                  <a:txBody>
                    <a:bodyPr/>
                    <a:lstStyle/>
                    <a:p>
                      <a:r>
                        <a:rPr sz="1000"/>
                        <a:t>Missense</a:t>
                      </a:r>
                    </a:p>
                  </a:txBody>
                  <a:tcPr/>
                </a:tc>
                <a:tc>
                  <a:txBody>
                    <a:bodyPr/>
                    <a:lstStyle/>
                    <a:p>
                      <a:r>
                        <a:rPr sz="1000"/>
                        <a:t>109.0</a:t>
                      </a:r>
                    </a:p>
                  </a:txBody>
                  <a:tcPr/>
                </a:tc>
                <a:tc>
                  <a:txBody>
                    <a:bodyPr/>
                    <a:lstStyle/>
                    <a:p>
                      <a:r>
                        <a:rPr sz="1000"/>
                        <a:t>109</a:t>
                      </a:r>
                    </a:p>
                  </a:txBody>
                  <a:tcPr/>
                </a:tc>
                <a:tc>
                  <a:txBody>
                    <a:bodyPr/>
                    <a:lstStyle/>
                    <a:p>
                      <a:r>
                        <a:rPr sz="1000"/>
                        <a:t>z=0.00</a:t>
                      </a:r>
                    </a:p>
                  </a:txBody>
                  <a:tcPr/>
                </a:tc>
              </a:tr>
              <a:tr h="146304">
                <a:tc>
                  <a:txBody>
                    <a:bodyPr/>
                    <a:lstStyle/>
                    <a:p>
                      <a:r>
                        <a:rPr sz="1000"/>
                        <a:t>LoF</a:t>
                      </a:r>
                    </a:p>
                  </a:txBody>
                  <a:tcPr/>
                </a:tc>
                <a:tc>
                  <a:txBody>
                    <a:bodyPr/>
                    <a:lstStyle/>
                    <a:p>
                      <a:r>
                        <a:rPr sz="1000"/>
                        <a:t>9.4</a:t>
                      </a:r>
                    </a:p>
                  </a:txBody>
                  <a:tcPr/>
                </a:tc>
                <a:tc>
                  <a:txBody>
                    <a:bodyPr/>
                    <a:lstStyle/>
                    <a:p>
                      <a:r>
                        <a:rPr sz="1000"/>
                        <a:t>2</a:t>
                      </a:r>
                    </a:p>
                  </a:txBody>
                  <a:tcPr/>
                </a:tc>
                <a:tc>
                  <a:txBody>
                    <a:bodyPr/>
                    <a:lstStyle/>
                    <a:p>
                      <a:r>
                        <a:rPr sz="1000"/>
                        <a:t>pLI=0.44</a:t>
                      </a:r>
                    </a:p>
                  </a:txBody>
                  <a:tcPr/>
                </a:tc>
              </a:tr>
              <a:tr h="146304">
                <a:tc>
                  <a:txBody>
                    <a:bodyPr/>
                    <a:lstStyle/>
                    <a:p>
                      <a:r>
                        <a:rPr sz="1000"/>
                        <a:t>CNV</a:t>
                      </a:r>
                    </a:p>
                  </a:txBody>
                  <a:tcPr/>
                </a:tc>
                <a:tc>
                  <a:txBody>
                    <a:bodyPr/>
                    <a:lstStyle/>
                    <a:p>
                      <a:r>
                        <a:rPr sz="1000"/>
                        <a:t>nan</a:t>
                      </a:r>
                    </a:p>
                  </a:txBody>
                  <a:tcPr/>
                </a:tc>
                <a:tc>
                  <a:txBody>
                    <a:bodyPr/>
                    <a:lstStyle/>
                    <a:p>
                      <a:r>
                        <a:rPr sz="1000"/>
                        <a:t>nan</a:t>
                      </a:r>
                    </a:p>
                  </a:txBody>
                  <a:tcPr/>
                </a:tc>
                <a:tc>
                  <a:txBody>
                    <a:bodyPr/>
                    <a:lstStyle/>
                    <a:p>
                      <a:r>
                        <a:rPr sz="1000"/>
                        <a:t>z=nan</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:614872</a:t>
            </a:r>
          </a:p>
          <a:p>
            <a:pPr>
              <a:defRPr sz="1000"/>
            </a:pPr>
            <a:r>
              <a:rPr>
                <a:hlinkClick r:id="rId3"/>
              </a:rPr>
              <a:t>MIM :614873</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4"/>
              </a:rPr>
              <a:t>OMIM</a:t>
            </a:r>
          </a:p>
          <a:p>
            <a:pPr>
              <a:defRPr sz="1000"/>
            </a:pPr>
            <a:r>
              <a:rPr>
                <a:hlinkClick r:id="rId5"/>
              </a:rPr>
              <a:t>NCBI</a:t>
            </a:r>
          </a:p>
          <a:p>
            <a:pPr>
              <a:defRPr sz="1000"/>
            </a:pPr>
            <a:r>
              <a:rPr>
                <a:hlinkClick r:id="rId6"/>
              </a:rPr>
              <a:t>GENECARDS</a:t>
            </a:r>
          </a:p>
          <a:p>
            <a:pPr>
              <a:defRPr sz="1000"/>
            </a:pPr>
            <a:r>
              <a:rPr>
                <a:hlinkClick r:id="rId7"/>
              </a:rPr>
              <a:t>CLINVAR_PUBMED</a:t>
            </a:r>
          </a:p>
        </p:txBody>
      </p:sp>
    </p:spTree>
    <p:extLst>
      <p:ext uri="{BB962C8B-B14F-4D97-AF65-F5344CB8AC3E}">
        <p14:creationId xmlns:p14="http://schemas.microsoft.com/office/powerpoint/2010/main" val="267384857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Dislocated radial head</a:t>
            </a:r>
          </a:p>
          <a:p>
            <a:pPr>
              <a:defRPr sz="1600" b="1">
                <a:solidFill>
                  <a:srgbClr val="000000"/>
                </a:solidFill>
              </a:defRPr>
            </a:pPr>
            <a:r>
              <a:t>Prominent forehead</a:t>
            </a:r>
          </a:p>
          <a:p>
            <a:pPr>
              <a:defRPr sz="1600" b="1">
                <a:solidFill>
                  <a:srgbClr val="000000"/>
                </a:solidFill>
              </a:defRPr>
            </a:pPr>
            <a:r>
              <a:t>Scoliosis</a:t>
            </a:r>
          </a:p>
          <a:p>
            <a:pPr>
              <a:defRPr sz="1600" b="1">
                <a:solidFill>
                  <a:srgbClr val="000000"/>
                </a:solidFill>
              </a:defRPr>
            </a:pPr>
            <a:r>
              <a:t>Wide nasal bridge</a:t>
            </a:r>
          </a:p>
          <a:p>
            <a:pPr>
              <a:defRPr sz="1600" b="1">
                <a:solidFill>
                  <a:srgbClr val="000000"/>
                </a:solidFill>
              </a:defRPr>
            </a:pPr>
            <a:r>
              <a:t>Hypertelorism</a:t>
            </a:r>
          </a:p>
          <a:p>
            <a:pPr>
              <a:defRPr sz="1600" b="1">
                <a:solidFill>
                  <a:srgbClr val="000000"/>
                </a:solidFill>
              </a:defRPr>
            </a:pPr>
            <a:r>
              <a:t>Short stature</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NA</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ARHGAP35 , HET , c.1300delA , NA ,  Dad is : HET , Mom is : NEG</a:t>
            </a:r>
          </a:p>
          <a:p>
            <a:pPr>
              <a:defRPr sz="1500" b="1" i="1">
                <a:solidFill>
                  <a:srgbClr val="000080"/>
                </a:solidFill>
              </a:defRPr>
            </a:pPr>
            <a:r>
              <a:t>Disease and MIM List =&gt; </a:t>
            </a:r>
          </a:p>
          <a:p>
            <a:pPr>
              <a:defRPr sz="1300" b="1" i="1">
                <a:solidFill>
                  <a:srgbClr val="000080"/>
                </a:solidFill>
              </a:defRPr>
            </a:pPr>
            <a:r>
              <a:t>, MIM : NA</a:t>
            </a:r>
          </a:p>
          <a:p>
            <a:pPr>
              <a:defRPr sz="1500" b="1">
                <a:solidFill>
                  <a:srgbClr val="000080"/>
                </a:solidFill>
              </a:defRPr>
            </a:pPr>
            <a:r>
              <a:t>ExAC =&gt; Not reported , gnomAD =&gt; Not reported</a:t>
            </a:r>
          </a:p>
          <a:p>
            <a:pPr>
              <a:defRPr sz="1500" b="1">
                <a:solidFill>
                  <a:srgbClr val="000080"/>
                </a:solidFill>
              </a:defRPr>
            </a:pPr>
            <a:r>
              <a:t>ClinVar =&gt; Not reported , HGMD =&gt; Not reported</a:t>
            </a:r>
          </a:p>
          <a:p>
            <a:pPr>
              <a:defRPr sz="1500" b="1">
                <a:solidFill>
                  <a:srgbClr val="000080"/>
                </a:solidFill>
              </a:defRPr>
            </a:pPr>
            <a:r>
              <a:t>In silico  =&gt;  SIFT : NA  ,  Polyphen : NA , Mutation Taster Pred : NA  ,  CAVA_IMPACT : HIGH</a:t>
            </a:r>
          </a:p>
          <a:p>
            <a:pPr>
              <a:defRPr sz="1500" b="1">
                <a:solidFill>
                  <a:srgbClr val="000080"/>
                </a:solidFill>
              </a:defRPr>
            </a:pPr>
            <a:r>
              <a:t>Location =&gt;  Ex1</a:t>
            </a:r>
          </a:p>
          <a:p>
            <a:pPr>
              <a:defRPr sz="1300" i="1">
                <a:solidFill>
                  <a:srgbClr val="000000"/>
                </a:solidFill>
              </a:defRPr>
            </a:pPr>
            <a:r>
              <a:t>Entrez Gene Summary / (CAVA_GENE_ID : ENSG00000160007)  =&gt; The human glucocorticoid receptor DNA binding factor, which associates with the promoter region of the glucocorticoid receptor gene (hGR gene), is a repressor of glucocorticoid receptor transcription. The amino acid sequence deduced from the cDNA sequences show the presence of three sequence motifs characteristic of a zinc finger and one motif suggestive of a leucine zipper in which 1 cysteine is found instead of all leucines. The GRLF1 enhances the homologous down-regulation of wild-type hGR gene expression. Biochemical analysis suggests that GRLF1 interaction is sequence specific and that transcriptional efficacy of GRLF1 is regulated through its interaction with specific sequence motif. The level of expression is regulated by glucocorticoids. [provided by RefSeq, Jul 2008]</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220.6</a:t>
                      </a:r>
                    </a:p>
                  </a:txBody>
                  <a:tcPr/>
                </a:tc>
                <a:tc>
                  <a:txBody>
                    <a:bodyPr/>
                    <a:lstStyle/>
                    <a:p>
                      <a:r>
                        <a:rPr sz="1000"/>
                        <a:t>220</a:t>
                      </a:r>
                    </a:p>
                  </a:txBody>
                  <a:tcPr/>
                </a:tc>
                <a:tc>
                  <a:txBody>
                    <a:bodyPr/>
                    <a:lstStyle/>
                    <a:p>
                      <a:r>
                        <a:rPr sz="1000"/>
                        <a:t>z=0.03</a:t>
                      </a:r>
                    </a:p>
                  </a:txBody>
                  <a:tcPr/>
                </a:tc>
              </a:tr>
              <a:tr h="146304">
                <a:tc>
                  <a:txBody>
                    <a:bodyPr/>
                    <a:lstStyle/>
                    <a:p>
                      <a:r>
                        <a:rPr sz="1000"/>
                        <a:t>Missense</a:t>
                      </a:r>
                    </a:p>
                  </a:txBody>
                  <a:tcPr/>
                </a:tc>
                <a:tc>
                  <a:txBody>
                    <a:bodyPr/>
                    <a:lstStyle/>
                    <a:p>
                      <a:r>
                        <a:rPr sz="1000"/>
                        <a:t>517.3</a:t>
                      </a:r>
                    </a:p>
                  </a:txBody>
                  <a:tcPr/>
                </a:tc>
                <a:tc>
                  <a:txBody>
                    <a:bodyPr/>
                    <a:lstStyle/>
                    <a:p>
                      <a:r>
                        <a:rPr sz="1000"/>
                        <a:t>322</a:t>
                      </a:r>
                    </a:p>
                  </a:txBody>
                  <a:tcPr/>
                </a:tc>
                <a:tc>
                  <a:txBody>
                    <a:bodyPr/>
                    <a:lstStyle/>
                    <a:p>
                      <a:r>
                        <a:rPr sz="1000"/>
                        <a:t>z=4.20</a:t>
                      </a:r>
                    </a:p>
                  </a:txBody>
                  <a:tcPr/>
                </a:tc>
              </a:tr>
              <a:tr h="146304">
                <a:tc>
                  <a:txBody>
                    <a:bodyPr/>
                    <a:lstStyle/>
                    <a:p>
                      <a:r>
                        <a:rPr sz="1000"/>
                        <a:t>LoF</a:t>
                      </a:r>
                    </a:p>
                  </a:txBody>
                  <a:tcPr/>
                </a:tc>
                <a:tc>
                  <a:txBody>
                    <a:bodyPr/>
                    <a:lstStyle/>
                    <a:p>
                      <a:r>
                        <a:rPr sz="1000"/>
                        <a:t>32.0</a:t>
                      </a:r>
                    </a:p>
                  </a:txBody>
                  <a:tcPr/>
                </a:tc>
                <a:tc>
                  <a:txBody>
                    <a:bodyPr/>
                    <a:lstStyle/>
                    <a:p>
                      <a:r>
                        <a:rPr sz="1000"/>
                        <a:t>0</a:t>
                      </a:r>
                    </a:p>
                  </a:txBody>
                  <a:tcPr/>
                </a:tc>
                <a:tc>
                  <a:txBody>
                    <a:bodyPr/>
                    <a:lstStyle/>
                    <a:p>
                      <a:r>
                        <a:rPr sz="1000"/>
                        <a:t>pLI=1.00</a:t>
                      </a:r>
                    </a:p>
                  </a:txBody>
                  <a:tcPr/>
                </a:tc>
              </a:tr>
              <a:tr h="146304">
                <a:tc>
                  <a:txBody>
                    <a:bodyPr/>
                    <a:lstStyle/>
                    <a:p>
                      <a:r>
                        <a:rPr sz="1000"/>
                        <a:t>CNV</a:t>
                      </a:r>
                    </a:p>
                  </a:txBody>
                  <a:tcPr/>
                </a:tc>
                <a:tc>
                  <a:txBody>
                    <a:bodyPr/>
                    <a:lstStyle/>
                    <a:p>
                      <a:r>
                        <a:rPr sz="1000"/>
                        <a:t>2.9</a:t>
                      </a:r>
                    </a:p>
                  </a:txBody>
                  <a:tcPr/>
                </a:tc>
                <a:tc>
                  <a:txBody>
                    <a:bodyPr/>
                    <a:lstStyle/>
                    <a:p>
                      <a:r>
                        <a:rPr sz="1000"/>
                        <a:t>0</a:t>
                      </a:r>
                    </a:p>
                  </a:txBody>
                  <a:tcPr/>
                </a:tc>
                <a:tc>
                  <a:txBody>
                    <a:bodyPr/>
                    <a:lstStyle/>
                    <a:p>
                      <a:r>
                        <a:rPr sz="1000"/>
                        <a:t>z=0.66</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:NA</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3"/>
              </a:rPr>
              <a:t>OMIM</a:t>
            </a:r>
          </a:p>
          <a:p>
            <a:pPr>
              <a:defRPr sz="1000"/>
            </a:pPr>
            <a:r>
              <a:rPr>
                <a:hlinkClick r:id="rId4"/>
              </a:rPr>
              <a:t>NCBI</a:t>
            </a:r>
          </a:p>
          <a:p>
            <a:pPr>
              <a:defRPr sz="1000"/>
            </a:pPr>
            <a:r>
              <a:rPr>
                <a:hlinkClick r:id="rId5"/>
              </a:rPr>
              <a:t>GENECARDS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NA</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NDST1 , HET , c.2401A&gt;T , p.Thr801Ser ,  Dad is : HET , Mom is : HET</a:t>
            </a:r>
          </a:p>
          <a:p>
            <a:pPr>
              <a:defRPr sz="1500" b="1" i="1">
                <a:solidFill>
                  <a:srgbClr val="000080"/>
                </a:solidFill>
              </a:defRPr>
            </a:pPr>
            <a:r>
              <a:t>Disease and MIM List =&gt; </a:t>
            </a:r>
          </a:p>
          <a:p>
            <a:pPr>
              <a:defRPr sz="1300" b="1" i="1">
                <a:solidFill>
                  <a:srgbClr val="000080"/>
                </a:solidFill>
              </a:defRPr>
            </a:pPr>
            <a:r>
              <a:t>Mental retardation autosomal recessive 46, MIM : 616116</a:t>
            </a:r>
          </a:p>
          <a:p>
            <a:pPr>
              <a:defRPr sz="1500" b="1">
                <a:solidFill>
                  <a:srgbClr val="000080"/>
                </a:solidFill>
              </a:defRPr>
            </a:pPr>
            <a:r>
              <a:t>ExAC =&gt; Not reported , gnomAD =&gt; Not reported</a:t>
            </a:r>
          </a:p>
          <a:p>
            <a:pPr>
              <a:defRPr sz="1500" b="1">
                <a:solidFill>
                  <a:srgbClr val="000080"/>
                </a:solidFill>
              </a:defRPr>
            </a:pPr>
            <a:r>
              <a:t>ClinVar =&gt; Not reported , HGMD =&gt; Not reported</a:t>
            </a:r>
          </a:p>
          <a:p>
            <a:pPr>
              <a:defRPr sz="1500" b="1">
                <a:solidFill>
                  <a:srgbClr val="000080"/>
                </a:solidFill>
              </a:defRPr>
            </a:pPr>
            <a:r>
              <a:t>In silico  =&gt;  SIFT : T  ,  Polyphen : B , Mutation Taster Pred : N|N  ,  CAVA_IMPACT : MODERATE</a:t>
            </a:r>
          </a:p>
          <a:p>
            <a:pPr>
              <a:defRPr sz="1500" b="1">
                <a:solidFill>
                  <a:srgbClr val="000080"/>
                </a:solidFill>
              </a:defRPr>
            </a:pPr>
            <a:r>
              <a:t>Location =&gt;  Ex13</a:t>
            </a:r>
          </a:p>
          <a:p>
            <a:pPr>
              <a:defRPr sz="1300" i="1">
                <a:solidFill>
                  <a:srgbClr val="000000"/>
                </a:solidFill>
              </a:defRPr>
            </a:pPr>
            <a:r>
              <a:t>Entrez Gene Summary / (CAVA_GENE_ID : ENSG00000070614)  =&gt; This gene encodes a member of the heparan sulfate/heparin GlcNAc N-deacetylase/ N-sulfotransferase family. The encoded enzyme is a type II transmembrane protein that resides in the Golgi apparatus. The encoded protein catalyzes the transfer of sulfate from 3'-phosphoadenosine 5'-phosphosulfate to nitrogen of glucosamine in heparan sulfate. Alternative splicing results in multiple transcript variants. [provided by RefSeq, Dec 2014]</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193.5</a:t>
                      </a:r>
                    </a:p>
                  </a:txBody>
                  <a:tcPr/>
                </a:tc>
                <a:tc>
                  <a:txBody>
                    <a:bodyPr/>
                    <a:lstStyle/>
                    <a:p>
                      <a:r>
                        <a:rPr sz="1000"/>
                        <a:t>185</a:t>
                      </a:r>
                    </a:p>
                  </a:txBody>
                  <a:tcPr/>
                </a:tc>
                <a:tc>
                  <a:txBody>
                    <a:bodyPr/>
                    <a:lstStyle/>
                    <a:p>
                      <a:r>
                        <a:rPr sz="1000"/>
                        <a:t>z=0.38</a:t>
                      </a:r>
                    </a:p>
                  </a:txBody>
                  <a:tcPr/>
                </a:tc>
              </a:tr>
              <a:tr h="146304">
                <a:tc>
                  <a:txBody>
                    <a:bodyPr/>
                    <a:lstStyle/>
                    <a:p>
                      <a:r>
                        <a:rPr sz="1000"/>
                        <a:t>Missense</a:t>
                      </a:r>
                    </a:p>
                  </a:txBody>
                  <a:tcPr/>
                </a:tc>
                <a:tc>
                  <a:txBody>
                    <a:bodyPr/>
                    <a:lstStyle/>
                    <a:p>
                      <a:r>
                        <a:rPr sz="1000"/>
                        <a:t>387.3</a:t>
                      </a:r>
                    </a:p>
                  </a:txBody>
                  <a:tcPr/>
                </a:tc>
                <a:tc>
                  <a:txBody>
                    <a:bodyPr/>
                    <a:lstStyle/>
                    <a:p>
                      <a:r>
                        <a:rPr sz="1000"/>
                        <a:t>234</a:t>
                      </a:r>
                    </a:p>
                  </a:txBody>
                  <a:tcPr/>
                </a:tc>
                <a:tc>
                  <a:txBody>
                    <a:bodyPr/>
                    <a:lstStyle/>
                    <a:p>
                      <a:r>
                        <a:rPr sz="1000"/>
                        <a:t>z=3.81</a:t>
                      </a:r>
                    </a:p>
                  </a:txBody>
                  <a:tcPr/>
                </a:tc>
              </a:tr>
              <a:tr h="146304">
                <a:tc>
                  <a:txBody>
                    <a:bodyPr/>
                    <a:lstStyle/>
                    <a:p>
                      <a:r>
                        <a:rPr sz="1000"/>
                        <a:t>LoF</a:t>
                      </a:r>
                    </a:p>
                  </a:txBody>
                  <a:tcPr/>
                </a:tc>
                <a:tc>
                  <a:txBody>
                    <a:bodyPr/>
                    <a:lstStyle/>
                    <a:p>
                      <a:r>
                        <a:rPr sz="1000"/>
                        <a:t>31.3</a:t>
                      </a:r>
                    </a:p>
                  </a:txBody>
                  <a:tcPr/>
                </a:tc>
                <a:tc>
                  <a:txBody>
                    <a:bodyPr/>
                    <a:lstStyle/>
                    <a:p>
                      <a:r>
                        <a:rPr sz="1000"/>
                        <a:t>3</a:t>
                      </a:r>
                    </a:p>
                  </a:txBody>
                  <a:tcPr/>
                </a:tc>
                <a:tc>
                  <a:txBody>
                    <a:bodyPr/>
                    <a:lstStyle/>
                    <a:p>
                      <a:r>
                        <a:rPr sz="1000"/>
                        <a:t>pLI=1.00</a:t>
                      </a:r>
                    </a:p>
                  </a:txBody>
                  <a:tcPr/>
                </a:tc>
              </a:tr>
              <a:tr h="146304">
                <a:tc>
                  <a:txBody>
                    <a:bodyPr/>
                    <a:lstStyle/>
                    <a:p>
                      <a:r>
                        <a:rPr sz="1000"/>
                        <a:t>CNV</a:t>
                      </a:r>
                    </a:p>
                  </a:txBody>
                  <a:tcPr/>
                </a:tc>
                <a:tc>
                  <a:txBody>
                    <a:bodyPr/>
                    <a:lstStyle/>
                    <a:p>
                      <a:r>
                        <a:rPr sz="1000"/>
                        <a:t>8.2</a:t>
                      </a:r>
                    </a:p>
                  </a:txBody>
                  <a:tcPr/>
                </a:tc>
                <a:tc>
                  <a:txBody>
                    <a:bodyPr/>
                    <a:lstStyle/>
                    <a:p>
                      <a:r>
                        <a:rPr sz="1000"/>
                        <a:t>2</a:t>
                      </a:r>
                    </a:p>
                  </a:txBody>
                  <a:tcPr/>
                </a:tc>
                <a:tc>
                  <a:txBody>
                    <a:bodyPr/>
                    <a:lstStyle/>
                    <a:p>
                      <a:r>
                        <a:rPr sz="1000"/>
                        <a:t>z=0.97</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:616116</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3"/>
              </a:rPr>
              <a:t>OMIM</a:t>
            </a:r>
          </a:p>
          <a:p>
            <a:pPr>
              <a:defRPr sz="1000"/>
            </a:pPr>
            <a:r>
              <a:rPr>
                <a:hlinkClick r:id="rId4"/>
              </a:rPr>
              <a:t>NCBI</a:t>
            </a:r>
          </a:p>
          <a:p>
            <a:pPr>
              <a:defRPr sz="1000"/>
            </a:pPr>
            <a:r>
              <a:rPr>
                <a:hlinkClick r:id="rId5"/>
              </a:rPr>
              <a:t>GENECARDS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Intellectual disability</a:t>
            </a:r>
          </a:p>
          <a:p>
            <a:pPr>
              <a:defRPr sz="1600" b="1">
                <a:solidFill>
                  <a:srgbClr val="000000"/>
                </a:solidFill>
              </a:defRPr>
            </a:pPr>
            <a:r>
              <a:t>Aggressive behavior</a:t>
            </a:r>
          </a:p>
          <a:p>
            <a:pPr>
              <a:defRPr sz="1600" b="1">
                <a:solidFill>
                  <a:srgbClr val="000000"/>
                </a:solidFill>
              </a:defRPr>
            </a:pPr>
            <a:r>
              <a:t>Muscular hypotonia</a:t>
            </a:r>
          </a:p>
          <a:p>
            <a:pPr>
              <a:defRPr sz="1600" b="1">
                <a:solidFill>
                  <a:srgbClr val="000000"/>
                </a:solidFill>
              </a:defRPr>
            </a:pPr>
            <a:r>
              <a:t>Sleep disturbance</a:t>
            </a:r>
          </a:p>
          <a:p>
            <a:pPr>
              <a:defRPr sz="1600" b="1">
                <a:solidFill>
                  <a:srgbClr val="000000"/>
                </a:solidFill>
              </a:defRPr>
            </a:pPr>
            <a:r>
              <a:t>Global developmental delay</a:t>
            </a:r>
          </a:p>
          <a:p>
            <a:pPr>
              <a:defRPr sz="1600" b="1">
                <a:solidFill>
                  <a:srgbClr val="000000"/>
                </a:solidFill>
              </a:defRPr>
            </a:pPr>
            <a:r>
              <a:t>Poor speech</a:t>
            </a:r>
          </a:p>
          <a:p>
            <a:pPr>
              <a:defRPr sz="1600" b="1">
                <a:solidFill>
                  <a:srgbClr val="000000"/>
                </a:solidFill>
              </a:defRPr>
            </a:pPr>
            <a:r>
              <a:t>Growth delay</a:t>
            </a:r>
          </a:p>
          <a:p>
            <a:pPr>
              <a:defRPr sz="1600" b="1">
                <a:solidFill>
                  <a:srgbClr val="000000"/>
                </a:solidFill>
              </a:defRPr>
            </a:pPr>
            <a:r>
              <a:t>Seizures</a:t>
            </a:r>
          </a:p>
          <a:p>
            <a:pPr>
              <a:defRPr sz="1600" b="1">
                <a:solidFill>
                  <a:srgbClr val="000000"/>
                </a:solidFill>
              </a:defRPr>
            </a:pPr>
            <a:r>
              <a:t>Agitation</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Sensorineural hearing impairment</a:t>
            </a:r>
          </a:p>
          <a:p>
            <a:pPr>
              <a:defRPr sz="1600" b="1">
                <a:solidFill>
                  <a:srgbClr val="000000"/>
                </a:solidFill>
              </a:defRPr>
            </a:pPr>
            <a:r>
              <a:t>Ataxia</a:t>
            </a:r>
          </a:p>
          <a:p>
            <a:pPr>
              <a:defRPr sz="1600" b="1">
                <a:solidFill>
                  <a:srgbClr val="000000"/>
                </a:solidFill>
              </a:defRPr>
            </a:pPr>
            <a:r>
              <a:t>Muscular hypotonia</a:t>
            </a:r>
          </a:p>
          <a:p>
            <a:pPr>
              <a:defRPr sz="1600" b="1">
                <a:solidFill>
                  <a:srgbClr val="000000"/>
                </a:solidFill>
              </a:defRPr>
            </a:pPr>
            <a:r>
              <a:t>Cataract</a:t>
            </a:r>
          </a:p>
          <a:p>
            <a:pPr>
              <a:defRPr sz="1600" b="1">
                <a:solidFill>
                  <a:srgbClr val="000000"/>
                </a:solidFill>
              </a:defRPr>
            </a:pPr>
            <a:r>
              <a:t>Ichthyosis</a:t>
            </a:r>
          </a:p>
          <a:p>
            <a:pPr>
              <a:defRPr sz="1600" b="1">
                <a:solidFill>
                  <a:srgbClr val="000000"/>
                </a:solidFill>
              </a:defRPr>
            </a:pPr>
            <a:r>
              <a:t>Nystagmus</a:t>
            </a:r>
          </a:p>
          <a:p>
            <a:pPr>
              <a:defRPr sz="1600" b="1">
                <a:solidFill>
                  <a:srgbClr val="000000"/>
                </a:solidFill>
              </a:defRPr>
            </a:pPr>
            <a:r>
              <a:t>Short stature</a:t>
            </a:r>
          </a:p>
          <a:p>
            <a:pPr>
              <a:defRPr sz="1600" b="1">
                <a:solidFill>
                  <a:srgbClr val="000000"/>
                </a:solidFill>
              </a:defRPr>
            </a:pPr>
            <a:r>
              <a:t>Visual impairment</a:t>
            </a:r>
          </a:p>
          <a:p>
            <a:pPr>
              <a:defRPr sz="1600" b="1">
                <a:solidFill>
                  <a:srgbClr val="000000"/>
                </a:solidFill>
              </a:defRPr>
            </a:pPr>
            <a:r>
              <a:t>Constriction of peripheral visual field</a:t>
            </a:r>
          </a:p>
          <a:p>
            <a:pPr>
              <a:defRPr sz="1600" b="1">
                <a:solidFill>
                  <a:srgbClr val="000000"/>
                </a:solidFill>
              </a:defRPr>
            </a:pPr>
            <a:r>
              <a:t>Rod-cone dystrophy</a:t>
            </a:r>
          </a:p>
          <a:p>
            <a:pPr>
              <a:defRPr sz="1600" b="1">
                <a:solidFill>
                  <a:srgbClr val="000000"/>
                </a:solidFill>
              </a:defRPr>
            </a:pPr>
            <a:r>
              <a:t>Behavioral abnormality</a:t>
            </a:r>
          </a:p>
          <a:p>
            <a:pPr>
              <a:defRPr sz="1600" b="1">
                <a:solidFill>
                  <a:srgbClr val="000000"/>
                </a:solidFill>
              </a:defRPr>
            </a:pPr>
            <a:r>
              <a:t>Progressive muscle weakness</a:t>
            </a:r>
          </a:p>
          <a:p>
            <a:pPr>
              <a:defRPr sz="1600" b="1">
                <a:solidFill>
                  <a:srgbClr val="000000"/>
                </a:solidFill>
              </a:defRPr>
            </a:pPr>
            <a:r>
              <a:t>Abnormality of epiphysis morphology</a:t>
            </a:r>
          </a:p>
          <a:p>
            <a:pPr>
              <a:defRPr sz="1600" b="1">
                <a:solidFill>
                  <a:srgbClr val="000000"/>
                </a:solidFill>
              </a:defRPr>
            </a:pPr>
            <a:r>
              <a:t>Elevated levels of phytanic acid</a:t>
            </a:r>
          </a:p>
          <a:p>
            <a:pPr>
              <a:defRPr sz="1600" b="1">
                <a:solidFill>
                  <a:srgbClr val="000000"/>
                </a:solidFill>
              </a:defRPr>
            </a:pPr>
            <a:r>
              <a:t>Cardiomyopathy</a:t>
            </a:r>
          </a:p>
          <a:p>
            <a:pPr>
              <a:defRPr sz="1600" b="1">
                <a:solidFill>
                  <a:srgbClr val="000000"/>
                </a:solidFill>
              </a:defRPr>
            </a:pPr>
            <a:r>
              <a:t>Very long chain fatty acid accumulation</a:t>
            </a:r>
          </a:p>
          <a:p>
            <a:pPr>
              <a:defRPr sz="1600" b="1">
                <a:solidFill>
                  <a:srgbClr val="000000"/>
                </a:solidFill>
              </a:defRPr>
            </a:pPr>
            <a:r>
              <a:t>Arrhythmia</a:t>
            </a:r>
          </a:p>
          <a:p>
            <a:pPr>
              <a:defRPr sz="1600" b="1">
                <a:solidFill>
                  <a:srgbClr val="000000"/>
                </a:solidFill>
              </a:defRPr>
            </a:pPr>
            <a:r>
              <a:t>Global developmental delay</a:t>
            </a:r>
          </a:p>
          <a:p>
            <a:pPr>
              <a:defRPr sz="1600" b="1">
                <a:solidFill>
                  <a:srgbClr val="000000"/>
                </a:solidFill>
              </a:defRPr>
            </a:pPr>
            <a:r>
              <a:t>Seizures</a:t>
            </a:r>
          </a:p>
          <a:p>
            <a:pPr>
              <a:defRPr sz="1600" b="1">
                <a:solidFill>
                  <a:srgbClr val="000000"/>
                </a:solidFill>
              </a:defRPr>
            </a:pPr>
            <a:r>
              <a:t>Spasticity</a:t>
            </a:r>
          </a:p>
        </p:txBody>
      </p:sp>
      <p:sp>
        <p:nvSpPr>
          <p:cNvPr id="3" name="TextBox 2"/>
          <p:cNvSpPr txBox="1"/>
          <p:nvPr/>
        </p:nvSpPr>
        <p:spPr>
          <a:xfrm>
            <a:off x="4572000" y="731520"/>
            <a:ext cx="5486400" cy="4572000"/>
          </a:xfrm>
          <a:prstGeom prst="rect">
            <a:avLst/>
          </a:prstGeom>
          <a:noFill/>
        </p:spPr>
        <p:txBody>
          <a:bodyPr wrap="square">
            <a:spAutoFit/>
          </a:bodyPr>
          <a:lstStyle/>
          <a:p>
            <a:endParaRPr/>
          </a:p>
          <a:p>
            <a:pPr>
              <a:defRPr sz="1600" b="1">
                <a:solidFill>
                  <a:srgbClr val="000000"/>
                </a:solidFill>
              </a:defRPr>
            </a:pPr>
            <a:r>
              <a:t>Facial palsy</a:t>
            </a:r>
          </a:p>
          <a:p>
            <a:pPr>
              <a:defRPr sz="1600" b="1">
                <a:solidFill>
                  <a:srgbClr val="000000"/>
                </a:solidFill>
              </a:defRPr>
            </a:pPr>
            <a:r>
              <a:t>Hepatomegaly</a:t>
            </a:r>
          </a:p>
          <a:p>
            <a:pPr>
              <a:defRPr sz="1600" b="1">
                <a:solidFill>
                  <a:srgbClr val="000000"/>
                </a:solidFill>
              </a:defRPr>
            </a:pPr>
            <a:r>
              <a:t>Failure to thrive</a:t>
            </a:r>
          </a:p>
          <a:p>
            <a:pPr>
              <a:defRPr sz="1600" b="1">
                <a:solidFill>
                  <a:srgbClr val="000000"/>
                </a:solidFill>
              </a:defRPr>
            </a:pPr>
            <a:r>
              <a:t>Optic atrophy</a:t>
            </a:r>
          </a:p>
          <a:p>
            <a:pPr>
              <a:defRPr sz="1600" b="1">
                <a:solidFill>
                  <a:srgbClr val="000000"/>
                </a:solidFill>
              </a:defRPr>
            </a:pPr>
            <a:r>
              <a:t>Nyctalopia</a:t>
            </a:r>
          </a:p>
          <a:p>
            <a:pPr>
              <a:defRPr sz="1600" b="1">
                <a:solidFill>
                  <a:srgbClr val="000000"/>
                </a:solidFill>
              </a:defRPr>
            </a:pPr>
            <a:r>
              <a:t>Death in infancy</a:t>
            </a:r>
          </a:p>
          <a:p>
            <a:pPr>
              <a:defRPr sz="1600" b="1">
                <a:solidFill>
                  <a:srgbClr val="000000"/>
                </a:solidFill>
              </a:defRPr>
            </a:pPr>
            <a:r>
              <a:t>Epiphyseal stippling</a:t>
            </a:r>
          </a:p>
          <a:p>
            <a:pPr>
              <a:defRPr sz="1600" b="1">
                <a:solidFill>
                  <a:srgbClr val="000000"/>
                </a:solidFill>
              </a:defRPr>
            </a:pPr>
            <a:r>
              <a:t>Generalized neonatal hypotonia</a:t>
            </a:r>
          </a:p>
          <a:p>
            <a:pPr>
              <a:defRPr sz="1600" b="1">
                <a:solidFill>
                  <a:srgbClr val="000000"/>
                </a:solidFill>
              </a:defRPr>
            </a:pPr>
            <a:r>
              <a:t>Feeding difficulties</a:t>
            </a:r>
          </a:p>
          <a:p>
            <a:pPr>
              <a:defRPr sz="1600" b="1">
                <a:solidFill>
                  <a:srgbClr val="000000"/>
                </a:solidFill>
              </a:defRPr>
            </a:pPr>
            <a:r>
              <a:t>Ptosis</a:t>
            </a:r>
          </a:p>
          <a:p>
            <a:pPr>
              <a:defRPr sz="1600" b="1">
                <a:solidFill>
                  <a:srgbClr val="000000"/>
                </a:solidFill>
              </a:defRPr>
            </a:pPr>
            <a:r>
              <a:t>Abnormality of metabolism/homeostasis</a:t>
            </a:r>
          </a:p>
          <a:p>
            <a:pPr>
              <a:defRPr sz="1600" b="1">
                <a:solidFill>
                  <a:srgbClr val="000000"/>
                </a:solidFill>
              </a:defRPr>
            </a:pPr>
            <a:r>
              <a:t>Hyperreflexia</a:t>
            </a:r>
          </a:p>
          <a:p>
            <a:pPr>
              <a:defRPr sz="1600" b="1">
                <a:solidFill>
                  <a:srgbClr val="000000"/>
                </a:solidFill>
              </a:defRPr>
            </a:pPr>
            <a:r>
              <a:t>Macrocephaly</a:t>
            </a:r>
          </a:p>
          <a:p>
            <a:pPr>
              <a:defRPr sz="1600" b="1">
                <a:solidFill>
                  <a:srgbClr val="000000"/>
                </a:solidFill>
              </a:defRPr>
            </a:pPr>
            <a:r>
              <a:t>Abnormality of neuronal migration</a:t>
            </a:r>
          </a:p>
          <a:p>
            <a:pPr>
              <a:defRPr sz="1600" b="1">
                <a:solidFill>
                  <a:srgbClr val="000000"/>
                </a:solidFill>
              </a:defRPr>
            </a:pPr>
            <a:r>
              <a:t>Abnormality of movement</a:t>
            </a:r>
          </a:p>
          <a:p>
            <a:pPr>
              <a:defRPr sz="1600" b="1">
                <a:solidFill>
                  <a:srgbClr val="000000"/>
                </a:solidFill>
              </a:defRPr>
            </a:pPr>
            <a:r>
              <a:t>High forehead</a:t>
            </a:r>
          </a:p>
          <a:p>
            <a:pPr>
              <a:defRPr sz="1600" b="1">
                <a:solidFill>
                  <a:srgbClr val="000000"/>
                </a:solidFill>
              </a:defRPr>
            </a:pPr>
            <a:r>
              <a:t>Low-set</a:t>
            </a:r>
          </a:p>
          <a:p>
            <a:pPr>
              <a:defRPr sz="1600" b="1">
                <a:solidFill>
                  <a:srgbClr val="000000"/>
                </a:solidFill>
              </a:defRPr>
            </a:pPr>
            <a:r>
              <a:t> posteriorly rotated ears</a:t>
            </a:r>
          </a:p>
          <a:p>
            <a:pPr>
              <a:defRPr sz="1600" b="1">
                <a:solidFill>
                  <a:srgbClr val="000000"/>
                </a:solidFill>
              </a:defRPr>
            </a:pPr>
            <a:r>
              <a:t>Bilateral single transverse palmar creases</a:t>
            </a:r>
          </a:p>
          <a:p>
            <a:pPr>
              <a:defRPr sz="1600" b="1">
                <a:solidFill>
                  <a:srgbClr val="000000"/>
                </a:solidFill>
              </a:defRPr>
            </a:pPr>
            <a:r>
              <a:t>Developmental regression</a:t>
            </a:r>
          </a:p>
          <a:p>
            <a:pPr>
              <a:defRPr sz="1600" b="1">
                <a:solidFill>
                  <a:srgbClr val="000080"/>
                </a:solidFill>
              </a:defRPr>
            </a:pPr>
            <a:r>
              <a:t>There are more ... , refer NOTES below</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AD</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JAK2 , HET , c.1543 , 1546dupAATG ,  Dad is : HET , Mom is : NEG</a:t>
            </a:r>
          </a:p>
          <a:p>
            <a:pPr>
              <a:defRPr sz="1500" b="1" i="1">
                <a:solidFill>
                  <a:srgbClr val="000080"/>
                </a:solidFill>
              </a:defRPr>
            </a:pPr>
            <a:r>
              <a:t>Disease and MIM List =&gt; </a:t>
            </a:r>
          </a:p>
          <a:p>
            <a:pPr>
              <a:defRPr sz="1300" b="1" i="1">
                <a:solidFill>
                  <a:srgbClr val="000080"/>
                </a:solidFill>
              </a:defRPr>
            </a:pPr>
            <a:r>
              <a:t>Leukemia acute myeloid somatic, MIM : 601626</a:t>
            </a:r>
          </a:p>
          <a:p>
            <a:pPr>
              <a:defRPr sz="1300" b="1" i="1">
                <a:solidFill>
                  <a:srgbClr val="000080"/>
                </a:solidFill>
              </a:defRPr>
            </a:pPr>
            <a:r>
              <a:t>Myelofibrosis somatic, MIM : 254450</a:t>
            </a:r>
          </a:p>
          <a:p>
            <a:pPr>
              <a:defRPr sz="1300" b="1" i="1">
                <a:solidFill>
                  <a:srgbClr val="000080"/>
                </a:solidFill>
              </a:defRPr>
            </a:pPr>
            <a:r>
              <a:t>{Budd-Chiari syndrome somatic}, MIM : 600800</a:t>
            </a:r>
          </a:p>
          <a:p>
            <a:pPr>
              <a:defRPr sz="1300" b="1" i="1">
                <a:solidFill>
                  <a:srgbClr val="000080"/>
                </a:solidFill>
              </a:defRPr>
            </a:pPr>
            <a:r>
              <a:t>Erythrocytosis somatic, MIM : 133100</a:t>
            </a:r>
          </a:p>
          <a:p>
            <a:pPr>
              <a:defRPr sz="1300" b="1" i="1">
                <a:solidFill>
                  <a:srgbClr val="000080"/>
                </a:solidFill>
              </a:defRPr>
            </a:pPr>
            <a:r>
              <a:t>Thrombocythemia 3, MIM : 614521</a:t>
            </a:r>
          </a:p>
          <a:p>
            <a:pPr>
              <a:defRPr sz="1300" b="1" i="1">
                <a:solidFill>
                  <a:srgbClr val="000080"/>
                </a:solidFill>
              </a:defRPr>
            </a:pPr>
            <a:r>
              <a:t>Polycythemia vera somatic, MIM : 263300</a:t>
            </a:r>
          </a:p>
          <a:p>
            <a:pPr>
              <a:defRPr sz="1500" b="1">
                <a:solidFill>
                  <a:srgbClr val="000080"/>
                </a:solidFill>
              </a:defRPr>
            </a:pPr>
            <a:r>
              <a:t>ExAC =&gt; Not reported , gnomAD =&gt; Not reported</a:t>
            </a:r>
          </a:p>
          <a:p>
            <a:pPr>
              <a:defRPr sz="1500" b="1">
                <a:solidFill>
                  <a:srgbClr val="000080"/>
                </a:solidFill>
              </a:defRPr>
            </a:pPr>
            <a:r>
              <a:t>ClinVar =&gt; Not reported , HGMD =&gt; Not reported</a:t>
            </a:r>
          </a:p>
          <a:p>
            <a:pPr>
              <a:defRPr sz="1500" b="1">
                <a:solidFill>
                  <a:srgbClr val="000080"/>
                </a:solidFill>
              </a:defRPr>
            </a:pPr>
            <a:r>
              <a:t>In silico  =&gt;  SIFT : NA  ,  Polyphen : NA , Mutation Taster Pred : NA  ,  CAVA_IMPACT : HIGH</a:t>
            </a:r>
          </a:p>
          <a:p>
            <a:pPr>
              <a:defRPr sz="1500" b="1">
                <a:solidFill>
                  <a:srgbClr val="000080"/>
                </a:solidFill>
              </a:defRPr>
            </a:pPr>
            <a:r>
              <a:t>Location =&gt;  Ex12</a:t>
            </a:r>
          </a:p>
          <a:p>
            <a:pPr>
              <a:defRPr sz="1300" i="1">
                <a:solidFill>
                  <a:srgbClr val="000000"/>
                </a:solidFill>
              </a:defRPr>
            </a:pPr>
            <a:r>
              <a:t>Entrez Gene Summary / (CAVA_GENE_ID : ENSG00000096968)  =&gt; This gene product is a protein tyrosine kinase involved in a specific subset of cytokine receptor signaling pathways. It has been found to be constituitively associated with the prolactin receptor and is required for responses to gamma interferon. Mice that do not express an active protein for this gene exhibit embryonic lethality associated with the absence of definitive erythropoiesis. [provided by RefSeq, Jul 2008]</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123.1</a:t>
                      </a:r>
                    </a:p>
                  </a:txBody>
                  <a:tcPr/>
                </a:tc>
                <a:tc>
                  <a:txBody>
                    <a:bodyPr/>
                    <a:lstStyle/>
                    <a:p>
                      <a:r>
                        <a:rPr sz="1000"/>
                        <a:t>147</a:t>
                      </a:r>
                    </a:p>
                  </a:txBody>
                  <a:tcPr/>
                </a:tc>
                <a:tc>
                  <a:txBody>
                    <a:bodyPr/>
                    <a:lstStyle/>
                    <a:p>
                      <a:r>
                        <a:rPr sz="1000"/>
                        <a:t>z=-1.34</a:t>
                      </a:r>
                    </a:p>
                  </a:txBody>
                  <a:tcPr/>
                </a:tc>
              </a:tr>
              <a:tr h="146304">
                <a:tc>
                  <a:txBody>
                    <a:bodyPr/>
                    <a:lstStyle/>
                    <a:p>
                      <a:r>
                        <a:rPr sz="1000"/>
                        <a:t>Missense</a:t>
                      </a:r>
                    </a:p>
                  </a:txBody>
                  <a:tcPr/>
                </a:tc>
                <a:tc>
                  <a:txBody>
                    <a:bodyPr/>
                    <a:lstStyle/>
                    <a:p>
                      <a:r>
                        <a:rPr sz="1000"/>
                        <a:t>326.9</a:t>
                      </a:r>
                    </a:p>
                  </a:txBody>
                  <a:tcPr/>
                </a:tc>
                <a:tc>
                  <a:txBody>
                    <a:bodyPr/>
                    <a:lstStyle/>
                    <a:p>
                      <a:r>
                        <a:rPr sz="1000"/>
                        <a:t>320</a:t>
                      </a:r>
                    </a:p>
                  </a:txBody>
                  <a:tcPr/>
                </a:tc>
                <a:tc>
                  <a:txBody>
                    <a:bodyPr/>
                    <a:lstStyle/>
                    <a:p>
                      <a:r>
                        <a:rPr sz="1000"/>
                        <a:t>z=0.19</a:t>
                      </a:r>
                    </a:p>
                  </a:txBody>
                  <a:tcPr/>
                </a:tc>
              </a:tr>
              <a:tr h="146304">
                <a:tc>
                  <a:txBody>
                    <a:bodyPr/>
                    <a:lstStyle/>
                    <a:p>
                      <a:r>
                        <a:rPr sz="1000"/>
                        <a:t>LoF</a:t>
                      </a:r>
                    </a:p>
                  </a:txBody>
                  <a:tcPr/>
                </a:tc>
                <a:tc>
                  <a:txBody>
                    <a:bodyPr/>
                    <a:lstStyle/>
                    <a:p>
                      <a:r>
                        <a:rPr sz="1000"/>
                        <a:t>45.8</a:t>
                      </a:r>
                    </a:p>
                  </a:txBody>
                  <a:tcPr/>
                </a:tc>
                <a:tc>
                  <a:txBody>
                    <a:bodyPr/>
                    <a:lstStyle/>
                    <a:p>
                      <a:r>
                        <a:rPr sz="1000"/>
                        <a:t>8</a:t>
                      </a:r>
                    </a:p>
                  </a:txBody>
                  <a:tcPr/>
                </a:tc>
                <a:tc>
                  <a:txBody>
                    <a:bodyPr/>
                    <a:lstStyle/>
                    <a:p>
                      <a:r>
                        <a:rPr sz="1000"/>
                        <a:t>pLI=0.97</a:t>
                      </a:r>
                    </a:p>
                  </a:txBody>
                  <a:tcPr/>
                </a:tc>
              </a:tr>
              <a:tr h="146304">
                <a:tc>
                  <a:txBody>
                    <a:bodyPr/>
                    <a:lstStyle/>
                    <a:p>
                      <a:r>
                        <a:rPr sz="1000"/>
                        <a:t>CNV</a:t>
                      </a:r>
                    </a:p>
                  </a:txBody>
                  <a:tcPr/>
                </a:tc>
                <a:tc>
                  <a:txBody>
                    <a:bodyPr/>
                    <a:lstStyle/>
                    <a:p>
                      <a:r>
                        <a:rPr sz="1000"/>
                        <a:t>8.6</a:t>
                      </a:r>
                    </a:p>
                  </a:txBody>
                  <a:tcPr/>
                </a:tc>
                <a:tc>
                  <a:txBody>
                    <a:bodyPr/>
                    <a:lstStyle/>
                    <a:p>
                      <a:r>
                        <a:rPr sz="1000"/>
                        <a:t>42</a:t>
                      </a:r>
                    </a:p>
                  </a:txBody>
                  <a:tcPr/>
                </a:tc>
                <a:tc>
                  <a:txBody>
                    <a:bodyPr/>
                    <a:lstStyle/>
                    <a:p>
                      <a:r>
                        <a:rPr sz="1000"/>
                        <a:t>z=-2.01</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:601626</a:t>
            </a:r>
          </a:p>
          <a:p>
            <a:pPr>
              <a:defRPr sz="1000"/>
            </a:pPr>
            <a:r>
              <a:rPr>
                <a:hlinkClick r:id="rId3"/>
              </a:rPr>
              <a:t>MIM :254450</a:t>
            </a:r>
          </a:p>
          <a:p>
            <a:pPr>
              <a:defRPr sz="1000"/>
            </a:pPr>
            <a:r>
              <a:rPr>
                <a:hlinkClick r:id="rId4"/>
              </a:rPr>
              <a:t>MIM :600800</a:t>
            </a:r>
          </a:p>
          <a:p>
            <a:pPr>
              <a:defRPr sz="1000"/>
            </a:pPr>
            <a:r>
              <a:rPr>
                <a:hlinkClick r:id="rId5"/>
              </a:rPr>
              <a:t>MIM :133100</a:t>
            </a:r>
          </a:p>
          <a:p>
            <a:pPr>
              <a:defRPr sz="1000"/>
            </a:pPr>
            <a:r>
              <a:rPr>
                <a:hlinkClick r:id="rId6"/>
              </a:rPr>
              <a:t>MIM :614521</a:t>
            </a:r>
          </a:p>
          <a:p>
            <a:pPr>
              <a:defRPr sz="1000"/>
            </a:pPr>
            <a:r>
              <a:rPr>
                <a:hlinkClick r:id="rId7"/>
              </a:rPr>
              <a:t>MIM :263300</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8"/>
              </a:rPr>
              <a:t>OMIM</a:t>
            </a:r>
          </a:p>
          <a:p>
            <a:pPr>
              <a:defRPr sz="1000"/>
            </a:pPr>
            <a:r>
              <a:rPr>
                <a:hlinkClick r:id="rId9"/>
              </a:rPr>
              <a:t>NCBI</a:t>
            </a:r>
          </a:p>
          <a:p>
            <a:pPr>
              <a:defRPr sz="1000"/>
            </a:pPr>
            <a:r>
              <a:rPr>
                <a:hlinkClick r:id="rId10"/>
              </a:rPr>
              <a:t>GENECARDS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Myeloproliferative disorder</a:t>
            </a:r>
          </a:p>
          <a:p>
            <a:pPr>
              <a:defRPr sz="1600" b="1">
                <a:solidFill>
                  <a:srgbClr val="000000"/>
                </a:solidFill>
              </a:defRPr>
            </a:pPr>
            <a:r>
              <a:t>Myelofibrosis</a:t>
            </a:r>
          </a:p>
          <a:p>
            <a:pPr>
              <a:defRPr sz="1600" b="1">
                <a:solidFill>
                  <a:srgbClr val="000000"/>
                </a:solidFill>
              </a:defRPr>
            </a:pPr>
            <a:r>
              <a:t>Somatic mutation</a:t>
            </a:r>
          </a:p>
          <a:p>
            <a:pPr>
              <a:defRPr sz="1600" b="1">
                <a:solidFill>
                  <a:srgbClr val="000000"/>
                </a:solidFill>
              </a:defRPr>
            </a:pPr>
            <a:r>
              <a:t>Gingival bleeding</a:t>
            </a:r>
          </a:p>
          <a:p>
            <a:pPr>
              <a:defRPr sz="1600" b="1">
                <a:solidFill>
                  <a:srgbClr val="000000"/>
                </a:solidFill>
              </a:defRPr>
            </a:pPr>
            <a:r>
              <a:t>Intermittent claudication</a:t>
            </a:r>
          </a:p>
          <a:p>
            <a:pPr>
              <a:defRPr sz="1600" b="1">
                <a:solidFill>
                  <a:srgbClr val="000000"/>
                </a:solidFill>
              </a:defRPr>
            </a:pPr>
            <a:r>
              <a:t>Arterial thrombosis</a:t>
            </a:r>
          </a:p>
          <a:p>
            <a:pPr>
              <a:defRPr sz="1600" b="1">
                <a:solidFill>
                  <a:srgbClr val="000000"/>
                </a:solidFill>
              </a:defRPr>
            </a:pPr>
            <a:r>
              <a:t>Budd-Chiari syndrome</a:t>
            </a:r>
          </a:p>
          <a:p>
            <a:pPr>
              <a:defRPr sz="1600" b="1">
                <a:solidFill>
                  <a:srgbClr val="000000"/>
                </a:solidFill>
              </a:defRPr>
            </a:pPr>
            <a:r>
              <a:t>Gastrointestinal hemorrhage</a:t>
            </a:r>
          </a:p>
          <a:p>
            <a:pPr>
              <a:defRPr sz="1600" b="1">
                <a:solidFill>
                  <a:srgbClr val="000000"/>
                </a:solidFill>
              </a:defRPr>
            </a:pPr>
            <a:r>
              <a:t>Portal hypertension</a:t>
            </a:r>
          </a:p>
          <a:p>
            <a:pPr>
              <a:defRPr sz="1600" b="1">
                <a:solidFill>
                  <a:srgbClr val="000000"/>
                </a:solidFill>
              </a:defRPr>
            </a:pPr>
            <a:r>
              <a:t>Splenomegaly</a:t>
            </a:r>
          </a:p>
          <a:p>
            <a:pPr>
              <a:defRPr sz="1600" b="1">
                <a:solidFill>
                  <a:srgbClr val="000000"/>
                </a:solidFill>
              </a:defRPr>
            </a:pPr>
            <a:r>
              <a:t>Weight loss</a:t>
            </a:r>
          </a:p>
          <a:p>
            <a:pPr>
              <a:defRPr sz="1600" b="1">
                <a:solidFill>
                  <a:srgbClr val="000000"/>
                </a:solidFill>
              </a:defRPr>
            </a:pPr>
            <a:r>
              <a:t>Abdominal pain</a:t>
            </a:r>
          </a:p>
          <a:p>
            <a:pPr>
              <a:defRPr sz="1600" b="1">
                <a:solidFill>
                  <a:srgbClr val="000000"/>
                </a:solidFill>
              </a:defRPr>
            </a:pPr>
            <a:r>
              <a:t>Headache</a:t>
            </a:r>
          </a:p>
          <a:p>
            <a:pPr>
              <a:defRPr sz="1600" b="1">
                <a:solidFill>
                  <a:srgbClr val="000000"/>
                </a:solidFill>
              </a:defRPr>
            </a:pPr>
            <a:r>
              <a:t>Respiratory insufficiency</a:t>
            </a:r>
          </a:p>
          <a:p>
            <a:pPr>
              <a:defRPr sz="1600" b="1">
                <a:solidFill>
                  <a:srgbClr val="000000"/>
                </a:solidFill>
              </a:defRPr>
            </a:pPr>
            <a:r>
              <a:t>Pulmonary embolism</a:t>
            </a:r>
          </a:p>
          <a:p>
            <a:pPr>
              <a:defRPr sz="1600" b="1">
                <a:solidFill>
                  <a:srgbClr val="000000"/>
                </a:solidFill>
              </a:defRPr>
            </a:pPr>
            <a:r>
              <a:t>Epistaxis</a:t>
            </a:r>
          </a:p>
          <a:p>
            <a:pPr>
              <a:defRPr sz="1600" b="1">
                <a:solidFill>
                  <a:srgbClr val="000000"/>
                </a:solidFill>
              </a:defRPr>
            </a:pPr>
            <a:r>
              <a:t>Stroke</a:t>
            </a:r>
          </a:p>
          <a:p>
            <a:pPr>
              <a:defRPr sz="1600" b="1">
                <a:solidFill>
                  <a:srgbClr val="000000"/>
                </a:solidFill>
              </a:defRPr>
            </a:pPr>
            <a:r>
              <a:t>Tinnitus</a:t>
            </a:r>
          </a:p>
          <a:p>
            <a:pPr>
              <a:defRPr sz="1600" b="1">
                <a:solidFill>
                  <a:srgbClr val="000000"/>
                </a:solidFill>
              </a:defRPr>
            </a:pPr>
            <a:r>
              <a:t>Fatigue</a:t>
            </a:r>
          </a:p>
          <a:p>
            <a:pPr>
              <a:defRPr sz="1600" b="1">
                <a:solidFill>
                  <a:srgbClr val="000000"/>
                </a:solidFill>
              </a:defRPr>
            </a:pPr>
            <a:r>
              <a:t>Angina pectoris</a:t>
            </a:r>
          </a:p>
        </p:txBody>
      </p:sp>
      <p:sp>
        <p:nvSpPr>
          <p:cNvPr id="3" name="TextBox 2"/>
          <p:cNvSpPr txBox="1"/>
          <p:nvPr/>
        </p:nvSpPr>
        <p:spPr>
          <a:xfrm>
            <a:off x="4572000" y="731520"/>
            <a:ext cx="5486400" cy="4572000"/>
          </a:xfrm>
          <a:prstGeom prst="rect">
            <a:avLst/>
          </a:prstGeom>
          <a:noFill/>
        </p:spPr>
        <p:txBody>
          <a:bodyPr wrap="square">
            <a:spAutoFit/>
          </a:bodyPr>
          <a:lstStyle/>
          <a:p>
            <a:endParaRPr/>
          </a:p>
          <a:p>
            <a:pPr>
              <a:defRPr sz="1600" b="1">
                <a:solidFill>
                  <a:srgbClr val="000000"/>
                </a:solidFill>
              </a:defRPr>
            </a:pPr>
            <a:r>
              <a:t>Portal vein thrombosis</a:t>
            </a:r>
          </a:p>
          <a:p>
            <a:pPr>
              <a:defRPr sz="1600" b="1">
                <a:solidFill>
                  <a:srgbClr val="000000"/>
                </a:solidFill>
              </a:defRPr>
            </a:pPr>
            <a:r>
              <a:t>Arthralgia</a:t>
            </a:r>
          </a:p>
          <a:p>
            <a:pPr>
              <a:defRPr sz="1600" b="1">
                <a:solidFill>
                  <a:srgbClr val="000000"/>
                </a:solidFill>
              </a:defRPr>
            </a:pPr>
            <a:r>
              <a:t>Pruritus</a:t>
            </a:r>
          </a:p>
          <a:p>
            <a:pPr>
              <a:defRPr sz="1600" b="1">
                <a:solidFill>
                  <a:srgbClr val="000000"/>
                </a:solidFill>
              </a:defRPr>
            </a:pPr>
            <a:r>
              <a:t>Myelodysplasia</a:t>
            </a:r>
          </a:p>
          <a:p>
            <a:pPr>
              <a:defRPr sz="1600" b="1">
                <a:solidFill>
                  <a:srgbClr val="000000"/>
                </a:solidFill>
              </a:defRPr>
            </a:pPr>
            <a:r>
              <a:t>Acute leukemia</a:t>
            </a:r>
          </a:p>
          <a:p>
            <a:pPr>
              <a:defRPr sz="1600" b="1">
                <a:solidFill>
                  <a:srgbClr val="000000"/>
                </a:solidFill>
              </a:defRPr>
            </a:pPr>
            <a:r>
              <a:t>Vertigo</a:t>
            </a:r>
          </a:p>
          <a:p>
            <a:pPr>
              <a:defRPr sz="1600" b="1">
                <a:solidFill>
                  <a:srgbClr val="000000"/>
                </a:solidFill>
              </a:defRPr>
            </a:pPr>
            <a:r>
              <a:t>Hepatomegaly</a:t>
            </a:r>
          </a:p>
          <a:p>
            <a:pPr>
              <a:defRPr sz="1600" b="1">
                <a:solidFill>
                  <a:srgbClr val="000000"/>
                </a:solidFill>
              </a:defRPr>
            </a:pPr>
            <a:r>
              <a:t>Bruising susceptibility</a:t>
            </a:r>
          </a:p>
          <a:p>
            <a:pPr>
              <a:defRPr sz="1600" b="1">
                <a:solidFill>
                  <a:srgbClr val="000000"/>
                </a:solidFill>
              </a:defRPr>
            </a:pPr>
            <a:r>
              <a:t>Increased hematocrit</a:t>
            </a:r>
          </a:p>
          <a:p>
            <a:pPr>
              <a:defRPr sz="1600" b="1">
                <a:solidFill>
                  <a:srgbClr val="000000"/>
                </a:solidFill>
              </a:defRPr>
            </a:pPr>
            <a:r>
              <a:t>Increased hemoglobin</a:t>
            </a:r>
          </a:p>
          <a:p>
            <a:pPr>
              <a:defRPr sz="1600" b="1">
                <a:solidFill>
                  <a:srgbClr val="000000"/>
                </a:solidFill>
              </a:defRPr>
            </a:pPr>
            <a:r>
              <a:t>Increased megakaryocyte count</a:t>
            </a:r>
          </a:p>
          <a:p>
            <a:pPr>
              <a:defRPr sz="1600" b="1">
                <a:solidFill>
                  <a:srgbClr val="000000"/>
                </a:solidFill>
              </a:defRPr>
            </a:pPr>
            <a:r>
              <a:t>Cerebral ischemia</a:t>
            </a:r>
          </a:p>
          <a:p>
            <a:pPr>
              <a:defRPr sz="1600" b="1">
                <a:solidFill>
                  <a:srgbClr val="000000"/>
                </a:solidFill>
              </a:defRPr>
            </a:pPr>
            <a:r>
              <a:t>Thrombocytosis</a:t>
            </a:r>
          </a:p>
          <a:p>
            <a:pPr>
              <a:defRPr sz="1600" b="1">
                <a:solidFill>
                  <a:srgbClr val="000000"/>
                </a:solidFill>
              </a:defRPr>
            </a:pPr>
            <a:r>
              <a:t>Cerebral hemorrhage</a:t>
            </a:r>
          </a:p>
          <a:p>
            <a:pPr>
              <a:defRPr sz="1600" b="1">
                <a:solidFill>
                  <a:srgbClr val="000000"/>
                </a:solidFill>
              </a:defRPr>
            </a:pPr>
            <a:r>
              <a:t>Thromboembolism</a:t>
            </a:r>
          </a:p>
          <a:p>
            <a:pPr>
              <a:defRPr sz="1600" b="1">
                <a:solidFill>
                  <a:srgbClr val="000000"/>
                </a:solidFill>
              </a:defRPr>
            </a:pPr>
            <a:r>
              <a:t>Thrombocytopenia</a:t>
            </a:r>
          </a:p>
          <a:p>
            <a:pPr>
              <a:defRPr sz="1600" b="1">
                <a:solidFill>
                  <a:srgbClr val="000000"/>
                </a:solidFill>
              </a:defRPr>
            </a:pPr>
            <a:r>
              <a:t>Increased red blood cell mass</a:t>
            </a:r>
          </a:p>
          <a:p>
            <a:pPr>
              <a:defRPr sz="1600" b="1">
                <a:solidFill>
                  <a:srgbClr val="000000"/>
                </a:solidFill>
              </a:defRPr>
            </a:pPr>
            <a:r>
              <a:t>Sporadic</a:t>
            </a:r>
          </a:p>
          <a:p>
            <a:pPr>
              <a:defRPr sz="1600" b="1">
                <a:solidFill>
                  <a:srgbClr val="000000"/>
                </a:solidFill>
              </a:defRPr>
            </a:pPr>
            <a:r>
              <a:t>Leukocytosis</a:t>
            </a:r>
          </a:p>
          <a:p>
            <a:pPr>
              <a:defRPr sz="1600" b="1">
                <a:solidFill>
                  <a:srgbClr val="000000"/>
                </a:solidFill>
              </a:defRPr>
            </a:pPr>
            <a:r>
              <a:t>Gastrointestinal infarctions</a:t>
            </a:r>
          </a:p>
          <a:p>
            <a:pPr>
              <a:defRPr sz="1600" b="1">
                <a:solidFill>
                  <a:srgbClr val="000080"/>
                </a:solidFill>
              </a:defRPr>
            </a:pPr>
            <a:r>
              <a:t>There are more ... , refer NOTES below</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AD/AR</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ROR2 , HET , NM_004560.3:c.2080T&gt;C , NP_004551.2:p.Cys694Arg ,  Dad is : HET , Mom is : HET</a:t>
            </a:r>
          </a:p>
          <a:p>
            <a:pPr>
              <a:defRPr sz="1500" b="1" i="1">
                <a:solidFill>
                  <a:srgbClr val="000080"/>
                </a:solidFill>
              </a:defRPr>
            </a:pPr>
            <a:r>
              <a:t>Disease and MIM List =&gt; </a:t>
            </a:r>
          </a:p>
          <a:p>
            <a:pPr>
              <a:defRPr sz="1300" b="1" i="1">
                <a:solidFill>
                  <a:srgbClr val="000080"/>
                </a:solidFill>
              </a:defRPr>
            </a:pPr>
            <a:r>
              <a:t>Brachydactyly type B1, MIM : 113000</a:t>
            </a:r>
          </a:p>
          <a:p>
            <a:pPr>
              <a:defRPr sz="1300" b="1" i="1">
                <a:solidFill>
                  <a:srgbClr val="000080"/>
                </a:solidFill>
              </a:defRPr>
            </a:pPr>
            <a:r>
              <a:t>Robinow syndrome autosomal recessive, MIM : 268310</a:t>
            </a:r>
          </a:p>
          <a:p>
            <a:pPr>
              <a:defRPr sz="1500" b="1">
                <a:solidFill>
                  <a:srgbClr val="000080"/>
                </a:solidFill>
              </a:defRPr>
            </a:pPr>
            <a:r>
              <a:t>ExAC =&gt;  12/121218 (0 hom ;0.0165% NFE) , gnomAD =&gt; Not reported</a:t>
            </a:r>
          </a:p>
          <a:p>
            <a:pPr>
              <a:defRPr sz="1500" b="1">
                <a:solidFill>
                  <a:srgbClr val="000080"/>
                </a:solidFill>
              </a:defRPr>
            </a:pPr>
            <a:r>
              <a:t>ClinVar =&gt; Uncertain_significance , ID: 199098  , HGMD =&gt; Not reported</a:t>
            </a:r>
          </a:p>
          <a:p>
            <a:pPr>
              <a:defRPr sz="1500" b="1">
                <a:solidFill>
                  <a:srgbClr val="000080"/>
                </a:solidFill>
              </a:defRPr>
            </a:pPr>
            <a:r>
              <a:t>In silico  =&gt;  SIFT : D  ,  Polyphen : D|P , Mutation Taster Pred : D|D  ,  CAVA_IMPACT : MODERATE</a:t>
            </a:r>
          </a:p>
          <a:p>
            <a:pPr>
              <a:defRPr sz="1500" b="1">
                <a:solidFill>
                  <a:srgbClr val="000080"/>
                </a:solidFill>
              </a:defRPr>
            </a:pPr>
            <a:r>
              <a:t>Location =&gt;  Ex9</a:t>
            </a:r>
          </a:p>
          <a:p>
            <a:pPr>
              <a:defRPr sz="1300" i="1">
                <a:solidFill>
                  <a:srgbClr val="000000"/>
                </a:solidFill>
              </a:defRPr>
            </a:pPr>
            <a:r>
              <a:t>Entrez Gene Summary / (CAVA_GENE_ID : ENSG00000169071)  =&gt; The protein encoded by this gene is a receptor protein tyrosine kinase and type I transmembrane protein that belongs to the ROR subfamily of cell surface receptors.  The protein may be involved in the early formation of the chondrocytes and may be required for cartilage and growth plate development.  Mutations in this gene can cause brachydactyly type B, a skeletal disorder characterized by hypoplasia/aplasia of distal phalanges and nails. In addition, mutations in this gene can cause the autosomal recessive form of Robinow syndrome, which is characterized by skeletal dysplasia with generalized limb bone shortening, segmental defects of the spine, brachydactyly, and a dysmorphic facial appearance. [provided by RefSeq, Jul 2008]</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217.9</a:t>
                      </a:r>
                    </a:p>
                  </a:txBody>
                  <a:tcPr/>
                </a:tc>
                <a:tc>
                  <a:txBody>
                    <a:bodyPr/>
                    <a:lstStyle/>
                    <a:p>
                      <a:r>
                        <a:rPr sz="1000"/>
                        <a:t>219</a:t>
                      </a:r>
                    </a:p>
                  </a:txBody>
                  <a:tcPr/>
                </a:tc>
                <a:tc>
                  <a:txBody>
                    <a:bodyPr/>
                    <a:lstStyle/>
                    <a:p>
                      <a:r>
                        <a:rPr sz="1000"/>
                        <a:t>z=-0.04</a:t>
                      </a:r>
                    </a:p>
                  </a:txBody>
                  <a:tcPr/>
                </a:tc>
              </a:tr>
              <a:tr h="146304">
                <a:tc>
                  <a:txBody>
                    <a:bodyPr/>
                    <a:lstStyle/>
                    <a:p>
                      <a:r>
                        <a:rPr sz="1000"/>
                        <a:t>Missense</a:t>
                      </a:r>
                    </a:p>
                  </a:txBody>
                  <a:tcPr/>
                </a:tc>
                <a:tc>
                  <a:txBody>
                    <a:bodyPr/>
                    <a:lstStyle/>
                    <a:p>
                      <a:r>
                        <a:rPr sz="1000"/>
                        <a:t>425.1</a:t>
                      </a:r>
                    </a:p>
                  </a:txBody>
                  <a:tcPr/>
                </a:tc>
                <a:tc>
                  <a:txBody>
                    <a:bodyPr/>
                    <a:lstStyle/>
                    <a:p>
                      <a:r>
                        <a:rPr sz="1000"/>
                        <a:t>404</a:t>
                      </a:r>
                    </a:p>
                  </a:txBody>
                  <a:tcPr/>
                </a:tc>
                <a:tc>
                  <a:txBody>
                    <a:bodyPr/>
                    <a:lstStyle/>
                    <a:p>
                      <a:r>
                        <a:rPr sz="1000"/>
                        <a:t>z=0.50</a:t>
                      </a:r>
                    </a:p>
                  </a:txBody>
                  <a:tcPr/>
                </a:tc>
              </a:tr>
              <a:tr h="146304">
                <a:tc>
                  <a:txBody>
                    <a:bodyPr/>
                    <a:lstStyle/>
                    <a:p>
                      <a:r>
                        <a:rPr sz="1000"/>
                        <a:t>LoF</a:t>
                      </a:r>
                    </a:p>
                  </a:txBody>
                  <a:tcPr/>
                </a:tc>
                <a:tc>
                  <a:txBody>
                    <a:bodyPr/>
                    <a:lstStyle/>
                    <a:p>
                      <a:r>
                        <a:rPr sz="1000"/>
                        <a:t>27.4</a:t>
                      </a:r>
                    </a:p>
                  </a:txBody>
                  <a:tcPr/>
                </a:tc>
                <a:tc>
                  <a:txBody>
                    <a:bodyPr/>
                    <a:lstStyle/>
                    <a:p>
                      <a:r>
                        <a:rPr sz="1000"/>
                        <a:t>6</a:t>
                      </a:r>
                    </a:p>
                  </a:txBody>
                  <a:tcPr/>
                </a:tc>
                <a:tc>
                  <a:txBody>
                    <a:bodyPr/>
                    <a:lstStyle/>
                    <a:p>
                      <a:r>
                        <a:rPr sz="1000"/>
                        <a:t>pLI=0.46</a:t>
                      </a:r>
                    </a:p>
                  </a:txBody>
                  <a:tcPr/>
                </a:tc>
              </a:tr>
              <a:tr h="146304">
                <a:tc>
                  <a:txBody>
                    <a:bodyPr/>
                    <a:lstStyle/>
                    <a:p>
                      <a:r>
                        <a:rPr sz="1000"/>
                        <a:t>CNV</a:t>
                      </a:r>
                    </a:p>
                  </a:txBody>
                  <a:tcPr/>
                </a:tc>
                <a:tc>
                  <a:txBody>
                    <a:bodyPr/>
                    <a:lstStyle/>
                    <a:p>
                      <a:r>
                        <a:rPr sz="1000"/>
                        <a:t>4.6</a:t>
                      </a:r>
                    </a:p>
                  </a:txBody>
                  <a:tcPr/>
                </a:tc>
                <a:tc>
                  <a:txBody>
                    <a:bodyPr/>
                    <a:lstStyle/>
                    <a:p>
                      <a:r>
                        <a:rPr sz="1000"/>
                        <a:t>3</a:t>
                      </a:r>
                    </a:p>
                  </a:txBody>
                  <a:tcPr/>
                </a:tc>
                <a:tc>
                  <a:txBody>
                    <a:bodyPr/>
                    <a:lstStyle/>
                    <a:p>
                      <a:r>
                        <a:rPr sz="1000"/>
                        <a:t>z=0.28</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:113000</a:t>
            </a:r>
          </a:p>
          <a:p>
            <a:pPr>
              <a:defRPr sz="1000"/>
            </a:pPr>
            <a:r>
              <a:rPr>
                <a:hlinkClick r:id="rId3"/>
              </a:rPr>
              <a:t>MIM :268310</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4"/>
              </a:rPr>
              <a:t>OMIM</a:t>
            </a:r>
          </a:p>
          <a:p>
            <a:pPr>
              <a:defRPr sz="1000"/>
            </a:pPr>
            <a:r>
              <a:rPr>
                <a:hlinkClick r:id="rId5"/>
              </a:rPr>
              <a:t>NCBI</a:t>
            </a:r>
          </a:p>
          <a:p>
            <a:pPr>
              <a:defRPr sz="1000"/>
            </a:pPr>
            <a:r>
              <a:rPr>
                <a:hlinkClick r:id="rId6"/>
              </a:rPr>
              <a:t>GENECARDS</a:t>
            </a:r>
          </a:p>
          <a:p>
            <a:pPr>
              <a:defRPr sz="1000"/>
            </a:pPr>
            <a:r>
              <a:rPr>
                <a:hlinkClick r:id="rId7"/>
              </a:rPr>
              <a:t>CLINVAR_PUBMED</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a:p>
          <a:p>
            <a:pPr>
              <a:defRPr sz="2600" b="1">
                <a:solidFill>
                  <a:srgbClr val="000080"/>
                </a:solidFill>
              </a:defRPr>
            </a:pPr>
            <a:r>
              <a:t>Phenotype List</a:t>
            </a:r>
          </a:p>
          <a:p>
            <a:pPr>
              <a:defRPr sz="1600" b="1">
                <a:solidFill>
                  <a:srgbClr val="000000"/>
                </a:solidFill>
              </a:defRPr>
            </a:pPr>
            <a:r>
              <a:t>Finger syndactyly</a:t>
            </a:r>
          </a:p>
          <a:p>
            <a:pPr>
              <a:defRPr sz="1600" b="1">
                <a:solidFill>
                  <a:srgbClr val="000000"/>
                </a:solidFill>
              </a:defRPr>
            </a:pPr>
            <a:r>
              <a:t>Open bite</a:t>
            </a:r>
          </a:p>
          <a:p>
            <a:pPr>
              <a:defRPr sz="1600" b="1">
                <a:solidFill>
                  <a:srgbClr val="000000"/>
                </a:solidFill>
              </a:defRPr>
            </a:pPr>
            <a:r>
              <a:t>Hypoplasia of penis</a:t>
            </a:r>
          </a:p>
          <a:p>
            <a:pPr>
              <a:defRPr sz="1600" b="1">
                <a:solidFill>
                  <a:srgbClr val="000000"/>
                </a:solidFill>
              </a:defRPr>
            </a:pPr>
            <a:r>
              <a:t>Bilateral single transverse palmar creases</a:t>
            </a:r>
          </a:p>
          <a:p>
            <a:pPr>
              <a:defRPr sz="1600" b="1">
                <a:solidFill>
                  <a:srgbClr val="000000"/>
                </a:solidFill>
              </a:defRPr>
            </a:pPr>
            <a:r>
              <a:t>Cryptorchidism</a:t>
            </a:r>
          </a:p>
          <a:p>
            <a:pPr>
              <a:defRPr sz="1600" b="1">
                <a:solidFill>
                  <a:srgbClr val="000000"/>
                </a:solidFill>
              </a:defRPr>
            </a:pPr>
            <a:r>
              <a:t>Depressed nasal bridge</a:t>
            </a:r>
          </a:p>
          <a:p>
            <a:pPr>
              <a:defRPr sz="1600" b="1">
                <a:solidFill>
                  <a:srgbClr val="000000"/>
                </a:solidFill>
              </a:defRPr>
            </a:pPr>
            <a:r>
              <a:t>Abnormality of the hip bone</a:t>
            </a:r>
          </a:p>
          <a:p>
            <a:pPr>
              <a:defRPr sz="1600" b="1">
                <a:solidFill>
                  <a:srgbClr val="000000"/>
                </a:solidFill>
              </a:defRPr>
            </a:pPr>
            <a:r>
              <a:t>Oral cleft</a:t>
            </a:r>
          </a:p>
          <a:p>
            <a:pPr>
              <a:defRPr sz="1600" b="1">
                <a:solidFill>
                  <a:srgbClr val="000000"/>
                </a:solidFill>
              </a:defRPr>
            </a:pPr>
            <a:r>
              <a:t>Alopecia</a:t>
            </a:r>
          </a:p>
          <a:p>
            <a:pPr>
              <a:defRPr sz="1600" b="1">
                <a:solidFill>
                  <a:srgbClr val="000000"/>
                </a:solidFill>
              </a:defRPr>
            </a:pPr>
            <a:r>
              <a:t>Clinodactyly of the 5th finger</a:t>
            </a:r>
          </a:p>
          <a:p>
            <a:pPr>
              <a:defRPr sz="1600" b="1">
                <a:solidFill>
                  <a:srgbClr val="000000"/>
                </a:solidFill>
              </a:defRPr>
            </a:pPr>
            <a:r>
              <a:t>Multicystic kidney dysplasia</a:t>
            </a:r>
          </a:p>
          <a:p>
            <a:pPr>
              <a:defRPr sz="1600" b="1">
                <a:solidFill>
                  <a:srgbClr val="000000"/>
                </a:solidFill>
              </a:defRPr>
            </a:pPr>
            <a:r>
              <a:t>Increased number of teeth</a:t>
            </a:r>
          </a:p>
          <a:p>
            <a:pPr>
              <a:defRPr sz="1600" b="1">
                <a:solidFill>
                  <a:srgbClr val="000000"/>
                </a:solidFill>
              </a:defRPr>
            </a:pPr>
            <a:r>
              <a:t>Rib fusion</a:t>
            </a:r>
          </a:p>
          <a:p>
            <a:pPr>
              <a:defRPr sz="1600" b="1">
                <a:solidFill>
                  <a:srgbClr val="000000"/>
                </a:solidFill>
              </a:defRPr>
            </a:pPr>
            <a:r>
              <a:t>Long palpebral fissure</a:t>
            </a:r>
          </a:p>
          <a:p>
            <a:pPr>
              <a:defRPr sz="1600" b="1">
                <a:solidFill>
                  <a:srgbClr val="000000"/>
                </a:solidFill>
              </a:defRPr>
            </a:pPr>
            <a:r>
              <a:t>Death in infancy</a:t>
            </a:r>
          </a:p>
          <a:p>
            <a:pPr>
              <a:defRPr sz="1600" b="1">
                <a:solidFill>
                  <a:srgbClr val="000000"/>
                </a:solidFill>
              </a:defRPr>
            </a:pPr>
            <a:r>
              <a:t>Short nose</a:t>
            </a:r>
          </a:p>
          <a:p>
            <a:pPr>
              <a:defRPr sz="1600" b="1">
                <a:solidFill>
                  <a:srgbClr val="000000"/>
                </a:solidFill>
              </a:defRPr>
            </a:pPr>
            <a:r>
              <a:t>Abnormality of the pulmonary valve</a:t>
            </a:r>
          </a:p>
          <a:p>
            <a:pPr>
              <a:defRPr sz="1600" b="1">
                <a:solidFill>
                  <a:srgbClr val="000000"/>
                </a:solidFill>
              </a:defRPr>
            </a:pPr>
            <a:r>
              <a:t>Camptodactyly of finger</a:t>
            </a:r>
          </a:p>
          <a:p>
            <a:pPr>
              <a:defRPr sz="1600" b="1">
                <a:solidFill>
                  <a:srgbClr val="000000"/>
                </a:solidFill>
              </a:defRPr>
            </a:pPr>
            <a:r>
              <a:t>Abnormality of the palate</a:t>
            </a:r>
          </a:p>
          <a:p>
            <a:pPr>
              <a:defRPr sz="1600" b="1">
                <a:solidFill>
                  <a:srgbClr val="000000"/>
                </a:solidFill>
              </a:defRPr>
            </a:pPr>
            <a:r>
              <a:t>Short neck</a:t>
            </a:r>
          </a:p>
        </p:txBody>
      </p:sp>
      <p:sp>
        <p:nvSpPr>
          <p:cNvPr id="3" name="TextBox 2"/>
          <p:cNvSpPr txBox="1"/>
          <p:nvPr/>
        </p:nvSpPr>
        <p:spPr>
          <a:xfrm>
            <a:off x="4572000" y="731520"/>
            <a:ext cx="5486400" cy="4572000"/>
          </a:xfrm>
          <a:prstGeom prst="rect">
            <a:avLst/>
          </a:prstGeom>
          <a:noFill/>
        </p:spPr>
        <p:txBody>
          <a:bodyPr wrap="square">
            <a:spAutoFit/>
          </a:bodyPr>
          <a:lstStyle/>
          <a:p>
            <a:endParaRPr/>
          </a:p>
          <a:p>
            <a:pPr>
              <a:defRPr sz="1600" b="1">
                <a:solidFill>
                  <a:srgbClr val="000000"/>
                </a:solidFill>
              </a:defRPr>
            </a:pPr>
            <a:r>
              <a:t>Bifid tongue</a:t>
            </a:r>
          </a:p>
          <a:p>
            <a:pPr>
              <a:defRPr sz="1600" b="1">
                <a:solidFill>
                  <a:srgbClr val="000000"/>
                </a:solidFill>
              </a:defRPr>
            </a:pPr>
            <a:r>
              <a:t>Broad thumb</a:t>
            </a:r>
          </a:p>
          <a:p>
            <a:pPr>
              <a:defRPr sz="1600" b="1">
                <a:solidFill>
                  <a:srgbClr val="000000"/>
                </a:solidFill>
              </a:defRPr>
            </a:pPr>
            <a:r>
              <a:t>Micrognathia</a:t>
            </a:r>
          </a:p>
          <a:p>
            <a:pPr>
              <a:defRPr sz="1600" b="1">
                <a:solidFill>
                  <a:srgbClr val="000000"/>
                </a:solidFill>
              </a:defRPr>
            </a:pPr>
            <a:r>
              <a:t>Strabismus</a:t>
            </a:r>
          </a:p>
          <a:p>
            <a:pPr>
              <a:defRPr sz="1600" b="1">
                <a:solidFill>
                  <a:srgbClr val="000000"/>
                </a:solidFill>
              </a:defRPr>
            </a:pPr>
            <a:r>
              <a:t>Nevus flammeus</a:t>
            </a:r>
          </a:p>
          <a:p>
            <a:pPr>
              <a:defRPr sz="1600" b="1">
                <a:solidFill>
                  <a:srgbClr val="000000"/>
                </a:solidFill>
              </a:defRPr>
            </a:pPr>
            <a:r>
              <a:t>Abnormality of the tricuspid valve</a:t>
            </a:r>
          </a:p>
          <a:p>
            <a:pPr>
              <a:defRPr sz="1600" b="1">
                <a:solidFill>
                  <a:srgbClr val="000000"/>
                </a:solidFill>
              </a:defRPr>
            </a:pPr>
            <a:r>
              <a:t>Ptosis</a:t>
            </a:r>
          </a:p>
          <a:p>
            <a:pPr>
              <a:defRPr sz="1600" b="1">
                <a:solidFill>
                  <a:srgbClr val="000000"/>
                </a:solidFill>
              </a:defRPr>
            </a:pPr>
            <a:r>
              <a:t>Atrial septal defect</a:t>
            </a:r>
          </a:p>
          <a:p>
            <a:pPr>
              <a:defRPr sz="1600" b="1">
                <a:solidFill>
                  <a:srgbClr val="000000"/>
                </a:solidFill>
              </a:defRPr>
            </a:pPr>
            <a:r>
              <a:t>Low-set</a:t>
            </a:r>
          </a:p>
          <a:p>
            <a:pPr>
              <a:defRPr sz="1600" b="1">
                <a:solidFill>
                  <a:srgbClr val="000000"/>
                </a:solidFill>
              </a:defRPr>
            </a:pPr>
            <a:r>
              <a:t> posteriorly rotated ears</a:t>
            </a:r>
          </a:p>
          <a:p>
            <a:pPr>
              <a:defRPr sz="1600" b="1">
                <a:solidFill>
                  <a:srgbClr val="000000"/>
                </a:solidFill>
              </a:defRPr>
            </a:pPr>
            <a:r>
              <a:t>Long philtrum</a:t>
            </a:r>
          </a:p>
          <a:p>
            <a:pPr>
              <a:defRPr sz="1600" b="1">
                <a:solidFill>
                  <a:srgbClr val="000000"/>
                </a:solidFill>
              </a:defRPr>
            </a:pPr>
            <a:r>
              <a:t>Toe syndactyly</a:t>
            </a:r>
          </a:p>
          <a:p>
            <a:pPr>
              <a:defRPr sz="1600" b="1">
                <a:solidFill>
                  <a:srgbClr val="000000"/>
                </a:solidFill>
              </a:defRPr>
            </a:pPr>
            <a:r>
              <a:t>Fingernail dysplasia</a:t>
            </a:r>
          </a:p>
          <a:p>
            <a:pPr>
              <a:defRPr sz="1600" b="1">
                <a:solidFill>
                  <a:srgbClr val="000000"/>
                </a:solidFill>
              </a:defRPr>
            </a:pPr>
            <a:r>
              <a:t>Inguinal hernia</a:t>
            </a:r>
          </a:p>
          <a:p>
            <a:pPr>
              <a:defRPr sz="1600" b="1">
                <a:solidFill>
                  <a:srgbClr val="000000"/>
                </a:solidFill>
              </a:defRPr>
            </a:pPr>
            <a:r>
              <a:t>Abnormality of the aorta</a:t>
            </a:r>
          </a:p>
          <a:p>
            <a:pPr>
              <a:defRPr sz="1600" b="1">
                <a:solidFill>
                  <a:srgbClr val="000000"/>
                </a:solidFill>
              </a:defRPr>
            </a:pPr>
            <a:r>
              <a:t>Ankyloglossia</a:t>
            </a:r>
          </a:p>
          <a:p>
            <a:pPr>
              <a:defRPr sz="1600" b="1">
                <a:solidFill>
                  <a:srgbClr val="000000"/>
                </a:solidFill>
              </a:defRPr>
            </a:pPr>
            <a:r>
              <a:t>Gingival overgrowth</a:t>
            </a:r>
          </a:p>
          <a:p>
            <a:pPr>
              <a:defRPr sz="1600" b="1">
                <a:solidFill>
                  <a:srgbClr val="000000"/>
                </a:solidFill>
              </a:defRPr>
            </a:pPr>
            <a:r>
              <a:t>Proptosis</a:t>
            </a:r>
          </a:p>
          <a:p>
            <a:pPr>
              <a:defRPr sz="1600" b="1">
                <a:solidFill>
                  <a:srgbClr val="000000"/>
                </a:solidFill>
              </a:defRPr>
            </a:pPr>
            <a:r>
              <a:t>Sacral dimple</a:t>
            </a:r>
          </a:p>
          <a:p>
            <a:pPr>
              <a:defRPr sz="1600" b="1">
                <a:solidFill>
                  <a:srgbClr val="000000"/>
                </a:solidFill>
              </a:defRPr>
            </a:pPr>
            <a:r>
              <a:t>Hydronephrosis</a:t>
            </a:r>
          </a:p>
          <a:p>
            <a:pPr>
              <a:defRPr sz="1600" b="1">
                <a:solidFill>
                  <a:srgbClr val="000080"/>
                </a:solidFill>
              </a:defRPr>
            </a:pPr>
            <a:r>
              <a:t>There are more ... , refer NOTES below</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9144"/>
            <a:ext cx="1828800" cy="1828800"/>
          </a:xfrm>
          <a:prstGeom prst="rect">
            <a:avLst/>
          </a:prstGeom>
          <a:noFill/>
        </p:spPr>
        <p:txBody>
          <a:bodyPr wrap="square">
            <a:spAutoFit/>
          </a:bodyPr>
          <a:lstStyle/>
          <a:p>
            <a:endParaRPr/>
          </a:p>
          <a:p>
            <a:pPr>
              <a:defRPr sz="2400" b="1">
                <a:solidFill>
                  <a:srgbClr val="FF0000"/>
                </a:solidFill>
              </a:defRPr>
            </a:pPr>
            <a:r>
              <a:t>AD</a:t>
            </a:r>
          </a:p>
        </p:txBody>
      </p:sp>
      <p:sp>
        <p:nvSpPr>
          <p:cNvPr id="3" name="TextBox 2"/>
          <p:cNvSpPr txBox="1"/>
          <p:nvPr/>
        </p:nvSpPr>
        <p:spPr>
          <a:xfrm>
            <a:off x="9144" y="9144"/>
            <a:ext cx="9144000" cy="4572000"/>
          </a:xfrm>
          <a:prstGeom prst="rect">
            <a:avLst/>
          </a:prstGeom>
          <a:noFill/>
        </p:spPr>
        <p:txBody>
          <a:bodyPr wrap="square">
            <a:spAutoFit/>
          </a:bodyPr>
          <a:lstStyle/>
          <a:p>
            <a:endParaRPr/>
          </a:p>
          <a:p>
            <a:pPr>
              <a:defRPr sz="2800" b="1">
                <a:solidFill>
                  <a:srgbClr val="000080"/>
                </a:solidFill>
              </a:defRPr>
            </a:pPr>
            <a:r>
              <a:t>Variants in Genes Related to Phenotype</a:t>
            </a:r>
          </a:p>
          <a:p>
            <a:pPr>
              <a:defRPr sz="1800" b="1" i="1">
                <a:solidFill>
                  <a:srgbClr val="800000"/>
                </a:solidFill>
              </a:defRPr>
            </a:pPr>
            <a:r>
              <a:t>PSEN1 , HET , c.263C&gt;T , p.Pro88Leu ,  Dad is : NA , Mom is : NA</a:t>
            </a:r>
          </a:p>
          <a:p>
            <a:pPr>
              <a:defRPr sz="1500" b="1" i="1">
                <a:solidFill>
                  <a:srgbClr val="000080"/>
                </a:solidFill>
              </a:defRPr>
            </a:pPr>
            <a:r>
              <a:t>Disease and MIM List =&gt; </a:t>
            </a:r>
          </a:p>
          <a:p>
            <a:pPr>
              <a:defRPr sz="1300" b="1" i="1">
                <a:solidFill>
                  <a:srgbClr val="000080"/>
                </a:solidFill>
              </a:defRPr>
            </a:pPr>
            <a:r>
              <a:t>Cardiomyopathy dilated 1U, MIM : 613694</a:t>
            </a:r>
          </a:p>
          <a:p>
            <a:pPr>
              <a:defRPr sz="1300" b="1" i="1">
                <a:solidFill>
                  <a:srgbClr val="000080"/>
                </a:solidFill>
              </a:defRPr>
            </a:pPr>
            <a:r>
              <a:t>Pick disease, MIM : 172700</a:t>
            </a:r>
          </a:p>
          <a:p>
            <a:pPr>
              <a:defRPr sz="1300" b="1" i="1">
                <a:solidFill>
                  <a:srgbClr val="000080"/>
                </a:solidFill>
              </a:defRPr>
            </a:pPr>
            <a:r>
              <a:t>Acne inversa familial 3, MIM : 613737</a:t>
            </a:r>
          </a:p>
          <a:p>
            <a:pPr>
              <a:defRPr sz="1300" b="1" i="1">
                <a:solidFill>
                  <a:srgbClr val="000080"/>
                </a:solidFill>
              </a:defRPr>
            </a:pPr>
            <a:r>
              <a:t>Alzheimer disease type 3 &amp;  Alzheimer disease type 3 with spastic paraparesis and unusual plaques &amp;  Alzheimer disease type 3 with spastic paraparesis and apraxia, MIM : 607822</a:t>
            </a:r>
          </a:p>
          <a:p>
            <a:pPr>
              <a:defRPr sz="1300" b="1" i="1">
                <a:solidFill>
                  <a:srgbClr val="000080"/>
                </a:solidFill>
              </a:defRPr>
            </a:pPr>
            <a:r>
              <a:t>Dementia frontotemporal, MIM : 600274</a:t>
            </a:r>
          </a:p>
          <a:p>
            <a:pPr>
              <a:defRPr sz="1500" b="1">
                <a:solidFill>
                  <a:srgbClr val="000080"/>
                </a:solidFill>
              </a:defRPr>
            </a:pPr>
            <a:r>
              <a:t>ExAC =&gt; Not reported , gnomAD =&gt; Not reported</a:t>
            </a:r>
          </a:p>
          <a:p>
            <a:pPr>
              <a:defRPr sz="1500" b="1">
                <a:solidFill>
                  <a:srgbClr val="000080"/>
                </a:solidFill>
              </a:defRPr>
            </a:pPr>
            <a:r>
              <a:t>ClinVar =&gt; Not reported , HGMD =&gt; Not reported</a:t>
            </a:r>
          </a:p>
          <a:p>
            <a:pPr>
              <a:defRPr sz="1500" b="1">
                <a:solidFill>
                  <a:srgbClr val="000080"/>
                </a:solidFill>
              </a:defRPr>
            </a:pPr>
            <a:r>
              <a:t>In silico  =&gt;  SIFT : D  ,  Polyphen : D , Mutation Taster Pred : D|D|D|D|D|D|D|D  ,  CAVA_IMPACT : MODERATE</a:t>
            </a:r>
          </a:p>
          <a:p>
            <a:pPr>
              <a:defRPr sz="1500" b="1">
                <a:solidFill>
                  <a:srgbClr val="000080"/>
                </a:solidFill>
              </a:defRPr>
            </a:pPr>
            <a:r>
              <a:t>Location =&gt;  Ex4</a:t>
            </a:r>
          </a:p>
          <a:p>
            <a:pPr>
              <a:defRPr sz="1300" i="1">
                <a:solidFill>
                  <a:srgbClr val="000000"/>
                </a:solidFill>
              </a:defRPr>
            </a:pPr>
            <a:r>
              <a:t>Entrez Gene Summary / (CAVA_GENE_ID : ENSG00000080815)  =&gt; Alzheimer's disease (AD) patients with an inherited form of the disease carry mutations in the presenilin proteins (PSEN1; PSEN2) or in the amyloid precursor protein (APP). These disease-linked mutations result in increased production of the longer form of amyloid-beta (main component of amyloid deposits found in AD brains). Presenilins are postulated to regulate APP processing through their effects on gamma-secretase, an enzyme that cleaves APP. Also, it is thought that the presenilins are involved in the cleavage of the Notch receptor, such that they either directly regulate gamma-secretase activity or themselves are protease enzymes. Several alternatively spliced transcript variants encoding different isoforms have been identified for this gene, the full-length nature of only some have been determined. [provided by RefSeq, Aug 2008]</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a:t>Constraint from Exac</a:t>
                      </a:r>
                    </a:p>
                  </a:txBody>
                  <a:tcPr/>
                </a:tc>
                <a:tc>
                  <a:txBody>
                    <a:bodyPr/>
                    <a:lstStyle/>
                    <a:p>
                      <a:r>
                        <a:rPr sz="1000"/>
                        <a:t>Expected no. variants</a:t>
                      </a:r>
                    </a:p>
                  </a:txBody>
                  <a:tcPr/>
                </a:tc>
                <a:tc>
                  <a:txBody>
                    <a:bodyPr/>
                    <a:lstStyle/>
                    <a:p>
                      <a:r>
                        <a:rPr sz="1000"/>
                        <a:t>Observed no. variants</a:t>
                      </a:r>
                    </a:p>
                  </a:txBody>
                  <a:tcPr/>
                </a:tc>
                <a:tc>
                  <a:txBody>
                    <a:bodyPr/>
                    <a:lstStyle/>
                    <a:p>
                      <a:r>
                        <a:rPr sz="1000"/>
                        <a:t>Constraint Metric</a:t>
                      </a:r>
                    </a:p>
                  </a:txBody>
                  <a:tcPr/>
                </a:tc>
              </a:tr>
              <a:tr h="146304">
                <a:tc>
                  <a:txBody>
                    <a:bodyPr/>
                    <a:lstStyle/>
                    <a:p>
                      <a:r>
                        <a:rPr sz="1000"/>
                        <a:t>Synonymous</a:t>
                      </a:r>
                    </a:p>
                  </a:txBody>
                  <a:tcPr/>
                </a:tc>
                <a:tc>
                  <a:txBody>
                    <a:bodyPr/>
                    <a:lstStyle/>
                    <a:p>
                      <a:r>
                        <a:rPr sz="1000"/>
                        <a:t>61.3</a:t>
                      </a:r>
                    </a:p>
                  </a:txBody>
                  <a:tcPr/>
                </a:tc>
                <a:tc>
                  <a:txBody>
                    <a:bodyPr/>
                    <a:lstStyle/>
                    <a:p>
                      <a:r>
                        <a:rPr sz="1000"/>
                        <a:t>76</a:t>
                      </a:r>
                    </a:p>
                  </a:txBody>
                  <a:tcPr/>
                </a:tc>
                <a:tc>
                  <a:txBody>
                    <a:bodyPr/>
                    <a:lstStyle/>
                    <a:p>
                      <a:r>
                        <a:rPr sz="1000"/>
                        <a:t>z=-1.17</a:t>
                      </a:r>
                    </a:p>
                  </a:txBody>
                  <a:tcPr/>
                </a:tc>
              </a:tr>
              <a:tr h="146304">
                <a:tc>
                  <a:txBody>
                    <a:bodyPr/>
                    <a:lstStyle/>
                    <a:p>
                      <a:r>
                        <a:rPr sz="1000"/>
                        <a:t>Missense</a:t>
                      </a:r>
                    </a:p>
                  </a:txBody>
                  <a:tcPr/>
                </a:tc>
                <a:tc>
                  <a:txBody>
                    <a:bodyPr/>
                    <a:lstStyle/>
                    <a:p>
                      <a:r>
                        <a:rPr sz="1000"/>
                        <a:t>144.4</a:t>
                      </a:r>
                    </a:p>
                  </a:txBody>
                  <a:tcPr/>
                </a:tc>
                <a:tc>
                  <a:txBody>
                    <a:bodyPr/>
                    <a:lstStyle/>
                    <a:p>
                      <a:r>
                        <a:rPr sz="1000"/>
                        <a:t>100</a:t>
                      </a:r>
                    </a:p>
                  </a:txBody>
                  <a:tcPr/>
                </a:tc>
                <a:tc>
                  <a:txBody>
                    <a:bodyPr/>
                    <a:lstStyle/>
                    <a:p>
                      <a:r>
                        <a:rPr sz="1000"/>
                        <a:t>z=1.81</a:t>
                      </a:r>
                    </a:p>
                  </a:txBody>
                  <a:tcPr/>
                </a:tc>
              </a:tr>
              <a:tr h="146304">
                <a:tc>
                  <a:txBody>
                    <a:bodyPr/>
                    <a:lstStyle/>
                    <a:p>
                      <a:r>
                        <a:rPr sz="1000"/>
                        <a:t>LoF</a:t>
                      </a:r>
                    </a:p>
                  </a:txBody>
                  <a:tcPr/>
                </a:tc>
                <a:tc>
                  <a:txBody>
                    <a:bodyPr/>
                    <a:lstStyle/>
                    <a:p>
                      <a:r>
                        <a:rPr sz="1000"/>
                        <a:t>17.4</a:t>
                      </a:r>
                    </a:p>
                  </a:txBody>
                  <a:tcPr/>
                </a:tc>
                <a:tc>
                  <a:txBody>
                    <a:bodyPr/>
                    <a:lstStyle/>
                    <a:p>
                      <a:r>
                        <a:rPr sz="1000"/>
                        <a:t>0</a:t>
                      </a:r>
                    </a:p>
                  </a:txBody>
                  <a:tcPr/>
                </a:tc>
                <a:tc>
                  <a:txBody>
                    <a:bodyPr/>
                    <a:lstStyle/>
                    <a:p>
                      <a:r>
                        <a:rPr sz="1000"/>
                        <a:t>pLI=1.00</a:t>
                      </a:r>
                    </a:p>
                  </a:txBody>
                  <a:tcPr/>
                </a:tc>
              </a:tr>
              <a:tr h="146304">
                <a:tc>
                  <a:txBody>
                    <a:bodyPr/>
                    <a:lstStyle/>
                    <a:p>
                      <a:r>
                        <a:rPr sz="1000"/>
                        <a:t>CNV</a:t>
                      </a:r>
                    </a:p>
                  </a:txBody>
                  <a:tcPr/>
                </a:tc>
                <a:tc>
                  <a:txBody>
                    <a:bodyPr/>
                    <a:lstStyle/>
                    <a:p>
                      <a:r>
                        <a:rPr sz="1000"/>
                        <a:t>6.5</a:t>
                      </a:r>
                    </a:p>
                  </a:txBody>
                  <a:tcPr/>
                </a:tc>
                <a:tc>
                  <a:txBody>
                    <a:bodyPr/>
                    <a:lstStyle/>
                    <a:p>
                      <a:r>
                        <a:rPr sz="1000"/>
                        <a:t>0</a:t>
                      </a:r>
                    </a:p>
                  </a:txBody>
                  <a:tcPr/>
                </a:tc>
                <a:tc>
                  <a:txBody>
                    <a:bodyPr/>
                    <a:lstStyle/>
                    <a:p>
                      <a:r>
                        <a:rPr sz="1000"/>
                        <a:t>z=1.25</a:t>
                      </a:r>
                    </a:p>
                  </a:txBody>
                  <a:tcPr/>
                </a:tc>
              </a:tr>
            </a:tbl>
          </a:graphicData>
        </a:graphic>
      </p:graphicFrame>
      <p:sp>
        <p:nvSpPr>
          <p:cNvPr id="5" name="TextBox 4"/>
          <p:cNvSpPr txBox="1"/>
          <p:nvPr/>
        </p:nvSpPr>
        <p:spPr>
          <a:xfrm>
            <a:off x="2743200" y="5257800"/>
            <a:ext cx="2286000" cy="2286000"/>
          </a:xfrm>
          <a:prstGeom prst="rect">
            <a:avLst/>
          </a:prstGeom>
          <a:noFill/>
        </p:spPr>
        <p:txBody>
          <a:bodyPr wrap="none">
            <a:spAutoFit/>
          </a:bodyPr>
          <a:lstStyle/>
          <a:p>
            <a:endParaRPr/>
          </a:p>
          <a:p>
            <a:pPr>
              <a:defRPr sz="1100" b="1">
                <a:solidFill>
                  <a:srgbClr val="E10000"/>
                </a:solidFill>
              </a:defRPr>
            </a:pPr>
            <a:r>
              <a:t>OMIM LINKS</a:t>
            </a:r>
          </a:p>
          <a:p>
            <a:pPr>
              <a:defRPr sz="1000"/>
            </a:pPr>
            <a:r>
              <a:rPr>
                <a:hlinkClick r:id="rId2"/>
              </a:rPr>
              <a:t>MIM :613694</a:t>
            </a:r>
          </a:p>
          <a:p>
            <a:pPr>
              <a:defRPr sz="1000"/>
            </a:pPr>
            <a:r>
              <a:rPr>
                <a:hlinkClick r:id="rId3"/>
              </a:rPr>
              <a:t>MIM :172700</a:t>
            </a:r>
          </a:p>
          <a:p>
            <a:pPr>
              <a:defRPr sz="1000"/>
            </a:pPr>
            <a:r>
              <a:rPr>
                <a:hlinkClick r:id="rId4"/>
              </a:rPr>
              <a:t>MIM :613737</a:t>
            </a:r>
          </a:p>
          <a:p>
            <a:pPr>
              <a:defRPr sz="1000"/>
            </a:pPr>
            <a:r>
              <a:rPr>
                <a:hlinkClick r:id="rId5"/>
              </a:rPr>
              <a:t>MIM :607822</a:t>
            </a:r>
          </a:p>
          <a:p>
            <a:pPr>
              <a:defRPr sz="1000"/>
            </a:pPr>
            <a:r>
              <a:rPr>
                <a:hlinkClick r:id="rId6"/>
              </a:rPr>
              <a:t>MIM :600274</a:t>
            </a:r>
          </a:p>
        </p:txBody>
      </p:sp>
      <p:sp>
        <p:nvSpPr>
          <p:cNvPr id="6" name="TextBox 5"/>
          <p:cNvSpPr txBox="1"/>
          <p:nvPr/>
        </p:nvSpPr>
        <p:spPr>
          <a:xfrm>
            <a:off x="9144" y="5257800"/>
            <a:ext cx="2286000" cy="2286000"/>
          </a:xfrm>
          <a:prstGeom prst="rect">
            <a:avLst/>
          </a:prstGeom>
          <a:noFill/>
        </p:spPr>
        <p:txBody>
          <a:bodyPr wrap="none">
            <a:spAutoFit/>
          </a:bodyPr>
          <a:lstStyle/>
          <a:p>
            <a:endParaRPr/>
          </a:p>
          <a:p>
            <a:pPr>
              <a:defRPr sz="1100" b="1">
                <a:solidFill>
                  <a:srgbClr val="E10000"/>
                </a:solidFill>
              </a:defRPr>
            </a:pPr>
            <a:r>
              <a:t>WEB LINKS [right click]</a:t>
            </a:r>
          </a:p>
          <a:p>
            <a:pPr>
              <a:defRPr sz="1000"/>
            </a:pPr>
            <a:r>
              <a:rPr>
                <a:hlinkClick r:id="rId7"/>
              </a:rPr>
              <a:t>OMIM</a:t>
            </a:r>
          </a:p>
          <a:p>
            <a:pPr>
              <a:defRPr sz="1000"/>
            </a:pPr>
            <a:r>
              <a:rPr>
                <a:hlinkClick r:id="rId8"/>
              </a:rPr>
              <a:t>NCBI</a:t>
            </a:r>
          </a:p>
          <a:p>
            <a:pPr>
              <a:defRPr sz="1000"/>
            </a:pPr>
            <a:r>
              <a:rPr>
                <a:hlinkClick r:id="rId9"/>
              </a:rPr>
              <a:t>GENECARDS</a:t>
            </a:r>
          </a:p>
        </p:txBody>
      </p:sp>
    </p:spTree>
    <p:extLst>
      <p:ext uri="{BB962C8B-B14F-4D97-AF65-F5344CB8AC3E}">
        <p14:creationId xmlns:p14="http://schemas.microsoft.com/office/powerpoint/2010/main" val="69657190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SampleSlides_Mayo_White_Custom">
  <a:themeElements>
    <a:clrScheme name="">
      <a:dk1>
        <a:srgbClr val="172E78"/>
      </a:dk1>
      <a:lt1>
        <a:srgbClr val="FFFFFF"/>
      </a:lt1>
      <a:dk2>
        <a:srgbClr val="154FD4"/>
      </a:dk2>
      <a:lt2>
        <a:srgbClr val="E15000"/>
      </a:lt2>
      <a:accent1>
        <a:srgbClr val="8D00D0"/>
      </a:accent1>
      <a:accent2>
        <a:srgbClr val="5F9E32"/>
      </a:accent2>
      <a:accent3>
        <a:srgbClr val="FFFFFF"/>
      </a:accent3>
      <a:accent4>
        <a:srgbClr val="122665"/>
      </a:accent4>
      <a:accent5>
        <a:srgbClr val="C5AAE4"/>
      </a:accent5>
      <a:accent6>
        <a:srgbClr val="558F2C"/>
      </a:accent6>
      <a:hlink>
        <a:srgbClr val="000000"/>
      </a:hlink>
      <a:folHlink>
        <a:srgbClr val="AC3D00"/>
      </a:folHlink>
    </a:clrScheme>
    <a:fontScheme name="3_SampleSlides_Mayo_White_Custom">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SampleSlides_Mayo_White_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SampleSlides_Mayo_White_Cust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SampleSlides_Mayo_White_Cust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SampleSlides_Mayo_White_Cust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SampleSlides_Mayo_White_Cust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SampleSlides_Mayo_White_Cust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SampleSlides_Mayo_White_Cust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SampleSlides_Mayo_White_Cust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SampleSlides_Mayo_White_Cust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SampleSlides_Mayo_White_Cust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SampleSlides_Mayo_White_Cust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SampleSlides_Mayo_White_Cust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SampleSlides_Mayo_White_Custom 13">
        <a:dk1>
          <a:srgbClr val="0046AD"/>
        </a:dk1>
        <a:lt1>
          <a:srgbClr val="FFFFFF"/>
        </a:lt1>
        <a:dk2>
          <a:srgbClr val="000000"/>
        </a:dk2>
        <a:lt2>
          <a:srgbClr val="808080"/>
        </a:lt2>
        <a:accent1>
          <a:srgbClr val="3366EB"/>
        </a:accent1>
        <a:accent2>
          <a:srgbClr val="EB5050"/>
        </a:accent2>
        <a:accent3>
          <a:srgbClr val="FFFFFF"/>
        </a:accent3>
        <a:accent4>
          <a:srgbClr val="003A93"/>
        </a:accent4>
        <a:accent5>
          <a:srgbClr val="ADB8F3"/>
        </a:accent5>
        <a:accent6>
          <a:srgbClr val="D54848"/>
        </a:accent6>
        <a:hlink>
          <a:srgbClr val="EB9900"/>
        </a:hlink>
        <a:folHlink>
          <a:srgbClr val="777777"/>
        </a:folHlink>
      </a:clrScheme>
      <a:clrMap bg1="lt1" tx1="dk1" bg2="lt2" tx2="dk2" accent1="accent1" accent2="accent2" accent3="accent3" accent4="accent4" accent5="accent5" accent6="accent6" hlink="hlink" folHlink="folHlink"/>
    </a:extraClrScheme>
    <a:extraClrScheme>
      <a:clrScheme name="3_SampleSlides_Mayo_White_Custom 14">
        <a:dk1>
          <a:srgbClr val="000000"/>
        </a:dk1>
        <a:lt1>
          <a:srgbClr val="FFFFFF"/>
        </a:lt1>
        <a:dk2>
          <a:srgbClr val="003CAD"/>
        </a:dk2>
        <a:lt2>
          <a:srgbClr val="808080"/>
        </a:lt2>
        <a:accent1>
          <a:srgbClr val="3366EB"/>
        </a:accent1>
        <a:accent2>
          <a:srgbClr val="EB5050"/>
        </a:accent2>
        <a:accent3>
          <a:srgbClr val="FFFFFF"/>
        </a:accent3>
        <a:accent4>
          <a:srgbClr val="000000"/>
        </a:accent4>
        <a:accent5>
          <a:srgbClr val="ADB8F3"/>
        </a:accent5>
        <a:accent6>
          <a:srgbClr val="D54848"/>
        </a:accent6>
        <a:hlink>
          <a:srgbClr val="EB9900"/>
        </a:hlink>
        <a:folHlink>
          <a:srgbClr val="777777"/>
        </a:folHlink>
      </a:clrScheme>
      <a:clrMap bg1="lt1" tx1="dk1" bg2="lt2" tx2="dk2" accent1="accent1" accent2="accent2" accent3="accent3" accent4="accent4" accent5="accent5" accent6="accent6" hlink="hlink" folHlink="folHlink"/>
    </a:extraClrScheme>
    <a:extraClrScheme>
      <a:clrScheme name="3_SampleSlides_Mayo_White_Custom 15">
        <a:dk1>
          <a:srgbClr val="000000"/>
        </a:dk1>
        <a:lt1>
          <a:srgbClr val="FFFFFF"/>
        </a:lt1>
        <a:dk2>
          <a:srgbClr val="003CAD"/>
        </a:dk2>
        <a:lt2>
          <a:srgbClr val="808080"/>
        </a:lt2>
        <a:accent1>
          <a:srgbClr val="3366EB"/>
        </a:accent1>
        <a:accent2>
          <a:srgbClr val="EB5050"/>
        </a:accent2>
        <a:accent3>
          <a:srgbClr val="FFFFFF"/>
        </a:accent3>
        <a:accent4>
          <a:srgbClr val="000000"/>
        </a:accent4>
        <a:accent5>
          <a:srgbClr val="ADB8F3"/>
        </a:accent5>
        <a:accent6>
          <a:srgbClr val="D54848"/>
        </a:accent6>
        <a:hlink>
          <a:srgbClr val="EB9900"/>
        </a:hlink>
        <a:folHlink>
          <a:srgbClr val="6699FF"/>
        </a:folHlink>
      </a:clrScheme>
      <a:clrMap bg1="lt1" tx1="dk1" bg2="lt2" tx2="dk2" accent1="accent1" accent2="accent2" accent3="accent3" accent4="accent4" accent5="accent5" accent6="accent6" hlink="hlink" folHlink="folHlink"/>
    </a:extraClrScheme>
    <a:extraClrScheme>
      <a:clrScheme name="3_SampleSlides_Mayo_White_Custom 16">
        <a:dk1>
          <a:srgbClr val="000000"/>
        </a:dk1>
        <a:lt1>
          <a:srgbClr val="FFFFFF"/>
        </a:lt1>
        <a:dk2>
          <a:srgbClr val="003CAD"/>
        </a:dk2>
        <a:lt2>
          <a:srgbClr val="000000"/>
        </a:lt2>
        <a:accent1>
          <a:srgbClr val="3366EB"/>
        </a:accent1>
        <a:accent2>
          <a:srgbClr val="EB5050"/>
        </a:accent2>
        <a:accent3>
          <a:srgbClr val="FFFFFF"/>
        </a:accent3>
        <a:accent4>
          <a:srgbClr val="000000"/>
        </a:accent4>
        <a:accent5>
          <a:srgbClr val="ADB8F3"/>
        </a:accent5>
        <a:accent6>
          <a:srgbClr val="D54848"/>
        </a:accent6>
        <a:hlink>
          <a:srgbClr val="EB9900"/>
        </a:hlink>
        <a:folHlink>
          <a:srgbClr val="66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6383</Words>
  <Application>Microsoft Office PowerPoint</Application>
  <PresentationFormat>On-screen Show (4:3)</PresentationFormat>
  <Paragraphs>1172</Paragraphs>
  <Slides>34</Slides>
  <Notes>8</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3_SampleSlides_Mayo_White_Custom</vt:lpstr>
      <vt:lpstr>PowerPoint Presentation</vt:lpstr>
      <vt:lpstr>  Case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Mayo Clinic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Bandlamudi, Jayachandu (Jay)</dc:creator>
  <cp:lastModifiedBy>Bandlamudi, Jayachandu (Jay)</cp:lastModifiedBy>
  <cp:revision>20</cp:revision>
  <dcterms:created xsi:type="dcterms:W3CDTF">2017-05-25T15:16:11Z</dcterms:created>
  <dcterms:modified xsi:type="dcterms:W3CDTF">2017-08-14T22:32:10Z</dcterms:modified>
</cp:coreProperties>
</file>