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18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4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74626"/>
            <a:ext cx="11224684" cy="1243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7751" y="1498600"/>
            <a:ext cx="4927600" cy="455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551" y="1498600"/>
            <a:ext cx="4927600" cy="455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035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1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88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1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7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2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0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E997-9600-412D-BAF3-C22CF590C47D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E406-6E9E-4BC6-926E-39D156D62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Cis375\Old%20Lectures\Image33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Cis375\Old%20Lectures\Image34.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9701-379F-439E-982F-8AE00514388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184400" y="0"/>
            <a:ext cx="596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889126" y="696914"/>
            <a:ext cx="439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Font typeface="Wingdings" panose="05000000000000000000" pitchFamily="2" charset="2"/>
              <a:buChar char="n"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DFD/CFD Level 2 - Validate Data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832225" y="1185863"/>
            <a:ext cx="1030288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8026401" y="1547813"/>
            <a:ext cx="1331913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877300" y="1917700"/>
            <a:ext cx="8064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Validation Results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3368675" y="5945188"/>
            <a:ext cx="1252538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133600" y="4713289"/>
            <a:ext cx="1284288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Table1 Delimited Text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293938" y="5784850"/>
            <a:ext cx="170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Table2 Delimited Text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522663" y="1255714"/>
            <a:ext cx="9271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WKConnectors Delimited Text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270251" y="4611688"/>
            <a:ext cx="1154113" cy="1122362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Make tbl_createdT1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384425" y="5216525"/>
            <a:ext cx="882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4640264" y="5291138"/>
            <a:ext cx="1152525" cy="1122362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Make tbl_createdT2</a:t>
            </a:r>
          </a:p>
        </p:txBody>
      </p:sp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6899275" y="2435226"/>
            <a:ext cx="1341438" cy="201613"/>
            <a:chOff x="1200" y="1200"/>
            <a:chExt cx="720" cy="88"/>
          </a:xfrm>
        </p:grpSpPr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1200" y="120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200" y="128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899275" y="2435226"/>
            <a:ext cx="134143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tbl_createdWKConn</a:t>
            </a:r>
          </a:p>
        </p:txBody>
      </p:sp>
      <p:grpSp>
        <p:nvGrpSpPr>
          <p:cNvPr id="17426" name="Group 18"/>
          <p:cNvGrpSpPr>
            <a:grpSpLocks/>
          </p:cNvGrpSpPr>
          <p:nvPr/>
        </p:nvGrpSpPr>
        <p:grpSpPr bwMode="auto">
          <a:xfrm>
            <a:off x="6870701" y="1171576"/>
            <a:ext cx="1343025" cy="201613"/>
            <a:chOff x="2524" y="568"/>
            <a:chExt cx="624" cy="96"/>
          </a:xfrm>
        </p:grpSpPr>
        <p:grpSp>
          <p:nvGrpSpPr>
            <p:cNvPr id="17427" name="Group 19"/>
            <p:cNvGrpSpPr>
              <a:grpSpLocks/>
            </p:cNvGrpSpPr>
            <p:nvPr/>
          </p:nvGrpSpPr>
          <p:grpSpPr bwMode="auto">
            <a:xfrm>
              <a:off x="2524" y="568"/>
              <a:ext cx="624" cy="96"/>
              <a:chOff x="1200" y="1200"/>
              <a:chExt cx="720" cy="88"/>
            </a:xfrm>
          </p:grpSpPr>
          <p:sp>
            <p:nvSpPr>
              <p:cNvPr id="17428" name="Line 20"/>
              <p:cNvSpPr>
                <a:spLocks noChangeShapeType="1"/>
              </p:cNvSpPr>
              <p:nvPr/>
            </p:nvSpPr>
            <p:spPr bwMode="auto">
              <a:xfrm>
                <a:off x="1200" y="120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29" name="Line 21"/>
              <p:cNvSpPr>
                <a:spLocks noChangeShapeType="1"/>
              </p:cNvSpPr>
              <p:nvPr/>
            </p:nvSpPr>
            <p:spPr bwMode="auto">
              <a:xfrm>
                <a:off x="1200" y="1288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2524" y="568"/>
              <a:ext cx="624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" rIns="27432" anchor="ctr"/>
            <a:lstStyle/>
            <a:p>
              <a:pPr algn="ctr" eaLnBrk="0" hangingPunct="0"/>
              <a:r>
                <a:rPr lang="en-US" altLang="en-US" sz="1000">
                  <a:latin typeface="Arial Narrow" panose="020B0606020202030204" pitchFamily="34" charset="0"/>
                </a:rPr>
                <a:t>tbl_Classification</a:t>
              </a:r>
            </a:p>
          </p:txBody>
        </p:sp>
      </p:grpSp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4038600" y="3276601"/>
            <a:ext cx="1341438" cy="200025"/>
            <a:chOff x="1200" y="1200"/>
            <a:chExt cx="720" cy="88"/>
          </a:xfrm>
        </p:grpSpPr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1200" y="120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200" y="128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4038600" y="3276601"/>
            <a:ext cx="134143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tbl_createdT1</a:t>
            </a:r>
          </a:p>
        </p:txBody>
      </p:sp>
      <p:grpSp>
        <p:nvGrpSpPr>
          <p:cNvPr id="17435" name="Group 27"/>
          <p:cNvGrpSpPr>
            <a:grpSpLocks/>
          </p:cNvGrpSpPr>
          <p:nvPr/>
        </p:nvGrpSpPr>
        <p:grpSpPr bwMode="auto">
          <a:xfrm>
            <a:off x="6705600" y="5321301"/>
            <a:ext cx="1339850" cy="201613"/>
            <a:chOff x="1200" y="1200"/>
            <a:chExt cx="720" cy="88"/>
          </a:xfrm>
        </p:grpSpPr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1200" y="120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1200" y="128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705600" y="5321301"/>
            <a:ext cx="1339850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tbl_createdT2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4870451" y="3473451"/>
            <a:ext cx="2555875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flipV="1">
            <a:off x="7427913" y="4419601"/>
            <a:ext cx="463550" cy="88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H="1">
            <a:off x="4356101" y="3984625"/>
            <a:ext cx="3070225" cy="9032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>
            <a:off x="5502275" y="4186238"/>
            <a:ext cx="2027238" cy="11668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7440614" y="2651126"/>
            <a:ext cx="390525" cy="695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H="1" flipV="1">
            <a:off x="7948613" y="2641601"/>
            <a:ext cx="176212" cy="714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 flipH="1">
            <a:off x="7505700" y="1370014"/>
            <a:ext cx="0" cy="1057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5867401" y="1911351"/>
            <a:ext cx="1262063" cy="525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5980114" y="1535113"/>
            <a:ext cx="12842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Relevant WKConnector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 Records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7529514" y="1673225"/>
            <a:ext cx="928687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Category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Reference ID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8343901" y="3040063"/>
            <a:ext cx="10318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  <a:buFontTx/>
              <a:buChar char="-"/>
            </a:pPr>
            <a:r>
              <a:rPr lang="en-US" altLang="en-US" sz="1000">
                <a:latin typeface="Arial Narrow" panose="020B0606020202030204" pitchFamily="34" charset="0"/>
              </a:rPr>
              <a:t>Component Remarks</a:t>
            </a:r>
          </a:p>
          <a:p>
            <a:pPr eaLnBrk="0" hangingPunct="0">
              <a:lnSpc>
                <a:spcPct val="90000"/>
              </a:lnSpc>
              <a:buFontTx/>
              <a:buChar char="-"/>
            </a:pPr>
            <a:r>
              <a:rPr lang="en-US" altLang="en-US" sz="1000">
                <a:latin typeface="Arial Narrow" panose="020B0606020202030204" pitchFamily="34" charset="0"/>
              </a:rPr>
              <a:t>Category ID</a:t>
            </a: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5359400" y="2425700"/>
            <a:ext cx="1079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Make WKConn</a:t>
            </a: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4695826" y="3979863"/>
            <a:ext cx="7461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Criteria: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- dbs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- strCriteria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- </a:t>
            </a:r>
            <a:r>
              <a:rPr lang="en-US" altLang="en-US" sz="1000">
                <a:latin typeface="Arial" panose="020B0604020202020204" pitchFamily="34" charset="0"/>
              </a:rPr>
              <a:t>strOrigPN</a:t>
            </a:r>
            <a:endParaRPr lang="en-US" altLang="en-US" sz="1000"/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6707188" y="4548188"/>
            <a:ext cx="7493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Criteria: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- dbs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- strOrigPN</a:t>
            </a:r>
          </a:p>
        </p:txBody>
      </p:sp>
      <p:sp>
        <p:nvSpPr>
          <p:cNvPr id="17453" name="Line 45"/>
          <p:cNvSpPr>
            <a:spLocks noChangeShapeType="1"/>
          </p:cNvSpPr>
          <p:nvPr/>
        </p:nvSpPr>
        <p:spPr bwMode="auto">
          <a:xfrm flipV="1">
            <a:off x="4113213" y="3473450"/>
            <a:ext cx="5461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 flipV="1">
            <a:off x="5773739" y="5534025"/>
            <a:ext cx="1512887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55" name="Oval 47"/>
          <p:cNvSpPr>
            <a:spLocks noChangeArrowheads="1"/>
          </p:cNvSpPr>
          <p:nvPr/>
        </p:nvSpPr>
        <p:spPr bwMode="auto">
          <a:xfrm>
            <a:off x="7458076" y="3332164"/>
            <a:ext cx="1152525" cy="1120775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Analyze/Classify Data</a:t>
            </a: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3632200" y="3895725"/>
            <a:ext cx="1079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Relevant T1 Record(s)</a:t>
            </a: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6299200" y="5753100"/>
            <a:ext cx="13208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Relevant T2 Record(s)</a:t>
            </a: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7696200" y="4800600"/>
            <a:ext cx="9906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T2 Field data</a:t>
            </a:r>
          </a:p>
        </p:txBody>
      </p:sp>
      <p:sp>
        <p:nvSpPr>
          <p:cNvPr id="17459" name="Oval 51"/>
          <p:cNvSpPr>
            <a:spLocks noChangeArrowheads="1"/>
          </p:cNvSpPr>
          <p:nvPr/>
        </p:nvSpPr>
        <p:spPr bwMode="auto">
          <a:xfrm>
            <a:off x="4741864" y="1130301"/>
            <a:ext cx="1150937" cy="1122363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Make</a:t>
            </a:r>
          </a:p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 tbl_createdWKConn</a:t>
            </a: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>
            <a:off x="3814764" y="2678113"/>
            <a:ext cx="3673475" cy="1054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661026" y="2135188"/>
            <a:ext cx="1889125" cy="13954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3962400" y="2362200"/>
            <a:ext cx="8080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- Command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- PN data</a:t>
            </a:r>
          </a:p>
        </p:txBody>
      </p:sp>
      <p:sp>
        <p:nvSpPr>
          <p:cNvPr id="17463" name="Text Box 55"/>
          <p:cNvSpPr txBox="1">
            <a:spLocks noChangeArrowheads="1"/>
          </p:cNvSpPr>
          <p:nvPr/>
        </p:nvSpPr>
        <p:spPr bwMode="auto">
          <a:xfrm>
            <a:off x="5422900" y="3581400"/>
            <a:ext cx="110013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T1 Field data</a:t>
            </a:r>
          </a:p>
        </p:txBody>
      </p: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6796088" y="2736850"/>
            <a:ext cx="747712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WKConn field data</a:t>
            </a:r>
          </a:p>
        </p:txBody>
      </p:sp>
      <p:sp>
        <p:nvSpPr>
          <p:cNvPr id="17465" name="Line 57"/>
          <p:cNvSpPr>
            <a:spLocks noChangeShapeType="1"/>
          </p:cNvSpPr>
          <p:nvPr/>
        </p:nvSpPr>
        <p:spPr bwMode="auto">
          <a:xfrm flipV="1">
            <a:off x="8624888" y="3797301"/>
            <a:ext cx="1339850" cy="619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9048750" y="3959225"/>
            <a:ext cx="8064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Print / Save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22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70B1-87E0-47C1-A89C-1726681F8C4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184400" y="0"/>
            <a:ext cx="596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889126" y="696914"/>
            <a:ext cx="522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Font typeface="Wingdings" panose="05000000000000000000" pitchFamily="2" charset="2"/>
              <a:buChar char="n"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DFD/CFD Level 3 - Make tbl_createdT1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89126" y="3617914"/>
            <a:ext cx="5224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Font typeface="Wingdings" panose="05000000000000000000" pitchFamily="2" charset="2"/>
              <a:buChar char="n"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DFD/CFD Level 3 - Make tbl_createdT2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322638" y="1841501"/>
            <a:ext cx="881062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Table1 Delimited Text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6583364" y="1779589"/>
            <a:ext cx="1258887" cy="1260475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Recreate tbl_createdT1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597276" y="2405063"/>
            <a:ext cx="962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549775" y="1779589"/>
            <a:ext cx="1258888" cy="1260475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qry_Table1UniquePN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5803901" y="2405063"/>
            <a:ext cx="798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934075" y="1295401"/>
            <a:ext cx="908050" cy="606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7834314" y="2590801"/>
            <a:ext cx="1241425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902326" y="2570164"/>
            <a:ext cx="6762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Table1 Query Results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824538" y="1482726"/>
            <a:ext cx="817562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Criteria: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- dbs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- strCriteria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- </a:t>
            </a:r>
            <a:r>
              <a:rPr lang="en-US" altLang="en-US" sz="1000">
                <a:latin typeface="Arial" panose="020B0604020202020204" pitchFamily="34" charset="0"/>
              </a:rPr>
              <a:t>strOrigPN</a:t>
            </a:r>
            <a:endParaRPr lang="en-US" altLang="en-US" sz="1000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8204201" y="2443164"/>
            <a:ext cx="887413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Relevant T1 Record(s)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3886201" y="5695950"/>
            <a:ext cx="1228725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581401" y="5105401"/>
            <a:ext cx="8810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Table2 Delimited Text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7075489" y="4751389"/>
            <a:ext cx="1258887" cy="1258887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Recreate tbl_createdT2</a:t>
            </a: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6294438" y="5376863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6400800" y="4267201"/>
            <a:ext cx="933450" cy="606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8318501" y="5499101"/>
            <a:ext cx="1127125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5035550" y="4779964"/>
            <a:ext cx="1258888" cy="1258887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qry_Table2PrelimUnique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399214" y="5540375"/>
            <a:ext cx="6762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Table2 Query Results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867401" y="4038601"/>
            <a:ext cx="817563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Criteria: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- dbs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- strOrigPN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8229600" y="5867400"/>
            <a:ext cx="8890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>
            <a:lvl1pPr marL="57150" indent="-571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Relevant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1000">
                <a:latin typeface="Arial Narrow" panose="020B0606020202030204" pitchFamily="34" charset="0"/>
              </a:rPr>
              <a:t>T2Record(s)</a:t>
            </a:r>
          </a:p>
        </p:txBody>
      </p:sp>
    </p:spTree>
    <p:extLst>
      <p:ext uri="{BB962C8B-B14F-4D97-AF65-F5344CB8AC3E}">
        <p14:creationId xmlns:p14="http://schemas.microsoft.com/office/powerpoint/2010/main" val="21268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E79D-88C8-46C2-B8F9-86728E7A059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Creating Control Flow Diagrams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Begin by stripping all the data flow arrows form the DFD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Events (solid arrows) and control items (dashed arrows) are added to the diagram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Create CSPEC for each bubble in final CFD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contains an STD (state transition diagram) that serves as a sequential specification of the bubble’s behavior</a:t>
            </a:r>
          </a:p>
        </p:txBody>
      </p:sp>
    </p:spTree>
    <p:extLst>
      <p:ext uri="{BB962C8B-B14F-4D97-AF65-F5344CB8AC3E}">
        <p14:creationId xmlns:p14="http://schemas.microsoft.com/office/powerpoint/2010/main" val="35668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Description Tools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mtClean="0"/>
              <a:t>Modular Design</a:t>
            </a:r>
          </a:p>
          <a:p>
            <a:pPr marL="1109663" lvl="1" indent="-533400"/>
            <a:r>
              <a:rPr lang="en-US" altLang="en-US" smtClean="0"/>
              <a:t>Based on combinations of three logical structures, sometimes called control structures which serve as building blocks for the process</a:t>
            </a:r>
          </a:p>
          <a:p>
            <a:pPr marL="1539875" lvl="2" indent="-457200">
              <a:buFontTx/>
              <a:buAutoNum type="arabicPeriod"/>
            </a:pPr>
            <a:r>
              <a:rPr lang="en-US" altLang="en-US" smtClean="0"/>
              <a:t>Sequence</a:t>
            </a:r>
          </a:p>
          <a:p>
            <a:pPr marL="1539875" lvl="2" indent="-457200">
              <a:buFontTx/>
              <a:buAutoNum type="arabicPeriod"/>
            </a:pPr>
            <a:r>
              <a:rPr lang="en-US" altLang="en-US" smtClean="0"/>
              <a:t>Selection</a:t>
            </a:r>
          </a:p>
          <a:p>
            <a:pPr marL="1539875" lvl="2" indent="-457200">
              <a:buFontTx/>
              <a:buAutoNum type="arabicPeriod"/>
            </a:pPr>
            <a:r>
              <a:rPr lang="en-US" altLang="en-US" smtClean="0"/>
              <a:t>Iteration - looping</a:t>
            </a:r>
          </a:p>
        </p:txBody>
      </p:sp>
    </p:spTree>
    <p:extLst>
      <p:ext uri="{BB962C8B-B14F-4D97-AF65-F5344CB8AC3E}">
        <p14:creationId xmlns:p14="http://schemas.microsoft.com/office/powerpoint/2010/main" val="343646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Description Tools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Structured English</a:t>
            </a:r>
          </a:p>
          <a:p>
            <a:pPr lvl="1"/>
            <a:r>
              <a:rPr lang="en-US" altLang="en-US" smtClean="0"/>
              <a:t>Must conform to the following rules</a:t>
            </a:r>
          </a:p>
          <a:p>
            <a:pPr lvl="2"/>
            <a:r>
              <a:rPr lang="en-US" altLang="en-US" smtClean="0"/>
              <a:t>Use only the three building blocks of sequence, selection, and iteration</a:t>
            </a:r>
          </a:p>
          <a:p>
            <a:pPr lvl="2"/>
            <a:r>
              <a:rPr lang="en-US" altLang="en-US" smtClean="0"/>
              <a:t>Use indentation for readability</a:t>
            </a:r>
          </a:p>
          <a:p>
            <a:pPr lvl="2"/>
            <a:r>
              <a:rPr lang="en-US" altLang="en-US" smtClean="0"/>
              <a:t>Use a limited vocabulary, including standard terms used in the data dictionary and specific words that describe the processing rules</a:t>
            </a:r>
          </a:p>
        </p:txBody>
      </p:sp>
    </p:spTree>
    <p:extLst>
      <p:ext uri="{BB962C8B-B14F-4D97-AF65-F5344CB8AC3E}">
        <p14:creationId xmlns:p14="http://schemas.microsoft.com/office/powerpoint/2010/main" val="116357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Description Tools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09814" y="1498600"/>
            <a:ext cx="8123237" cy="4559300"/>
          </a:xfrm>
        </p:spPr>
        <p:txBody>
          <a:bodyPr/>
          <a:lstStyle/>
          <a:p>
            <a:r>
              <a:rPr lang="en-US" altLang="en-US" smtClean="0"/>
              <a:t>Structured English</a:t>
            </a:r>
          </a:p>
          <a:p>
            <a:pPr marL="457200" lvl="1" indent="119063"/>
            <a:r>
              <a:rPr lang="en-US" altLang="en-US" smtClean="0"/>
              <a:t>Might look familiar to programming students because it resembles pseudocode</a:t>
            </a:r>
          </a:p>
        </p:txBody>
      </p:sp>
      <p:pic>
        <p:nvPicPr>
          <p:cNvPr id="49156" name="Picture 11" descr="43F04-41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2824164"/>
            <a:ext cx="7004050" cy="327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514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Description Tools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09814" y="1498600"/>
            <a:ext cx="8035925" cy="4559300"/>
          </a:xfrm>
        </p:spPr>
        <p:txBody>
          <a:bodyPr/>
          <a:lstStyle/>
          <a:p>
            <a:r>
              <a:rPr lang="en-US" altLang="en-US" smtClean="0"/>
              <a:t>Decision Tables</a:t>
            </a:r>
          </a:p>
          <a:p>
            <a:pPr marL="457200" lvl="1" indent="119063"/>
            <a:r>
              <a:rPr lang="en-US" altLang="en-US" smtClean="0"/>
              <a:t>Shows a logical structure, with all possible combinations of conditions and resulting actions</a:t>
            </a:r>
          </a:p>
          <a:p>
            <a:pPr marL="457200" lvl="1" indent="119063"/>
            <a:r>
              <a:rPr lang="en-US" altLang="en-US" smtClean="0"/>
              <a:t>It is important to consider every possible outcome to ensure that you have overlooked nothing</a:t>
            </a:r>
          </a:p>
          <a:p>
            <a:pPr marL="457200" lvl="1" indent="119063"/>
            <a:endParaRPr lang="en-US" altLang="en-US" smtClean="0"/>
          </a:p>
        </p:txBody>
      </p:sp>
      <p:pic>
        <p:nvPicPr>
          <p:cNvPr id="50180" name="Picture 11" descr="43F04-4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3709989"/>
            <a:ext cx="6737350" cy="199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50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Description Tools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09814" y="1498600"/>
            <a:ext cx="7875587" cy="4559300"/>
          </a:xfrm>
        </p:spPr>
        <p:txBody>
          <a:bodyPr/>
          <a:lstStyle/>
          <a:p>
            <a:r>
              <a:rPr lang="en-US" altLang="en-US" smtClean="0"/>
              <a:t>Decision Tables</a:t>
            </a:r>
          </a:p>
          <a:p>
            <a:pPr marL="457200" lvl="1" indent="119063"/>
            <a:r>
              <a:rPr lang="en-US" altLang="en-US" smtClean="0"/>
              <a:t>Can have more than two possible outcomes</a:t>
            </a:r>
          </a:p>
          <a:p>
            <a:pPr marL="457200" lvl="1" indent="119063"/>
            <a:r>
              <a:rPr lang="en-US" altLang="en-US" smtClean="0"/>
              <a:t>Often are the best way to describe a complex set of conditions</a:t>
            </a:r>
          </a:p>
        </p:txBody>
      </p:sp>
      <p:pic>
        <p:nvPicPr>
          <p:cNvPr id="51204" name="Picture 6" descr="43F04-4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9" y="3246438"/>
            <a:ext cx="7164387" cy="2570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62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Description Tools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09814" y="1498600"/>
            <a:ext cx="7832725" cy="4559300"/>
          </a:xfrm>
        </p:spPr>
        <p:txBody>
          <a:bodyPr/>
          <a:lstStyle/>
          <a:p>
            <a:r>
              <a:rPr lang="en-US" altLang="en-US" smtClean="0"/>
              <a:t>Decision Trees</a:t>
            </a:r>
          </a:p>
          <a:p>
            <a:pPr marL="457200" lvl="1" indent="119063"/>
            <a:r>
              <a:rPr lang="en-US" altLang="en-US" smtClean="0"/>
              <a:t>Graphical representation of the conditions, actions, and rules found in a decision table</a:t>
            </a:r>
          </a:p>
          <a:p>
            <a:pPr marL="457200" lvl="1" indent="119063"/>
            <a:r>
              <a:rPr lang="en-US" altLang="en-US" smtClean="0"/>
              <a:t>Whether to use a decision table or tree often is a matter of personal preference</a:t>
            </a:r>
          </a:p>
        </p:txBody>
      </p:sp>
      <p:pic>
        <p:nvPicPr>
          <p:cNvPr id="52228" name="Picture 8" descr="43F04-4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665539"/>
            <a:ext cx="6642100" cy="233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997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6BF7-C32C-4F3B-8BE3-E1118B6D109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Dataflow Diagram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376738" y="23336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13315" name="Picture 3" descr="C:\Cis375\Old Lectures\Image33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1"/>
            <a:ext cx="4953000" cy="31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819400" y="4495801"/>
            <a:ext cx="6858000" cy="1615827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Rectangle = information producer or consumer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Oval = software element that transforms info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Arrow = data item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information repository (not shown)</a:t>
            </a:r>
          </a:p>
        </p:txBody>
      </p:sp>
    </p:spTree>
    <p:extLst>
      <p:ext uri="{BB962C8B-B14F-4D97-AF65-F5344CB8AC3E}">
        <p14:creationId xmlns:p14="http://schemas.microsoft.com/office/powerpoint/2010/main" val="3320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F583-F3A4-4601-A431-C9546C4579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Modeling DFD - 1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Shows the relationships among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 external entities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process or transforms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data items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data stores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DFD's cannot show procedural detail like conditionals or loops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DFD’s only show the flow of data through the software system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2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09CA-643B-4932-9739-AA6C596E9B4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Modeling DFD - 2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Refinement from one DFD level to the next should follow approximately a 1:5 ratio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This ratio will reduce as the refinement proceeds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To model real-time systems, structured analysis notation must be available for time continuous data and event processing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90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F269-4B80-4B8B-A026-CFA4C86E076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DFD - 1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cs typeface="Times New Roman" panose="02020603050405020304" pitchFamily="18" charset="0"/>
              </a:rPr>
              <a:t>Level 0 data flow diagram should depict the system as a single bubble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Primary input and output should be carefully noted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Refinement should begin by consolidating (for representation at the next level):</a:t>
            </a:r>
          </a:p>
          <a:p>
            <a:pPr lvl="1"/>
            <a:r>
              <a:rPr lang="en-US" altLang="en-US" sz="2000">
                <a:cs typeface="Times New Roman" panose="02020603050405020304" pitchFamily="18" charset="0"/>
              </a:rPr>
              <a:t>candidate processes</a:t>
            </a:r>
          </a:p>
          <a:p>
            <a:pPr lvl="1"/>
            <a:r>
              <a:rPr lang="en-US" altLang="en-US" sz="2000">
                <a:cs typeface="Times New Roman" panose="02020603050405020304" pitchFamily="18" charset="0"/>
              </a:rPr>
              <a:t>data objects</a:t>
            </a:r>
          </a:p>
          <a:p>
            <a:pPr lvl="1"/>
            <a:r>
              <a:rPr lang="en-US" altLang="en-US" sz="2000">
                <a:cs typeface="Times New Roman" panose="02020603050405020304" pitchFamily="18" charset="0"/>
              </a:rPr>
              <a:t>data stores to be represented at the next level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Label all arrows with meaningful names</a:t>
            </a:r>
          </a:p>
        </p:txBody>
      </p:sp>
    </p:spTree>
    <p:extLst>
      <p:ext uri="{BB962C8B-B14F-4D97-AF65-F5344CB8AC3E}">
        <p14:creationId xmlns:p14="http://schemas.microsoft.com/office/powerpoint/2010/main" val="61940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2193-FB20-494C-ABDC-E202E757330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DFD - 2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Information flow must be maintained from one level to level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Refine one bubble at a time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Write PSPEC for each bubble in the final DFD</a:t>
            </a:r>
            <a:endParaRPr lang="en-US" altLang="en-US"/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"mini-spec" written using English or another natural language or  a program design language</a:t>
            </a:r>
          </a:p>
        </p:txBody>
      </p:sp>
    </p:spTree>
    <p:extLst>
      <p:ext uri="{BB962C8B-B14F-4D97-AF65-F5344CB8AC3E}">
        <p14:creationId xmlns:p14="http://schemas.microsoft.com/office/powerpoint/2010/main" val="366588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8248-EA88-4FF6-A345-9952B372E2C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DFD Refinement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552950" y="24241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14343" name="Picture 7" descr="C:\Cis375\Old Lectures\Image34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1"/>
            <a:ext cx="6248400" cy="4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3224-ADFC-4BF6-83C8-12FD17142E6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184400" y="0"/>
            <a:ext cx="596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889126" y="696914"/>
            <a:ext cx="7186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Font typeface="Wingdings" panose="05000000000000000000" pitchFamily="2" charset="2"/>
              <a:buChar char="n"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DFD/CFD Level 0 - Part Number Analysis (PNA) System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522664" y="1589089"/>
            <a:ext cx="452437" cy="242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530600" y="2940051"/>
            <a:ext cx="2039938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927600" y="2436814"/>
            <a:ext cx="814388" cy="592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5570538" y="2665413"/>
            <a:ext cx="1797050" cy="1797050"/>
          </a:xfrm>
          <a:prstGeom prst="flowChartConnector">
            <a:avLst/>
          </a:prstGeom>
          <a:solidFill>
            <a:srgbClr val="FFFF66"/>
          </a:solidFill>
          <a:ln w="285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PART NUMBER ANALYSIS (PNA)  Tool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2514601" y="1219200"/>
            <a:ext cx="1008063" cy="704850"/>
          </a:xfrm>
          <a:prstGeom prst="flowChartDocumen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WKConnectors.XLS</a:t>
            </a:r>
          </a:p>
        </p:txBody>
      </p:sp>
      <p:sp>
        <p:nvSpPr>
          <p:cNvPr id="15369" name="AutoShap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22538" y="2651125"/>
            <a:ext cx="1008062" cy="704850"/>
          </a:xfrm>
          <a:prstGeom prst="flowChartDocumen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Table1.CSV</a:t>
            </a: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2547938" y="4060825"/>
            <a:ext cx="1008062" cy="706438"/>
          </a:xfrm>
          <a:prstGeom prst="flowChartDocument">
            <a:avLst/>
          </a:prstGeom>
          <a:solidFill>
            <a:srgbClr val="CCE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Table2.</a:t>
            </a:r>
            <a:r>
              <a:rPr lang="en-US" altLang="en-US" sz="1000">
                <a:latin typeface="Arial Narrow" panose="020B0606020202030204" pitchFamily="34" charset="0"/>
                <a:hlinkClick r:id="rId2" action="ppaction://hlinksldjump"/>
              </a:rPr>
              <a:t>CSV</a:t>
            </a:r>
            <a:endParaRPr lang="en-US" altLang="en-US" sz="1000">
              <a:latin typeface="Arial Narrow" panose="020B0606020202030204" pitchFamily="34" charset="0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3556001" y="3836988"/>
            <a:ext cx="2055813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8455025" y="1649414"/>
            <a:ext cx="1123950" cy="1125537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Display Monitor</a:t>
            </a:r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8491539" y="4781550"/>
            <a:ext cx="1125537" cy="1125538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Printer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7283450" y="2425700"/>
            <a:ext cx="1208088" cy="742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7188201" y="4097338"/>
            <a:ext cx="1387475" cy="977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622675" y="1252539"/>
            <a:ext cx="787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Spreadsheet Information</a:t>
            </a:r>
          </a:p>
          <a:p>
            <a:pPr algn="ctr" eaLnBrk="0" hangingPunct="0"/>
            <a:endParaRPr lang="en-US" altLang="en-US" sz="1000">
              <a:latin typeface="Arial Narrow" panose="020B0606020202030204" pitchFamily="34" charset="0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810000" y="3124201"/>
            <a:ext cx="10366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Table1 Delimited Text Information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3630614" y="3698876"/>
            <a:ext cx="116998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Table2 Delimited Text Information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7396163" y="2425701"/>
            <a:ext cx="78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Report Results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7585075" y="4025901"/>
            <a:ext cx="78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Report Results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129213" y="2135188"/>
            <a:ext cx="9064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WKConnectors Delimited Text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15382" name="Oval 2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883025" y="1555750"/>
            <a:ext cx="1125538" cy="1123950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CSV File Creation</a:t>
            </a:r>
          </a:p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(WKConnectors.CSV)</a:t>
            </a:r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2925764" y="5133975"/>
            <a:ext cx="1125537" cy="1125538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User</a:t>
            </a: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V="1">
            <a:off x="3933825" y="4176714"/>
            <a:ext cx="1854200" cy="1157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462463" y="4983164"/>
            <a:ext cx="78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- Command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- PN data</a:t>
            </a:r>
          </a:p>
        </p:txBody>
      </p:sp>
      <p:sp>
        <p:nvSpPr>
          <p:cNvPr id="15386" name="Oval 26"/>
          <p:cNvSpPr>
            <a:spLocks noChangeArrowheads="1"/>
          </p:cNvSpPr>
          <p:nvPr/>
        </p:nvSpPr>
        <p:spPr bwMode="auto">
          <a:xfrm>
            <a:off x="8491539" y="3055939"/>
            <a:ext cx="1125537" cy="1125537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File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534275" y="3571876"/>
            <a:ext cx="78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Report Results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7383464" y="3584575"/>
            <a:ext cx="1108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3E2B-9591-4923-A201-B6E369E00EE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184400" y="0"/>
            <a:ext cx="596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889125" y="696914"/>
            <a:ext cx="681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buFont typeface="Wingdings" panose="05000000000000000000" pitchFamily="2" charset="2"/>
              <a:buChar char="n"/>
            </a:pPr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DFD/CFD Level 1 - Part Number Analysis (PNA) Tool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133725" y="1603376"/>
            <a:ext cx="1646238" cy="1133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4529139" y="2611439"/>
            <a:ext cx="1296987" cy="1296987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Validate Data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7781926" y="2039939"/>
            <a:ext cx="1249363" cy="85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7734300" y="3695701"/>
            <a:ext cx="1238250" cy="84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781925" y="2039939"/>
            <a:ext cx="9080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Report Results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8131176" y="3579814"/>
            <a:ext cx="9064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Report Results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514600" y="2557464"/>
            <a:ext cx="2014538" cy="566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3381376" y="3733801"/>
            <a:ext cx="1336675" cy="13366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552700" y="2709864"/>
            <a:ext cx="9080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Table1 Delimited Text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2670176" y="4014789"/>
            <a:ext cx="9064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Table2 Delimited Text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6619875" y="2649539"/>
            <a:ext cx="1296988" cy="1296987"/>
          </a:xfrm>
          <a:prstGeom prst="ellipse">
            <a:avLst/>
          </a:prstGeom>
          <a:solidFill>
            <a:srgbClr val="FFFFCC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000">
                <a:latin typeface="Arial Narrow" panose="020B0606020202030204" pitchFamily="34" charset="0"/>
              </a:rPr>
              <a:t>Process Report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832226" y="1371601"/>
            <a:ext cx="104457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WKConnectors Delimited Text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information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5792788" y="3497263"/>
            <a:ext cx="855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922963" y="2373313"/>
            <a:ext cx="10461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Validation Results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714750" y="4741864"/>
            <a:ext cx="9080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- Command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- PN data</a:t>
            </a: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V="1">
            <a:off x="2611438" y="3400426"/>
            <a:ext cx="191770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7912101" y="3284538"/>
            <a:ext cx="123507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8131176" y="2911475"/>
            <a:ext cx="9064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rIns="27432"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Report Results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5807075" y="3017838"/>
            <a:ext cx="85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922963" y="3376613"/>
            <a:ext cx="1046162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Print / Save</a:t>
            </a:r>
          </a:p>
          <a:p>
            <a:pPr eaLnBrk="0" hangingPunct="0"/>
            <a:r>
              <a:rPr lang="en-US" altLang="en-US" sz="1000">
                <a:latin typeface="Arial Narrow" panose="020B060602020203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601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8&quot; unique_id=&quot;23047&quot;&gt;&lt;/object&gt;&lt;object type=&quot;2&quot; unique_id=&quot;23048&quot;&gt;&lt;object type=&quot;3&quot; unique_id=&quot;23049&quot;&gt;&lt;property id=&quot;20148&quot; value=&quot;5&quot;/&gt;&lt;property id=&quot;20300&quot; value=&quot;Slide 1&quot;/&gt;&lt;property id=&quot;20307&quot; value=&quot;256&quot;/&gt;&lt;/object&gt;&lt;object type=&quot;3&quot; unique_id=&quot;23050&quot;&gt;&lt;property id=&quot;20148&quot; value=&quot;5&quot;/&gt;&lt;property id=&quot;20300&quot; value=&quot;Slide 2 - &amp;quot;Dataflow Diagram&amp;quot;&quot;/&gt;&lt;property id=&quot;20307&quot; value=&quot;263&quot;/&gt;&lt;/object&gt;&lt;object type=&quot;3&quot; unique_id=&quot;23051&quot;&gt;&lt;property id=&quot;20148&quot; value=&quot;5&quot;/&gt;&lt;property id=&quot;20300&quot; value=&quot;Slide 3 - &amp;quot;Functional Modeling DFD - 1&amp;quot;&quot;/&gt;&lt;property id=&quot;20307&quot; value=&quot;264&quot;/&gt;&lt;/object&gt;&lt;object type=&quot;3&quot; unique_id=&quot;23052&quot;&gt;&lt;property id=&quot;20148&quot; value=&quot;5&quot;/&gt;&lt;property id=&quot;20300&quot; value=&quot;Slide 4 - &amp;quot;Functional Modeling DFD - 2&amp;quot;&quot;/&gt;&lt;property id=&quot;20307&quot; value=&quot;265&quot;/&gt;&lt;/object&gt;&lt;object type=&quot;3&quot; unique_id=&quot;23053&quot;&gt;&lt;property id=&quot;20148&quot; value=&quot;5&quot;/&gt;&lt;property id=&quot;20300&quot; value=&quot;Slide 5 - &amp;quot;Creating DFD - 1&amp;quot;&quot;/&gt;&lt;property id=&quot;20307&quot; value=&quot;266&quot;/&gt;&lt;/object&gt;&lt;object type=&quot;3&quot; unique_id=&quot;23054&quot;&gt;&lt;property id=&quot;20148&quot; value=&quot;5&quot;/&gt;&lt;property id=&quot;20300&quot; value=&quot;Slide 6 - &amp;quot;Creating DFD - 2&amp;quot;&quot;/&gt;&lt;property id=&quot;20307&quot; value=&quot;267&quot;/&gt;&lt;/object&gt;&lt;object type=&quot;3&quot; unique_id=&quot;23055&quot;&gt;&lt;property id=&quot;20148&quot; value=&quot;5&quot;/&gt;&lt;property id=&quot;20300&quot; value=&quot;Slide 7 - &amp;quot;DFD Refinement&amp;quot;&quot;/&gt;&lt;property id=&quot;20307&quot; value=&quot;268&quot;/&gt;&lt;/object&gt;&lt;object type=&quot;3&quot; unique_id=&quot;23056&quot;&gt;&lt;property id=&quot;20148&quot; value=&quot;5&quot;/&gt;&lt;property id=&quot;20300&quot; value=&quot;Slide 8&quot;/&gt;&lt;property id=&quot;20307&quot; value=&quot;269&quot;/&gt;&lt;/object&gt;&lt;object type=&quot;3&quot; unique_id=&quot;23057&quot;&gt;&lt;property id=&quot;20148&quot; value=&quot;5&quot;/&gt;&lt;property id=&quot;20300&quot; value=&quot;Slide 9&quot;/&gt;&lt;property id=&quot;20307&quot; value=&quot;270&quot;/&gt;&lt;/object&gt;&lt;object type=&quot;3&quot; unique_id=&quot;23058&quot;&gt;&lt;property id=&quot;20148&quot; value=&quot;5&quot;/&gt;&lt;property id=&quot;20300&quot; value=&quot;Slide 10&quot;/&gt;&lt;property id=&quot;20307&quot; value=&quot;271&quot;/&gt;&lt;/object&gt;&lt;object type=&quot;3&quot; unique_id=&quot;23059&quot;&gt;&lt;property id=&quot;20148&quot; value=&quot;5&quot;/&gt;&lt;property id=&quot;20300&quot; value=&quot;Slide 11&quot;/&gt;&lt;property id=&quot;20307&quot; value=&quot;272&quot;/&gt;&lt;/object&gt;&lt;object type=&quot;3&quot; unique_id=&quot;23060&quot;&gt;&lt;property id=&quot;20148&quot; value=&quot;5&quot;/&gt;&lt;property id=&quot;20300&quot; value=&quot;Slide 12 - &amp;quot;Creating Control Flow Diagrams&amp;quot;&quot;/&gt;&lt;property id=&quot;20307&quot; value=&quot;273&quot;/&gt;&lt;/object&gt;&lt;object type=&quot;3&quot; unique_id=&quot;23061&quot;&gt;&lt;property id=&quot;20148&quot; value=&quot;5&quot;/&gt;&lt;property id=&quot;20300&quot; value=&quot;Slide 13 - &amp;quot;Process Description Tools&amp;quot;&quot;/&gt;&lt;property id=&quot;20307&quot; value=&quot;257&quot;/&gt;&lt;/object&gt;&lt;object type=&quot;3&quot; unique_id=&quot;23062&quot;&gt;&lt;property id=&quot;20148&quot; value=&quot;5&quot;/&gt;&lt;property id=&quot;20300&quot; value=&quot;Slide 14 - &amp;quot;Process Description Tools&amp;quot;&quot;/&gt;&lt;property id=&quot;20307&quot; value=&quot;258&quot;/&gt;&lt;/object&gt;&lt;object type=&quot;3&quot; unique_id=&quot;23063&quot;&gt;&lt;property id=&quot;20148&quot; value=&quot;5&quot;/&gt;&lt;property id=&quot;20300&quot; value=&quot;Slide 15 - &amp;quot;Process Description Tools&amp;quot;&quot;/&gt;&lt;property id=&quot;20307&quot; value=&quot;259&quot;/&gt;&lt;/object&gt;&lt;object type=&quot;3&quot; unique_id=&quot;23064&quot;&gt;&lt;property id=&quot;20148&quot; value=&quot;5&quot;/&gt;&lt;property id=&quot;20300&quot; value=&quot;Slide 16 - &amp;quot;Process Description Tools&amp;quot;&quot;/&gt;&lt;property id=&quot;20307&quot; value=&quot;260&quot;/&gt;&lt;/object&gt;&lt;object type=&quot;3&quot; unique_id=&quot;23065&quot;&gt;&lt;property id=&quot;20148&quot; value=&quot;5&quot;/&gt;&lt;property id=&quot;20300&quot; value=&quot;Slide 17 - &amp;quot;Process Description Tools&amp;quot;&quot;/&gt;&lt;property id=&quot;20307&quot; value=&quot;261&quot;/&gt;&lt;/object&gt;&lt;object type=&quot;3&quot; unique_id=&quot;23066&quot;&gt;&lt;property id=&quot;20148&quot; value=&quot;5&quot;/&gt;&lt;property id=&quot;20300&quot; value=&quot;Slide 18 - &amp;quot;Process Description Tools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708</Words>
  <Application>Microsoft Office PowerPoint</Application>
  <PresentationFormat>Widescreen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Dataflow Diagram</vt:lpstr>
      <vt:lpstr>Functional Modeling DFD - 1</vt:lpstr>
      <vt:lpstr>Functional Modeling DFD - 2</vt:lpstr>
      <vt:lpstr>Creating DFD - 1</vt:lpstr>
      <vt:lpstr>Creating DFD - 2</vt:lpstr>
      <vt:lpstr>DFD Refinement</vt:lpstr>
      <vt:lpstr>PowerPoint Presentation</vt:lpstr>
      <vt:lpstr>PowerPoint Presentation</vt:lpstr>
      <vt:lpstr>PowerPoint Presentation</vt:lpstr>
      <vt:lpstr>PowerPoint Presentation</vt:lpstr>
      <vt:lpstr>Creating Control Flow Diagrams</vt:lpstr>
      <vt:lpstr>Process Description Tools</vt:lpstr>
      <vt:lpstr>Process Description Tools</vt:lpstr>
      <vt:lpstr>Process Description Tools</vt:lpstr>
      <vt:lpstr>Process Description Tools</vt:lpstr>
      <vt:lpstr>Process Description Tools</vt:lpstr>
      <vt:lpstr>Process Description Tools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nokia 630</dc:creator>
  <cp:lastModifiedBy>nokia 630</cp:lastModifiedBy>
  <cp:revision>1</cp:revision>
  <dcterms:created xsi:type="dcterms:W3CDTF">2020-09-17T09:46:44Z</dcterms:created>
  <dcterms:modified xsi:type="dcterms:W3CDTF">2020-09-17T09:48:07Z</dcterms:modified>
</cp:coreProperties>
</file>