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2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6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8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3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3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3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B6D1-FE36-4549-BD26-09AB5E8761E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826D-E80A-4EAD-9AF8-B999AA1FC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9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240D0-3ABC-7518-6356-71567EC1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14099"/>
            <a:ext cx="8672660" cy="596397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40-50 years, men compared to women prefers the life insurance product in Spain; 50% will prefer a coverage between 54K to 110K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B36A7-C559-22DA-FF95-7EACA5F11A3E}"/>
              </a:ext>
            </a:extLst>
          </p:cNvPr>
          <p:cNvCxnSpPr>
            <a:cxnSpLocks/>
          </p:cNvCxnSpPr>
          <p:nvPr/>
        </p:nvCxnSpPr>
        <p:spPr>
          <a:xfrm>
            <a:off x="98981" y="838986"/>
            <a:ext cx="894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n Icon. Black Icon Isolated On White ...">
            <a:extLst>
              <a:ext uri="{FF2B5EF4-FFF2-40B4-BE49-F238E27FC236}">
                <a16:creationId xmlns:a16="http://schemas.microsoft.com/office/drawing/2014/main" id="{CE92EBE1-39C4-F24D-8E2F-32E5FF2E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3" y="1232282"/>
            <a:ext cx="939799" cy="93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male Silhouette Clip Art at Clker.com ...">
            <a:extLst>
              <a:ext uri="{FF2B5EF4-FFF2-40B4-BE49-F238E27FC236}">
                <a16:creationId xmlns:a16="http://schemas.microsoft.com/office/drawing/2014/main" id="{307B98B0-CDE6-AA74-0BCF-30D3A294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74" y="1342349"/>
            <a:ext cx="385124" cy="7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4CF3F-1564-A6E5-30F9-4B5771CC3E33}"/>
              </a:ext>
            </a:extLst>
          </p:cNvPr>
          <p:cNvSpPr txBox="1"/>
          <p:nvPr/>
        </p:nvSpPr>
        <p:spPr>
          <a:xfrm>
            <a:off x="1535261" y="1503196"/>
            <a:ext cx="78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19155-0A3B-4151-E7F9-73D697210FD6}"/>
              </a:ext>
            </a:extLst>
          </p:cNvPr>
          <p:cNvSpPr txBox="1"/>
          <p:nvPr/>
        </p:nvSpPr>
        <p:spPr>
          <a:xfrm>
            <a:off x="3140173" y="1490181"/>
            <a:ext cx="78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i="1">
                <a:solidFill>
                  <a:schemeClr val="tx2"/>
                </a:solidFill>
              </a:defRPr>
            </a:lvl1pPr>
          </a:lstStyle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63%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67AF3A-E9B5-F752-FC48-478D0506D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18" y="2172081"/>
            <a:ext cx="3870960" cy="1516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1AF19-444D-8550-BD56-72A84A6B173E}"/>
              </a:ext>
            </a:extLst>
          </p:cNvPr>
          <p:cNvSpPr txBox="1"/>
          <p:nvPr/>
        </p:nvSpPr>
        <p:spPr>
          <a:xfrm>
            <a:off x="1266293" y="932111"/>
            <a:ext cx="234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renewal (%)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BA6CF-98BF-4176-8186-D4D3657C4154}"/>
              </a:ext>
            </a:extLst>
          </p:cNvPr>
          <p:cNvSpPr txBox="1"/>
          <p:nvPr/>
        </p:nvSpPr>
        <p:spPr>
          <a:xfrm>
            <a:off x="1266293" y="3870013"/>
            <a:ext cx="234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(000’s)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A4104D-A8A8-CBC7-B8FD-DB06197CC760}"/>
              </a:ext>
            </a:extLst>
          </p:cNvPr>
          <p:cNvCxnSpPr>
            <a:cxnSpLocks/>
          </p:cNvCxnSpPr>
          <p:nvPr/>
        </p:nvCxnSpPr>
        <p:spPr>
          <a:xfrm>
            <a:off x="216816" y="3799788"/>
            <a:ext cx="8710367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37DA45-4809-3112-94A2-BCD9DA20E873}"/>
              </a:ext>
            </a:extLst>
          </p:cNvPr>
          <p:cNvSpPr txBox="1"/>
          <p:nvPr/>
        </p:nvSpPr>
        <p:spPr>
          <a:xfrm>
            <a:off x="5078539" y="1882905"/>
            <a:ext cx="37166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Among the customers renewing their policy 63% are men and 37% are women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Customers in the Age group of 40-50 are more likely to continue with their policy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Women in 50+ age bracket are least likely to continue as compared to men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F1465-2BAA-3283-BD66-6A61A9E06B93}"/>
              </a:ext>
            </a:extLst>
          </p:cNvPr>
          <p:cNvSpPr txBox="1"/>
          <p:nvPr/>
        </p:nvSpPr>
        <p:spPr>
          <a:xfrm>
            <a:off x="5078539" y="4089421"/>
            <a:ext cx="37166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Overall there are 50% of customers who takes life coverage between 54K – 110K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Similarly, among men 50% take a coverage in the range of 55K – 115K; for women it is 52K – 110K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Thus, men tends to take higher coverage than women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As age increases post 30+ lower coverage amount is preferred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13C5A5-7175-9ABE-FD3B-1955BD60E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18" y="4133592"/>
            <a:ext cx="4411980" cy="7696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1908E4-8017-8BDC-9345-8F2EAA38F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18" y="5021555"/>
            <a:ext cx="4411980" cy="14935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9AFB7-CB18-89C0-C748-BAAA6AD61252}"/>
              </a:ext>
            </a:extLst>
          </p:cNvPr>
          <p:cNvSpPr txBox="1"/>
          <p:nvPr/>
        </p:nvSpPr>
        <p:spPr>
          <a:xfrm>
            <a:off x="122548" y="6563407"/>
            <a:ext cx="8946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>
                <a:latin typeface="Arial" panose="020B0604020202020204" pitchFamily="34" charset="0"/>
                <a:cs typeface="Arial" panose="020B0604020202020204" pitchFamily="34" charset="0"/>
              </a:rPr>
              <a:t>‘%’ in the page represents share of customers who continued with their life insurance policy in Spain in 2009 </a:t>
            </a:r>
          </a:p>
        </p:txBody>
      </p:sp>
    </p:spTree>
    <p:extLst>
      <p:ext uri="{BB962C8B-B14F-4D97-AF65-F5344CB8AC3E}">
        <p14:creationId xmlns:p14="http://schemas.microsoft.com/office/powerpoint/2010/main" val="25623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240D0-3ABC-7518-6356-71567EC1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14099"/>
            <a:ext cx="8672660" cy="596397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&amp; Autumn, particularly Mar, Nov &amp; Dec are preferred time for renewal / new contract in Spain for life insurance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0B36A7-C559-22DA-FF95-7EACA5F11A3E}"/>
              </a:ext>
            </a:extLst>
          </p:cNvPr>
          <p:cNvCxnSpPr>
            <a:cxnSpLocks/>
          </p:cNvCxnSpPr>
          <p:nvPr/>
        </p:nvCxnSpPr>
        <p:spPr>
          <a:xfrm>
            <a:off x="98981" y="838986"/>
            <a:ext cx="894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FB5AE1-537A-024A-F5A0-B11ABBDFCA41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9099"/>
          <a:ext cx="1333369" cy="4743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369">
                  <a:extLst>
                    <a:ext uri="{9D8B030D-6E8A-4147-A177-3AD203B41FA5}">
                      <a16:colId xmlns:a16="http://schemas.microsoft.com/office/drawing/2014/main" val="2459291982"/>
                    </a:ext>
                  </a:extLst>
                </a:gridCol>
              </a:tblGrid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3863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February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49826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61458"/>
                  </a:ext>
                </a:extLst>
              </a:tr>
              <a:tr h="2610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67448"/>
                  </a:ext>
                </a:extLst>
              </a:tr>
              <a:tr h="2610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May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3341"/>
                  </a:ext>
                </a:extLst>
              </a:tr>
              <a:tr h="2610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0797"/>
                  </a:ext>
                </a:extLst>
              </a:tr>
              <a:tr h="2610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35681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41206"/>
                  </a:ext>
                </a:extLst>
              </a:tr>
              <a:tr h="34975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6794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08563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073"/>
                  </a:ext>
                </a:extLst>
              </a:tr>
              <a:tr h="41636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3624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BBD20-C36C-9B67-4902-222592AAFD31}"/>
              </a:ext>
            </a:extLst>
          </p:cNvPr>
          <p:cNvCxnSpPr>
            <a:cxnSpLocks/>
          </p:cNvCxnSpPr>
          <p:nvPr/>
        </p:nvCxnSpPr>
        <p:spPr>
          <a:xfrm>
            <a:off x="188536" y="2461182"/>
            <a:ext cx="87103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37319-A475-D7F1-61AE-A34ECE8C1120}"/>
              </a:ext>
            </a:extLst>
          </p:cNvPr>
          <p:cNvSpPr txBox="1"/>
          <p:nvPr/>
        </p:nvSpPr>
        <p:spPr>
          <a:xfrm>
            <a:off x="4254566" y="1550014"/>
            <a:ext cx="11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4412F-98F4-CB04-6E10-25C265ADBEEC}"/>
              </a:ext>
            </a:extLst>
          </p:cNvPr>
          <p:cNvSpPr txBox="1"/>
          <p:nvPr/>
        </p:nvSpPr>
        <p:spPr>
          <a:xfrm>
            <a:off x="4261650" y="2830815"/>
            <a:ext cx="113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4264E-44A9-3080-7E57-FA50AFA4499D}"/>
              </a:ext>
            </a:extLst>
          </p:cNvPr>
          <p:cNvSpPr txBox="1"/>
          <p:nvPr/>
        </p:nvSpPr>
        <p:spPr>
          <a:xfrm>
            <a:off x="4261650" y="4012469"/>
            <a:ext cx="113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583E2-0F3B-885C-40DE-2835C5F0D274}"/>
              </a:ext>
            </a:extLst>
          </p:cNvPr>
          <p:cNvSpPr txBox="1"/>
          <p:nvPr/>
        </p:nvSpPr>
        <p:spPr>
          <a:xfrm>
            <a:off x="4284426" y="5235412"/>
            <a:ext cx="113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29CF7-3A45-300F-476E-7D5F9E644485}"/>
              </a:ext>
            </a:extLst>
          </p:cNvPr>
          <p:cNvSpPr txBox="1"/>
          <p:nvPr/>
        </p:nvSpPr>
        <p:spPr>
          <a:xfrm>
            <a:off x="1063692" y="2039816"/>
            <a:ext cx="11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BBB1C1-D84E-FA70-38BB-BA8C6DC136F1}"/>
              </a:ext>
            </a:extLst>
          </p:cNvPr>
          <p:cNvGrpSpPr/>
          <p:nvPr/>
        </p:nvGrpSpPr>
        <p:grpSpPr>
          <a:xfrm>
            <a:off x="2759346" y="1326917"/>
            <a:ext cx="1146928" cy="1001147"/>
            <a:chOff x="2296914" y="1383396"/>
            <a:chExt cx="1146928" cy="10011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A77688-887E-4582-FCBA-28AD5520B1E6}"/>
                </a:ext>
              </a:extLst>
            </p:cNvPr>
            <p:cNvSpPr txBox="1"/>
            <p:nvPr/>
          </p:nvSpPr>
          <p:spPr>
            <a:xfrm>
              <a:off x="2296914" y="2045989"/>
              <a:ext cx="1146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</a:t>
              </a:r>
            </a:p>
          </p:txBody>
        </p:sp>
        <p:pic>
          <p:nvPicPr>
            <p:cNvPr id="1028" name="Picture 4" descr="47,580 Snow Icons, Logos, Symbols ...">
              <a:extLst>
                <a:ext uri="{FF2B5EF4-FFF2-40B4-BE49-F238E27FC236}">
                  <a16:creationId xmlns:a16="http://schemas.microsoft.com/office/drawing/2014/main" id="{6051C743-1A90-181C-1E20-B9D0F6CA3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077" y="1383396"/>
              <a:ext cx="758603" cy="758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CAA4BD-3815-4CD1-88DF-907380753F20}"/>
              </a:ext>
            </a:extLst>
          </p:cNvPr>
          <p:cNvGrpSpPr/>
          <p:nvPr/>
        </p:nvGrpSpPr>
        <p:grpSpPr>
          <a:xfrm>
            <a:off x="2759346" y="3696521"/>
            <a:ext cx="1146928" cy="954367"/>
            <a:chOff x="2346227" y="3704908"/>
            <a:chExt cx="1146928" cy="9543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4DC456-55E9-6143-4960-33F041552489}"/>
                </a:ext>
              </a:extLst>
            </p:cNvPr>
            <p:cNvSpPr txBox="1"/>
            <p:nvPr/>
          </p:nvSpPr>
          <p:spPr>
            <a:xfrm>
              <a:off x="2346227" y="4320721"/>
              <a:ext cx="1146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Summer</a:t>
              </a:r>
            </a:p>
          </p:txBody>
        </p:sp>
        <p:pic>
          <p:nvPicPr>
            <p:cNvPr id="1030" name="Picture 6" descr="sunlight, sunny, weather icon ...">
              <a:extLst>
                <a:ext uri="{FF2B5EF4-FFF2-40B4-BE49-F238E27FC236}">
                  <a16:creationId xmlns:a16="http://schemas.microsoft.com/office/drawing/2014/main" id="{50828130-8F2D-CAC7-4F31-57D8D286E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464" y="3704908"/>
              <a:ext cx="638455" cy="638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97F622-DD0C-E7AA-7C6F-4B42B8F36769}"/>
              </a:ext>
            </a:extLst>
          </p:cNvPr>
          <p:cNvGrpSpPr/>
          <p:nvPr/>
        </p:nvGrpSpPr>
        <p:grpSpPr>
          <a:xfrm>
            <a:off x="2759346" y="4902696"/>
            <a:ext cx="1146928" cy="905869"/>
            <a:chOff x="2415537" y="4959175"/>
            <a:chExt cx="1146928" cy="90586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55CF70-D6AB-7133-1447-0F3A6F3D1598}"/>
                </a:ext>
              </a:extLst>
            </p:cNvPr>
            <p:cNvSpPr txBox="1"/>
            <p:nvPr/>
          </p:nvSpPr>
          <p:spPr>
            <a:xfrm>
              <a:off x="2415537" y="5526490"/>
              <a:ext cx="1146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Autumn</a:t>
              </a:r>
            </a:p>
          </p:txBody>
        </p:sp>
        <p:pic>
          <p:nvPicPr>
            <p:cNvPr id="1032" name="Picture 8" descr="Autumn, fall, leaves, weather icon ...">
              <a:extLst>
                <a:ext uri="{FF2B5EF4-FFF2-40B4-BE49-F238E27FC236}">
                  <a16:creationId xmlns:a16="http://schemas.microsoft.com/office/drawing/2014/main" id="{4BF0C5A0-28FB-FDE6-2A50-32CBFFB12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092" y="4959175"/>
              <a:ext cx="585819" cy="585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555626-FC1C-B7F9-4140-421AD9ED9B02}"/>
              </a:ext>
            </a:extLst>
          </p:cNvPr>
          <p:cNvGrpSpPr/>
          <p:nvPr/>
        </p:nvGrpSpPr>
        <p:grpSpPr>
          <a:xfrm>
            <a:off x="2759346" y="2627356"/>
            <a:ext cx="1146928" cy="841467"/>
            <a:chOff x="2282787" y="2607591"/>
            <a:chExt cx="1146928" cy="841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E3AF0-0913-F735-7DE6-8F269A12FAF2}"/>
                </a:ext>
              </a:extLst>
            </p:cNvPr>
            <p:cNvSpPr txBox="1"/>
            <p:nvPr/>
          </p:nvSpPr>
          <p:spPr>
            <a:xfrm>
              <a:off x="2282787" y="3110504"/>
              <a:ext cx="1146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</a:t>
              </a:r>
            </a:p>
          </p:txBody>
        </p:sp>
        <p:pic>
          <p:nvPicPr>
            <p:cNvPr id="1034" name="Picture 10" descr="Spring - Free weather icons">
              <a:extLst>
                <a:ext uri="{FF2B5EF4-FFF2-40B4-BE49-F238E27FC236}">
                  <a16:creationId xmlns:a16="http://schemas.microsoft.com/office/drawing/2014/main" id="{715193A1-1CF4-3A4B-0FCB-11549DAE1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171" y="2607591"/>
              <a:ext cx="554160" cy="554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B90FE5-CF79-67A6-5101-547A9DEBE94C}"/>
              </a:ext>
            </a:extLst>
          </p:cNvPr>
          <p:cNvCxnSpPr>
            <a:cxnSpLocks/>
          </p:cNvCxnSpPr>
          <p:nvPr/>
        </p:nvCxnSpPr>
        <p:spPr>
          <a:xfrm>
            <a:off x="188536" y="3591867"/>
            <a:ext cx="871036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5BB73D-A02C-6C01-74CA-44E459AE3D08}"/>
              </a:ext>
            </a:extLst>
          </p:cNvPr>
          <p:cNvCxnSpPr>
            <a:cxnSpLocks/>
          </p:cNvCxnSpPr>
          <p:nvPr/>
        </p:nvCxnSpPr>
        <p:spPr>
          <a:xfrm>
            <a:off x="188536" y="4743508"/>
            <a:ext cx="871036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B2984E-4C83-50F7-55D9-D289A80EE45D}"/>
              </a:ext>
            </a:extLst>
          </p:cNvPr>
          <p:cNvCxnSpPr>
            <a:cxnSpLocks/>
          </p:cNvCxnSpPr>
          <p:nvPr/>
        </p:nvCxnSpPr>
        <p:spPr>
          <a:xfrm>
            <a:off x="188536" y="6111966"/>
            <a:ext cx="871036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B0328F-F8C3-DE75-A974-5F36184F097F}"/>
              </a:ext>
            </a:extLst>
          </p:cNvPr>
          <p:cNvSpPr/>
          <p:nvPr/>
        </p:nvSpPr>
        <p:spPr>
          <a:xfrm>
            <a:off x="188536" y="1989509"/>
            <a:ext cx="2058887" cy="443969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881146-0C82-75FF-6B74-EB2559E1ECCF}"/>
              </a:ext>
            </a:extLst>
          </p:cNvPr>
          <p:cNvSpPr txBox="1"/>
          <p:nvPr/>
        </p:nvSpPr>
        <p:spPr>
          <a:xfrm>
            <a:off x="1179232" y="5369361"/>
            <a:ext cx="114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22%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1DF243-B35B-9B0A-5646-B5F42895C96C}"/>
              </a:ext>
            </a:extLst>
          </p:cNvPr>
          <p:cNvSpPr/>
          <p:nvPr/>
        </p:nvSpPr>
        <p:spPr>
          <a:xfrm>
            <a:off x="188536" y="5134403"/>
            <a:ext cx="2058887" cy="846728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6F94E5-91DE-E793-2B97-5F730F46F262}"/>
              </a:ext>
            </a:extLst>
          </p:cNvPr>
          <p:cNvSpPr txBox="1"/>
          <p:nvPr/>
        </p:nvSpPr>
        <p:spPr>
          <a:xfrm>
            <a:off x="5237728" y="1034647"/>
            <a:ext cx="3716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High percentage of contract renewals happen in the winter, with Mar constituting 10% of the total 26%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This can be driven by sales intensity post yearly target set in Jan, however majority customers with renew date this quarter do continue with policy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326E59-429D-44F4-1C30-2BF3B6909FD7}"/>
              </a:ext>
            </a:extLst>
          </p:cNvPr>
          <p:cNvSpPr txBox="1"/>
          <p:nvPr/>
        </p:nvSpPr>
        <p:spPr>
          <a:xfrm>
            <a:off x="5237728" y="2609169"/>
            <a:ext cx="371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Overall customer continuation is not significantly lower than 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The renewals are well distributed across the months; BAU behaviour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B95BE-D6C2-41AE-382B-ED3A9CCF93F8}"/>
              </a:ext>
            </a:extLst>
          </p:cNvPr>
          <p:cNvSpPr txBox="1"/>
          <p:nvPr/>
        </p:nvSpPr>
        <p:spPr>
          <a:xfrm>
            <a:off x="5237728" y="3750625"/>
            <a:ext cx="371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Contract renewals significantly drops in summer; 5% point difference with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Summer is a not a preferred time for policy renewals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3F975-0AE6-898B-A661-C8DF51EBC177}"/>
              </a:ext>
            </a:extLst>
          </p:cNvPr>
          <p:cNvSpPr txBox="1"/>
          <p:nvPr/>
        </p:nvSpPr>
        <p:spPr>
          <a:xfrm>
            <a:off x="5237728" y="4970737"/>
            <a:ext cx="371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Peak renewal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22% of renewals only in Nov, Dec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Dec on its own constitutes 13% renewal, highest across calendar months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CCA8B-33E6-E966-417D-B3B81ACBCCA6}"/>
              </a:ext>
            </a:extLst>
          </p:cNvPr>
          <p:cNvSpPr txBox="1"/>
          <p:nvPr/>
        </p:nvSpPr>
        <p:spPr>
          <a:xfrm>
            <a:off x="129467" y="6497313"/>
            <a:ext cx="8946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>
                <a:latin typeface="Arial" panose="020B0604020202020204" pitchFamily="34" charset="0"/>
                <a:cs typeface="Arial" panose="020B0604020202020204" pitchFamily="34" charset="0"/>
              </a:rPr>
              <a:t>‘%’ in the page represents share of customers who continued with their life insurance policy in Spain in 2009 </a:t>
            </a:r>
          </a:p>
        </p:txBody>
      </p:sp>
    </p:spTree>
    <p:extLst>
      <p:ext uri="{BB962C8B-B14F-4D97-AF65-F5344CB8AC3E}">
        <p14:creationId xmlns:p14="http://schemas.microsoft.com/office/powerpoint/2010/main" val="365972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630</TotalTime>
  <Words>346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Age 40-50 years, men compared to women prefers the life insurance product in Spain; 50% will prefer a coverage between 54K to 110K  </vt:lpstr>
      <vt:lpstr>Winter &amp; Autumn, particularly Mar, Nov &amp; Dec are preferred time for renewal / new contract in Spain for life insurance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Banerjee</dc:creator>
  <cp:lastModifiedBy>Ankan Banerjee</cp:lastModifiedBy>
  <cp:revision>8</cp:revision>
  <dcterms:created xsi:type="dcterms:W3CDTF">2024-05-12T03:40:59Z</dcterms:created>
  <dcterms:modified xsi:type="dcterms:W3CDTF">2024-05-12T14:11:06Z</dcterms:modified>
</cp:coreProperties>
</file>