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Arim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XdeaE9YghJRrlemI4D+DH9s3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4D39A1-2B28-46D9-9940-4A40927B6866}">
  <a:tblStyle styleId="{A54D39A1-2B28-46D9-9940-4A40927B6866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mo-bold.fntdata"/><Relationship Id="rId10" Type="http://schemas.openxmlformats.org/officeDocument/2006/relationships/slide" Target="slides/slide4.xml"/><Relationship Id="rId32" Type="http://schemas.openxmlformats.org/officeDocument/2006/relationships/font" Target="fonts/Arimo-regular.fntdata"/><Relationship Id="rId13" Type="http://schemas.openxmlformats.org/officeDocument/2006/relationships/slide" Target="slides/slide7.xml"/><Relationship Id="rId35" Type="http://schemas.openxmlformats.org/officeDocument/2006/relationships/font" Target="fonts/Arimo-boldItalic.fntdata"/><Relationship Id="rId12" Type="http://schemas.openxmlformats.org/officeDocument/2006/relationships/slide" Target="slides/slide6.xml"/><Relationship Id="rId34" Type="http://schemas.openxmlformats.org/officeDocument/2006/relationships/font" Target="fonts/Arim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94d6298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e94d6298_0_27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4e50511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4e505111_0_0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4e50511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4e505111_0_7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94d6298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94d6298_0_33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e94d629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e94d6298_0_12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e94d6298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e94d6298_0_59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e94d629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e94d6298_0_21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e94d629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e94d6298_0_7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4e50511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4e505111_1_0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4e505111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4e505111_1_10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for bullet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Even games that do implement electronics, do so in a way that make them in accessible (often found only in arcades)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Note for bullet 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Games are based entirely on the users’ eyes, ears, and brain to determine points and keep track of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Bullet 2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would like to provide localization solution to the classic game Battleship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e94d6298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e94d6298_0_54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e94d629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e94d6298_0_1:notes"/>
          <p:cNvSpPr txBox="1"/>
          <p:nvPr>
            <p:ph idx="1" type="body"/>
          </p:nvPr>
        </p:nvSpPr>
        <p:spPr>
          <a:xfrm>
            <a:off x="985838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SEAL3.jpg                                                      00006BACMac OS X                       B94893B7:" id="17" name="Google Shape;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33600" y="2632075"/>
            <a:ext cx="4267200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1790700" y="31242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type="ctrTitle"/>
          </p:nvPr>
        </p:nvSpPr>
        <p:spPr>
          <a:xfrm>
            <a:off x="1143000" y="1447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/>
          <p:nvPr/>
        </p:nvSpPr>
        <p:spPr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23"/>
          <p:cNvSpPr txBox="1"/>
          <p:nvPr/>
        </p:nvSpPr>
        <p:spPr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Untitled-1.jpg                                                 00000893 keithpaul                      BC07756D:" id="23" name="Google Shape;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[blk-201].jpg                                                00000893 keithpaul                      BC07756D:" id="24" name="Google Shape;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357188"/>
            <a:ext cx="3049587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113462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3"/>
          <p:cNvSpPr/>
          <p:nvPr/>
        </p:nvSpPr>
        <p:spPr>
          <a:xfrm>
            <a:off x="152400" y="6172200"/>
            <a:ext cx="4850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Electrical and Computer Engineering</a:t>
            </a:r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 rot="5400000">
            <a:off x="2209800" y="-457200"/>
            <a:ext cx="44958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 rot="5400000">
            <a:off x="5410200" y="2133600"/>
            <a:ext cx="5257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 rot="5400000">
            <a:off x="914400" y="0"/>
            <a:ext cx="5257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3810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45339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22"/>
          <p:cNvSpPr/>
          <p:nvPr/>
        </p:nvSpPr>
        <p:spPr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9" name="Google Shape;9;p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titled-1.jpg                                                 00000893 keithpaul                      BC07756D:" id="10" name="Google Shape;10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[blk-201].jpg                                                00000893 keithpaul                      BC07756D:"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/>
          <p:nvPr/>
        </p:nvSpPr>
        <p:spPr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sz="2400">
              <a:solidFill>
                <a:srgbClr val="3366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52400" y="6172200"/>
            <a:ext cx="4850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Electrical and Computer Engineering</a:t>
            </a:r>
            <a:endParaRPr sz="1400">
              <a:solidFill>
                <a:srgbClr val="0B3D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2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5.jpg"/><Relationship Id="rId6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/imgres?imgurl=https%3A%2F%2Fimages-na.ssl-images-amazon.com%2Fimages%2FI%2F51Rq4Jg-rAL._SX466_.jpg&amp;imgrefurl=https%3A%2F%2Fwww.amazon.com%2FHasbro-Travel-Battleship-Fun-Run%2Fdp%2FB003XGEWW0&amp;docid=9Fkcwj77e0CsIM&amp;tbnid=__ByUvYrC2dx7M%3A&amp;vet=10ahUKEwiyqbb7nZzlAhXOmOAKHa0DCqQQMwi4ASgGMAY..i&amp;w=466&amp;h=466&amp;bih=820&amp;biw=1707&amp;q=battleship%20game&amp;ved=0ahUKEwiyqbb7nZzlAhXOmOAKHa0DCqQQMwi4ASgGMAY&amp;iact=mrc&amp;uact=8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790700" y="40386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Times"/>
              <a:buNone/>
            </a:pPr>
            <a:r>
              <a:rPr lang="en-US"/>
              <a:t>Evaluated by:</a:t>
            </a:r>
            <a:endParaRPr/>
          </a:p>
          <a:p>
            <a:pPr indent="0" lvl="1" marL="457200" rtl="0" algn="ctr">
              <a:spcBef>
                <a:spcPts val="400"/>
              </a:spcBef>
              <a:spcAft>
                <a:spcPts val="0"/>
              </a:spcAft>
              <a:buSzPts val="2000"/>
              <a:buFont typeface="Times"/>
              <a:buNone/>
            </a:pPr>
            <a:r>
              <a:rPr lang="en-US"/>
              <a:t>Professor Maciej Ciesielski </a:t>
            </a:r>
            <a:endParaRPr/>
          </a:p>
          <a:p>
            <a:pPr indent="0" lvl="1" marL="457200" rtl="0" algn="ctr">
              <a:spcBef>
                <a:spcPts val="400"/>
              </a:spcBef>
              <a:spcAft>
                <a:spcPts val="0"/>
              </a:spcAft>
              <a:buSzPts val="2000"/>
              <a:buFont typeface="Times"/>
              <a:buNone/>
            </a:pPr>
            <a:r>
              <a:rPr lang="en-US"/>
              <a:t>Professor Yeonsik Noh</a:t>
            </a:r>
            <a:endParaRPr/>
          </a:p>
          <a:p>
            <a:pPr indent="0" lvl="1" marL="457200" rtl="0" algn="ctr">
              <a:spcBef>
                <a:spcPts val="400"/>
              </a:spcBef>
              <a:spcAft>
                <a:spcPts val="0"/>
              </a:spcAft>
              <a:buSzPts val="2000"/>
              <a:buFont typeface="Times"/>
              <a:buNone/>
            </a:pPr>
            <a:r>
              <a:rPr lang="en-US"/>
              <a:t>Professor Baird Soules</a:t>
            </a:r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1143000" y="19050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Acoustic Battleship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5 MDR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12/11/2019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108" y="1666805"/>
            <a:ext cx="7836584" cy="352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of Arrival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e94d6298_0_27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pic>
        <p:nvPicPr>
          <p:cNvPr id="163" name="Google Shape;163;g75e94d629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025" y="1340800"/>
            <a:ext cx="4940727" cy="47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75e94d6298_0_27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Liam Weston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4e505111_0_0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 = Δt</a:t>
            </a:r>
            <a:r>
              <a:rPr baseline="-25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× 343 </a:t>
            </a:r>
            <a:r>
              <a:rPr baseline="30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aseline="-25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  <a:endParaRPr baseline="-2500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 = Δt</a:t>
            </a:r>
            <a:r>
              <a:rPr baseline="-25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× 343 </a:t>
            </a:r>
            <a:r>
              <a:rPr baseline="30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aseline="-25000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  <a:endParaRPr baseline="-2500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must calculate the distance of a based on b and c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6c4e505111_0_0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Known Values</a:t>
            </a:r>
            <a:endParaRPr/>
          </a:p>
        </p:txBody>
      </p:sp>
      <p:sp>
        <p:nvSpPr>
          <p:cNvPr id="171" name="Google Shape;171;g6c4e505111_0_0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Liam Weston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4e505111_0_7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Send distance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to zero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new circle with radius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Increase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simultaneously increase radii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When the three circles intersect at a unique point, we have determined the source of the sound.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c4e505111_0_7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Analytical Solution</a:t>
            </a:r>
            <a:endParaRPr/>
          </a:p>
        </p:txBody>
      </p:sp>
      <p:sp>
        <p:nvSpPr>
          <p:cNvPr id="178" name="Google Shape;178;g6c4e505111_0_7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Liam Weston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e94d6298_0_33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Continued...</a:t>
            </a:r>
            <a:endParaRPr/>
          </a:p>
        </p:txBody>
      </p:sp>
      <p:pic>
        <p:nvPicPr>
          <p:cNvPr id="184" name="Google Shape;184;g75e94d6298_0_33"/>
          <p:cNvPicPr preferRelativeResize="0"/>
          <p:nvPr/>
        </p:nvPicPr>
        <p:blipFill rotWithShape="1">
          <a:blip r:embed="rId3">
            <a:alphaModFix/>
          </a:blip>
          <a:srcRect b="15625" l="12592" r="21682" t="31425"/>
          <a:stretch/>
        </p:blipFill>
        <p:spPr>
          <a:xfrm>
            <a:off x="2136925" y="1298875"/>
            <a:ext cx="4738999" cy="46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75e94d6298_0_33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Liam Weston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Implement 8 electret omnidirectional condenser microphones (CMA-4544PF) to optimize source localization in 2-Dimensional space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Operating frequency: 20Hz – 20kHz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Frequency of human conversation: 85Hz - 255 Hz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Frequency of Ping Pong hitting a surface: 5.9kHz - 7.3kHz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91" name="Google Shape;191;p10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Microphone Sensors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733800"/>
            <a:ext cx="48672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3619500"/>
            <a:ext cx="14859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>
            <a:off x="6927172" y="5082917"/>
            <a:ext cx="1371600" cy="652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CMA-4544PF 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317600" y="6161950"/>
            <a:ext cx="1846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Adrian Sanmiguel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e94d6298_0_12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Electret Condenser Microphone</a:t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Automatic Gain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Low - noise microphone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Variable gain: 40,50,60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DC offset: 1.25 volts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Schmitt Trigger Inverter</a:t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Comparator with Hysteresis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threshold voltages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Used to provide a digital high-to-low output from each microphone sensor</a:t>
            </a:r>
            <a:endParaRPr/>
          </a:p>
        </p:txBody>
      </p:sp>
      <p:sp>
        <p:nvSpPr>
          <p:cNvPr id="201" name="Google Shape;201;g75e94d6298_0_12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 Hardware (MDR)</a:t>
            </a:r>
            <a:endParaRPr/>
          </a:p>
        </p:txBody>
      </p:sp>
      <p:pic>
        <p:nvPicPr>
          <p:cNvPr id="202" name="Google Shape;202;g75e94d629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75" y="1471598"/>
            <a:ext cx="1144457" cy="15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75e94d6298_0_12"/>
          <p:cNvSpPr txBox="1"/>
          <p:nvPr/>
        </p:nvSpPr>
        <p:spPr>
          <a:xfrm>
            <a:off x="7319950" y="1602100"/>
            <a:ext cx="1688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Adafruit AGC Electret Microphone - MAX9814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g75e94d6298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188" y="3726447"/>
            <a:ext cx="1354426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75e94d6298_0_12"/>
          <p:cNvSpPr txBox="1"/>
          <p:nvPr/>
        </p:nvSpPr>
        <p:spPr>
          <a:xfrm>
            <a:off x="7319950" y="3952125"/>
            <a:ext cx="1490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74HC14N IC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g75e94d6298_0_12"/>
          <p:cNvSpPr txBox="1"/>
          <p:nvPr/>
        </p:nvSpPr>
        <p:spPr>
          <a:xfrm>
            <a:off x="6370375" y="6159975"/>
            <a:ext cx="1833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Adrian Sanmiguel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 Digital Converter (ADC)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7465134" cy="377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e94d6298_0_59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Arduino Atmega2560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16 MHz clocked prescaled at 250 kHZ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~ 2mm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Four 16-bit synchronous timers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74HC08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Four AND gates/sensor used as delay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5e94d6298_0_59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endParaRPr/>
          </a:p>
        </p:txBody>
      </p:sp>
      <p:pic>
        <p:nvPicPr>
          <p:cNvPr id="219" name="Google Shape;219;g75e94d629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950" y="2372700"/>
            <a:ext cx="2357450" cy="11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5e94d629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333" y="4681875"/>
            <a:ext cx="1885241" cy="1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647700" y="11811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Takes input from the ADCs and clock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Once the input of an ADC goes from high-to-low the system time is stored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8 time stamps are compared to calculate a location on the board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location is matched to a LED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relevant LED is switched through the output of a PWM signal</a:t>
            </a:r>
            <a:endParaRPr/>
          </a:p>
        </p:txBody>
      </p:sp>
      <p:sp>
        <p:nvSpPr>
          <p:cNvPr id="226" name="Google Shape;226;p16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1C1C"/>
              </a:buClr>
              <a:buSzPts val="3000"/>
              <a:buFont typeface="Georgia"/>
              <a:buNone/>
            </a:pPr>
            <a:r>
              <a:rPr lang="en-US"/>
              <a:t>Microcontroller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1515067" y="1181745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Liam Weston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(Group Manager)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334000" y="1376785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Adrian Sanmiguel 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1515067" y="3735994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Justin Forgue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5350757" y="3679179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Xinyu Cao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3039" l="8383" r="8382" t="-186"/>
          <a:stretch/>
        </p:blipFill>
        <p:spPr>
          <a:xfrm>
            <a:off x="1618065" y="4038601"/>
            <a:ext cx="1335870" cy="188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10612" r="8603" t="0"/>
          <a:stretch/>
        </p:blipFill>
        <p:spPr>
          <a:xfrm>
            <a:off x="5426957" y="3983321"/>
            <a:ext cx="1526221" cy="1937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looking at the camera&#10;&#10;Description automatically generated"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10487"/>
          <a:stretch/>
        </p:blipFill>
        <p:spPr>
          <a:xfrm>
            <a:off x="1618065" y="1652437"/>
            <a:ext cx="1335869" cy="202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6950" y="1652425"/>
            <a:ext cx="1526225" cy="202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e94d6298_0_21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Gantt Chart</a:t>
            </a:r>
            <a:endParaRPr/>
          </a:p>
        </p:txBody>
      </p:sp>
      <p:pic>
        <p:nvPicPr>
          <p:cNvPr id="232" name="Google Shape;232;g75e94d629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5100"/>
            <a:ext cx="8671625" cy="3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39754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System on a single board for one player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Using Arduino as microcontroller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Calculate coordinates and light up LED accordingly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Error distance less than 8 cm.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Response time less than 1 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MDR Prototype (Original)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e94d6298_0_7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System on a single playing surface for one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 an Arduino </a:t>
            </a:r>
            <a:r>
              <a:rPr lang="en-US"/>
              <a:t>Mega2560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Response time less than 500ms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Error distance less than 8 cm.</a:t>
            </a:r>
            <a:endParaRPr/>
          </a:p>
        </p:txBody>
      </p:sp>
      <p:sp>
        <p:nvSpPr>
          <p:cNvPr id="244" name="Google Shape;244;g75e94d6298_0_7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MDR Prototype (Actual)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4e505111_1_0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Players choose the positions for their battleship through certain type of controller; positions are displayed on the LEDs board visible to each player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Players</a:t>
            </a:r>
            <a:r>
              <a:rPr lang="en-US"/>
              <a:t> attack their opponent in turn by throwing ping pong ball at their opponent’s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Players score when they hit the battleship, as indicated by the LEDs on the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one who hits all the battleships first wins</a:t>
            </a:r>
            <a:r>
              <a:rPr lang="en-US"/>
              <a:t> </a:t>
            </a:r>
            <a:endParaRPr/>
          </a:p>
        </p:txBody>
      </p:sp>
      <p:sp>
        <p:nvSpPr>
          <p:cNvPr id="250" name="Google Shape;250;g6c4e505111_1_0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CDR Game Rules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4e505111_1_10"/>
          <p:cNvSpPr txBox="1"/>
          <p:nvPr>
            <p:ph idx="1" type="body"/>
          </p:nvPr>
        </p:nvSpPr>
        <p:spPr>
          <a:xfrm>
            <a:off x="416000" y="1143000"/>
            <a:ext cx="8153400" cy="48540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transparent square surfaces for players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LEDs under the surface show and register hit or miss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10 * 10 block on each surface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 meter * 1 meter on each surface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Four sensors placed one at each corner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button for each player to push to indicate turns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Sub LED Displays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controller to select battleship position individually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small display of LEDs displaying battleship positions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Specifications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Response time less than 500ms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Distance error less than 5 cm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friendly game experience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c4e505111_1_10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CDR Interfaces &amp; Specifications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3048000" y="2743200"/>
            <a:ext cx="4800600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381000" y="1434662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Board games have failed to adapt to the technological advances of today’s market. Traditional board games have fallen out of favor. Implementing embedded systems could help to provide a jolt to the industry.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How do we plan to do this?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Provide an aesthetically pleasing, functional, scalable, and robust interface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Applying these characteristics to Battleship </a:t>
            </a:r>
            <a:endParaRPr/>
          </a:p>
        </p:txBody>
      </p:sp>
      <p:pic>
        <p:nvPicPr>
          <p:cNvPr descr="Image result for battleship game" id="92" name="Google Shape;92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2004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Our solution will put an interactive spin on a classic game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Accuracy based game using a ping pong ball to provide low-latency, responsive feedback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Will follow an adapted set of guidelines to Battleship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Using localization from a network of microphones to detect if a target is hit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e94d6298_0_54"/>
          <p:cNvSpPr txBox="1"/>
          <p:nvPr>
            <p:ph idx="1" type="body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mo"/>
              <a:buChar char="●"/>
            </a:pPr>
            <a:r>
              <a:rPr lang="en-US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Two team game (1+ player per team), alternate turns</a:t>
            </a:r>
            <a:endParaRPr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mo"/>
              <a:buChar char="●"/>
            </a:pPr>
            <a:r>
              <a:rPr lang="en-US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1m x 2m playing surface </a:t>
            </a:r>
            <a:endParaRPr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mo"/>
              <a:buChar char="●"/>
            </a:pPr>
            <a:r>
              <a:rPr lang="en-US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projectile is a ping pong ball</a:t>
            </a:r>
            <a:endParaRPr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mo"/>
              <a:buChar char="●"/>
            </a:pPr>
            <a:r>
              <a:rPr lang="en-US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Each team is attempting to hit multi-coordinate, line of sight platform, where a coordinate may contain a target </a:t>
            </a:r>
            <a:endParaRPr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mo"/>
              <a:buChar char="●"/>
            </a:pPr>
            <a:r>
              <a:rPr lang="en-US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A winner is declared when all targets on either team have been struck by the opposing teams projectile</a:t>
            </a:r>
            <a:endParaRPr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5e94d6298_0_54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Rules</a:t>
            </a:r>
            <a:endParaRPr/>
          </a:p>
        </p:txBody>
      </p:sp>
      <p:sp>
        <p:nvSpPr>
          <p:cNvPr id="106" name="Google Shape;106;g75e94d6298_0_54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Liam Weston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Requirements &amp; Specifications</a:t>
            </a:r>
            <a:endParaRPr/>
          </a:p>
        </p:txBody>
      </p:sp>
      <p:graphicFrame>
        <p:nvGraphicFramePr>
          <p:cNvPr id="112" name="Google Shape;112;p8"/>
          <p:cNvGraphicFramePr/>
          <p:nvPr/>
        </p:nvGraphicFramePr>
        <p:xfrm>
          <a:off x="1243318" y="1769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{A54D39A1-2B28-46D9-9940-4A40927B6866}</a:tableStyleId>
              </a:tblPr>
              <a:tblGrid>
                <a:gridCol w="2269925"/>
                <a:gridCol w="2269925"/>
                <a:gridCol w="2269925"/>
              </a:tblGrid>
              <a:tr h="6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Requirement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Specifications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Distance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&lt;= 5 cm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Responsiveness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Response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&lt;= 500 ms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" name="Google Shape;113;p8"/>
          <p:cNvSpPr txBox="1"/>
          <p:nvPr/>
        </p:nvSpPr>
        <p:spPr>
          <a:xfrm>
            <a:off x="1447800" y="12954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 of Requirements and Specifications</a:t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1028699" y="3962400"/>
            <a:ext cx="7239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Components: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Microphone, LED, ADC, Microcontroller, Ping-Pong Ball, transparent playing surface/Display</a:t>
            </a:r>
            <a:endParaRPr/>
          </a:p>
        </p:txBody>
      </p:sp>
      <p:sp>
        <p:nvSpPr>
          <p:cNvPr id="115" name="Google Shape;115;p8"/>
          <p:cNvSpPr txBox="1"/>
          <p:nvPr/>
        </p:nvSpPr>
        <p:spPr>
          <a:xfrm>
            <a:off x="6155525" y="6215075"/>
            <a:ext cx="190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6553200" y="2209800"/>
            <a:ext cx="2133600" cy="3124200"/>
          </a:xfrm>
          <a:prstGeom prst="roundRect">
            <a:avLst>
              <a:gd fmla="val 16667" name="adj"/>
            </a:avLst>
          </a:prstGeom>
          <a:solidFill>
            <a:srgbClr val="C1FEE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7369728" y="1825276"/>
            <a:ext cx="990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UI</a:t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7010400" y="2336424"/>
            <a:ext cx="1066800" cy="381000"/>
          </a:xfrm>
          <a:prstGeom prst="rect">
            <a:avLst/>
          </a:prstGeom>
          <a:solidFill>
            <a:srgbClr val="47FFD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LED</a:t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6858000" y="2878426"/>
            <a:ext cx="1371600" cy="381000"/>
          </a:xfrm>
          <a:prstGeom prst="rect">
            <a:avLst/>
          </a:prstGeom>
          <a:solidFill>
            <a:srgbClr val="47FFD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Display</a:t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6697211" y="3444479"/>
            <a:ext cx="1828800" cy="381000"/>
          </a:xfrm>
          <a:prstGeom prst="rect">
            <a:avLst/>
          </a:prstGeom>
          <a:solidFill>
            <a:srgbClr val="47FFD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Ping Pong Ball</a:t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6738457" y="4046339"/>
            <a:ext cx="1752600" cy="381000"/>
          </a:xfrm>
          <a:prstGeom prst="rect">
            <a:avLst/>
          </a:prstGeom>
          <a:solidFill>
            <a:srgbClr val="47FFD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Sound Effect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6858000" y="4552526"/>
            <a:ext cx="1371600" cy="640200"/>
          </a:xfrm>
          <a:prstGeom prst="rect">
            <a:avLst/>
          </a:prstGeom>
          <a:solidFill>
            <a:srgbClr val="47FFD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Start Button</a:t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3336721" y="3927189"/>
            <a:ext cx="990600" cy="500150"/>
          </a:xfrm>
          <a:prstGeom prst="roundRect">
            <a:avLst>
              <a:gd fmla="val 16667" name="adj"/>
            </a:avLst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ADC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3374472" y="1940140"/>
            <a:ext cx="2438400" cy="1184059"/>
          </a:xfrm>
          <a:prstGeom prst="roundRect">
            <a:avLst>
              <a:gd fmla="val 16667" name="adj"/>
            </a:avLst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42407" y="3454206"/>
            <a:ext cx="2133600" cy="1464974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802462" y="2950595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Input</a:t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534972" y="3634979"/>
            <a:ext cx="1377194" cy="93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coustic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ensors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3543300" y="1471333"/>
            <a:ext cx="2362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Processing Unit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3488772" y="2444136"/>
            <a:ext cx="2209800" cy="479821"/>
          </a:xfrm>
          <a:prstGeom prst="rect">
            <a:avLst/>
          </a:prstGeom>
          <a:solidFill>
            <a:srgbClr val="FFCC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Microcontroller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4" name="Google Shape;134;p9"/>
          <p:cNvCxnSpPr/>
          <p:nvPr/>
        </p:nvCxnSpPr>
        <p:spPr>
          <a:xfrm>
            <a:off x="5812872" y="2878426"/>
            <a:ext cx="4355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9"/>
          <p:cNvCxnSpPr/>
          <p:nvPr/>
        </p:nvCxnSpPr>
        <p:spPr>
          <a:xfrm>
            <a:off x="5812872" y="2717424"/>
            <a:ext cx="435528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9"/>
          <p:cNvCxnSpPr/>
          <p:nvPr/>
        </p:nvCxnSpPr>
        <p:spPr>
          <a:xfrm rot="10800000">
            <a:off x="6248400" y="2446422"/>
            <a:ext cx="0" cy="27100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9"/>
          <p:cNvCxnSpPr/>
          <p:nvPr/>
        </p:nvCxnSpPr>
        <p:spPr>
          <a:xfrm rot="10800000">
            <a:off x="6248400" y="2878426"/>
            <a:ext cx="0" cy="19049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9"/>
          <p:cNvCxnSpPr>
            <a:stCxn id="127" idx="3"/>
          </p:cNvCxnSpPr>
          <p:nvPr/>
        </p:nvCxnSpPr>
        <p:spPr>
          <a:xfrm flipH="1" rot="10800000">
            <a:off x="4327321" y="4176064"/>
            <a:ext cx="663900" cy="1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9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Diagram (PDR)</a:t>
            </a:r>
            <a:endParaRPr/>
          </a:p>
        </p:txBody>
      </p:sp>
      <p:cxnSp>
        <p:nvCxnSpPr>
          <p:cNvPr id="140" name="Google Shape;140;p9"/>
          <p:cNvCxnSpPr>
            <a:stCxn id="129" idx="3"/>
            <a:endCxn id="127" idx="1"/>
          </p:cNvCxnSpPr>
          <p:nvPr/>
        </p:nvCxnSpPr>
        <p:spPr>
          <a:xfrm flipH="1" rot="10800000">
            <a:off x="2376007" y="4177393"/>
            <a:ext cx="960600" cy="9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9"/>
          <p:cNvCxnSpPr/>
          <p:nvPr/>
        </p:nvCxnSpPr>
        <p:spPr>
          <a:xfrm rot="10800000">
            <a:off x="4991100" y="3124199"/>
            <a:ext cx="0" cy="105185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9"/>
          <p:cNvCxnSpPr/>
          <p:nvPr/>
        </p:nvCxnSpPr>
        <p:spPr>
          <a:xfrm>
            <a:off x="6248400" y="2446422"/>
            <a:ext cx="762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9"/>
          <p:cNvCxnSpPr>
            <a:endCxn id="123" idx="1"/>
          </p:cNvCxnSpPr>
          <p:nvPr/>
        </p:nvCxnSpPr>
        <p:spPr>
          <a:xfrm>
            <a:off x="6248400" y="3068926"/>
            <a:ext cx="6096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9"/>
          <p:cNvSpPr/>
          <p:nvPr/>
        </p:nvSpPr>
        <p:spPr>
          <a:xfrm>
            <a:off x="1691697" y="2455465"/>
            <a:ext cx="1003532" cy="479821"/>
          </a:xfrm>
          <a:prstGeom prst="rect">
            <a:avLst/>
          </a:prstGeom>
          <a:solidFill>
            <a:srgbClr val="C1FEE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Clock</a:t>
            </a:r>
            <a:endParaRPr/>
          </a:p>
        </p:txBody>
      </p:sp>
      <p:cxnSp>
        <p:nvCxnSpPr>
          <p:cNvPr id="145" name="Google Shape;145;p9"/>
          <p:cNvCxnSpPr>
            <a:stCxn id="144" idx="3"/>
            <a:endCxn id="133" idx="1"/>
          </p:cNvCxnSpPr>
          <p:nvPr/>
        </p:nvCxnSpPr>
        <p:spPr>
          <a:xfrm flipH="1" rot="10800000">
            <a:off x="2695229" y="2683976"/>
            <a:ext cx="793500" cy="114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e94d6298_0_1"/>
          <p:cNvSpPr txBox="1"/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Diagram </a:t>
            </a:r>
            <a:r>
              <a:rPr lang="en-US"/>
              <a:t>(MDR</a:t>
            </a:r>
            <a:r>
              <a:rPr lang="en-US"/>
              <a:t>)</a:t>
            </a:r>
            <a:endParaRPr/>
          </a:p>
        </p:txBody>
      </p:sp>
      <p:pic>
        <p:nvPicPr>
          <p:cNvPr id="151" name="Google Shape;151;g75e94d629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28" y="2198825"/>
            <a:ext cx="6793000" cy="27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