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9" r:id="rId2"/>
  </p:sldMasterIdLst>
  <p:notesMasterIdLst>
    <p:notesMasterId r:id="rId14"/>
  </p:notesMasterIdLst>
  <p:handoutMasterIdLst>
    <p:handoutMasterId r:id="rId15"/>
  </p:handoutMasterIdLst>
  <p:sldIdLst>
    <p:sldId id="299" r:id="rId3"/>
    <p:sldId id="338" r:id="rId4"/>
    <p:sldId id="401" r:id="rId5"/>
    <p:sldId id="402" r:id="rId6"/>
    <p:sldId id="427" r:id="rId7"/>
    <p:sldId id="425" r:id="rId8"/>
    <p:sldId id="424" r:id="rId9"/>
    <p:sldId id="416" r:id="rId10"/>
    <p:sldId id="413" r:id="rId11"/>
    <p:sldId id="414" r:id="rId12"/>
    <p:sldId id="4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7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9BBB59"/>
    <a:srgbClr val="95B3D7"/>
    <a:srgbClr val="D99694"/>
    <a:srgbClr val="B3A2C7"/>
    <a:srgbClr val="93CDDD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0" autoAdjust="0"/>
    <p:restoredTop sz="96073" autoAdjust="0"/>
  </p:normalViewPr>
  <p:slideViewPr>
    <p:cSldViewPr snapToGrid="0">
      <p:cViewPr>
        <p:scale>
          <a:sx n="75" d="100"/>
          <a:sy n="75" d="100"/>
        </p:scale>
        <p:origin x="856" y="1120"/>
      </p:cViewPr>
      <p:guideLst>
        <p:guide orient="horz" pos="1357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9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6605" y="6590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2000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5814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2331" y="988255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58207" y="3596988"/>
            <a:ext cx="563858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dirty="0" err="1"/>
              <a:t>GameFi</a:t>
            </a:r>
            <a:r>
              <a:rPr lang="en-US" sz="2400" dirty="0"/>
              <a:t> NFT rent protocol</a:t>
            </a:r>
            <a:endParaRPr lang="zh-CN" altLang="en-US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200020" y="2068450"/>
            <a:ext cx="1486029" cy="577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 smtClean="0">
                <a:solidFill>
                  <a:prstClr val="white"/>
                </a:solidFill>
                <a:cs typeface="+mn-ea"/>
                <a:sym typeface="+mn-lt"/>
              </a:rPr>
              <a:t>2021</a:t>
            </a:r>
            <a:endParaRPr lang="zh-CN" altLang="en-US" sz="320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57647" y="2716773"/>
            <a:ext cx="542064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Gameland </a:t>
            </a: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07068"/>
            <a:ext cx="8096888" cy="80502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12" y="1234068"/>
            <a:ext cx="8096888" cy="8050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32" grpId="0"/>
      <p:bldP spid="139" grpId="0" bldLvl="0" animBg="1"/>
      <p:bldP spid="1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7190" y="1458595"/>
            <a:ext cx="2637790" cy="4329655"/>
            <a:chOff x="1096509" y="1953484"/>
            <a:chExt cx="2370968" cy="3940809"/>
          </a:xfrm>
        </p:grpSpPr>
        <p:sp>
          <p:nvSpPr>
            <p:cNvPr id="2" name="圆角矩形 1"/>
            <p:cNvSpPr/>
            <p:nvPr/>
          </p:nvSpPr>
          <p:spPr>
            <a:xfrm>
              <a:off x="1096509" y="1953484"/>
              <a:ext cx="2370968" cy="3940809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88844" y="2314701"/>
              <a:ext cx="1386298" cy="1386298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02574" y="4021015"/>
              <a:ext cx="958850" cy="3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David Li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12088" y="4372241"/>
              <a:ext cx="1139825" cy="3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developer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72964" y="4758207"/>
              <a:ext cx="2218058" cy="81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PhD in software 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development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4 years in </a:t>
              </a:r>
              <a:r>
                <a:rPr lang="en-US" altLang="zh-CN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Blockchain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80680" y="1473425"/>
            <a:ext cx="2780665" cy="4314825"/>
            <a:chOff x="1096509" y="1953484"/>
            <a:chExt cx="2370968" cy="3940809"/>
          </a:xfrm>
        </p:grpSpPr>
        <p:sp>
          <p:nvSpPr>
            <p:cNvPr id="44" name="圆角矩形 43"/>
            <p:cNvSpPr/>
            <p:nvPr/>
          </p:nvSpPr>
          <p:spPr>
            <a:xfrm>
              <a:off x="1096509" y="1953484"/>
              <a:ext cx="2370968" cy="3940809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566881" y="2292738"/>
              <a:ext cx="1430224" cy="143022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73665" y="4021015"/>
              <a:ext cx="1216660" cy="30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Cora</a:t>
              </a:r>
              <a:r>
                <a:rPr lang="zh-CN" altLang="en-US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 </a:t>
              </a:r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Chen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42587" y="4372241"/>
              <a:ext cx="678815" cy="30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CMO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72964" y="4758207"/>
              <a:ext cx="2218058" cy="109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5 years in </a:t>
              </a:r>
              <a:r>
                <a:rPr lang="en-US" altLang="zh-CN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Blockchain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 oversea community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Marketing operations manager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298305" y="1458595"/>
            <a:ext cx="2637790" cy="4258310"/>
            <a:chOff x="1096509" y="1953484"/>
            <a:chExt cx="2370968" cy="3940809"/>
          </a:xfrm>
        </p:grpSpPr>
        <p:sp>
          <p:nvSpPr>
            <p:cNvPr id="50" name="圆角矩形 49"/>
            <p:cNvSpPr/>
            <p:nvPr/>
          </p:nvSpPr>
          <p:spPr>
            <a:xfrm>
              <a:off x="1096509" y="1953484"/>
              <a:ext cx="2370968" cy="3940809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567203" y="2293060"/>
              <a:ext cx="1429580" cy="142958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20041" y="4021015"/>
              <a:ext cx="923925" cy="31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cs typeface="+mn-ea"/>
                  <a:sym typeface="+mn-lt"/>
                </a:rPr>
                <a:t>celestia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899408" y="4372241"/>
              <a:ext cx="765175" cy="28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Media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72964" y="4758207"/>
              <a:ext cx="2218058" cy="85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In charge of all the media operation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Media manager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6776" y="942535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200020" y="1719200"/>
            <a:ext cx="1486029" cy="577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 smtClean="0">
                <a:solidFill>
                  <a:prstClr val="white"/>
                </a:solidFill>
                <a:cs typeface="+mn-ea"/>
                <a:sym typeface="+mn-lt"/>
              </a:rPr>
              <a:t>2021</a:t>
            </a:r>
            <a:endParaRPr lang="zh-CN" altLang="en-US" sz="320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57647" y="2367523"/>
            <a:ext cx="542064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07068"/>
            <a:ext cx="8096888" cy="8050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39" grpId="0" bldLvl="0" animBg="1"/>
      <p:bldP spid="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96"/>
          <p:cNvSpPr>
            <a:spLocks noChangeArrowheads="1"/>
          </p:cNvSpPr>
          <p:nvPr/>
        </p:nvSpPr>
        <p:spPr bwMode="auto">
          <a:xfrm>
            <a:off x="6819860" y="741529"/>
            <a:ext cx="1464816" cy="15070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cs typeface="+mn-ea"/>
                <a:sym typeface="+mn-lt"/>
              </a:rPr>
              <a:t>Users</a:t>
            </a:r>
            <a:endParaRPr lang="zh-CN" altLang="en-US" sz="2800" b="1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4" name="Oval 102"/>
          <p:cNvSpPr>
            <a:spLocks noChangeArrowheads="1"/>
          </p:cNvSpPr>
          <p:nvPr/>
        </p:nvSpPr>
        <p:spPr bwMode="auto">
          <a:xfrm>
            <a:off x="10292743" y="783857"/>
            <a:ext cx="1464816" cy="14647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 fontScale="95000"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cs typeface="+mn-ea"/>
                <a:sym typeface="+mn-lt"/>
              </a:rPr>
              <a:t>DAO</a:t>
            </a:r>
            <a:endParaRPr lang="zh-CN" altLang="en-US" sz="2800" b="1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5" name="Oval 108"/>
          <p:cNvSpPr>
            <a:spLocks noChangeArrowheads="1"/>
          </p:cNvSpPr>
          <p:nvPr/>
        </p:nvSpPr>
        <p:spPr bwMode="auto">
          <a:xfrm>
            <a:off x="8528070" y="541474"/>
            <a:ext cx="1464704" cy="14644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 fontScale="95000"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cs typeface="+mn-ea"/>
                <a:sym typeface="+mn-lt"/>
              </a:rPr>
              <a:t>Game</a:t>
            </a:r>
            <a:endParaRPr lang="zh-CN" altLang="en-US" sz="2800" b="1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AutoShape 46"/>
          <p:cNvSpPr>
            <a:spLocks noChangeArrowheads="1"/>
          </p:cNvSpPr>
          <p:nvPr/>
        </p:nvSpPr>
        <p:spPr bwMode="auto">
          <a:xfrm>
            <a:off x="8844974" y="2048542"/>
            <a:ext cx="914350" cy="753890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7" name="AutoShape 65"/>
          <p:cNvSpPr>
            <a:spLocks noChangeArrowheads="1"/>
          </p:cNvSpPr>
          <p:nvPr/>
        </p:nvSpPr>
        <p:spPr bwMode="auto">
          <a:xfrm rot="-2367420">
            <a:off x="7586655" y="2255733"/>
            <a:ext cx="914350" cy="753890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8" name="AutoShape 66"/>
          <p:cNvSpPr>
            <a:spLocks noChangeArrowheads="1"/>
          </p:cNvSpPr>
          <p:nvPr/>
        </p:nvSpPr>
        <p:spPr bwMode="auto">
          <a:xfrm rot="2480061">
            <a:off x="10064781" y="2213956"/>
            <a:ext cx="914350" cy="753892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83590" y="3214253"/>
            <a:ext cx="6036270" cy="2169819"/>
          </a:xfrm>
          <a:prstGeom prst="rect">
            <a:avLst/>
          </a:prstGeom>
          <a:noFill/>
        </p:spPr>
        <p:txBody>
          <a:bodyPr wrap="square" lIns="91431" tIns="45717" rIns="91431" bIns="4571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Gameland</a:t>
            </a:r>
            <a:r>
              <a:rPr lang="en-US" dirty="0"/>
              <a:t> as a </a:t>
            </a:r>
            <a:r>
              <a:rPr lang="en-US" dirty="0" err="1"/>
              <a:t>Gamefi</a:t>
            </a:r>
            <a:r>
              <a:rPr lang="en-US" dirty="0"/>
              <a:t> platform aims to help </a:t>
            </a:r>
            <a:r>
              <a:rPr lang="en-US" dirty="0" smtClean="0"/>
              <a:t>users experience </a:t>
            </a:r>
            <a:r>
              <a:rPr lang="en-US" dirty="0"/>
              <a:t>high-end games at the lowest price, provide users a rental platform with integrating experience and revenue, and lower the boundary between players and </a:t>
            </a:r>
            <a:r>
              <a:rPr lang="en-US" dirty="0" smtClean="0"/>
              <a:t>games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83590" y="2161360"/>
            <a:ext cx="2365227" cy="459287"/>
            <a:chOff x="1326787" y="5479289"/>
            <a:chExt cx="3009349" cy="647191"/>
          </a:xfrm>
        </p:grpSpPr>
        <p:sp>
          <p:nvSpPr>
            <p:cNvPr id="93" name="圆角矩形 92"/>
            <p:cNvSpPr/>
            <p:nvPr/>
          </p:nvSpPr>
          <p:spPr>
            <a:xfrm>
              <a:off x="1697054" y="5479289"/>
              <a:ext cx="2268814" cy="6471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MH_SubTitle_1"/>
            <p:cNvSpPr/>
            <p:nvPr>
              <p:custDataLst>
                <p:tags r:id="rId1"/>
              </p:custDataLst>
            </p:nvPr>
          </p:nvSpPr>
          <p:spPr>
            <a:xfrm>
              <a:off x="1326787" y="5479289"/>
              <a:ext cx="3009349" cy="5848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b="1" dirty="0" smtClean="0">
                  <a:solidFill>
                    <a:prstClr val="white"/>
                  </a:solidFill>
                  <a:cs typeface="+mn-ea"/>
                  <a:sym typeface="+mn-lt"/>
                </a:rPr>
                <a:t>Gameland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83590" y="341419"/>
            <a:ext cx="355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 smtClean="0"/>
              <a:t>Abstract</a:t>
            </a:r>
            <a:endParaRPr lang="en-US" sz="2000" b="1" dirty="0"/>
          </a:p>
        </p:txBody>
      </p:sp>
    </p:spTree>
  </p:cSld>
  <p:clrMapOvr>
    <a:masterClrMapping/>
  </p:clrMapOvr>
  <p:transition spd="slow" advClick="0" advTm="310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1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1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6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65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5" grpId="0" bldLvl="0" animBg="1"/>
      <p:bldP spid="86" grpId="0" animBg="1"/>
      <p:bldP spid="87" grpId="0" animBg="1"/>
      <p:bldP spid="88" grpId="0" animBg="1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834390" y="324485"/>
            <a:ext cx="355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000" b="1" dirty="0" err="1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Gameland</a:t>
            </a:r>
            <a:r>
              <a:rPr lang="zh-CN" altLang="en-US" sz="2000" b="1" dirty="0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 </a:t>
            </a:r>
            <a:r>
              <a:rPr lang="en-US" altLang="zh-CN" sz="2000" b="1" dirty="0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Features</a:t>
            </a:r>
            <a:endParaRPr lang="zh-CN" altLang="en-US" sz="2000" b="1" dirty="0" smtClea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1556260">
            <a:off x="1917393" y="3267141"/>
            <a:ext cx="2074852" cy="28793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1355877">
            <a:off x="3350981" y="2694654"/>
            <a:ext cx="1229177" cy="123119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21404579">
            <a:off x="3533342" y="2878757"/>
            <a:ext cx="895589" cy="89422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81000" bIns="0" anchor="ctr"/>
          <a:lstStyle/>
          <a:p>
            <a:pPr>
              <a:defRPr/>
            </a:pPr>
            <a:r>
              <a:rPr lang="en-US" altLang="zh-CN" sz="27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</a:t>
            </a:r>
            <a:endParaRPr lang="zh-CN" altLang="en-US" sz="27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rot="21556260">
            <a:off x="4057800" y="3209324"/>
            <a:ext cx="1741981" cy="2825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355877">
            <a:off x="5375802" y="2655203"/>
            <a:ext cx="1229177" cy="12311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96002" y="2839307"/>
            <a:ext cx="895590" cy="89586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81000" bIns="0" anchor="ctr"/>
          <a:lstStyle/>
          <a:p>
            <a:pPr>
              <a:defRPr/>
            </a:pPr>
            <a:r>
              <a:rPr lang="en-US" altLang="zh-CN" sz="27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</a:t>
            </a:r>
            <a:endParaRPr lang="zh-CN" altLang="en-US" sz="27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 rot="21556260">
            <a:off x="6098847" y="3169709"/>
            <a:ext cx="1230821" cy="27944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355877">
            <a:off x="7307334" y="2694653"/>
            <a:ext cx="1230819" cy="1229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35042" y="2877113"/>
            <a:ext cx="893946" cy="89586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81000" bIns="0" anchor="ctr"/>
          <a:lstStyle/>
          <a:p>
            <a:pPr>
              <a:defRPr/>
            </a:pPr>
            <a:r>
              <a:rPr lang="en-US" altLang="zh-CN" sz="27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endParaRPr lang="zh-CN" altLang="en-US" sz="27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右箭头 34"/>
          <p:cNvSpPr/>
          <p:nvPr/>
        </p:nvSpPr>
        <p:spPr>
          <a:xfrm rot="21584426">
            <a:off x="8117367" y="3026737"/>
            <a:ext cx="2248332" cy="57182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68936" y="4222562"/>
            <a:ext cx="3527445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dirty="0" smtClean="0">
                <a:latin typeface="+mn-ea"/>
                <a:cs typeface="+mn-ea"/>
                <a:sym typeface="+mn-ea"/>
              </a:rPr>
              <a:t>Gaming NFT lending</a:t>
            </a: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：</a:t>
            </a:r>
            <a:endParaRPr lang="zh-CN" altLang="en-US" sz="1400" b="1" dirty="0">
              <a:latin typeface="+mn-ea"/>
              <a:cs typeface="+mn-ea"/>
              <a:sym typeface="+mn-ea"/>
            </a:endParaRPr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90204" pitchFamily="34" charset="0"/>
              <a:buChar char="•"/>
            </a:pPr>
            <a:r>
              <a:rPr lang="en-US" altLang="zh-CN" sz="1400" b="1" dirty="0">
                <a:ea typeface="+mn-lt"/>
                <a:cs typeface="+mn-lt"/>
                <a:sym typeface="+mn-ea"/>
              </a:rPr>
              <a:t>NFT </a:t>
            </a:r>
            <a:r>
              <a:rPr lang="en-US" altLang="zh-CN" sz="1400" b="1" dirty="0">
                <a:ea typeface="+mn-lt"/>
                <a:cs typeface="+mn-lt"/>
                <a:sym typeface="+mn-ea"/>
              </a:rPr>
              <a:t>pet</a:t>
            </a:r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90204" pitchFamily="34" charset="0"/>
              <a:buChar char="•"/>
            </a:pPr>
            <a:r>
              <a:rPr lang="en-US" altLang="zh-CN" sz="1400" b="1" dirty="0">
                <a:ea typeface="+mn-lt"/>
                <a:cs typeface="+mn-lt"/>
                <a:sym typeface="+mn-ea"/>
              </a:rPr>
              <a:t>NFT</a:t>
            </a:r>
            <a:r>
              <a:rPr lang="en-US" altLang="zh-CN" sz="1400" b="1" dirty="0">
                <a:ea typeface="+mn-lt"/>
                <a:cs typeface="+mn-lt"/>
                <a:sym typeface="+mn-ea"/>
              </a:rPr>
              <a:t> </a:t>
            </a:r>
            <a:r>
              <a:rPr lang="en-US" altLang="zh-CN" sz="1400" b="1" dirty="0">
                <a:ea typeface="+mn-lt"/>
                <a:cs typeface="+mn-lt"/>
                <a:sym typeface="+mn-ea"/>
              </a:rPr>
              <a:t>tools</a:t>
            </a:r>
            <a:endParaRPr lang="zh-CN" altLang="en-US" sz="1400" b="1" dirty="0">
              <a:ea typeface="+mn-lt"/>
              <a:cs typeface="+mn-lt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01739" y="1293307"/>
            <a:ext cx="3527445" cy="5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90204" pitchFamily="34" charset="0"/>
              <a:buChar char="•"/>
            </a:pPr>
            <a:r>
              <a:rPr lang="en-US" altLang="zh-CN" sz="1400" b="1" dirty="0" smtClean="0">
                <a:cs typeface="+mn-ea"/>
                <a:sym typeface="+mn-lt"/>
              </a:rPr>
              <a:t>Account </a:t>
            </a:r>
            <a:r>
              <a:rPr lang="en-US" altLang="zh-CN" sz="1400" b="1" dirty="0">
                <a:cs typeface="+mn-ea"/>
                <a:sym typeface="+mn-lt"/>
              </a:rPr>
              <a:t>ownership </a:t>
            </a:r>
            <a:r>
              <a:rPr lang="en-US" altLang="zh-CN" sz="1400" b="1" dirty="0" smtClean="0">
                <a:cs typeface="+mn-ea"/>
                <a:sym typeface="+mn-lt"/>
              </a:rPr>
              <a:t>lending</a:t>
            </a: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90204" pitchFamily="34" charset="0"/>
              <a:buChar char="•"/>
            </a:pPr>
            <a:r>
              <a:rPr lang="en-US" altLang="zh-CN" sz="1400" b="1" dirty="0" smtClean="0">
                <a:cs typeface="+mn-ea"/>
                <a:sym typeface="+mn-lt"/>
              </a:rPr>
              <a:t>Gaming </a:t>
            </a:r>
            <a:r>
              <a:rPr lang="en-US" altLang="zh-CN" sz="1400" b="1" dirty="0">
                <a:cs typeface="+mn-ea"/>
                <a:sym typeface="+mn-lt"/>
              </a:rPr>
              <a:t>NFT trading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78039" y="4113342"/>
            <a:ext cx="3527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ym typeface="+mn-ea"/>
              </a:rPr>
              <a:t>DAO</a:t>
            </a:r>
            <a:r>
              <a:rPr lang="zh-CN" altLang="en-US" sz="1400" b="1" dirty="0" smtClean="0">
                <a:sym typeface="+mn-ea"/>
              </a:rPr>
              <a:t>：</a:t>
            </a:r>
            <a:endParaRPr lang="zh-CN" altLang="en-US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400" b="1" dirty="0">
                <a:ea typeface="+mn-lt"/>
                <a:cs typeface="+mn-lt"/>
              </a:rPr>
              <a:t>Governance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b="1" dirty="0" smtClean="0">
                <a:ea typeface="+mn-lt"/>
                <a:cs typeface="+mn-lt"/>
                <a:sym typeface="+mn-ea"/>
              </a:rPr>
              <a:t>Organization</a:t>
            </a:r>
            <a:endParaRPr lang="en-US" altLang="zh-CN" sz="1400" b="1" dirty="0">
              <a:ea typeface="+mn-lt"/>
              <a:cs typeface="+mn-lt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b="1" dirty="0" smtClean="0">
                <a:ea typeface="+mn-lt"/>
                <a:cs typeface="+mn-lt"/>
                <a:sym typeface="+mn-ea"/>
              </a:rPr>
              <a:t>Gaming</a:t>
            </a:r>
            <a:endParaRPr lang="zh-CN" altLang="en-US" sz="1400" b="1" dirty="0">
              <a:ea typeface="+mn-lt"/>
              <a:cs typeface="+mn-lt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4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764" y="5561700"/>
            <a:ext cx="11396710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ym typeface="+mn-ea"/>
              </a:rPr>
              <a:t>Borrowers can use the rented NFTs to profit or gain the </a:t>
            </a:r>
            <a:r>
              <a:rPr lang="en-US" altLang="zh-CN" dirty="0">
                <a:sym typeface="+mn-ea"/>
              </a:rPr>
              <a:t>gaming experience </a:t>
            </a:r>
            <a:r>
              <a:rPr lang="en-US" altLang="zh-CN" dirty="0" smtClean="0">
                <a:sym typeface="+mn-ea"/>
              </a:rPr>
              <a:t>by paying low interest.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ym typeface="+mn-ea"/>
              </a:rPr>
              <a:t>Lenders can profit by lending out the gaming tools which don’t got used very often.</a:t>
            </a:r>
          </a:p>
        </p:txBody>
      </p:sp>
    </p:spTree>
  </p:cSld>
  <p:clrMapOvr>
    <a:masterClrMapping/>
  </p:clrMapOvr>
  <p:transition spd="slow" advClick="0" advTm="310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834390" y="324485"/>
            <a:ext cx="355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000" b="1" dirty="0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Different Roles</a:t>
            </a:r>
            <a:endParaRPr lang="zh-CN" altLang="en-US" sz="2000" b="1" dirty="0">
              <a:latin typeface="Arial Bold" panose="020B0604020202090204" charset="0"/>
              <a:ea typeface="+mj-ea"/>
              <a:cs typeface="Arial Bold" panose="020B06040202020902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54484" y="1410352"/>
            <a:ext cx="5259551" cy="4358401"/>
            <a:chOff x="2685583" y="1218329"/>
            <a:chExt cx="3662962" cy="3035365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924717" y="3380695"/>
              <a:ext cx="41565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760084" y="4247835"/>
              <a:ext cx="87708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685583" y="3373249"/>
              <a:ext cx="41565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706386" y="2159285"/>
              <a:ext cx="41565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3592798" y="1218329"/>
              <a:ext cx="707403" cy="178728"/>
              <a:chOff x="4470269" y="1661160"/>
              <a:chExt cx="1290451" cy="26289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4470269" y="1663541"/>
                <a:ext cx="942312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5115208" y="1952292"/>
              <a:ext cx="817690" cy="714916"/>
              <a:chOff x="6842760" y="26372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六边形 31"/>
              <p:cNvSpPr/>
              <p:nvPr/>
            </p:nvSpPr>
            <p:spPr>
              <a:xfrm>
                <a:off x="6842760" y="2637270"/>
                <a:ext cx="1203960" cy="1051560"/>
              </a:xfrm>
              <a:prstGeom prst="hexagon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文本框 61"/>
              <p:cNvSpPr txBox="1"/>
              <p:nvPr/>
            </p:nvSpPr>
            <p:spPr>
              <a:xfrm>
                <a:off x="7024263" y="2809108"/>
                <a:ext cx="820724" cy="472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2400" b="0" i="0" u="none" strike="noStrike" kern="1200" cap="none" spc="0" normalizeH="0" baseline="-3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119540" y="1387742"/>
              <a:ext cx="817690" cy="714917"/>
              <a:chOff x="5525852" y="187908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六边形 29"/>
              <p:cNvSpPr/>
              <p:nvPr/>
            </p:nvSpPr>
            <p:spPr>
              <a:xfrm>
                <a:off x="5525852" y="1879080"/>
                <a:ext cx="1203960" cy="1051560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文本框 64"/>
              <p:cNvSpPr txBox="1"/>
              <p:nvPr/>
            </p:nvSpPr>
            <p:spPr>
              <a:xfrm>
                <a:off x="5686670" y="1989361"/>
                <a:ext cx="882326" cy="5068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400" b="0" i="0" u="none" strike="noStrike" kern="1200" cap="none" spc="0" normalizeH="0" baseline="-3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107028" y="3023238"/>
              <a:ext cx="817690" cy="714917"/>
              <a:chOff x="6842760" y="40088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六边形 27"/>
              <p:cNvSpPr/>
              <p:nvPr/>
            </p:nvSpPr>
            <p:spPr>
              <a:xfrm>
                <a:off x="6842760" y="4008870"/>
                <a:ext cx="1203960" cy="1051560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文本框 67"/>
              <p:cNvSpPr txBox="1"/>
              <p:nvPr/>
            </p:nvSpPr>
            <p:spPr>
              <a:xfrm>
                <a:off x="6981635" y="4119151"/>
                <a:ext cx="926211" cy="5068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2400" b="0" i="0" u="none" strike="noStrike" kern="1200" cap="none" spc="0" normalizeH="0" baseline="-3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101231" y="3014501"/>
              <a:ext cx="817690" cy="714917"/>
              <a:chOff x="4206240" y="40088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六边形 26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文本框 70"/>
              <p:cNvSpPr txBox="1"/>
              <p:nvPr/>
            </p:nvSpPr>
            <p:spPr>
              <a:xfrm>
                <a:off x="4397859" y="4183708"/>
                <a:ext cx="820724" cy="5068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05</a:t>
                </a:r>
                <a:endParaRPr kumimoji="0" lang="zh-CN" altLang="en-US" sz="2400" b="0" i="0" u="none" strike="noStrike" kern="1200" cap="none" spc="0" normalizeH="0" baseline="-3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122033" y="1923678"/>
              <a:ext cx="817690" cy="714916"/>
              <a:chOff x="4206240" y="26372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六边形 37"/>
              <p:cNvSpPr/>
              <p:nvPr/>
            </p:nvSpPr>
            <p:spPr>
              <a:xfrm>
                <a:off x="4206240" y="2637270"/>
                <a:ext cx="1203960" cy="1051560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文本框 73"/>
              <p:cNvSpPr txBox="1"/>
              <p:nvPr/>
            </p:nvSpPr>
            <p:spPr>
              <a:xfrm>
                <a:off x="4387743" y="2809108"/>
                <a:ext cx="820724" cy="472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06</a:t>
                </a:r>
                <a:endParaRPr kumimoji="0" lang="zh-CN" altLang="en-US" sz="2400" b="0" i="0" u="none" strike="noStrike" kern="1200" cap="none" spc="0" normalizeH="0" baseline="-3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flipH="1">
              <a:off x="5748086" y="1783021"/>
              <a:ext cx="600459" cy="178728"/>
              <a:chOff x="4255294" y="1661160"/>
              <a:chExt cx="1505426" cy="262890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4255294" y="1663541"/>
                <a:ext cx="115728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879786" y="2289632"/>
              <a:ext cx="1289417" cy="1082733"/>
              <a:chOff x="5915626" y="3207123"/>
              <a:chExt cx="1898528" cy="1592580"/>
            </a:xfrm>
            <a:solidFill>
              <a:schemeClr val="accent3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六边形 43"/>
              <p:cNvSpPr/>
              <p:nvPr/>
            </p:nvSpPr>
            <p:spPr>
              <a:xfrm>
                <a:off x="5927099" y="3207123"/>
                <a:ext cx="1887055" cy="1592580"/>
              </a:xfrm>
              <a:prstGeom prst="hexag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1"/>
              <p:cNvSpPr txBox="1"/>
              <p:nvPr/>
            </p:nvSpPr>
            <p:spPr>
              <a:xfrm>
                <a:off x="5915626" y="3771452"/>
                <a:ext cx="1749095" cy="4413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Gameland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119540" y="3538778"/>
              <a:ext cx="817690" cy="714916"/>
              <a:chOff x="5525852" y="468324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六边形 46"/>
              <p:cNvSpPr/>
              <p:nvPr/>
            </p:nvSpPr>
            <p:spPr>
              <a:xfrm>
                <a:off x="5525852" y="4683240"/>
                <a:ext cx="1203960" cy="1051560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文本框 76"/>
              <p:cNvSpPr txBox="1"/>
              <p:nvPr/>
            </p:nvSpPr>
            <p:spPr>
              <a:xfrm>
                <a:off x="5693284" y="4855078"/>
                <a:ext cx="820724" cy="472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2400" b="0" i="0" u="none" strike="noStrike" kern="1200" cap="none" spc="0" normalizeH="0" baseline="-3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3071559" y="1233920"/>
            <a:ext cx="10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95B3D7"/>
                </a:solidFill>
                <a:cs typeface="+mn-ea"/>
                <a:sym typeface="+mn-lt"/>
              </a:rPr>
              <a:t>Lenders</a:t>
            </a:r>
            <a:endParaRPr lang="zh-CN" altLang="en-US" b="1" dirty="0">
              <a:solidFill>
                <a:srgbClr val="95B3D7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70231" y="1718160"/>
            <a:ext cx="25305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200" dirty="0">
                <a:latin typeface="Arial Bold" panose="020B0604020202090204" charset="0"/>
                <a:cs typeface="Arial Bold" panose="020B0604020202090204" charset="0"/>
                <a:sym typeface="+mn-ea"/>
              </a:rPr>
              <a:t>L</a:t>
            </a:r>
            <a:r>
              <a:rPr lang="en-US" altLang="zh-CN" sz="1200" dirty="0" smtClean="0">
                <a:latin typeface="Arial Bold" panose="020B0604020202090204" charset="0"/>
                <a:cs typeface="Arial Bold" panose="020B0604020202090204" charset="0"/>
                <a:sym typeface="+mn-ea"/>
              </a:rPr>
              <a:t>end out the gaming NFTs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99358" y="2576780"/>
            <a:ext cx="138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D99694"/>
                </a:solidFill>
                <a:cs typeface="+mn-ea"/>
                <a:sym typeface="+mn-lt"/>
              </a:rPr>
              <a:t>Borrowers</a:t>
            </a:r>
            <a:endParaRPr lang="zh-CN" altLang="en-US" b="1" dirty="0">
              <a:solidFill>
                <a:srgbClr val="D99694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39411" y="3009018"/>
            <a:ext cx="25305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200" dirty="0" smtClean="0">
                <a:latin typeface="Arial Bold" panose="020B0604020202090204" charset="0"/>
                <a:cs typeface="Arial Bold" panose="020B0604020202090204" charset="0"/>
                <a:sym typeface="+mn-ea"/>
              </a:rPr>
              <a:t>Rent the gaming NFTs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59337" y="4297058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C3D69B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Players</a:t>
            </a:r>
            <a:endParaRPr lang="zh-CN" altLang="en-US" b="1" dirty="0">
              <a:solidFill>
                <a:srgbClr val="C3D69B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9755" y="4729296"/>
            <a:ext cx="25305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200" dirty="0" smtClean="0">
                <a:latin typeface="Arial Bold" panose="020B0604020202090204" charset="0"/>
                <a:cs typeface="Arial Bold" panose="020B0604020202090204" charset="0"/>
                <a:sym typeface="+mn-ea"/>
              </a:rPr>
              <a:t>Game players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946790" y="558408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B3A2C7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Gaming DAO</a:t>
            </a:r>
            <a:endParaRPr lang="zh-CN" altLang="en-US" b="1" dirty="0">
              <a:solidFill>
                <a:srgbClr val="B3A2C7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04986" y="6016325"/>
            <a:ext cx="25305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200" dirty="0" smtClean="0">
                <a:latin typeface="Arial Bold" panose="020B0604020202090204" charset="0"/>
                <a:cs typeface="Arial Bold" panose="020B0604020202090204" charset="0"/>
                <a:sym typeface="+mn-ea"/>
              </a:rPr>
              <a:t>Share gaming experience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37785" y="4330571"/>
            <a:ext cx="21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srgbClr val="93CDDD"/>
                </a:solidFill>
                <a:sym typeface="+mn-ea"/>
              </a:rPr>
              <a:t>Community DAO</a:t>
            </a:r>
            <a:endParaRPr lang="zh-CN" altLang="en-US" b="1" dirty="0">
              <a:solidFill>
                <a:srgbClr val="93CDDD"/>
              </a:solidFill>
              <a:cs typeface="+mn-ea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58860" y="4762500"/>
            <a:ext cx="278511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200" dirty="0" smtClean="0">
                <a:sym typeface="+mn-ea"/>
              </a:rPr>
              <a:t>Help to manage the community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896550" y="202010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err="1" smtClean="0">
                <a:solidFill>
                  <a:srgbClr val="9BBB59"/>
                </a:solidFill>
                <a:sym typeface="+mn-ea"/>
              </a:rPr>
              <a:t>Gameland</a:t>
            </a:r>
            <a:r>
              <a:rPr lang="en-US" altLang="zh-CN" b="1" dirty="0" smtClean="0">
                <a:solidFill>
                  <a:srgbClr val="9BBB59"/>
                </a:solidFill>
                <a:sym typeface="+mn-ea"/>
              </a:rPr>
              <a:t> Dao</a:t>
            </a:r>
            <a:endParaRPr lang="zh-CN" altLang="en-US" b="1" dirty="0">
              <a:solidFill>
                <a:srgbClr val="9BBB59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92515" y="2452370"/>
            <a:ext cx="29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200" dirty="0" smtClean="0">
                <a:sym typeface="+mn-ea"/>
              </a:rPr>
              <a:t>Evaluate the value of the NFTs</a:t>
            </a:r>
          </a:p>
        </p:txBody>
      </p:sp>
    </p:spTree>
  </p:cSld>
  <p:clrMapOvr>
    <a:masterClrMapping/>
  </p:clrMapOvr>
  <p:transition spd="slow" advClick="0" advTm="310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834390" y="324485"/>
            <a:ext cx="355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000" b="1" dirty="0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Main Users</a:t>
            </a:r>
            <a:endParaRPr lang="zh-CN" altLang="en-US" sz="2000" b="1" dirty="0">
              <a:latin typeface="Arial Bold" panose="020B0604020202090204" charset="0"/>
              <a:ea typeface="+mj-ea"/>
              <a:cs typeface="Arial Bold" panose="020B060402020209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161" y="1611630"/>
            <a:ext cx="554926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+mn-ea"/>
                <a:cs typeface="+mn-ea"/>
              </a:rPr>
              <a:t>Lenders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+mn-ea"/>
                <a:cs typeface="+mn-ea"/>
              </a:rPr>
              <a:t>Can lend out 1+ NFT items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+mn-ea"/>
                <a:cs typeface="+mn-ea"/>
              </a:rPr>
              <a:t>The NFT items will be listed on </a:t>
            </a:r>
            <a:r>
              <a:rPr lang="en-US" altLang="zh-CN" sz="1600" dirty="0" err="1" smtClean="0">
                <a:latin typeface="+mn-ea"/>
                <a:cs typeface="+mn-ea"/>
              </a:rPr>
              <a:t>Gameland</a:t>
            </a:r>
            <a:r>
              <a:rPr lang="en-US" altLang="zh-CN" sz="1600" dirty="0" smtClean="0">
                <a:latin typeface="+mn-ea"/>
                <a:cs typeface="+mn-ea"/>
              </a:rPr>
              <a:t> for public to rent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+mn-ea"/>
                <a:cs typeface="+mn-ea"/>
              </a:rPr>
              <a:t>Can decide</a:t>
            </a:r>
            <a:r>
              <a:rPr lang="zh-CN" altLang="en-US" sz="1600" dirty="0" smtClean="0">
                <a:latin typeface="+mn-ea"/>
                <a:cs typeface="+mn-ea"/>
              </a:rPr>
              <a:t>：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 dirty="0" smtClean="0">
                <a:latin typeface="+mn-ea"/>
                <a:cs typeface="+mn-ea"/>
              </a:rPr>
              <a:t>The daily price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 dirty="0" smtClean="0">
                <a:latin typeface="+mn-ea"/>
                <a:cs typeface="+mn-ea"/>
              </a:rPr>
              <a:t>The collateral amount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 dirty="0" smtClean="0">
                <a:latin typeface="+mn-ea"/>
                <a:cs typeface="+mn-ea"/>
              </a:rPr>
              <a:t>The maximum renting days</a:t>
            </a:r>
            <a:r>
              <a:rPr lang="zh-CN" altLang="en-US" sz="1600" dirty="0" smtClean="0">
                <a:latin typeface="+mn-ea"/>
                <a:cs typeface="+mn-ea"/>
              </a:rPr>
              <a:t>）</a:t>
            </a:r>
            <a:endParaRPr lang="zh-CN" altLang="en-US" sz="16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0770" y="1611630"/>
            <a:ext cx="588264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+mn-ea"/>
                <a:cs typeface="+mn-ea"/>
                <a:sym typeface="+mn-ea"/>
              </a:rPr>
              <a:t>Borrowers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Need to accept the set renting days</a:t>
            </a:r>
            <a:endParaRPr lang="zh-CN" altLang="en-US" sz="1600" dirty="0">
              <a:latin typeface="+mn-ea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Need to pay total amount = collateral + daily price * days</a:t>
            </a:r>
            <a:endParaRPr lang="zh-CN" altLang="en-US" sz="1600" dirty="0">
              <a:latin typeface="+mn-ea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Will get the collateral back after returning the NFT items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Will lose the collateral if fail to return the NFT items before the 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due day, but can 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possess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 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the items </a:t>
            </a:r>
            <a:r>
              <a:rPr lang="en-US" altLang="zh-CN" sz="1600" dirty="0" err="1" smtClean="0">
                <a:latin typeface="+mn-ea"/>
                <a:cs typeface="+mn-ea"/>
                <a:sym typeface="+mn-ea"/>
              </a:rPr>
              <a:t>themselve</a:t>
            </a:r>
            <a:endParaRPr lang="zh-CN" altLang="en-US" sz="1600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912045"/>
      </p:ext>
    </p:extLst>
  </p:cSld>
  <p:clrMapOvr>
    <a:masterClrMapping/>
  </p:clrMapOvr>
  <p:transition spd="slow" advClick="0" advTm="3107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7414"/>
      </p:ext>
    </p:extLst>
  </p:cSld>
  <p:clrMapOvr>
    <a:masterClrMapping/>
  </p:clrMapOvr>
  <p:transition spd="slow" advTm="2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46138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</a:t>
            </a:r>
            <a:r>
              <a:rPr lang="en-US" dirty="0" smtClean="0"/>
              <a:t>2021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Testnet</a:t>
            </a:r>
            <a:r>
              <a:rPr lang="en-US" dirty="0" smtClean="0"/>
              <a:t> </a:t>
            </a:r>
            <a:r>
              <a:rPr lang="en-US" dirty="0"/>
              <a:t>launch : including lending, borrowing, withdraw and liquidation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Q4 2021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Bugs fixing and function optimizations: imposing a fine as penalty instead of confiscating the </a:t>
            </a:r>
            <a:r>
              <a:rPr lang="en-US" dirty="0" smtClean="0"/>
              <a:t>collaterals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Collateral Free Rentals: direct project integrations with NFT games/projects enabling collateral free </a:t>
            </a:r>
            <a:r>
              <a:rPr lang="en-US" dirty="0" smtClean="0"/>
              <a:t>renting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L2 Solutions Support: </a:t>
            </a:r>
            <a:r>
              <a:rPr lang="en-US" dirty="0" smtClean="0"/>
              <a:t>Polygon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DAO Launch/Rollout : including Game Guild DAO and </a:t>
            </a:r>
            <a:r>
              <a:rPr lang="en-US" dirty="0" err="1"/>
              <a:t>Gameland</a:t>
            </a:r>
            <a:r>
              <a:rPr lang="en-US" dirty="0"/>
              <a:t> Governance </a:t>
            </a:r>
            <a:r>
              <a:rPr lang="en-US" dirty="0" smtClean="0"/>
              <a:t>DAO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Further </a:t>
            </a:r>
            <a:r>
              <a:rPr lang="en-US" dirty="0" err="1"/>
              <a:t>blockchains</a:t>
            </a:r>
            <a:r>
              <a:rPr lang="en-US" dirty="0"/>
              <a:t>/</a:t>
            </a:r>
            <a:r>
              <a:rPr lang="en-US" dirty="0" err="1"/>
              <a:t>defi</a:t>
            </a:r>
            <a:r>
              <a:rPr lang="en-US" dirty="0"/>
              <a:t> integrations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Aave</a:t>
            </a:r>
            <a:r>
              <a:rPr lang="en-US" dirty="0"/>
              <a:t> and Compound): according to market </a:t>
            </a:r>
            <a:r>
              <a:rPr lang="en-US" dirty="0" smtClean="0"/>
              <a:t>demands/activity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Full Rental Statistics </a:t>
            </a:r>
            <a:r>
              <a:rPr lang="en-US" dirty="0" smtClean="0"/>
              <a:t>Dashboard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Live leaderboard showing top renters and lenders (With special NFT rewards to gamify experience)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94668"/>
      </p:ext>
    </p:extLst>
  </p:cSld>
  <p:clrMapOvr>
    <a:masterClrMapping/>
  </p:clrMapOvr>
  <p:transition spd="slow" advTm="2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34390" y="324485"/>
            <a:ext cx="4312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000" b="1" dirty="0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Gaming </a:t>
            </a:r>
            <a:r>
              <a:rPr lang="en-US" altLang="zh-CN" sz="2000" b="1" dirty="0" smtClean="0">
                <a:latin typeface="Arial Bold" panose="020B0604020202090204" charset="0"/>
                <a:ea typeface="+mj-ea"/>
                <a:cs typeface="Arial Bold" panose="020B0604020202090204" charset="0"/>
                <a:sym typeface="+mn-ea"/>
              </a:rPr>
              <a:t>NFT Price Oracle</a:t>
            </a:r>
            <a:endParaRPr lang="zh-CN" altLang="en-US" sz="2000" b="1" dirty="0">
              <a:latin typeface="Arial Bold" panose="020B0604020202090204" charset="0"/>
              <a:ea typeface="+mj-ea"/>
              <a:cs typeface="Arial Bold" panose="020B0604020202090204" charset="0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52805" y="1650365"/>
            <a:ext cx="170180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External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64889" y="1650365"/>
            <a:ext cx="2158577" cy="403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Discover NFT Price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809104" y="1650365"/>
            <a:ext cx="2334896" cy="4038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 Validate Data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9725660" y="1650365"/>
            <a:ext cx="1701800" cy="403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Gameland</a:t>
            </a:r>
          </a:p>
        </p:txBody>
      </p:sp>
      <p:pic>
        <p:nvPicPr>
          <p:cNvPr id="10" name="图片 9" descr="opens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" y="2356485"/>
            <a:ext cx="1546860" cy="661035"/>
          </a:xfrm>
          <a:prstGeom prst="rect">
            <a:avLst/>
          </a:prstGeom>
        </p:spPr>
      </p:pic>
      <p:pic>
        <p:nvPicPr>
          <p:cNvPr id="11" name="图片 10" descr="superra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70" y="3118485"/>
            <a:ext cx="1293495" cy="930275"/>
          </a:xfrm>
          <a:prstGeom prst="rect">
            <a:avLst/>
          </a:prstGeom>
        </p:spPr>
      </p:pic>
      <p:pic>
        <p:nvPicPr>
          <p:cNvPr id="13" name="图片 12" descr="Rari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" y="4048760"/>
            <a:ext cx="1565275" cy="821690"/>
          </a:xfrm>
          <a:prstGeom prst="rect">
            <a:avLst/>
          </a:prstGeom>
        </p:spPr>
      </p:pic>
      <p:pic>
        <p:nvPicPr>
          <p:cNvPr id="15" name="图片 14" descr="makerspla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70" y="5113020"/>
            <a:ext cx="1294130" cy="10160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3565525" y="2778125"/>
            <a:ext cx="1928495" cy="1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/>
          <p:cNvSpPr/>
          <p:nvPr/>
        </p:nvSpPr>
        <p:spPr>
          <a:xfrm>
            <a:off x="2673350" y="3515360"/>
            <a:ext cx="629920" cy="4540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801110" y="2708910"/>
            <a:ext cx="1257935" cy="3086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Feed price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4000500" y="4485640"/>
            <a:ext cx="1146175" cy="3848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Feed </a:t>
            </a:r>
            <a:r>
              <a:rPr lang="en-US" altLang="zh-CN" sz="1400" smtClean="0"/>
              <a:t>price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4834890" y="3522344"/>
            <a:ext cx="1153795" cy="377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Feed price</a:t>
            </a:r>
            <a:endParaRPr lang="zh-CN" altLang="en-US" sz="1400" dirty="0"/>
          </a:p>
        </p:txBody>
      </p:sp>
      <p:sp>
        <p:nvSpPr>
          <p:cNvPr id="26" name="剪去对角的矩形 25"/>
          <p:cNvSpPr/>
          <p:nvPr/>
        </p:nvSpPr>
        <p:spPr>
          <a:xfrm>
            <a:off x="9580880" y="3017520"/>
            <a:ext cx="2143125" cy="99568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Gameland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9" name="虚尾箭头 28"/>
          <p:cNvSpPr/>
          <p:nvPr/>
        </p:nvSpPr>
        <p:spPr>
          <a:xfrm>
            <a:off x="6120765" y="3355340"/>
            <a:ext cx="642620" cy="69342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6895464" y="2676525"/>
            <a:ext cx="1643485" cy="203009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Validate Data</a:t>
            </a:r>
            <a:endParaRPr lang="en-US" altLang="zh-CN" sz="1400" dirty="0"/>
          </a:p>
        </p:txBody>
      </p:sp>
      <p:sp>
        <p:nvSpPr>
          <p:cNvPr id="31" name="虚尾箭头 30"/>
          <p:cNvSpPr/>
          <p:nvPr/>
        </p:nvSpPr>
        <p:spPr>
          <a:xfrm>
            <a:off x="8646160" y="3275965"/>
            <a:ext cx="642620" cy="69342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044285" y="2968188"/>
            <a:ext cx="163839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400" smtClean="0">
                <a:solidFill>
                  <a:schemeClr val="accent4"/>
                </a:solidFill>
              </a:rPr>
              <a:t>Normalized</a:t>
            </a:r>
            <a:r>
              <a:rPr lang="zh-CN" altLang="en-US" sz="1400" dirty="0" smtClean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Data</a:t>
            </a:r>
            <a:endParaRPr lang="zh-CN" altLang="en-US" sz="140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0515" y="1293495"/>
            <a:ext cx="2887345" cy="4809291"/>
            <a:chOff x="1096509" y="1953484"/>
            <a:chExt cx="2370968" cy="3940809"/>
          </a:xfrm>
        </p:grpSpPr>
        <p:sp>
          <p:nvSpPr>
            <p:cNvPr id="2" name="圆角矩形 1"/>
            <p:cNvSpPr/>
            <p:nvPr/>
          </p:nvSpPr>
          <p:spPr>
            <a:xfrm>
              <a:off x="1096509" y="1953484"/>
              <a:ext cx="2370968" cy="3940809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88844" y="2314701"/>
              <a:ext cx="1386298" cy="1386298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45077" y="4021015"/>
              <a:ext cx="1473835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Vincent</a:t>
              </a:r>
              <a:r>
                <a:rPr lang="zh-CN" altLang="en-US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 </a:t>
              </a:r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Chen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84790" y="4372241"/>
              <a:ext cx="994410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Founder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69835" y="4654141"/>
              <a:ext cx="2218058" cy="27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tabLst/>
                <a:defRPr/>
              </a:pP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51162" y="1293495"/>
            <a:ext cx="2599055" cy="4762945"/>
            <a:chOff x="1065141" y="1929147"/>
            <a:chExt cx="2371090" cy="4328795"/>
          </a:xfrm>
        </p:grpSpPr>
        <p:sp>
          <p:nvSpPr>
            <p:cNvPr id="38" name="圆角矩形 37"/>
            <p:cNvSpPr/>
            <p:nvPr/>
          </p:nvSpPr>
          <p:spPr>
            <a:xfrm>
              <a:off x="1065141" y="1929147"/>
              <a:ext cx="2371090" cy="4328795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582886" y="2308743"/>
              <a:ext cx="1398214" cy="139821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56062" y="3949830"/>
              <a:ext cx="1020445" cy="306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cs typeface="+mn-ea"/>
                  <a:sym typeface="+mn-lt"/>
                </a:rPr>
                <a:t>Ben Li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63482" y="4372241"/>
              <a:ext cx="1637030" cy="306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core developer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72964" y="4758207"/>
              <a:ext cx="2218058" cy="134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5 years in </a:t>
              </a:r>
              <a:r>
                <a:rPr lang="en-US" altLang="zh-CN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Blockchain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 industry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2021 became 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the official technical 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Ambassador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for </a:t>
              </a:r>
              <a:r>
                <a:rPr lang="en-US" altLang="zh-CN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Polkadot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42355" y="1293495"/>
            <a:ext cx="2828290" cy="4776040"/>
            <a:chOff x="1096509" y="1953484"/>
            <a:chExt cx="2370968" cy="3940809"/>
          </a:xfrm>
        </p:grpSpPr>
        <p:sp>
          <p:nvSpPr>
            <p:cNvPr id="44" name="圆角矩形 43"/>
            <p:cNvSpPr/>
            <p:nvPr/>
          </p:nvSpPr>
          <p:spPr>
            <a:xfrm>
              <a:off x="1096509" y="1953484"/>
              <a:ext cx="2370968" cy="3940809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566881" y="2292738"/>
              <a:ext cx="1430224" cy="143022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89209" y="4021015"/>
              <a:ext cx="1385570" cy="27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Shaoting</a:t>
              </a:r>
              <a:r>
                <a:rPr lang="zh-CN" altLang="en-US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 </a:t>
              </a:r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Lin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63478" y="4372241"/>
              <a:ext cx="1637030" cy="27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core developer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73098" y="4758382"/>
              <a:ext cx="2283438" cy="76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5 years in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Blockchain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 industry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Bandot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 core developer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143365" y="1293495"/>
            <a:ext cx="2853055" cy="4886644"/>
            <a:chOff x="1096509" y="1953484"/>
            <a:chExt cx="2370968" cy="4020321"/>
          </a:xfrm>
        </p:grpSpPr>
        <p:sp>
          <p:nvSpPr>
            <p:cNvPr id="50" name="圆角矩形 49"/>
            <p:cNvSpPr/>
            <p:nvPr/>
          </p:nvSpPr>
          <p:spPr>
            <a:xfrm>
              <a:off x="1096509" y="1953484"/>
              <a:ext cx="2370968" cy="3940809"/>
            </a:xfrm>
            <a:prstGeom prst="roundRect">
              <a:avLst>
                <a:gd name="adj" fmla="val 694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567203" y="2293060"/>
              <a:ext cx="1429580" cy="142958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95282" y="4021015"/>
              <a:ext cx="773430" cy="27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L</a:t>
              </a:r>
              <a:r>
                <a:rPr lang="en-US" altLang="zh-CN" sz="1600" dirty="0" smtClean="0">
                  <a:latin typeface="微软雅黑" charset="0"/>
                  <a:ea typeface="微软雅黑" charset="0"/>
                  <a:cs typeface="宋体" charset="0"/>
                  <a:sym typeface="+mn-ea"/>
                </a:rPr>
                <a:t>eo Li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65347" y="4372241"/>
              <a:ext cx="2233295" cy="25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Front-End Development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73026" y="4758383"/>
              <a:ext cx="2271232" cy="121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6 years on front-end </a:t>
              </a:r>
              <a:r>
                <a:rPr lang="en-US" altLang="zh-CN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develpment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familiar with the </a:t>
              </a:r>
              <a:r>
                <a:rPr lang="en-US" altLang="zh-CN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mainstream 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front-end development framework</a:t>
              </a:r>
              <a:endPara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56777" y="358351"/>
            <a:ext cx="35509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000" b="1" dirty="0" smtClean="0">
                <a:solidFill>
                  <a:prstClr val="black"/>
                </a:solidFill>
                <a:cs typeface="+mn-ea"/>
                <a:sym typeface="+mn-lt"/>
              </a:rPr>
              <a:t>Our Team</a:t>
            </a:r>
            <a:endParaRPr lang="zh-CN" altLang="en-US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867" y="4673931"/>
            <a:ext cx="2417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2 years of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B</a:t>
            </a: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lockchain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community operation 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cs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E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stablished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a community of about 5000 people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aip44i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Macintosh PowerPoint</Application>
  <PresentationFormat>Widescreen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Bold</vt:lpstr>
      <vt:lpstr>Calibri</vt:lpstr>
      <vt:lpstr>Wingdings</vt:lpstr>
      <vt:lpstr>宋体</vt:lpstr>
      <vt:lpstr>微软雅黑</vt:lpstr>
      <vt:lpstr>等线</vt:lpstr>
      <vt:lpstr>Arial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极简商业计划书</dc:title>
  <dc:creator>第一PPT</dc:creator>
  <cp:keywords>www.1ppt.com</cp:keywords>
  <dc:description>www.1ppt.com</dc:description>
  <cp:lastModifiedBy>css</cp:lastModifiedBy>
  <cp:revision>71</cp:revision>
  <dcterms:created xsi:type="dcterms:W3CDTF">2021-09-07T06:32:00Z</dcterms:created>
  <dcterms:modified xsi:type="dcterms:W3CDTF">2021-09-18T02:38:08Z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