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9" r:id="rId2"/>
  </p:sldMasterIdLst>
  <p:notesMasterIdLst>
    <p:notesMasterId r:id="rId21"/>
  </p:notesMasterIdLst>
  <p:handoutMasterIdLst>
    <p:handoutMasterId r:id="rId22"/>
  </p:handoutMasterIdLst>
  <p:sldIdLst>
    <p:sldId id="299" r:id="rId3"/>
    <p:sldId id="338" r:id="rId4"/>
    <p:sldId id="406" r:id="rId5"/>
    <p:sldId id="407" r:id="rId6"/>
    <p:sldId id="401" r:id="rId7"/>
    <p:sldId id="402" r:id="rId8"/>
    <p:sldId id="403" r:id="rId9"/>
    <p:sldId id="425" r:id="rId10"/>
    <p:sldId id="408" r:id="rId11"/>
    <p:sldId id="427" r:id="rId12"/>
    <p:sldId id="424" r:id="rId13"/>
    <p:sldId id="409" r:id="rId14"/>
    <p:sldId id="410" r:id="rId15"/>
    <p:sldId id="416" r:id="rId16"/>
    <p:sldId id="417" r:id="rId17"/>
    <p:sldId id="413" r:id="rId18"/>
    <p:sldId id="414" r:id="rId19"/>
    <p:sldId id="41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7">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69B"/>
    <a:srgbClr val="9BBB59"/>
    <a:srgbClr val="95B3D7"/>
    <a:srgbClr val="D99694"/>
    <a:srgbClr val="B3A2C7"/>
    <a:srgbClr val="93CDDD"/>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85" autoAdjust="0"/>
    <p:restoredTop sz="96085" autoAdjust="0"/>
  </p:normalViewPr>
  <p:slideViewPr>
    <p:cSldViewPr snapToGrid="0">
      <p:cViewPr>
        <p:scale>
          <a:sx n="75" d="100"/>
          <a:sy n="75" d="100"/>
        </p:scale>
        <p:origin x="1208" y="1176"/>
      </p:cViewPr>
      <p:guideLst>
        <p:guide orient="horz" pos="1357"/>
        <p:guide pos="38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dPt>
          <c:dPt>
            <c:idx val="1"/>
            <c:bubble3D val="0"/>
            <c:spPr>
              <a:solidFill>
                <a:schemeClr val="bg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76.6</c:v>
                </c:pt>
                <c:pt idx="1">
                  <c:v>23.4</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2">
                  <a:lumMod val="75000"/>
                </a:schemeClr>
              </a:solidFill>
              <a:ln w="19050">
                <a:solidFill>
                  <a:schemeClr val="lt1"/>
                </a:solidFill>
              </a:ln>
              <a:effectLst/>
            </c:spPr>
          </c:dPt>
          <c:dPt>
            <c:idx val="1"/>
            <c:bubble3D val="0"/>
            <c:spPr>
              <a:solidFill>
                <a:schemeClr val="bg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6.5</c:v>
                </c:pt>
                <c:pt idx="1">
                  <c:v>93.5</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4">
                  <a:lumMod val="75000"/>
                </a:schemeClr>
              </a:solidFill>
              <a:ln w="19050">
                <a:solidFill>
                  <a:schemeClr val="lt1"/>
                </a:solidFill>
              </a:ln>
              <a:effectLst/>
            </c:spPr>
          </c:dPt>
          <c:dPt>
            <c:idx val="1"/>
            <c:bubble3D val="0"/>
            <c:spPr>
              <a:solidFill>
                <a:schemeClr val="bg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16.9</c:v>
                </c:pt>
                <c:pt idx="1">
                  <c:v>83.1</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2021/9/17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7775C7-74D8-4EB9-9F6A-1882D547BAD7}" type="datetimeFigureOut">
              <a:rPr lang="zh-CN" altLang="en-US" smtClean="0"/>
              <a:t>2021/9/17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0FD12-3900-4BB4-BABF-7FB968CDE67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F0FD12-3900-4BB4-BABF-7FB968CDE672}"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F0FD12-3900-4BB4-BABF-7FB968CDE672}"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F0FD12-3900-4BB4-BABF-7FB968CDE672}"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F0FD12-3900-4BB4-BABF-7FB968CDE672}"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869292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moban/"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9569130">
            <a:off x="-1698841" y="-630203"/>
            <a:ext cx="2772768" cy="2817907"/>
          </a:xfrm>
          <a:prstGeom prst="rect">
            <a:avLst/>
          </a:prstGeom>
        </p:spPr>
      </p:pic>
    </p:spTree>
  </p:cSld>
  <p:clrMapOvr>
    <a:masterClrMapping/>
  </p:clrMapOvr>
  <p:transition spd="slow" advTm="2000">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Tm="2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2021/9/17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2021/9/17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cSld>
  <p:clrMapOvr>
    <a:masterClrMapping/>
  </p:clrMapOvr>
  <p:transition spd="slow" advTm="200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94" name="图片 9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861439">
            <a:off x="5606893" y="-1420935"/>
            <a:ext cx="8293234" cy="6858000"/>
          </a:xfrm>
          <a:prstGeom prst="rect">
            <a:avLst/>
          </a:prstGeom>
        </p:spPr>
      </p:pic>
      <p:pic>
        <p:nvPicPr>
          <p:cNvPr id="96" name="图片 9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0189857">
            <a:off x="4499105" y="1018565"/>
            <a:ext cx="8669471" cy="8619560"/>
          </a:xfrm>
          <a:prstGeom prst="rect">
            <a:avLst/>
          </a:prstGeom>
        </p:spPr>
      </p:pic>
      <p:sp>
        <p:nvSpPr>
          <p:cNvPr id="95" name="矩形 94"/>
          <p:cNvSpPr/>
          <p:nvPr userDrawn="1"/>
        </p:nvSpPr>
        <p:spPr>
          <a:xfrm>
            <a:off x="0" y="0"/>
            <a:ext cx="10572750" cy="6858000"/>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up)">
                                      <p:cBhvr>
                                        <p:cTn id="7" dur="1000"/>
                                        <p:tgtEl>
                                          <p:spTgt spid="94"/>
                                        </p:tgtEl>
                                      </p:cBhvr>
                                    </p:animEffect>
                                  </p:childTnLst>
                                </p:cTn>
                              </p:par>
                              <p:par>
                                <p:cTn id="8" presetID="22" presetClass="entr" presetSubtype="1" fill="hold" nodeType="withEffect">
                                  <p:stCondLst>
                                    <p:cond delay="250"/>
                                  </p:stCondLst>
                                  <p:childTnLst>
                                    <p:set>
                                      <p:cBhvr>
                                        <p:cTn id="9" dur="1" fill="hold">
                                          <p:stCondLst>
                                            <p:cond delay="0"/>
                                          </p:stCondLst>
                                        </p:cTn>
                                        <p:tgtEl>
                                          <p:spTgt spid="96"/>
                                        </p:tgtEl>
                                        <p:attrNameLst>
                                          <p:attrName>style.visibility</p:attrName>
                                        </p:attrNameLst>
                                      </p:cBhvr>
                                      <p:to>
                                        <p:strVal val="visible"/>
                                      </p:to>
                                    </p:set>
                                    <p:animEffect transition="in" filter="wipe(up)">
                                      <p:cBhvr>
                                        <p:cTn id="10"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advTm="2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advTm="2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advTm="2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advTm="2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996605" y="6590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transition spd="slow" advTm="2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advTm="2000">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Tm="2000">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jpeg"/><Relationship Id="rId6"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slideLayout" Target="../slideLayouts/slideLayout1.xml"/><Relationship Id="rId6" Type="http://schemas.openxmlformats.org/officeDocument/2006/relationships/notesSlide" Target="../notesSlides/notesSlide8.xml"/><Relationship Id="rId1" Type="http://schemas.openxmlformats.org/officeDocument/2006/relationships/tags" Target="../tags/tag2.xml"/><Relationship Id="rId2"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图片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61439">
            <a:off x="5581493" y="-1420935"/>
            <a:ext cx="8293234" cy="6858000"/>
          </a:xfrm>
          <a:prstGeom prst="rect">
            <a:avLst/>
          </a:prstGeom>
        </p:spPr>
      </p:pic>
      <p:sp>
        <p:nvSpPr>
          <p:cNvPr id="145" name="矩形 144"/>
          <p:cNvSpPr/>
          <p:nvPr/>
        </p:nvSpPr>
        <p:spPr>
          <a:xfrm>
            <a:off x="0" y="0"/>
            <a:ext cx="11639550" cy="6858000"/>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矩形 122"/>
          <p:cNvSpPr/>
          <p:nvPr/>
        </p:nvSpPr>
        <p:spPr>
          <a:xfrm>
            <a:off x="572331" y="988255"/>
            <a:ext cx="3522856" cy="488149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文本框 131"/>
          <p:cNvSpPr txBox="1"/>
          <p:nvPr/>
        </p:nvSpPr>
        <p:spPr>
          <a:xfrm>
            <a:off x="1058207" y="3596988"/>
            <a:ext cx="5638589" cy="598805"/>
          </a:xfrm>
          <a:prstGeom prst="rect">
            <a:avLst/>
          </a:prstGeom>
          <a:noFill/>
        </p:spPr>
        <p:txBody>
          <a:bodyPr wrap="square" rtlCol="0">
            <a:spAutoFit/>
          </a:bodyPr>
          <a:lstStyle/>
          <a:p>
            <a:pPr defTabSz="457200">
              <a:lnSpc>
                <a:spcPct val="150000"/>
              </a:lnSpc>
            </a:pPr>
            <a:r>
              <a:rPr lang="zh-CN" altLang="en-US" sz="2200">
                <a:sym typeface="+mn-ea"/>
              </a:rPr>
              <a:t>用“体验”式创新撬动区块链游戏服务市场</a:t>
            </a:r>
            <a:endParaRPr lang="zh-CN" altLang="en-US" sz="2200" dirty="0">
              <a:solidFill>
                <a:prstClr val="black"/>
              </a:solidFill>
              <a:effectLst>
                <a:outerShdw blurRad="38100" dist="38100" dir="2700000" algn="tl">
                  <a:srgbClr val="000000">
                    <a:alpha val="20000"/>
                  </a:srgbClr>
                </a:outerShdw>
              </a:effectLst>
              <a:cs typeface="+mn-ea"/>
              <a:sym typeface="+mn-lt"/>
            </a:endParaRPr>
          </a:p>
        </p:txBody>
      </p:sp>
      <p:sp>
        <p:nvSpPr>
          <p:cNvPr id="139" name="矩形 138"/>
          <p:cNvSpPr/>
          <p:nvPr/>
        </p:nvSpPr>
        <p:spPr>
          <a:xfrm>
            <a:off x="1200020" y="2068450"/>
            <a:ext cx="1486029" cy="57773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lnSpc>
                <a:spcPct val="120000"/>
              </a:lnSpc>
            </a:pPr>
            <a:r>
              <a:rPr lang="en-US" altLang="zh-CN" sz="3200" spc="300" dirty="0" smtClean="0">
                <a:solidFill>
                  <a:prstClr val="white"/>
                </a:solidFill>
                <a:cs typeface="+mn-ea"/>
                <a:sym typeface="+mn-lt"/>
              </a:rPr>
              <a:t>2021</a:t>
            </a:r>
            <a:endParaRPr lang="zh-CN" altLang="en-US" sz="3200" spc="300" dirty="0">
              <a:solidFill>
                <a:prstClr val="white"/>
              </a:solidFill>
              <a:cs typeface="+mn-ea"/>
              <a:sym typeface="+mn-lt"/>
            </a:endParaRPr>
          </a:p>
        </p:txBody>
      </p:sp>
      <p:sp>
        <p:nvSpPr>
          <p:cNvPr id="137" name="文本框 136"/>
          <p:cNvSpPr txBox="1"/>
          <p:nvPr/>
        </p:nvSpPr>
        <p:spPr>
          <a:xfrm>
            <a:off x="1057647" y="2716773"/>
            <a:ext cx="5420646" cy="1106805"/>
          </a:xfrm>
          <a:prstGeom prst="rect">
            <a:avLst/>
          </a:prstGeom>
          <a:noFill/>
        </p:spPr>
        <p:txBody>
          <a:bodyPr wrap="square" rtlCol="0">
            <a:spAutoFit/>
          </a:bodyPr>
          <a:lstStyle/>
          <a:p>
            <a:pPr defTabSz="457200">
              <a:lnSpc>
                <a:spcPct val="150000"/>
              </a:lnSpc>
            </a:pPr>
            <a:r>
              <a:rPr lang="en-US" altLang="zh-CN" sz="4400" b="1" dirty="0" smtClean="0">
                <a:solidFill>
                  <a:prstClr val="black"/>
                </a:solidFill>
                <a:effectLst>
                  <a:outerShdw blurRad="38100" dist="38100" dir="2700000" algn="tl">
                    <a:srgbClr val="000000">
                      <a:alpha val="20000"/>
                    </a:srgbClr>
                  </a:outerShdw>
                </a:effectLst>
                <a:cs typeface="+mn-ea"/>
                <a:sym typeface="+mn-lt"/>
              </a:rPr>
              <a:t>Gameland </a:t>
            </a:r>
          </a:p>
        </p:txBody>
      </p:sp>
      <p:cxnSp>
        <p:nvCxnSpPr>
          <p:cNvPr id="125" name="直接连接符 124"/>
          <p:cNvCxnSpPr/>
          <p:nvPr/>
        </p:nvCxnSpPr>
        <p:spPr>
          <a:xfrm>
            <a:off x="1200021" y="4255889"/>
            <a:ext cx="489294"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138" name="图片 1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112" y="1107068"/>
            <a:ext cx="8096888" cy="8050273"/>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112" y="1234068"/>
            <a:ext cx="8096888" cy="8050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Click="0" advTm="2000">
        <p14:vortex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wipe(up)">
                                      <p:cBhvr>
                                        <p:cTn id="7" dur="1000"/>
                                        <p:tgtEl>
                                          <p:spTgt spid="138"/>
                                        </p:tgtEl>
                                      </p:cBhvr>
                                    </p:animEffect>
                                  </p:childTnLst>
                                </p:cTn>
                              </p:par>
                              <p:par>
                                <p:cTn id="8" presetID="22" presetClass="entr" presetSubtype="1"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wipe(up)">
                                      <p:cBhvr>
                                        <p:cTn id="10" dur="1000"/>
                                        <p:tgtEl>
                                          <p:spTgt spid="142"/>
                                        </p:tgtEl>
                                      </p:cBhvr>
                                    </p:animEffect>
                                  </p:childTnLst>
                                </p:cTn>
                              </p:par>
                              <p:par>
                                <p:cTn id="11" presetID="18" presetClass="entr" presetSubtype="6" fill="hold" grpId="0" nodeType="withEffect">
                                  <p:stCondLst>
                                    <p:cond delay="500"/>
                                  </p:stCondLst>
                                  <p:childTnLst>
                                    <p:set>
                                      <p:cBhvr>
                                        <p:cTn id="12" dur="1" fill="hold">
                                          <p:stCondLst>
                                            <p:cond delay="0"/>
                                          </p:stCondLst>
                                        </p:cTn>
                                        <p:tgtEl>
                                          <p:spTgt spid="123"/>
                                        </p:tgtEl>
                                        <p:attrNameLst>
                                          <p:attrName>style.visibility</p:attrName>
                                        </p:attrNameLst>
                                      </p:cBhvr>
                                      <p:to>
                                        <p:strVal val="visible"/>
                                      </p:to>
                                    </p:set>
                                    <p:animEffect transition="in" filter="strips(downRight)">
                                      <p:cBhvr>
                                        <p:cTn id="13" dur="500"/>
                                        <p:tgtEl>
                                          <p:spTgt spid="123"/>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9"/>
                                        </p:tgtEl>
                                        <p:attrNameLst>
                                          <p:attrName>style.visibility</p:attrName>
                                        </p:attrNameLst>
                                      </p:cBhvr>
                                      <p:to>
                                        <p:strVal val="visible"/>
                                      </p:to>
                                    </p:set>
                                    <p:anim calcmode="lin" valueType="num">
                                      <p:cBhvr additive="base">
                                        <p:cTn id="17" dur="500" fill="hold"/>
                                        <p:tgtEl>
                                          <p:spTgt spid="139"/>
                                        </p:tgtEl>
                                        <p:attrNameLst>
                                          <p:attrName>ppt_x</p:attrName>
                                        </p:attrNameLst>
                                      </p:cBhvr>
                                      <p:tavLst>
                                        <p:tav tm="0">
                                          <p:val>
                                            <p:strVal val="#ppt_x"/>
                                          </p:val>
                                        </p:tav>
                                        <p:tav tm="100000">
                                          <p:val>
                                            <p:strVal val="#ppt_x"/>
                                          </p:val>
                                        </p:tav>
                                      </p:tavLst>
                                    </p:anim>
                                    <p:anim calcmode="lin" valueType="num">
                                      <p:cBhvr additive="base">
                                        <p:cTn id="18" dur="500" fill="hold"/>
                                        <p:tgtEl>
                                          <p:spTgt spid="139"/>
                                        </p:tgtEl>
                                        <p:attrNameLst>
                                          <p:attrName>ppt_y</p:attrName>
                                        </p:attrNameLst>
                                      </p:cBhvr>
                                      <p:tavLst>
                                        <p:tav tm="0">
                                          <p:val>
                                            <p:strVal val="1+#ppt_h/2"/>
                                          </p:val>
                                        </p:tav>
                                        <p:tav tm="100000">
                                          <p:val>
                                            <p:strVal val="#ppt_y"/>
                                          </p:val>
                                        </p:tav>
                                      </p:tavLst>
                                    </p:anim>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137"/>
                                        </p:tgtEl>
                                        <p:attrNameLst>
                                          <p:attrName>style.visibility</p:attrName>
                                        </p:attrNameLst>
                                      </p:cBhvr>
                                      <p:to>
                                        <p:strVal val="visible"/>
                                      </p:to>
                                    </p:set>
                                    <p:anim calcmode="lin" valueType="num">
                                      <p:cBhvr>
                                        <p:cTn id="21" dur="500" fill="hold"/>
                                        <p:tgtEl>
                                          <p:spTgt spid="137"/>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37"/>
                                        </p:tgtEl>
                                        <p:attrNameLst>
                                          <p:attrName>ppt_y</p:attrName>
                                        </p:attrNameLst>
                                      </p:cBhvr>
                                      <p:tavLst>
                                        <p:tav tm="0">
                                          <p:val>
                                            <p:strVal val="#ppt_y"/>
                                          </p:val>
                                        </p:tav>
                                        <p:tav tm="100000">
                                          <p:val>
                                            <p:strVal val="#ppt_y"/>
                                          </p:val>
                                        </p:tav>
                                      </p:tavLst>
                                    </p:anim>
                                    <p:anim calcmode="lin" valueType="num">
                                      <p:cBhvr>
                                        <p:cTn id="23" dur="500" fill="hold"/>
                                        <p:tgtEl>
                                          <p:spTgt spid="137"/>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37"/>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37"/>
                                        </p:tgtEl>
                                      </p:cBhvr>
                                    </p:animEffect>
                                  </p:childTnLst>
                                </p:cTn>
                              </p:par>
                            </p:childTnLst>
                          </p:cTn>
                        </p:par>
                        <p:par>
                          <p:cTn id="26" fill="hold">
                            <p:stCondLst>
                              <p:cond delay="900"/>
                            </p:stCondLst>
                            <p:childTnLst>
                              <p:par>
                                <p:cTn id="27" presetID="53" presetClass="entr" presetSubtype="16"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anim calcmode="lin" valueType="num">
                                      <p:cBhvr>
                                        <p:cTn id="29" dur="500" fill="hold"/>
                                        <p:tgtEl>
                                          <p:spTgt spid="132"/>
                                        </p:tgtEl>
                                        <p:attrNameLst>
                                          <p:attrName>ppt_w</p:attrName>
                                        </p:attrNameLst>
                                      </p:cBhvr>
                                      <p:tavLst>
                                        <p:tav tm="0">
                                          <p:val>
                                            <p:fltVal val="0"/>
                                          </p:val>
                                        </p:tav>
                                        <p:tav tm="100000">
                                          <p:val>
                                            <p:strVal val="#ppt_w"/>
                                          </p:val>
                                        </p:tav>
                                      </p:tavLst>
                                    </p:anim>
                                    <p:anim calcmode="lin" valueType="num">
                                      <p:cBhvr>
                                        <p:cTn id="30" dur="500" fill="hold"/>
                                        <p:tgtEl>
                                          <p:spTgt spid="132"/>
                                        </p:tgtEl>
                                        <p:attrNameLst>
                                          <p:attrName>ppt_h</p:attrName>
                                        </p:attrNameLst>
                                      </p:cBhvr>
                                      <p:tavLst>
                                        <p:tav tm="0">
                                          <p:val>
                                            <p:fltVal val="0"/>
                                          </p:val>
                                        </p:tav>
                                        <p:tav tm="100000">
                                          <p:val>
                                            <p:strVal val="#ppt_h"/>
                                          </p:val>
                                        </p:tav>
                                      </p:tavLst>
                                    </p:anim>
                                    <p:animEffect transition="in" filter="fade">
                                      <p:cBhvr>
                                        <p:cTn id="31" dur="500"/>
                                        <p:tgtEl>
                                          <p:spTgt spid="132"/>
                                        </p:tgtEl>
                                      </p:cBhvr>
                                    </p:animEffect>
                                  </p:childTnLst>
                                </p:cTn>
                              </p:par>
                              <p:par>
                                <p:cTn id="32" presetID="22" presetClass="entr" presetSubtype="8"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left)">
                                      <p:cBhvr>
                                        <p:cTn id="34" dur="500"/>
                                        <p:tgtEl>
                                          <p:spTgt spid="125"/>
                                        </p:tgtEl>
                                      </p:cBhvr>
                                    </p:animEffect>
                                  </p:childTnLst>
                                </p:cTn>
                              </p:par>
                              <p:par>
                                <p:cTn id="35" presetID="22" presetClass="entr" presetSubtype="1"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ldLvl="0" animBg="1"/>
      <p:bldP spid="132" grpId="0"/>
      <p:bldP spid="139" grpId="0" bldLvl="0" animBg="1"/>
      <p:bldP spid="1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组合 109"/>
          <p:cNvGrpSpPr/>
          <p:nvPr/>
        </p:nvGrpSpPr>
        <p:grpSpPr>
          <a:xfrm>
            <a:off x="834390" y="1032934"/>
            <a:ext cx="10240010" cy="4709773"/>
            <a:chOff x="856324" y="1572859"/>
            <a:chExt cx="5021564" cy="1986973"/>
          </a:xfrm>
        </p:grpSpPr>
        <p:sp>
          <p:nvSpPr>
            <p:cNvPr id="111" name="圆角矩形 110"/>
            <p:cNvSpPr/>
            <p:nvPr/>
          </p:nvSpPr>
          <p:spPr bwMode="auto">
            <a:xfrm>
              <a:off x="856324" y="1738331"/>
              <a:ext cx="5021564" cy="1821501"/>
            </a:xfrm>
            <a:prstGeom prst="roundRect">
              <a:avLst>
                <a:gd name="adj" fmla="val 9716"/>
              </a:avLst>
            </a:prstGeom>
            <a:noFill/>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lIns="121844" tIns="60923" rIns="121844" bIns="60923" anchor="ctr"/>
            <a:lstStyle/>
            <a:p>
              <a:pPr marL="0" lvl="2" algn="ctr" eaLnBrk="0" fontAlgn="ctr" hangingPunct="0">
                <a:buClr>
                  <a:srgbClr val="FF0000"/>
                </a:buClr>
                <a:buSzPct val="70000"/>
                <a:buFont typeface="Wingdings" panose="05000000000000000000" pitchFamily="2" charset="2"/>
                <a:buChar char="n"/>
                <a:tabLst>
                  <a:tab pos="181610" algn="l"/>
                </a:tabLst>
                <a:defRPr/>
              </a:pPr>
              <a:endParaRPr lang="zh-CN" altLang="en-US" sz="1865" dirty="0">
                <a:solidFill>
                  <a:prstClr val="black">
                    <a:lumMod val="50000"/>
                    <a:lumOff val="50000"/>
                  </a:prstClr>
                </a:solidFill>
                <a:cs typeface="+mn-ea"/>
                <a:sym typeface="+mn-lt"/>
              </a:endParaRPr>
            </a:p>
          </p:txBody>
        </p:sp>
        <p:sp>
          <p:nvSpPr>
            <p:cNvPr id="112" name="矩形 87"/>
            <p:cNvSpPr>
              <a:spLocks noChangeArrowheads="1"/>
            </p:cNvSpPr>
            <p:nvPr/>
          </p:nvSpPr>
          <p:spPr bwMode="auto">
            <a:xfrm>
              <a:off x="1096185" y="2143174"/>
              <a:ext cx="4541842" cy="408114"/>
            </a:xfrm>
            <a:prstGeom prst="rect">
              <a:avLst/>
            </a:prstGeom>
            <a:noFill/>
            <a:ln w="9525">
              <a:noFill/>
              <a:miter lim="800000"/>
            </a:ln>
          </p:spPr>
          <p:txBody>
            <a:bodyPr wrap="square" lIns="121844" tIns="60923" rIns="121844" bIns="60923">
              <a:spAutoFit/>
            </a:bodyPr>
            <a:lstStyle/>
            <a:p>
              <a:pPr algn="just">
                <a:lnSpc>
                  <a:spcPct val="150000"/>
                </a:lnSpc>
              </a:pPr>
              <a:endParaRPr lang="zh-CN" altLang="en-US" sz="1400" dirty="0">
                <a:solidFill>
                  <a:prstClr val="black">
                    <a:lumMod val="65000"/>
                    <a:lumOff val="35000"/>
                  </a:prstClr>
                </a:solidFill>
                <a:cs typeface="+mn-ea"/>
                <a:sym typeface="+mn-lt"/>
              </a:endParaRPr>
            </a:p>
          </p:txBody>
        </p:sp>
        <p:grpSp>
          <p:nvGrpSpPr>
            <p:cNvPr id="113" name="组合 112"/>
            <p:cNvGrpSpPr/>
            <p:nvPr/>
          </p:nvGrpSpPr>
          <p:grpSpPr>
            <a:xfrm>
              <a:off x="2641312" y="1572859"/>
              <a:ext cx="1432538" cy="312834"/>
              <a:chOff x="1568754" y="5470368"/>
              <a:chExt cx="2435483" cy="589034"/>
            </a:xfrm>
          </p:grpSpPr>
          <p:sp>
            <p:nvSpPr>
              <p:cNvPr id="114" name="圆角矩形 113"/>
              <p:cNvSpPr/>
              <p:nvPr/>
            </p:nvSpPr>
            <p:spPr>
              <a:xfrm>
                <a:off x="1595643" y="5531922"/>
                <a:ext cx="2349485" cy="527480"/>
              </a:xfrm>
              <a:prstGeom prst="roundRect">
                <a:avLst/>
              </a:prstGeom>
              <a:solidFill>
                <a:schemeClr val="accent5">
                  <a:lumMod val="60000"/>
                  <a:lumOff val="40000"/>
                </a:schemeClr>
              </a:solidFill>
              <a:ln>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cs typeface="+mn-ea"/>
                  <a:sym typeface="+mn-lt"/>
                </a:endParaRPr>
              </a:p>
            </p:txBody>
          </p:sp>
          <p:sp>
            <p:nvSpPr>
              <p:cNvPr id="115" name="MH_SubTitle_1"/>
              <p:cNvSpPr/>
              <p:nvPr>
                <p:custDataLst>
                  <p:tags r:id="rId1"/>
                </p:custDataLst>
              </p:nvPr>
            </p:nvSpPr>
            <p:spPr>
              <a:xfrm>
                <a:off x="1568754" y="5470368"/>
                <a:ext cx="2435483" cy="5848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zh-CN" altLang="en-US" sz="1200" b="1" dirty="0" smtClean="0">
                    <a:solidFill>
                      <a:prstClr val="white"/>
                    </a:solidFill>
                    <a:cs typeface="+mn-ea"/>
                    <a:sym typeface="+mn-lt"/>
                  </a:rPr>
                  <a:t>推广活动</a:t>
                </a:r>
                <a:endParaRPr lang="zh-CN" altLang="en-US" sz="1200" b="1" dirty="0">
                  <a:solidFill>
                    <a:prstClr val="white"/>
                  </a:solidFill>
                  <a:cs typeface="+mn-ea"/>
                  <a:sym typeface="+mn-lt"/>
                </a:endParaRPr>
              </a:p>
            </p:txBody>
          </p:sp>
        </p:grpSp>
      </p:grpSp>
      <p:sp>
        <p:nvSpPr>
          <p:cNvPr id="29" name="文本框 28"/>
          <p:cNvSpPr txBox="1"/>
          <p:nvPr/>
        </p:nvSpPr>
        <p:spPr>
          <a:xfrm>
            <a:off x="834390" y="324485"/>
            <a:ext cx="3550920" cy="398780"/>
          </a:xfrm>
          <a:prstGeom prst="rect">
            <a:avLst/>
          </a:prstGeom>
          <a:noFill/>
        </p:spPr>
        <p:txBody>
          <a:bodyPr wrap="square" rtlCol="0">
            <a:spAutoFit/>
          </a:bodyPr>
          <a:lstStyle/>
          <a:p>
            <a:pPr defTabSz="457200"/>
            <a:r>
              <a:rPr lang="en-US" altLang="zh-CN" sz="2000" b="1" dirty="0" smtClean="0">
                <a:solidFill>
                  <a:prstClr val="black"/>
                </a:solidFill>
                <a:cs typeface="+mn-ea"/>
                <a:sym typeface="+mn-lt"/>
              </a:rPr>
              <a:t>Marketing</a:t>
            </a:r>
            <a:r>
              <a:rPr lang="zh-CN" altLang="en-US" sz="2000" b="1" dirty="0" smtClean="0">
                <a:solidFill>
                  <a:prstClr val="black"/>
                </a:solidFill>
                <a:cs typeface="+mn-ea"/>
                <a:sym typeface="+mn-lt"/>
              </a:rPr>
              <a:t>模型</a:t>
            </a:r>
            <a:endParaRPr lang="zh-CN" altLang="en-US" sz="2000" b="1" dirty="0">
              <a:solidFill>
                <a:prstClr val="black"/>
              </a:solidFill>
              <a:cs typeface="+mn-ea"/>
              <a:sym typeface="+mn-lt"/>
            </a:endParaRPr>
          </a:p>
        </p:txBody>
      </p:sp>
      <p:sp>
        <p:nvSpPr>
          <p:cNvPr id="5" name="TextBox 4"/>
          <p:cNvSpPr txBox="1"/>
          <p:nvPr/>
        </p:nvSpPr>
        <p:spPr>
          <a:xfrm>
            <a:off x="4969956" y="2450829"/>
            <a:ext cx="4851273" cy="2585323"/>
          </a:xfrm>
          <a:prstGeom prst="rect">
            <a:avLst/>
          </a:prstGeom>
          <a:noFill/>
        </p:spPr>
        <p:txBody>
          <a:bodyPr wrap="square" rtlCol="0">
            <a:spAutoFit/>
          </a:bodyPr>
          <a:lstStyle/>
          <a:p>
            <a:r>
              <a:rPr lang="en-US" dirty="0" smtClean="0"/>
              <a:t>KOL</a:t>
            </a:r>
          </a:p>
          <a:p>
            <a:endParaRPr lang="en-US" dirty="0" smtClean="0"/>
          </a:p>
          <a:p>
            <a:endParaRPr lang="en-US" dirty="0"/>
          </a:p>
          <a:p>
            <a:endParaRPr lang="en-US" dirty="0" smtClean="0"/>
          </a:p>
          <a:p>
            <a:r>
              <a:rPr lang="en-US" dirty="0" smtClean="0"/>
              <a:t>MEDIA</a:t>
            </a:r>
          </a:p>
          <a:p>
            <a:endParaRPr lang="en-US" dirty="0"/>
          </a:p>
          <a:p>
            <a:endParaRPr lang="en-US" dirty="0" smtClean="0"/>
          </a:p>
          <a:p>
            <a:endParaRPr lang="en-US" dirty="0"/>
          </a:p>
          <a:p>
            <a:r>
              <a:rPr lang="en-US" dirty="0" smtClean="0"/>
              <a:t>NFT-PK</a:t>
            </a:r>
            <a:endParaRPr lang="en-US" dirty="0"/>
          </a:p>
        </p:txBody>
      </p:sp>
    </p:spTree>
    <p:extLst>
      <p:ext uri="{BB962C8B-B14F-4D97-AF65-F5344CB8AC3E}">
        <p14:creationId xmlns:p14="http://schemas.microsoft.com/office/powerpoint/2010/main" val="1167702437"/>
      </p:ext>
    </p:extLst>
  </p:cSld>
  <p:clrMapOvr>
    <a:masterClrMapping/>
  </p:clrMapOvr>
  <p:transition spd="slow" advClick="0" advTm="6598">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500" fill="hold"/>
                                        <p:tgtEl>
                                          <p:spTgt spid="110"/>
                                        </p:tgtEl>
                                        <p:attrNameLst>
                                          <p:attrName>ppt_x</p:attrName>
                                        </p:attrNameLst>
                                      </p:cBhvr>
                                      <p:tavLst>
                                        <p:tav tm="0">
                                          <p:val>
                                            <p:strVal val="#ppt_x"/>
                                          </p:val>
                                        </p:tav>
                                        <p:tav tm="100000">
                                          <p:val>
                                            <p:strVal val="#ppt_x"/>
                                          </p:val>
                                        </p:tav>
                                      </p:tavLst>
                                    </p:anim>
                                    <p:anim calcmode="lin" valueType="num">
                                      <p:cBhvr additive="base">
                                        <p:cTn id="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417638"/>
            <a:ext cx="10515600" cy="4247317"/>
          </a:xfrm>
          <a:prstGeom prst="rect">
            <a:avLst/>
          </a:prstGeom>
          <a:noFill/>
        </p:spPr>
        <p:txBody>
          <a:bodyPr wrap="square" rtlCol="0">
            <a:spAutoFit/>
          </a:bodyPr>
          <a:lstStyle/>
          <a:p>
            <a:r>
              <a:rPr lang="en-US" dirty="0" smtClean="0"/>
              <a:t>Q3 2021</a:t>
            </a:r>
          </a:p>
          <a:p>
            <a:endParaRPr lang="en-US" dirty="0"/>
          </a:p>
          <a:p>
            <a:pPr marL="285750" indent="-285750">
              <a:buFont typeface="Arial" charset="0"/>
              <a:buChar char="•"/>
            </a:pPr>
            <a:r>
              <a:rPr lang="zh-TW" altLang="en-US" dirty="0" smtClean="0"/>
              <a:t> </a:t>
            </a:r>
            <a:r>
              <a:rPr lang="en-US" altLang="zh-TW" dirty="0" err="1"/>
              <a:t>Testnet</a:t>
            </a:r>
            <a:r>
              <a:rPr lang="zh-TW" altLang="en-US" dirty="0"/>
              <a:t>上线：包括借出、借入、收回</a:t>
            </a:r>
            <a:r>
              <a:rPr lang="zh-TW" altLang="en-US" dirty="0" smtClean="0"/>
              <a:t>、</a:t>
            </a:r>
            <a:r>
              <a:rPr lang="zh-CN" altLang="en-US" dirty="0" smtClean="0"/>
              <a:t>偿还</a:t>
            </a:r>
            <a:r>
              <a:rPr lang="zh-TW" altLang="en-US" dirty="0"/>
              <a:t>、清算</a:t>
            </a:r>
            <a:r>
              <a:rPr lang="zh-TW" altLang="en-US" dirty="0" smtClean="0"/>
              <a:t>等</a:t>
            </a:r>
            <a:r>
              <a:rPr lang="zh-CN" altLang="en-US" dirty="0" smtClean="0"/>
              <a:t>功能</a:t>
            </a:r>
            <a:r>
              <a:rPr lang="en-US" dirty="0" smtClean="0"/>
              <a:t>.</a:t>
            </a:r>
          </a:p>
          <a:p>
            <a:pPr marL="285750" indent="-285750">
              <a:buFont typeface="Arial" charset="0"/>
              <a:buChar char="•"/>
            </a:pPr>
            <a:endParaRPr lang="en-US" dirty="0"/>
          </a:p>
          <a:p>
            <a:pPr marL="285750" indent="-285750">
              <a:buFont typeface="Arial" charset="0"/>
              <a:buChar char="•"/>
            </a:pPr>
            <a:endParaRPr lang="en-US" dirty="0"/>
          </a:p>
          <a:p>
            <a:r>
              <a:rPr lang="de-DE" dirty="0"/>
              <a:t>Q4 </a:t>
            </a:r>
            <a:r>
              <a:rPr lang="de-DE" dirty="0" smtClean="0"/>
              <a:t>2021</a:t>
            </a:r>
          </a:p>
          <a:p>
            <a:pPr marL="285750" indent="-285750">
              <a:buFont typeface="Arial" charset="0"/>
              <a:buChar char="•"/>
            </a:pPr>
            <a:endParaRPr lang="de-DE" altLang="zh-CN" dirty="0"/>
          </a:p>
          <a:p>
            <a:pPr marL="285750" indent="-285750">
              <a:buFont typeface="Arial" charset="0"/>
              <a:buChar char="•"/>
            </a:pPr>
            <a:r>
              <a:rPr lang="zh-CN" altLang="en-US" dirty="0" smtClean="0"/>
              <a:t>漏洞</a:t>
            </a:r>
            <a:r>
              <a:rPr lang="zh-CN" altLang="en-US" dirty="0"/>
              <a:t>修复和功能优化</a:t>
            </a:r>
            <a:r>
              <a:rPr lang="zh-CN" altLang="en-US" dirty="0" smtClean="0"/>
              <a:t>：如用罚款代替没收</a:t>
            </a:r>
            <a:r>
              <a:rPr lang="zh-CN" altLang="en-US" dirty="0"/>
              <a:t>抵押品</a:t>
            </a:r>
            <a:endParaRPr lang="de-DE" dirty="0"/>
          </a:p>
          <a:p>
            <a:pPr marL="285750" indent="-285750">
              <a:buFont typeface="Arial" charset="0"/>
              <a:buChar char="•"/>
            </a:pPr>
            <a:r>
              <a:rPr lang="zh-CN" altLang="en-US" dirty="0" smtClean="0"/>
              <a:t>无</a:t>
            </a:r>
            <a:r>
              <a:rPr lang="zh-CN" altLang="en-US" dirty="0"/>
              <a:t>抵押租赁：与</a:t>
            </a:r>
            <a:r>
              <a:rPr lang="en-US" altLang="zh-CN" dirty="0"/>
              <a:t>NFT</a:t>
            </a:r>
            <a:r>
              <a:rPr lang="zh-CN" altLang="en-US" dirty="0"/>
              <a:t>游戏</a:t>
            </a:r>
            <a:r>
              <a:rPr lang="en-US" altLang="zh-CN" dirty="0"/>
              <a:t>/</a:t>
            </a:r>
            <a:r>
              <a:rPr lang="zh-CN" altLang="en-US" dirty="0"/>
              <a:t>项目直接集成，实现无抵押租赁</a:t>
            </a:r>
            <a:endParaRPr lang="de-DE" dirty="0"/>
          </a:p>
          <a:p>
            <a:pPr marL="285750" indent="-285750">
              <a:buFont typeface="Arial" charset="0"/>
              <a:buChar char="•"/>
            </a:pPr>
            <a:r>
              <a:rPr lang="de-DE" dirty="0" smtClean="0"/>
              <a:t>L2 </a:t>
            </a:r>
            <a:r>
              <a:rPr lang="zh-CN" altLang="en-US" dirty="0" smtClean="0"/>
              <a:t> </a:t>
            </a:r>
            <a:r>
              <a:rPr lang="zh-CN" altLang="en-US" dirty="0"/>
              <a:t>解决方案支持 </a:t>
            </a:r>
            <a:r>
              <a:rPr lang="de-DE" dirty="0" smtClean="0"/>
              <a:t>: </a:t>
            </a:r>
            <a:r>
              <a:rPr lang="de-DE" dirty="0"/>
              <a:t>Polygon</a:t>
            </a:r>
          </a:p>
          <a:p>
            <a:pPr marL="285750" indent="-285750">
              <a:buFont typeface="Arial" charset="0"/>
              <a:buChar char="•"/>
            </a:pPr>
            <a:r>
              <a:rPr lang="de-DE" dirty="0" smtClean="0"/>
              <a:t>DAO</a:t>
            </a:r>
            <a:r>
              <a:rPr lang="zh-TW" altLang="en-US" dirty="0"/>
              <a:t>上线</a:t>
            </a:r>
            <a:r>
              <a:rPr lang="de-DE" dirty="0" smtClean="0"/>
              <a:t>:  </a:t>
            </a:r>
            <a:r>
              <a:rPr lang="de-DE" dirty="0"/>
              <a:t>Game </a:t>
            </a:r>
            <a:r>
              <a:rPr lang="de-DE" dirty="0" err="1"/>
              <a:t>Guild</a:t>
            </a:r>
            <a:r>
              <a:rPr lang="de-DE" dirty="0"/>
              <a:t> DAO </a:t>
            </a:r>
            <a:r>
              <a:rPr lang="zh-CN" altLang="en-US" dirty="0" smtClean="0"/>
              <a:t>和</a:t>
            </a:r>
            <a:r>
              <a:rPr lang="de-DE" dirty="0" smtClean="0"/>
              <a:t> </a:t>
            </a:r>
            <a:r>
              <a:rPr lang="de-DE" dirty="0" err="1"/>
              <a:t>Gameland</a:t>
            </a:r>
            <a:r>
              <a:rPr lang="de-DE" dirty="0"/>
              <a:t> </a:t>
            </a:r>
            <a:r>
              <a:rPr lang="de-DE" dirty="0" err="1"/>
              <a:t>Governance</a:t>
            </a:r>
            <a:r>
              <a:rPr lang="de-DE" dirty="0"/>
              <a:t> DAO </a:t>
            </a:r>
            <a:endParaRPr lang="de-DE" dirty="0" smtClean="0"/>
          </a:p>
          <a:p>
            <a:pPr marL="285750" indent="-285750">
              <a:buFont typeface="Arial" charset="0"/>
              <a:buChar char="•"/>
            </a:pPr>
            <a:r>
              <a:rPr lang="zh-CN" altLang="en-US" dirty="0"/>
              <a:t>进一步的区块链</a:t>
            </a:r>
            <a:r>
              <a:rPr lang="en-US" altLang="zh-CN" dirty="0" smtClean="0"/>
              <a:t>/</a:t>
            </a:r>
            <a:r>
              <a:rPr lang="zh-CN" altLang="en-US" dirty="0" smtClean="0"/>
              <a:t>与</a:t>
            </a:r>
            <a:r>
              <a:rPr lang="en-US" altLang="zh-CN" dirty="0" err="1" smtClean="0"/>
              <a:t>defi</a:t>
            </a:r>
            <a:r>
              <a:rPr lang="zh-CN" altLang="en-US" dirty="0" smtClean="0"/>
              <a:t>合体（</a:t>
            </a:r>
            <a:r>
              <a:rPr lang="zh-CN" altLang="en-US" dirty="0"/>
              <a:t>例如：</a:t>
            </a:r>
            <a:r>
              <a:rPr lang="en-US" altLang="zh-CN" dirty="0" err="1"/>
              <a:t>Aave</a:t>
            </a:r>
            <a:r>
              <a:rPr lang="zh-CN" altLang="en-US" dirty="0" smtClean="0"/>
              <a:t>和</a:t>
            </a:r>
            <a:r>
              <a:rPr lang="en-US" dirty="0"/>
              <a:t>Compound </a:t>
            </a:r>
            <a:r>
              <a:rPr lang="zh-CN" altLang="en-US" dirty="0" smtClean="0"/>
              <a:t>）</a:t>
            </a:r>
            <a:r>
              <a:rPr lang="zh-CN" altLang="en-US" dirty="0"/>
              <a:t>：根据市场需求</a:t>
            </a:r>
            <a:r>
              <a:rPr lang="en-US" altLang="zh-CN" dirty="0"/>
              <a:t>/</a:t>
            </a:r>
            <a:r>
              <a:rPr lang="zh-CN" altLang="en-US" dirty="0" smtClean="0"/>
              <a:t>活动</a:t>
            </a:r>
            <a:endParaRPr lang="en-US" altLang="zh-CN" dirty="0" smtClean="0"/>
          </a:p>
          <a:p>
            <a:pPr marL="285750" indent="-285750">
              <a:buFont typeface="Arial" charset="0"/>
              <a:buChar char="•"/>
            </a:pPr>
            <a:r>
              <a:rPr lang="en-US" dirty="0" smtClean="0"/>
              <a:t>Oracle</a:t>
            </a:r>
            <a:r>
              <a:rPr lang="zh-CN" altLang="en-US" dirty="0" smtClean="0"/>
              <a:t>价格参考</a:t>
            </a:r>
            <a:endParaRPr lang="de-DE" dirty="0" smtClean="0"/>
          </a:p>
          <a:p>
            <a:pPr marL="285750" indent="-285750">
              <a:buFont typeface="Arial" charset="0"/>
              <a:buChar char="•"/>
            </a:pPr>
            <a:r>
              <a:rPr lang="zh-CN" altLang="en-US" dirty="0" smtClean="0"/>
              <a:t>完成租金统计</a:t>
            </a:r>
            <a:r>
              <a:rPr lang="de-DE" dirty="0"/>
              <a:t>Dashboard </a:t>
            </a:r>
            <a:endParaRPr lang="de-DE" dirty="0" smtClean="0"/>
          </a:p>
          <a:p>
            <a:pPr marL="285750" indent="-285750">
              <a:buFont typeface="Arial" charset="0"/>
              <a:buChar char="•"/>
            </a:pPr>
            <a:r>
              <a:rPr lang="zh-CN" altLang="en-US" dirty="0" smtClean="0"/>
              <a:t>建立显示</a:t>
            </a:r>
            <a:r>
              <a:rPr lang="zh-CN" altLang="en-US" dirty="0"/>
              <a:t>顶级租客和贷款人的实时排行榜（通过特殊</a:t>
            </a:r>
            <a:r>
              <a:rPr lang="en-US" altLang="zh-CN" dirty="0"/>
              <a:t>NFT</a:t>
            </a:r>
            <a:r>
              <a:rPr lang="zh-CN" altLang="en-US" dirty="0"/>
              <a:t>奖励实现游戏化体验）</a:t>
            </a:r>
            <a:endParaRPr lang="en-US" dirty="0"/>
          </a:p>
        </p:txBody>
      </p:sp>
      <p:sp>
        <p:nvSpPr>
          <p:cNvPr id="3" name="Title 2"/>
          <p:cNvSpPr>
            <a:spLocks noGrp="1"/>
          </p:cNvSpPr>
          <p:nvPr>
            <p:ph type="title"/>
          </p:nvPr>
        </p:nvSpPr>
        <p:spPr/>
        <p:txBody>
          <a:bodyPr/>
          <a:lstStyle/>
          <a:p>
            <a:r>
              <a:rPr lang="zh-CN" altLang="en-US" dirty="0"/>
              <a:t>路线图</a:t>
            </a:r>
            <a:endParaRPr lang="en-US" dirty="0"/>
          </a:p>
        </p:txBody>
      </p:sp>
    </p:spTree>
    <p:extLst>
      <p:ext uri="{BB962C8B-B14F-4D97-AF65-F5344CB8AC3E}">
        <p14:creationId xmlns:p14="http://schemas.microsoft.com/office/powerpoint/2010/main" val="1437894668"/>
      </p:ext>
    </p:extLst>
  </p:cSld>
  <p:clrMapOvr>
    <a:masterClrMapping/>
  </p:clrMapOvr>
  <p:transition spd="slow" advTm="2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3917" y="2633911"/>
            <a:ext cx="4342041" cy="2999740"/>
          </a:xfrm>
          <a:prstGeom prst="rect">
            <a:avLst/>
          </a:prstGeom>
        </p:spPr>
        <p:txBody>
          <a:bodyPr wrap="square">
            <a:spAutoFit/>
          </a:bodyPr>
          <a:lstStyle/>
          <a:p>
            <a:pPr marL="285750" indent="-285750">
              <a:lnSpc>
                <a:spcPct val="150000"/>
              </a:lnSpc>
              <a:buFont typeface="Arial" panose="020B0604020202090204" pitchFamily="34" charset="0"/>
              <a:buChar char="•"/>
            </a:pPr>
            <a:r>
              <a:rPr lang="zh-CN" altLang="en-US" sz="1400" b="1">
                <a:sym typeface="+mn-ea"/>
              </a:rPr>
              <a:t>游戏社交</a:t>
            </a:r>
            <a:r>
              <a:rPr lang="en-US" altLang="zh-CN" sz="1400" b="1">
                <a:sym typeface="+mn-ea"/>
              </a:rPr>
              <a:t>DAO</a:t>
            </a:r>
            <a:r>
              <a:rPr lang="zh-CN" altLang="en-US" sz="1400">
                <a:sym typeface="+mn-ea"/>
              </a:rPr>
              <a:t>属于社区的一种，游戏社区是游戏玩家讨论游戏的地方，他们有共同的游戏维系力、互动关系、共同意识，是进行密切交往的游戏玩家集体。在新的机遇和玩家需求下，如何把挑战乐趣、放松乐趣、分享乐趣结合起来，在迎合游戏社区机遇的同时，满足玩家solo需求。</a:t>
            </a:r>
          </a:p>
          <a:p>
            <a:pPr>
              <a:lnSpc>
                <a:spcPct val="150000"/>
              </a:lnSpc>
            </a:pPr>
            <a:endParaRPr lang="zh-CN" altLang="en-US" sz="1400">
              <a:sym typeface="+mn-ea"/>
            </a:endParaRPr>
          </a:p>
          <a:p>
            <a:pPr marL="285750" indent="-285750">
              <a:lnSpc>
                <a:spcPct val="150000"/>
              </a:lnSpc>
              <a:buFont typeface="Arial" panose="020B0604020202090204" pitchFamily="34" charset="0"/>
              <a:buChar char="•"/>
            </a:pPr>
            <a:r>
              <a:rPr lang="zh-CN" altLang="en-US" sz="1400" b="1">
                <a:sym typeface="+mn-ea"/>
              </a:rPr>
              <a:t>游戏公会DAO</a:t>
            </a:r>
            <a:r>
              <a:rPr lang="zh-CN" altLang="en-US" sz="1400">
                <a:sym typeface="+mn-ea"/>
              </a:rPr>
              <a:t>是Gameland资金会将会支持不同的游戏工会的建立，推进游戏社区的发展。</a:t>
            </a:r>
          </a:p>
        </p:txBody>
      </p:sp>
      <p:sp>
        <p:nvSpPr>
          <p:cNvPr id="6" name="矩形 5"/>
          <p:cNvSpPr/>
          <p:nvPr/>
        </p:nvSpPr>
        <p:spPr>
          <a:xfrm>
            <a:off x="7113495" y="1952368"/>
            <a:ext cx="1569308" cy="15693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7241059" y="2099745"/>
            <a:ext cx="3354095" cy="332396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0328880" y="5167843"/>
            <a:ext cx="415604" cy="415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601470" y="1952625"/>
            <a:ext cx="3839210" cy="368300"/>
          </a:xfrm>
          <a:prstGeom prst="rect">
            <a:avLst/>
          </a:prstGeom>
          <a:noFill/>
        </p:spPr>
        <p:txBody>
          <a:bodyPr wrap="square" rtlCol="0">
            <a:spAutoFit/>
          </a:bodyPr>
          <a:lstStyle/>
          <a:p>
            <a:pPr defTabSz="457200"/>
            <a:r>
              <a:rPr lang="zh-CN" altLang="en-US">
                <a:sym typeface="+mn-ea"/>
              </a:rPr>
              <a:t>社交社区是连接游戏和玩家的桥梁</a:t>
            </a:r>
            <a:endParaRPr lang="zh-CN" altLang="en-US" b="1" dirty="0">
              <a:solidFill>
                <a:prstClr val="black"/>
              </a:solidFill>
              <a:cs typeface="+mn-ea"/>
              <a:sym typeface="+mn-lt"/>
            </a:endParaRPr>
          </a:p>
        </p:txBody>
      </p:sp>
      <p:cxnSp>
        <p:nvCxnSpPr>
          <p:cNvPr id="12" name="直接连接符 11"/>
          <p:cNvCxnSpPr/>
          <p:nvPr/>
        </p:nvCxnSpPr>
        <p:spPr>
          <a:xfrm>
            <a:off x="1729944" y="2458996"/>
            <a:ext cx="345989"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34390" y="324485"/>
            <a:ext cx="4312285" cy="398780"/>
          </a:xfrm>
          <a:prstGeom prst="rect">
            <a:avLst/>
          </a:prstGeom>
          <a:noFill/>
        </p:spPr>
        <p:txBody>
          <a:bodyPr wrap="square" rtlCol="0">
            <a:spAutoFit/>
          </a:bodyPr>
          <a:lstStyle/>
          <a:p>
            <a:pPr defTabSz="457200"/>
            <a:r>
              <a:rPr lang="zh-CN" altLang="en-US" sz="2000" b="1">
                <a:latin typeface="Arial Bold" panose="020B0604020202090204" charset="0"/>
                <a:ea typeface="+mj-ea"/>
                <a:cs typeface="Arial Bold" panose="020B0604020202090204" charset="0"/>
                <a:sym typeface="+mn-ea"/>
              </a:rPr>
              <a:t>游戏</a:t>
            </a:r>
            <a:r>
              <a:rPr lang="en-US" altLang="zh-CN" sz="2000" b="1">
                <a:latin typeface="Arial Bold" panose="020B0604020202090204" charset="0"/>
                <a:ea typeface="+mj-ea"/>
                <a:cs typeface="Arial Bold" panose="020B0604020202090204" charset="0"/>
                <a:sym typeface="+mn-ea"/>
              </a:rPr>
              <a:t>DAO</a:t>
            </a:r>
            <a:r>
              <a:rPr lang="zh-CN" altLang="en-US" sz="2000" b="1">
                <a:latin typeface="Arial Bold" panose="020B0604020202090204" charset="0"/>
                <a:ea typeface="+mj-ea"/>
                <a:cs typeface="Arial Bold" panose="020B0604020202090204" charset="0"/>
                <a:sym typeface="+mn-ea"/>
              </a:rPr>
              <a:t>的发展必然性</a:t>
            </a:r>
            <a:endParaRPr lang="zh-CN" altLang="en-US" sz="2000" b="1" dirty="0">
              <a:solidFill>
                <a:prstClr val="black"/>
              </a:solidFill>
              <a:cs typeface="+mn-ea"/>
              <a:sym typeface="+mn-lt"/>
            </a:endParaRPr>
          </a:p>
        </p:txBody>
      </p:sp>
    </p:spTree>
  </p:cSld>
  <p:clrMapOvr>
    <a:masterClrMapping/>
  </p:clrMapOvr>
  <p:transition spd="slow" advClick="0" advTm="2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7668895" y="1885315"/>
            <a:ext cx="3263265" cy="3263265"/>
          </a:xfrm>
          <a:prstGeom prst="ellipse">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 name="矩形 2"/>
          <p:cNvSpPr/>
          <p:nvPr/>
        </p:nvSpPr>
        <p:spPr>
          <a:xfrm>
            <a:off x="1525017" y="2232591"/>
            <a:ext cx="4342041" cy="3646170"/>
          </a:xfrm>
          <a:prstGeom prst="rect">
            <a:avLst/>
          </a:prstGeom>
        </p:spPr>
        <p:txBody>
          <a:bodyPr wrap="square">
            <a:spAutoFit/>
          </a:bodyPr>
          <a:lstStyle/>
          <a:p>
            <a:pPr>
              <a:lnSpc>
                <a:spcPct val="150000"/>
              </a:lnSpc>
            </a:pPr>
            <a:r>
              <a:rPr lang="en-US" altLang="zh-CN" sz="1400">
                <a:latin typeface="+mn-ea"/>
                <a:cs typeface="+mn-ea"/>
              </a:rPr>
              <a:t>Gameland</a:t>
            </a:r>
            <a:r>
              <a:rPr lang="zh-CN" altLang="en-US" sz="1400">
                <a:latin typeface="+mn-ea"/>
                <a:cs typeface="+mn-ea"/>
              </a:rPr>
              <a:t>治理DAO 将会由游戏用户，出租人、</a:t>
            </a:r>
            <a:r>
              <a:rPr lang="en-US" altLang="zh-CN" sz="1400">
                <a:latin typeface="+mn-ea"/>
                <a:cs typeface="+mn-ea"/>
              </a:rPr>
              <a:t>NFT</a:t>
            </a:r>
            <a:r>
              <a:rPr lang="zh-CN" altLang="en-US" sz="1400">
                <a:latin typeface="+mn-ea"/>
                <a:cs typeface="+mn-ea"/>
              </a:rPr>
              <a:t>价值评估者、游戏工会和社区治理委员会共同组成。同时把协议参数、平台方向、等交给社区治理。</a:t>
            </a:r>
          </a:p>
          <a:p>
            <a:pPr>
              <a:lnSpc>
                <a:spcPct val="150000"/>
              </a:lnSpc>
            </a:pPr>
            <a:r>
              <a:rPr lang="en-US" altLang="zh-CN" sz="1400">
                <a:latin typeface="+mn-ea"/>
                <a:cs typeface="+mn-ea"/>
              </a:rPr>
              <a:t>Gameland </a:t>
            </a:r>
            <a:r>
              <a:rPr lang="zh-CN" altLang="en-US" sz="1400">
                <a:latin typeface="+mn-ea"/>
                <a:cs typeface="+mn-ea"/>
              </a:rPr>
              <a:t>治理</a:t>
            </a:r>
            <a:r>
              <a:rPr lang="en-US" altLang="zh-CN" sz="1400">
                <a:latin typeface="+mn-ea"/>
                <a:cs typeface="+mn-ea"/>
              </a:rPr>
              <a:t>DAO</a:t>
            </a:r>
            <a:r>
              <a:rPr lang="zh-CN" altLang="en-US" sz="1400">
                <a:latin typeface="+mn-ea"/>
                <a:cs typeface="+mn-ea"/>
              </a:rPr>
              <a:t>支持不同的游戏工会的建立，推进社区的发展。</a:t>
            </a:r>
            <a:endParaRPr lang="zh-CN" altLang="en-US" sz="1400" dirty="0">
              <a:solidFill>
                <a:schemeClr val="tx1">
                  <a:lumMod val="65000"/>
                  <a:lumOff val="35000"/>
                </a:schemeClr>
              </a:solidFill>
              <a:ea typeface="+mn-lt"/>
              <a:cs typeface="+mn-lt"/>
              <a:sym typeface="+mn-lt"/>
            </a:endParaRPr>
          </a:p>
          <a:p>
            <a:pPr>
              <a:lnSpc>
                <a:spcPct val="150000"/>
              </a:lnSpc>
            </a:pPr>
            <a:r>
              <a:rPr lang="zh-CN" altLang="en-US" sz="1400" dirty="0">
                <a:solidFill>
                  <a:schemeClr val="tx1">
                    <a:lumMod val="65000"/>
                    <a:lumOff val="35000"/>
                  </a:schemeClr>
                </a:solidFill>
                <a:ea typeface="+mn-lt"/>
                <a:cs typeface="+mn-lt"/>
                <a:sym typeface="+mn-lt"/>
              </a:rPr>
              <a:t>DAO 成员能够对 DAO 内的提案进行投票：</a:t>
            </a:r>
          </a:p>
          <a:p>
            <a:pPr marL="742950" lvl="1" indent="-285750">
              <a:lnSpc>
                <a:spcPct val="150000"/>
              </a:lnSpc>
              <a:buFont typeface="Arial" panose="020B0604020202090204" pitchFamily="34" charset="0"/>
              <a:buChar char="•"/>
            </a:pPr>
            <a:r>
              <a:rPr lang="zh-CN" altLang="en-US" sz="1400" dirty="0">
                <a:solidFill>
                  <a:schemeClr val="tx1">
                    <a:lumMod val="65000"/>
                    <a:lumOff val="35000"/>
                  </a:schemeClr>
                </a:solidFill>
                <a:ea typeface="+mn-lt"/>
                <a:cs typeface="+mn-lt"/>
                <a:sym typeface="+mn-lt"/>
              </a:rPr>
              <a:t>向参与 DAO 的开发者提供资助</a:t>
            </a:r>
          </a:p>
          <a:p>
            <a:pPr marL="742950" lvl="1" indent="-285750">
              <a:lnSpc>
                <a:spcPct val="150000"/>
              </a:lnSpc>
              <a:buFont typeface="Arial" panose="020B0604020202090204" pitchFamily="34" charset="0"/>
              <a:buChar char="•"/>
            </a:pPr>
            <a:r>
              <a:rPr lang="zh-CN" altLang="en-US" sz="1400" dirty="0">
                <a:solidFill>
                  <a:schemeClr val="tx1">
                    <a:lumMod val="65000"/>
                    <a:lumOff val="35000"/>
                  </a:schemeClr>
                </a:solidFill>
                <a:ea typeface="+mn-lt"/>
                <a:cs typeface="+mn-lt"/>
                <a:sym typeface="+mn-lt"/>
              </a:rPr>
              <a:t>投票更改协议参数</a:t>
            </a:r>
          </a:p>
          <a:p>
            <a:pPr marL="742950" lvl="1" indent="-285750">
              <a:lnSpc>
                <a:spcPct val="150000"/>
              </a:lnSpc>
              <a:buFont typeface="Arial" panose="020B0604020202090204" pitchFamily="34" charset="0"/>
              <a:buChar char="•"/>
            </a:pPr>
            <a:r>
              <a:rPr lang="zh-CN" altLang="en-US" sz="1400" dirty="0">
                <a:solidFill>
                  <a:schemeClr val="tx1">
                    <a:lumMod val="65000"/>
                    <a:lumOff val="35000"/>
                  </a:schemeClr>
                </a:solidFill>
                <a:ea typeface="+mn-lt"/>
                <a:cs typeface="+mn-lt"/>
                <a:sym typeface="+mn-lt"/>
              </a:rPr>
              <a:t>内容创建、管理工具、软件和其他营销费用</a:t>
            </a:r>
          </a:p>
          <a:p>
            <a:pPr marL="742950" lvl="1" indent="-285750">
              <a:lnSpc>
                <a:spcPct val="150000"/>
              </a:lnSpc>
              <a:buFont typeface="Arial" panose="020B0604020202090204" pitchFamily="34" charset="0"/>
              <a:buChar char="•"/>
            </a:pPr>
            <a:r>
              <a:rPr lang="zh-CN" altLang="en-US" sz="1400" dirty="0">
                <a:solidFill>
                  <a:schemeClr val="tx1">
                    <a:lumMod val="65000"/>
                    <a:lumOff val="35000"/>
                  </a:schemeClr>
                </a:solidFill>
                <a:ea typeface="+mn-lt"/>
                <a:cs typeface="+mn-lt"/>
                <a:sym typeface="+mn-lt"/>
              </a:rPr>
              <a:t>游戏工会的选举与建设</a:t>
            </a:r>
          </a:p>
          <a:p>
            <a:pPr marL="742950" lvl="1" indent="-285750">
              <a:lnSpc>
                <a:spcPct val="150000"/>
              </a:lnSpc>
              <a:buFont typeface="Arial" panose="020B0604020202090204" pitchFamily="34" charset="0"/>
              <a:buChar char="•"/>
            </a:pPr>
            <a:r>
              <a:rPr lang="en-US" altLang="zh-CN" sz="1400" dirty="0">
                <a:solidFill>
                  <a:schemeClr val="tx1">
                    <a:lumMod val="65000"/>
                    <a:lumOff val="35000"/>
                  </a:schemeClr>
                </a:solidFill>
                <a:ea typeface="+mn-lt"/>
                <a:cs typeface="+mn-lt"/>
                <a:sym typeface="+mn-lt"/>
              </a:rPr>
              <a:t>NFT</a:t>
            </a:r>
            <a:r>
              <a:rPr lang="zh-CN" altLang="en-US" sz="1400" dirty="0">
                <a:solidFill>
                  <a:schemeClr val="tx1">
                    <a:lumMod val="65000"/>
                    <a:lumOff val="35000"/>
                  </a:schemeClr>
                </a:solidFill>
                <a:ea typeface="+mn-lt"/>
                <a:cs typeface="+mn-lt"/>
                <a:sym typeface="+mn-lt"/>
              </a:rPr>
              <a:t>价格发现者</a:t>
            </a:r>
          </a:p>
        </p:txBody>
      </p:sp>
      <p:sp>
        <p:nvSpPr>
          <p:cNvPr id="9" name="文本框 8"/>
          <p:cNvSpPr txBox="1"/>
          <p:nvPr/>
        </p:nvSpPr>
        <p:spPr>
          <a:xfrm>
            <a:off x="1512570" y="1551305"/>
            <a:ext cx="3839210" cy="368300"/>
          </a:xfrm>
          <a:prstGeom prst="rect">
            <a:avLst/>
          </a:prstGeom>
          <a:noFill/>
        </p:spPr>
        <p:txBody>
          <a:bodyPr wrap="square" rtlCol="0">
            <a:spAutoFit/>
          </a:bodyPr>
          <a:lstStyle/>
          <a:p>
            <a:pPr defTabSz="457200"/>
            <a:r>
              <a:rPr lang="zh-CN" altLang="en-US" b="1">
                <a:sym typeface="+mn-ea"/>
              </a:rPr>
              <a:t>注重</a:t>
            </a:r>
            <a:r>
              <a:rPr lang="en-US" altLang="zh-CN" b="1">
                <a:sym typeface="+mn-ea"/>
              </a:rPr>
              <a:t>DAO</a:t>
            </a:r>
            <a:r>
              <a:rPr lang="zh-CN" altLang="en-US" b="1">
                <a:sym typeface="+mn-ea"/>
              </a:rPr>
              <a:t>的维系和互动性</a:t>
            </a:r>
          </a:p>
        </p:txBody>
      </p:sp>
      <p:cxnSp>
        <p:nvCxnSpPr>
          <p:cNvPr id="12" name="直接连接符 11"/>
          <p:cNvCxnSpPr/>
          <p:nvPr/>
        </p:nvCxnSpPr>
        <p:spPr>
          <a:xfrm>
            <a:off x="1641044" y="2057676"/>
            <a:ext cx="345989"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34390" y="324485"/>
            <a:ext cx="4312285" cy="398780"/>
          </a:xfrm>
          <a:prstGeom prst="rect">
            <a:avLst/>
          </a:prstGeom>
          <a:noFill/>
        </p:spPr>
        <p:txBody>
          <a:bodyPr wrap="square" rtlCol="0">
            <a:spAutoFit/>
          </a:bodyPr>
          <a:lstStyle/>
          <a:p>
            <a:pPr defTabSz="457200"/>
            <a:r>
              <a:rPr lang="zh-CN" altLang="en-US" sz="2000" b="1">
                <a:latin typeface="Arial Bold" panose="020B0604020202090204" charset="0"/>
                <a:ea typeface="+mj-ea"/>
                <a:cs typeface="Arial Bold" panose="020B0604020202090204" charset="0"/>
                <a:sym typeface="+mn-ea"/>
              </a:rPr>
              <a:t>游戏</a:t>
            </a:r>
            <a:r>
              <a:rPr lang="en-US" altLang="zh-CN" sz="2000" b="1">
                <a:latin typeface="Arial Bold" panose="020B0604020202090204" charset="0"/>
                <a:ea typeface="+mj-ea"/>
                <a:cs typeface="Arial Bold" panose="020B0604020202090204" charset="0"/>
                <a:sym typeface="+mn-ea"/>
              </a:rPr>
              <a:t>DAO</a:t>
            </a:r>
            <a:r>
              <a:rPr lang="zh-CN" altLang="en-US" sz="2000" b="1">
                <a:latin typeface="Arial Bold" panose="020B0604020202090204" charset="0"/>
                <a:ea typeface="+mj-ea"/>
                <a:cs typeface="Arial Bold" panose="020B0604020202090204" charset="0"/>
                <a:sym typeface="+mn-ea"/>
              </a:rPr>
              <a:t>的治理</a:t>
            </a:r>
          </a:p>
        </p:txBody>
      </p:sp>
      <p:sp>
        <p:nvSpPr>
          <p:cNvPr id="8" name="椭圆 7"/>
          <p:cNvSpPr/>
          <p:nvPr/>
        </p:nvSpPr>
        <p:spPr>
          <a:xfrm>
            <a:off x="7853680" y="2057400"/>
            <a:ext cx="2919095" cy="2919095"/>
          </a:xfrm>
          <a:prstGeom prst="ellipse">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7" name="TextBox 2"/>
          <p:cNvSpPr txBox="1"/>
          <p:nvPr/>
        </p:nvSpPr>
        <p:spPr>
          <a:xfrm>
            <a:off x="8371087" y="3225041"/>
            <a:ext cx="2037944" cy="583565"/>
          </a:xfrm>
          <a:prstGeom prst="rect">
            <a:avLst/>
          </a:prstGeom>
          <a:noFill/>
        </p:spPr>
        <p:txBody>
          <a:bodyPr wrap="square" rtlCol="0">
            <a:spAutoFit/>
          </a:bodyPr>
          <a:lstStyle/>
          <a:p>
            <a:pPr algn="ctr"/>
            <a:r>
              <a:rPr lang="en-US" altLang="zh-CN" sz="3200" b="1" spc="600" dirty="0" smtClean="0">
                <a:solidFill>
                  <a:schemeClr val="tx1">
                    <a:lumMod val="95000"/>
                    <a:lumOff val="5000"/>
                  </a:schemeClr>
                </a:solidFill>
                <a:effectLst>
                  <a:outerShdw blurRad="38100" dist="38100" dir="2700000" algn="tl">
                    <a:srgbClr val="000000">
                      <a:alpha val="15000"/>
                    </a:srgbClr>
                  </a:outerShdw>
                </a:effectLst>
                <a:cs typeface="+mn-ea"/>
                <a:sym typeface="+mn-lt"/>
              </a:rPr>
              <a:t>DAO</a:t>
            </a:r>
          </a:p>
        </p:txBody>
      </p:sp>
    </p:spTree>
  </p:cSld>
  <p:clrMapOvr>
    <a:masterClrMapping/>
  </p:clrMapOvr>
  <p:transition spd="slow" advClick="0" advTm="2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34390" y="324485"/>
            <a:ext cx="4312285" cy="398780"/>
          </a:xfrm>
          <a:prstGeom prst="rect">
            <a:avLst/>
          </a:prstGeom>
          <a:noFill/>
        </p:spPr>
        <p:txBody>
          <a:bodyPr wrap="square" rtlCol="0">
            <a:spAutoFit/>
          </a:bodyPr>
          <a:lstStyle/>
          <a:p>
            <a:pPr defTabSz="457200"/>
            <a:r>
              <a:rPr lang="zh-CN" altLang="en-US" sz="2000" b="1">
                <a:latin typeface="Arial Bold" panose="020B0604020202090204" charset="0"/>
                <a:ea typeface="+mj-ea"/>
                <a:cs typeface="Arial Bold" panose="020B0604020202090204" charset="0"/>
                <a:sym typeface="+mn-ea"/>
              </a:rPr>
              <a:t>游戏</a:t>
            </a:r>
            <a:r>
              <a:rPr lang="en-US" altLang="zh-CN" sz="2000" b="1">
                <a:latin typeface="Arial Bold" panose="020B0604020202090204" charset="0"/>
                <a:ea typeface="+mj-ea"/>
                <a:cs typeface="Arial Bold" panose="020B0604020202090204" charset="0"/>
                <a:sym typeface="+mn-ea"/>
              </a:rPr>
              <a:t>NFT</a:t>
            </a:r>
            <a:r>
              <a:rPr lang="zh-CN" altLang="en-US" sz="2000" b="1">
                <a:latin typeface="Arial Bold" panose="020B0604020202090204" charset="0"/>
                <a:ea typeface="+mj-ea"/>
                <a:cs typeface="Arial Bold" panose="020B0604020202090204" charset="0"/>
                <a:sym typeface="+mn-ea"/>
              </a:rPr>
              <a:t>价格预言机</a:t>
            </a:r>
          </a:p>
        </p:txBody>
      </p:sp>
      <p:sp>
        <p:nvSpPr>
          <p:cNvPr id="2" name="圆角矩形 1"/>
          <p:cNvSpPr/>
          <p:nvPr/>
        </p:nvSpPr>
        <p:spPr>
          <a:xfrm>
            <a:off x="852805" y="1650365"/>
            <a:ext cx="1701800" cy="403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外部数据源</a:t>
            </a:r>
          </a:p>
        </p:txBody>
      </p:sp>
      <p:sp>
        <p:nvSpPr>
          <p:cNvPr id="5" name="圆角矩形 4"/>
          <p:cNvSpPr/>
          <p:nvPr/>
        </p:nvSpPr>
        <p:spPr>
          <a:xfrm>
            <a:off x="3564890" y="1650365"/>
            <a:ext cx="1701800" cy="4038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a:t>NFT</a:t>
            </a:r>
            <a:r>
              <a:rPr lang="zh-CN" altLang="en-US" sz="1600"/>
              <a:t>价格发现者</a:t>
            </a:r>
          </a:p>
        </p:txBody>
      </p:sp>
      <p:sp>
        <p:nvSpPr>
          <p:cNvPr id="6" name="圆角矩形 5"/>
          <p:cNvSpPr/>
          <p:nvPr/>
        </p:nvSpPr>
        <p:spPr>
          <a:xfrm>
            <a:off x="6809105" y="1650365"/>
            <a:ext cx="1701800" cy="4038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a:t>数据验证</a:t>
            </a:r>
            <a:r>
              <a:rPr lang="en-US" altLang="zh-CN"/>
              <a:t>DAO</a:t>
            </a:r>
          </a:p>
        </p:txBody>
      </p:sp>
      <p:sp>
        <p:nvSpPr>
          <p:cNvPr id="7" name="圆角矩形 6"/>
          <p:cNvSpPr/>
          <p:nvPr/>
        </p:nvSpPr>
        <p:spPr>
          <a:xfrm>
            <a:off x="9725660" y="1650365"/>
            <a:ext cx="1701800" cy="4038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Gameland</a:t>
            </a:r>
          </a:p>
        </p:txBody>
      </p:sp>
      <p:pic>
        <p:nvPicPr>
          <p:cNvPr id="10" name="图片 9" descr="opensea"/>
          <p:cNvPicPr>
            <a:picLocks noChangeAspect="1"/>
          </p:cNvPicPr>
          <p:nvPr/>
        </p:nvPicPr>
        <p:blipFill>
          <a:blip r:embed="rId3"/>
          <a:stretch>
            <a:fillRect/>
          </a:stretch>
        </p:blipFill>
        <p:spPr>
          <a:xfrm>
            <a:off x="852805" y="2356485"/>
            <a:ext cx="1546860" cy="661035"/>
          </a:xfrm>
          <a:prstGeom prst="rect">
            <a:avLst/>
          </a:prstGeom>
        </p:spPr>
      </p:pic>
      <p:pic>
        <p:nvPicPr>
          <p:cNvPr id="11" name="图片 10" descr="superrare"/>
          <p:cNvPicPr>
            <a:picLocks noChangeAspect="1"/>
          </p:cNvPicPr>
          <p:nvPr/>
        </p:nvPicPr>
        <p:blipFill>
          <a:blip r:embed="rId4"/>
          <a:stretch>
            <a:fillRect/>
          </a:stretch>
        </p:blipFill>
        <p:spPr>
          <a:xfrm>
            <a:off x="979170" y="3118485"/>
            <a:ext cx="1293495" cy="930275"/>
          </a:xfrm>
          <a:prstGeom prst="rect">
            <a:avLst/>
          </a:prstGeom>
        </p:spPr>
      </p:pic>
      <p:pic>
        <p:nvPicPr>
          <p:cNvPr id="13" name="图片 12" descr="Rarible"/>
          <p:cNvPicPr>
            <a:picLocks noChangeAspect="1"/>
          </p:cNvPicPr>
          <p:nvPr/>
        </p:nvPicPr>
        <p:blipFill>
          <a:blip r:embed="rId5"/>
          <a:stretch>
            <a:fillRect/>
          </a:stretch>
        </p:blipFill>
        <p:spPr>
          <a:xfrm>
            <a:off x="834390" y="4048760"/>
            <a:ext cx="1565275" cy="821690"/>
          </a:xfrm>
          <a:prstGeom prst="rect">
            <a:avLst/>
          </a:prstGeom>
        </p:spPr>
      </p:pic>
      <p:pic>
        <p:nvPicPr>
          <p:cNvPr id="15" name="图片 14" descr="makersplace"/>
          <p:cNvPicPr>
            <a:picLocks noChangeAspect="1"/>
          </p:cNvPicPr>
          <p:nvPr/>
        </p:nvPicPr>
        <p:blipFill>
          <a:blip r:embed="rId6"/>
          <a:stretch>
            <a:fillRect/>
          </a:stretch>
        </p:blipFill>
        <p:spPr>
          <a:xfrm>
            <a:off x="979170" y="5113020"/>
            <a:ext cx="1294130" cy="1016000"/>
          </a:xfrm>
          <a:prstGeom prst="rect">
            <a:avLst/>
          </a:prstGeom>
        </p:spPr>
      </p:pic>
      <p:sp>
        <p:nvSpPr>
          <p:cNvPr id="16" name="椭圆 15"/>
          <p:cNvSpPr/>
          <p:nvPr/>
        </p:nvSpPr>
        <p:spPr>
          <a:xfrm>
            <a:off x="3565525" y="2778125"/>
            <a:ext cx="1928495" cy="19284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加号 16"/>
          <p:cNvSpPr/>
          <p:nvPr/>
        </p:nvSpPr>
        <p:spPr>
          <a:xfrm>
            <a:off x="2673350" y="3515360"/>
            <a:ext cx="629920" cy="4540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000500" y="2632710"/>
            <a:ext cx="1058545" cy="3848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t>价格喂价</a:t>
            </a:r>
          </a:p>
        </p:txBody>
      </p:sp>
      <p:sp>
        <p:nvSpPr>
          <p:cNvPr id="24" name="圆角矩形 23"/>
          <p:cNvSpPr/>
          <p:nvPr/>
        </p:nvSpPr>
        <p:spPr>
          <a:xfrm>
            <a:off x="4000500" y="4485640"/>
            <a:ext cx="1058545" cy="3848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t>价格喂价</a:t>
            </a:r>
          </a:p>
        </p:txBody>
      </p:sp>
      <p:sp>
        <p:nvSpPr>
          <p:cNvPr id="25" name="圆角矩形 24"/>
          <p:cNvSpPr/>
          <p:nvPr/>
        </p:nvSpPr>
        <p:spPr>
          <a:xfrm>
            <a:off x="4930140" y="3515360"/>
            <a:ext cx="1058545" cy="3848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t>价格喂价</a:t>
            </a:r>
          </a:p>
        </p:txBody>
      </p:sp>
      <p:sp>
        <p:nvSpPr>
          <p:cNvPr id="26" name="剪去对角的矩形 25"/>
          <p:cNvSpPr/>
          <p:nvPr/>
        </p:nvSpPr>
        <p:spPr>
          <a:xfrm>
            <a:off x="9580880" y="3017520"/>
            <a:ext cx="2143125" cy="995680"/>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Gameland</a:t>
            </a:r>
            <a:r>
              <a:rPr lang="zh-CN" altLang="en-US"/>
              <a:t>租赁平台</a:t>
            </a:r>
          </a:p>
        </p:txBody>
      </p:sp>
      <p:sp>
        <p:nvSpPr>
          <p:cNvPr id="29" name="虚尾箭头 28"/>
          <p:cNvSpPr/>
          <p:nvPr/>
        </p:nvSpPr>
        <p:spPr>
          <a:xfrm>
            <a:off x="6120765" y="3355340"/>
            <a:ext cx="642620" cy="693420"/>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0" name="菱形 29"/>
          <p:cNvSpPr/>
          <p:nvPr/>
        </p:nvSpPr>
        <p:spPr>
          <a:xfrm>
            <a:off x="6895465" y="2632710"/>
            <a:ext cx="1399540" cy="203009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a:t>数据验证</a:t>
            </a:r>
          </a:p>
        </p:txBody>
      </p:sp>
      <p:sp>
        <p:nvSpPr>
          <p:cNvPr id="31" name="虚尾箭头 30"/>
          <p:cNvSpPr/>
          <p:nvPr/>
        </p:nvSpPr>
        <p:spPr>
          <a:xfrm>
            <a:off x="8646160" y="3275965"/>
            <a:ext cx="642620" cy="693420"/>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文本框 32"/>
          <p:cNvSpPr txBox="1"/>
          <p:nvPr/>
        </p:nvSpPr>
        <p:spPr>
          <a:xfrm>
            <a:off x="8401685" y="2969260"/>
            <a:ext cx="1071880" cy="306705"/>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zh-CN" altLang="en-US" sz="1400">
                <a:solidFill>
                  <a:schemeClr val="accent4"/>
                </a:solidFill>
                <a:effectLst/>
              </a:rPr>
              <a:t>取价格均值</a:t>
            </a:r>
          </a:p>
        </p:txBody>
      </p:sp>
    </p:spTree>
  </p:cSld>
  <p:clrMapOvr>
    <a:masterClrMapping/>
  </p:clrMapOvr>
  <p:transition spd="slow" advClick="0" advTm="200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34390" y="324485"/>
            <a:ext cx="4312285" cy="398780"/>
          </a:xfrm>
          <a:prstGeom prst="rect">
            <a:avLst/>
          </a:prstGeom>
          <a:noFill/>
        </p:spPr>
        <p:txBody>
          <a:bodyPr wrap="square" rtlCol="0">
            <a:spAutoFit/>
          </a:bodyPr>
          <a:lstStyle/>
          <a:p>
            <a:pPr defTabSz="457200"/>
            <a:r>
              <a:rPr lang="zh-CN" altLang="en-US" sz="2000" b="1">
                <a:latin typeface="Arial Bold" panose="020B0604020202090204" charset="0"/>
                <a:ea typeface="+mj-ea"/>
                <a:cs typeface="Arial Bold" panose="020B0604020202090204" charset="0"/>
                <a:sym typeface="+mn-ea"/>
              </a:rPr>
              <a:t>游戏</a:t>
            </a:r>
            <a:r>
              <a:rPr lang="en-US" altLang="zh-CN" sz="2000" b="1">
                <a:latin typeface="Arial Bold" panose="020B0604020202090204" charset="0"/>
                <a:ea typeface="+mj-ea"/>
                <a:cs typeface="Arial Bold" panose="020B0604020202090204" charset="0"/>
                <a:sym typeface="+mn-ea"/>
              </a:rPr>
              <a:t>NFT</a:t>
            </a:r>
            <a:r>
              <a:rPr lang="zh-CN" altLang="en-US" sz="2000" b="1">
                <a:latin typeface="Arial Bold" panose="020B0604020202090204" charset="0"/>
                <a:ea typeface="+mj-ea"/>
                <a:cs typeface="Arial Bold" panose="020B0604020202090204" charset="0"/>
                <a:sym typeface="+mn-ea"/>
              </a:rPr>
              <a:t>价格预言机</a:t>
            </a:r>
          </a:p>
        </p:txBody>
      </p:sp>
      <p:sp>
        <p:nvSpPr>
          <p:cNvPr id="4" name="文本框 3"/>
          <p:cNvSpPr txBox="1"/>
          <p:nvPr/>
        </p:nvSpPr>
        <p:spPr>
          <a:xfrm>
            <a:off x="982980" y="2072640"/>
            <a:ext cx="9228455" cy="2306955"/>
          </a:xfrm>
          <a:prstGeom prst="rect">
            <a:avLst/>
          </a:prstGeom>
          <a:noFill/>
        </p:spPr>
        <p:txBody>
          <a:bodyPr wrap="square" rtlCol="0" anchor="t">
            <a:spAutoFit/>
          </a:bodyPr>
          <a:lstStyle/>
          <a:p>
            <a:pPr marL="285750" indent="-285750">
              <a:lnSpc>
                <a:spcPct val="150000"/>
              </a:lnSpc>
              <a:buFont typeface="Arial" panose="020B0604020202090204" pitchFamily="34" charset="0"/>
              <a:buChar char="•"/>
            </a:pPr>
            <a:r>
              <a:rPr lang="zh-CN" altLang="en-US" sz="1600" dirty="0">
                <a:ea typeface="+mn-lt"/>
                <a:cs typeface="+mn-lt"/>
              </a:rPr>
              <a:t>首先</a:t>
            </a:r>
            <a:r>
              <a:rPr lang="en-US" altLang="zh-CN" sz="1600" dirty="0" err="1">
                <a:ea typeface="+mn-lt"/>
                <a:cs typeface="+mn-lt"/>
              </a:rPr>
              <a:t>Gameland</a:t>
            </a:r>
            <a:r>
              <a:rPr lang="zh-CN" altLang="en-US" sz="1600" dirty="0">
                <a:ea typeface="+mn-lt"/>
                <a:cs typeface="+mn-lt"/>
              </a:rPr>
              <a:t>收集节点通过</a:t>
            </a:r>
            <a:r>
              <a:rPr lang="en-US" altLang="zh-CN" sz="1600" dirty="0" err="1">
                <a:ea typeface="+mn-lt"/>
                <a:cs typeface="+mn-lt"/>
              </a:rPr>
              <a:t>opensea</a:t>
            </a:r>
            <a:r>
              <a:rPr lang="zh-CN" altLang="en-US" sz="1600" dirty="0">
                <a:ea typeface="+mn-lt"/>
                <a:cs typeface="+mn-lt"/>
              </a:rPr>
              <a:t>等交易平台市场上收集不同稀缺度和品种的</a:t>
            </a:r>
            <a:r>
              <a:rPr lang="en-US" altLang="zh-CN" sz="1600" dirty="0">
                <a:ea typeface="+mn-lt"/>
                <a:cs typeface="+mn-lt"/>
              </a:rPr>
              <a:t>NFT(</a:t>
            </a:r>
            <a:r>
              <a:rPr lang="zh-CN" altLang="en-US" sz="1600" dirty="0">
                <a:ea typeface="+mn-lt"/>
                <a:cs typeface="+mn-lt"/>
              </a:rPr>
              <a:t>如</a:t>
            </a:r>
            <a:r>
              <a:rPr lang="en-US" altLang="zh-CN" sz="1600" dirty="0">
                <a:ea typeface="+mn-lt"/>
                <a:cs typeface="+mn-lt"/>
              </a:rPr>
              <a:t>AXIS</a:t>
            </a:r>
            <a:r>
              <a:rPr lang="zh-CN" altLang="en-US" sz="1600" dirty="0">
                <a:ea typeface="+mn-lt"/>
                <a:cs typeface="+mn-lt"/>
              </a:rPr>
              <a:t>）的属性和不同时期在市场上的成交价格，系统形成了一定的价值评估标准模型。</a:t>
            </a:r>
          </a:p>
          <a:p>
            <a:pPr marL="285750" indent="-285750" algn="l">
              <a:lnSpc>
                <a:spcPct val="150000"/>
              </a:lnSpc>
              <a:buFont typeface="Arial" panose="020B0604020202090204" pitchFamily="34" charset="0"/>
              <a:buChar char="•"/>
            </a:pPr>
            <a:r>
              <a:rPr lang="zh-CN" altLang="en-US" sz="1600" dirty="0">
                <a:ea typeface="+mn-lt"/>
                <a:cs typeface="+mn-lt"/>
                <a:sym typeface="+mn-ea"/>
              </a:rPr>
              <a:t>其次游戏</a:t>
            </a:r>
            <a:r>
              <a:rPr lang="en-US" altLang="zh-CN" sz="1600" dirty="0">
                <a:ea typeface="+mn-lt"/>
                <a:cs typeface="+mn-lt"/>
                <a:sym typeface="+mn-ea"/>
              </a:rPr>
              <a:t>NFT</a:t>
            </a:r>
            <a:r>
              <a:rPr lang="zh-CN" altLang="en-US" sz="1600" dirty="0">
                <a:ea typeface="+mn-lt"/>
                <a:cs typeface="+mn-lt"/>
                <a:sym typeface="+mn-ea"/>
              </a:rPr>
              <a:t>价格发现者，在</a:t>
            </a:r>
            <a:r>
              <a:rPr lang="en-US" altLang="zh-CN" sz="1600" dirty="0" err="1">
                <a:ea typeface="+mn-lt"/>
                <a:cs typeface="+mn-lt"/>
                <a:sym typeface="+mn-ea"/>
              </a:rPr>
              <a:t>Gameland</a:t>
            </a:r>
            <a:r>
              <a:rPr lang="zh-CN" altLang="en-US" sz="1600" dirty="0">
                <a:ea typeface="+mn-lt"/>
                <a:cs typeface="+mn-lt"/>
                <a:sym typeface="+mn-ea"/>
              </a:rPr>
              <a:t>游戏</a:t>
            </a:r>
            <a:r>
              <a:rPr lang="en-US" altLang="zh-CN" sz="1600" dirty="0">
                <a:ea typeface="+mn-lt"/>
                <a:cs typeface="+mn-lt"/>
                <a:sym typeface="+mn-ea"/>
              </a:rPr>
              <a:t>DAO</a:t>
            </a:r>
            <a:r>
              <a:rPr lang="zh-CN" altLang="en-US" sz="1600" dirty="0">
                <a:ea typeface="+mn-lt"/>
                <a:cs typeface="+mn-lt"/>
                <a:sym typeface="+mn-ea"/>
              </a:rPr>
              <a:t>中，收集市场游戏</a:t>
            </a:r>
            <a:r>
              <a:rPr lang="en-US" altLang="zh-CN" sz="1600" dirty="0">
                <a:ea typeface="+mn-lt"/>
                <a:cs typeface="+mn-lt"/>
                <a:sym typeface="+mn-ea"/>
              </a:rPr>
              <a:t>NFT</a:t>
            </a:r>
            <a:r>
              <a:rPr lang="zh-CN" altLang="en-US" sz="1600" dirty="0">
                <a:ea typeface="+mn-lt"/>
                <a:cs typeface="+mn-lt"/>
                <a:sym typeface="+mn-ea"/>
              </a:rPr>
              <a:t>的价格，并向</a:t>
            </a:r>
            <a:r>
              <a:rPr lang="en-US" altLang="zh-CN" sz="1600" dirty="0" err="1">
                <a:ea typeface="+mn-lt"/>
                <a:cs typeface="+mn-lt"/>
                <a:sym typeface="+mn-ea"/>
              </a:rPr>
              <a:t>Gameland</a:t>
            </a:r>
            <a:r>
              <a:rPr lang="zh-CN" altLang="en-US" sz="1600" dirty="0">
                <a:ea typeface="+mn-lt"/>
                <a:cs typeface="+mn-lt"/>
                <a:sym typeface="+mn-ea"/>
              </a:rPr>
              <a:t>系统喂价，系统收集后，形成统一价格数据库，人人都能参与到预言机服务中，成为预言机系统网络中的一个节点。</a:t>
            </a:r>
          </a:p>
          <a:p>
            <a:pPr marL="285750" indent="-285750" algn="l">
              <a:lnSpc>
                <a:spcPct val="150000"/>
              </a:lnSpc>
              <a:buFont typeface="Arial" panose="020B0604020202090204" pitchFamily="34" charset="0"/>
              <a:buChar char="•"/>
            </a:pPr>
            <a:r>
              <a:rPr lang="zh-CN" altLang="en-US" sz="1600" dirty="0">
                <a:ea typeface="+mn-lt"/>
                <a:sym typeface="+mn-ea"/>
              </a:rPr>
              <a:t>数据验证节点，负责数据的验证和存储，提供更安全可靠的数据，减少存有恶意报价。</a:t>
            </a:r>
            <a:endParaRPr lang="zh-CN" altLang="en-US" sz="1600" dirty="0">
              <a:ea typeface="+mn-lt"/>
              <a:cs typeface="+mn-lt"/>
            </a:endParaRPr>
          </a:p>
        </p:txBody>
      </p:sp>
      <p:sp>
        <p:nvSpPr>
          <p:cNvPr id="9" name="文本框 8"/>
          <p:cNvSpPr txBox="1"/>
          <p:nvPr/>
        </p:nvSpPr>
        <p:spPr>
          <a:xfrm>
            <a:off x="982980" y="1528445"/>
            <a:ext cx="8767445" cy="645160"/>
          </a:xfrm>
          <a:prstGeom prst="rect">
            <a:avLst/>
          </a:prstGeom>
          <a:noFill/>
        </p:spPr>
        <p:txBody>
          <a:bodyPr wrap="square" rtlCol="0" anchor="t">
            <a:spAutoFit/>
          </a:bodyPr>
          <a:lstStyle/>
          <a:p>
            <a:r>
              <a:rPr lang="en-US" altLang="zh-CN">
                <a:ea typeface="+mn-lt"/>
                <a:cs typeface="+mn-lt"/>
              </a:rPr>
              <a:t>Gameland</a:t>
            </a:r>
            <a:r>
              <a:rPr lang="zh-CN" altLang="en-US">
                <a:ea typeface="+mn-lt"/>
                <a:cs typeface="+mn-lt"/>
              </a:rPr>
              <a:t>预言机具有三个角色：游戏</a:t>
            </a:r>
            <a:r>
              <a:rPr lang="en-US" altLang="zh-CN">
                <a:ea typeface="+mn-lt"/>
                <a:cs typeface="+mn-lt"/>
              </a:rPr>
              <a:t>NFT</a:t>
            </a:r>
            <a:r>
              <a:rPr lang="zh-CN" altLang="en-US">
                <a:ea typeface="+mn-lt"/>
                <a:cs typeface="+mn-lt"/>
              </a:rPr>
              <a:t>聚合、游戏</a:t>
            </a:r>
            <a:r>
              <a:rPr lang="en-US" altLang="zh-CN">
                <a:ea typeface="+mn-lt"/>
                <a:cs typeface="+mn-lt"/>
              </a:rPr>
              <a:t>NFT</a:t>
            </a:r>
            <a:r>
              <a:rPr lang="zh-CN" altLang="en-US">
                <a:ea typeface="+mn-lt"/>
                <a:cs typeface="+mn-lt"/>
              </a:rPr>
              <a:t>价格发现者和数据验证节点。</a:t>
            </a:r>
          </a:p>
        </p:txBody>
      </p:sp>
      <p:sp>
        <p:nvSpPr>
          <p:cNvPr id="19" name="文本框 18"/>
          <p:cNvSpPr txBox="1"/>
          <p:nvPr/>
        </p:nvSpPr>
        <p:spPr>
          <a:xfrm>
            <a:off x="982980" y="4555490"/>
            <a:ext cx="9964420" cy="829945"/>
          </a:xfrm>
          <a:prstGeom prst="rect">
            <a:avLst/>
          </a:prstGeom>
          <a:noFill/>
        </p:spPr>
        <p:txBody>
          <a:bodyPr wrap="square" rtlCol="0" anchor="t">
            <a:spAutoFit/>
          </a:bodyPr>
          <a:lstStyle/>
          <a:p>
            <a:pPr>
              <a:lnSpc>
                <a:spcPct val="150000"/>
              </a:lnSpc>
            </a:pPr>
            <a:r>
              <a:rPr lang="zh-CN" altLang="en-US" sz="1600">
                <a:ea typeface="+mn-lt"/>
                <a:cs typeface="+mn-lt"/>
              </a:rPr>
              <a:t>DAO治理模式，因此在上述对标价格区间的过程中也需要对相应的参与者进行准入约束、治理和激励措施等，以便能够实现正常规则下的报价，防止出现报价失误的情况。</a:t>
            </a:r>
            <a:r>
              <a:rPr lang="zh-CN" altLang="en-US" sz="1600">
                <a:ea typeface="+mn-lt"/>
                <a:cs typeface="+mn-lt"/>
                <a:sym typeface="+mn-ea"/>
              </a:rPr>
              <a:t>从而完成对NFT的定价过程。</a:t>
            </a:r>
            <a:endParaRPr lang="zh-CN" altLang="en-US" sz="1600">
              <a:ea typeface="+mn-lt"/>
              <a:cs typeface="+mn-lt"/>
            </a:endParaRPr>
          </a:p>
        </p:txBody>
      </p:sp>
    </p:spTree>
  </p:cSld>
  <p:clrMapOvr>
    <a:masterClrMapping/>
  </p:clrMapOvr>
  <p:transition spd="slow" advClick="0" advTm="200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10515" y="1293495"/>
            <a:ext cx="2887345" cy="5049068"/>
            <a:chOff x="1096509" y="1953484"/>
            <a:chExt cx="2370968" cy="4137286"/>
          </a:xfrm>
        </p:grpSpPr>
        <p:sp>
          <p:nvSpPr>
            <p:cNvPr id="2" name="圆角矩形 1"/>
            <p:cNvSpPr/>
            <p:nvPr/>
          </p:nvSpPr>
          <p:spPr>
            <a:xfrm>
              <a:off x="1096509" y="1953484"/>
              <a:ext cx="2370968" cy="3940809"/>
            </a:xfrm>
            <a:prstGeom prst="roundRect">
              <a:avLst>
                <a:gd name="adj" fmla="val 6949"/>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588844" y="2314701"/>
              <a:ext cx="1386298" cy="1386298"/>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1545077" y="4021015"/>
              <a:ext cx="1473835" cy="276295"/>
            </a:xfrm>
            <a:prstGeom prst="rect">
              <a:avLst/>
            </a:prstGeom>
            <a:noFill/>
          </p:spPr>
          <p:txBody>
            <a:bodyPr wrap="square" rtlCol="0">
              <a:spAutoFit/>
            </a:bodyPr>
            <a:lstStyle/>
            <a:p>
              <a:pPr algn="ctr"/>
              <a:r>
                <a:rPr lang="en-US" altLang="zh-CN" sz="1600" dirty="0" smtClean="0">
                  <a:latin typeface="微软雅黑" charset="0"/>
                  <a:ea typeface="微软雅黑" charset="0"/>
                  <a:cs typeface="宋体" charset="0"/>
                  <a:sym typeface="+mn-ea"/>
                </a:rPr>
                <a:t>Vincent</a:t>
              </a:r>
              <a:r>
                <a:rPr lang="zh-CN" altLang="en-US" sz="1600" dirty="0" smtClean="0">
                  <a:latin typeface="微软雅黑" charset="0"/>
                  <a:ea typeface="微软雅黑" charset="0"/>
                  <a:cs typeface="宋体" charset="0"/>
                  <a:sym typeface="+mn-ea"/>
                </a:rPr>
                <a:t> </a:t>
              </a:r>
              <a:r>
                <a:rPr lang="en-US" altLang="zh-CN" sz="1600" dirty="0" smtClean="0">
                  <a:latin typeface="微软雅黑" charset="0"/>
                  <a:ea typeface="微软雅黑" charset="0"/>
                  <a:cs typeface="宋体" charset="0"/>
                  <a:sym typeface="+mn-ea"/>
                </a:rPr>
                <a:t>Chen</a:t>
              </a:r>
              <a:endParaRPr lang="zh-CN" altLang="en-US" sz="1600" b="1" dirty="0">
                <a:cs typeface="+mn-ea"/>
                <a:sym typeface="+mn-lt"/>
              </a:endParaRPr>
            </a:p>
          </p:txBody>
        </p:sp>
        <p:sp>
          <p:nvSpPr>
            <p:cNvPr id="19" name="文本框 18"/>
            <p:cNvSpPr txBox="1"/>
            <p:nvPr/>
          </p:nvSpPr>
          <p:spPr>
            <a:xfrm>
              <a:off x="1784790" y="4372241"/>
              <a:ext cx="994410" cy="276295"/>
            </a:xfrm>
            <a:prstGeom prst="rect">
              <a:avLst/>
            </a:prstGeom>
            <a:noFill/>
          </p:spPr>
          <p:txBody>
            <a:bodyPr wrap="square" rtlCol="0">
              <a:spAutoFit/>
            </a:bodyPr>
            <a:lstStyle/>
            <a:p>
              <a:pPr algn="ctr"/>
              <a:r>
                <a:rPr lang="en-US" altLang="zh-CN" sz="1600" dirty="0">
                  <a:cs typeface="+mn-ea"/>
                  <a:sym typeface="+mn-lt"/>
                </a:rPr>
                <a:t>Founder</a:t>
              </a:r>
            </a:p>
          </p:txBody>
        </p:sp>
        <p:sp>
          <p:nvSpPr>
            <p:cNvPr id="20" name="文本框 19"/>
            <p:cNvSpPr txBox="1"/>
            <p:nvPr/>
          </p:nvSpPr>
          <p:spPr>
            <a:xfrm>
              <a:off x="1169835" y="4654141"/>
              <a:ext cx="2218058" cy="1436629"/>
            </a:xfrm>
            <a:prstGeom prst="rect">
              <a:avLst/>
            </a:prstGeom>
            <a:noFill/>
          </p:spPr>
          <p:txBody>
            <a:bodyPr wrap="square" rtlCol="0">
              <a:spAutoFit/>
            </a:bodyPr>
            <a:lstStyle/>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Bandot</a:t>
              </a:r>
              <a:r>
                <a:rPr lang="zh-CN" altLang="en-US" sz="1200" dirty="0" smtClean="0">
                  <a:solidFill>
                    <a:prstClr val="black">
                      <a:lumMod val="75000"/>
                      <a:lumOff val="25000"/>
                    </a:prstClr>
                  </a:solidFill>
                  <a:cs typeface="+mn-ea"/>
                  <a:sym typeface="+mn-lt"/>
                </a:rPr>
                <a:t>的创始人，负责项目管理运营，积累了丰富的金融借贷经验，创造</a:t>
              </a:r>
              <a:r>
                <a:rPr lang="en-US" altLang="zh-CN" sz="1200" dirty="0" smtClean="0">
                  <a:solidFill>
                    <a:prstClr val="black">
                      <a:lumMod val="75000"/>
                      <a:lumOff val="25000"/>
                    </a:prstClr>
                  </a:solidFill>
                  <a:cs typeface="+mn-ea"/>
                  <a:sym typeface="+mn-lt"/>
                </a:rPr>
                <a:t>vAMM</a:t>
              </a:r>
              <a:r>
                <a:rPr lang="zh-CN" altLang="en-US" sz="1200" dirty="0" smtClean="0">
                  <a:solidFill>
                    <a:prstClr val="black">
                      <a:lumMod val="75000"/>
                      <a:lumOff val="25000"/>
                    </a:prstClr>
                  </a:solidFill>
                  <a:cs typeface="+mn-ea"/>
                  <a:sym typeface="+mn-lt"/>
                </a:rPr>
                <a:t>交易池概念。</a:t>
              </a:r>
            </a:p>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2</a:t>
              </a:r>
              <a:r>
                <a:rPr lang="zh-CN" altLang="en-US" sz="1200" dirty="0" smtClean="0">
                  <a:solidFill>
                    <a:prstClr val="black">
                      <a:lumMod val="75000"/>
                      <a:lumOff val="25000"/>
                    </a:prstClr>
                  </a:solidFill>
                  <a:cs typeface="+mn-ea"/>
                  <a:sym typeface="+mn-lt"/>
                </a:rPr>
                <a:t>年区块链社区运营经验，成功建立约</a:t>
              </a:r>
              <a:r>
                <a:rPr lang="en-US" altLang="zh-CN" sz="1200" dirty="0" smtClean="0">
                  <a:solidFill>
                    <a:prstClr val="black">
                      <a:lumMod val="75000"/>
                      <a:lumOff val="25000"/>
                    </a:prstClr>
                  </a:solidFill>
                  <a:cs typeface="+mn-ea"/>
                  <a:sym typeface="+mn-lt"/>
                </a:rPr>
                <a:t>5000</a:t>
              </a:r>
              <a:r>
                <a:rPr lang="zh-CN" altLang="en-US" sz="1200" dirty="0" smtClean="0">
                  <a:solidFill>
                    <a:prstClr val="black">
                      <a:lumMod val="75000"/>
                      <a:lumOff val="25000"/>
                    </a:prstClr>
                  </a:solidFill>
                  <a:cs typeface="+mn-ea"/>
                  <a:sym typeface="+mn-lt"/>
                </a:rPr>
                <a:t>人社区</a:t>
              </a:r>
            </a:p>
            <a:p>
              <a:pPr marL="171450" indent="-171450" algn="l">
                <a:lnSpc>
                  <a:spcPct val="150000"/>
                </a:lnSpc>
                <a:buFont typeface="Arial" panose="020B0604020202090204" pitchFamily="34" charset="0"/>
                <a:buChar char="•"/>
              </a:pPr>
              <a:endParaRPr lang="zh-CN" altLang="en-US" sz="1200" dirty="0" smtClean="0">
                <a:solidFill>
                  <a:prstClr val="black">
                    <a:lumMod val="75000"/>
                    <a:lumOff val="25000"/>
                  </a:prstClr>
                </a:solidFill>
                <a:cs typeface="+mn-ea"/>
                <a:sym typeface="+mn-lt"/>
              </a:endParaRPr>
            </a:p>
          </p:txBody>
        </p:sp>
      </p:grpSp>
      <p:grpSp>
        <p:nvGrpSpPr>
          <p:cNvPr id="37" name="组合 36"/>
          <p:cNvGrpSpPr/>
          <p:nvPr/>
        </p:nvGrpSpPr>
        <p:grpSpPr>
          <a:xfrm>
            <a:off x="3336197" y="1289577"/>
            <a:ext cx="2599055" cy="4866032"/>
            <a:chOff x="1065141" y="1929147"/>
            <a:chExt cx="2371090" cy="4422485"/>
          </a:xfrm>
        </p:grpSpPr>
        <p:sp>
          <p:nvSpPr>
            <p:cNvPr id="38" name="圆角矩形 37"/>
            <p:cNvSpPr/>
            <p:nvPr/>
          </p:nvSpPr>
          <p:spPr>
            <a:xfrm>
              <a:off x="1065141" y="1929147"/>
              <a:ext cx="2371090" cy="4328795"/>
            </a:xfrm>
            <a:prstGeom prst="roundRect">
              <a:avLst>
                <a:gd name="adj" fmla="val 6949"/>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1582886" y="2308743"/>
              <a:ext cx="1398214" cy="139821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p:cNvSpPr txBox="1"/>
            <p:nvPr/>
          </p:nvSpPr>
          <p:spPr>
            <a:xfrm>
              <a:off x="1656062" y="3949830"/>
              <a:ext cx="1020445" cy="306450"/>
            </a:xfrm>
            <a:prstGeom prst="rect">
              <a:avLst/>
            </a:prstGeom>
            <a:noFill/>
          </p:spPr>
          <p:txBody>
            <a:bodyPr wrap="square" rtlCol="0">
              <a:spAutoFit/>
            </a:bodyPr>
            <a:lstStyle/>
            <a:p>
              <a:pPr algn="ctr"/>
              <a:r>
                <a:rPr lang="en-US" altLang="zh-CN" sz="1600" b="1" dirty="0" smtClean="0">
                  <a:cs typeface="+mn-ea"/>
                  <a:sym typeface="+mn-lt"/>
                </a:rPr>
                <a:t>Ben Li</a:t>
              </a:r>
              <a:endParaRPr lang="en-US" altLang="zh-CN" sz="1600" b="1" dirty="0" smtClean="0">
                <a:cs typeface="+mn-ea"/>
                <a:sym typeface="+mn-lt"/>
              </a:endParaRPr>
            </a:p>
          </p:txBody>
        </p:sp>
        <p:sp>
          <p:nvSpPr>
            <p:cNvPr id="41" name="文本框 40"/>
            <p:cNvSpPr txBox="1"/>
            <p:nvPr/>
          </p:nvSpPr>
          <p:spPr>
            <a:xfrm>
              <a:off x="1463482" y="4372241"/>
              <a:ext cx="1637030" cy="306450"/>
            </a:xfrm>
            <a:prstGeom prst="rect">
              <a:avLst/>
            </a:prstGeom>
            <a:noFill/>
          </p:spPr>
          <p:txBody>
            <a:bodyPr wrap="square" rtlCol="0">
              <a:spAutoFit/>
            </a:bodyPr>
            <a:lstStyle/>
            <a:p>
              <a:pPr algn="ctr"/>
              <a:r>
                <a:rPr lang="en-US" altLang="zh-CN" sz="1600" dirty="0">
                  <a:cs typeface="+mn-ea"/>
                  <a:sym typeface="+mn-lt"/>
                </a:rPr>
                <a:t>core developer</a:t>
              </a:r>
            </a:p>
          </p:txBody>
        </p:sp>
        <p:sp>
          <p:nvSpPr>
            <p:cNvPr id="42" name="文本框 41"/>
            <p:cNvSpPr txBox="1"/>
            <p:nvPr/>
          </p:nvSpPr>
          <p:spPr>
            <a:xfrm>
              <a:off x="1172964" y="4758207"/>
              <a:ext cx="2218058" cy="1593425"/>
            </a:xfrm>
            <a:prstGeom prst="rect">
              <a:avLst/>
            </a:prstGeom>
            <a:noFill/>
          </p:spPr>
          <p:txBody>
            <a:bodyPr wrap="square" rtlCol="0">
              <a:spAutoFit/>
            </a:bodyPr>
            <a:lstStyle/>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5</a:t>
              </a:r>
              <a:r>
                <a:rPr lang="zh-CN" altLang="en-US" sz="1200" dirty="0" smtClean="0">
                  <a:solidFill>
                    <a:prstClr val="black">
                      <a:lumMod val="75000"/>
                      <a:lumOff val="25000"/>
                    </a:prstClr>
                  </a:solidFill>
                  <a:cs typeface="+mn-ea"/>
                  <a:sym typeface="+mn-lt"/>
                </a:rPr>
                <a:t>年区块链技术开发经验</a:t>
              </a:r>
            </a:p>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2021</a:t>
              </a:r>
              <a:r>
                <a:rPr lang="zh-CN" altLang="en-US" sz="1200" dirty="0" smtClean="0">
                  <a:solidFill>
                    <a:prstClr val="black">
                      <a:lumMod val="75000"/>
                      <a:lumOff val="25000"/>
                    </a:prstClr>
                  </a:solidFill>
                  <a:cs typeface="+mn-ea"/>
                  <a:sym typeface="+mn-lt"/>
                </a:rPr>
                <a:t>年成为波卡官方技术大使</a:t>
              </a:r>
            </a:p>
            <a:p>
              <a:pPr marL="171450" indent="-171450" algn="l">
                <a:lnSpc>
                  <a:spcPct val="150000"/>
                </a:lnSpc>
                <a:buFont typeface="Arial" panose="020B0604020202090204" pitchFamily="34" charset="0"/>
                <a:buChar char="•"/>
              </a:pPr>
              <a:r>
                <a:rPr lang="zh-CN" altLang="en-US" sz="1200" dirty="0" smtClean="0">
                  <a:solidFill>
                    <a:prstClr val="black">
                      <a:lumMod val="75000"/>
                      <a:lumOff val="25000"/>
                    </a:prstClr>
                  </a:solidFill>
                  <a:cs typeface="+mn-ea"/>
                  <a:sym typeface="+mn-lt"/>
                </a:rPr>
                <a:t>熟悉以太坊、</a:t>
              </a:r>
              <a:r>
                <a:rPr lang="en-US" altLang="zh-CN" sz="1200" dirty="0" smtClean="0">
                  <a:solidFill>
                    <a:prstClr val="black">
                      <a:lumMod val="75000"/>
                      <a:lumOff val="25000"/>
                    </a:prstClr>
                  </a:solidFill>
                  <a:cs typeface="+mn-ea"/>
                  <a:sym typeface="+mn-lt"/>
                </a:rPr>
                <a:t>subustrate</a:t>
              </a:r>
              <a:r>
                <a:rPr lang="zh-CN" altLang="en-US" sz="1200" dirty="0" smtClean="0">
                  <a:solidFill>
                    <a:prstClr val="black">
                      <a:lumMod val="75000"/>
                      <a:lumOff val="25000"/>
                    </a:prstClr>
                  </a:solidFill>
                  <a:cs typeface="+mn-ea"/>
                  <a:sym typeface="+mn-lt"/>
                </a:rPr>
                <a:t>等语言开发技巧</a:t>
              </a:r>
            </a:p>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Gameland</a:t>
              </a:r>
              <a:r>
                <a:rPr lang="zh-CN" altLang="en-US" sz="1200" dirty="0" smtClean="0">
                  <a:solidFill>
                    <a:prstClr val="black">
                      <a:lumMod val="75000"/>
                      <a:lumOff val="25000"/>
                    </a:prstClr>
                  </a:solidFill>
                  <a:cs typeface="+mn-ea"/>
                  <a:sym typeface="+mn-lt"/>
                </a:rPr>
                <a:t>的核心开发者</a:t>
              </a:r>
            </a:p>
            <a:p>
              <a:pPr algn="ctr">
                <a:lnSpc>
                  <a:spcPct val="150000"/>
                </a:lnSpc>
              </a:pPr>
              <a:endParaRPr lang="zh-CN" altLang="en-US" sz="1200" dirty="0" smtClean="0">
                <a:solidFill>
                  <a:prstClr val="black">
                    <a:lumMod val="75000"/>
                    <a:lumOff val="25000"/>
                  </a:prstClr>
                </a:solidFill>
                <a:cs typeface="+mn-ea"/>
                <a:sym typeface="+mn-lt"/>
              </a:endParaRPr>
            </a:p>
          </p:txBody>
        </p:sp>
      </p:grpSp>
      <p:grpSp>
        <p:nvGrpSpPr>
          <p:cNvPr id="43" name="组合 42"/>
          <p:cNvGrpSpPr/>
          <p:nvPr/>
        </p:nvGrpSpPr>
        <p:grpSpPr>
          <a:xfrm>
            <a:off x="6142355" y="1293495"/>
            <a:ext cx="2828290" cy="4875754"/>
            <a:chOff x="1096509" y="1953484"/>
            <a:chExt cx="2370968" cy="4023085"/>
          </a:xfrm>
        </p:grpSpPr>
        <p:sp>
          <p:nvSpPr>
            <p:cNvPr id="44" name="圆角矩形 43"/>
            <p:cNvSpPr/>
            <p:nvPr/>
          </p:nvSpPr>
          <p:spPr>
            <a:xfrm>
              <a:off x="1096509" y="1953484"/>
              <a:ext cx="2370968" cy="3940809"/>
            </a:xfrm>
            <a:prstGeom prst="roundRect">
              <a:avLst>
                <a:gd name="adj" fmla="val 6949"/>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1566881" y="2292738"/>
              <a:ext cx="1430224" cy="1430224"/>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文本框 45"/>
            <p:cNvSpPr txBox="1"/>
            <p:nvPr/>
          </p:nvSpPr>
          <p:spPr>
            <a:xfrm>
              <a:off x="1589209" y="4021015"/>
              <a:ext cx="1385570" cy="278218"/>
            </a:xfrm>
            <a:prstGeom prst="rect">
              <a:avLst/>
            </a:prstGeom>
            <a:noFill/>
          </p:spPr>
          <p:txBody>
            <a:bodyPr wrap="square" rtlCol="0">
              <a:spAutoFit/>
            </a:bodyPr>
            <a:lstStyle/>
            <a:p>
              <a:pPr algn="ctr"/>
              <a:r>
                <a:rPr lang="en-US" altLang="zh-CN" sz="1600" dirty="0" err="1" smtClean="0">
                  <a:latin typeface="微软雅黑" charset="0"/>
                  <a:ea typeface="微软雅黑" charset="0"/>
                  <a:cs typeface="宋体" charset="0"/>
                  <a:sym typeface="+mn-ea"/>
                </a:rPr>
                <a:t>Shaoting</a:t>
              </a:r>
              <a:r>
                <a:rPr lang="zh-CN" altLang="en-US" sz="1600" dirty="0" smtClean="0">
                  <a:latin typeface="微软雅黑" charset="0"/>
                  <a:ea typeface="微软雅黑" charset="0"/>
                  <a:cs typeface="宋体" charset="0"/>
                  <a:sym typeface="+mn-ea"/>
                </a:rPr>
                <a:t> </a:t>
              </a:r>
              <a:r>
                <a:rPr lang="en-US" altLang="zh-CN" sz="1600" dirty="0" smtClean="0">
                  <a:latin typeface="微软雅黑" charset="0"/>
                  <a:ea typeface="微软雅黑" charset="0"/>
                  <a:cs typeface="宋体" charset="0"/>
                  <a:sym typeface="+mn-ea"/>
                </a:rPr>
                <a:t>Lin</a:t>
              </a:r>
              <a:endParaRPr lang="zh-CN" altLang="en-US" sz="1600" b="1" dirty="0">
                <a:cs typeface="+mn-ea"/>
                <a:sym typeface="+mn-lt"/>
              </a:endParaRPr>
            </a:p>
          </p:txBody>
        </p:sp>
        <p:sp>
          <p:nvSpPr>
            <p:cNvPr id="47" name="文本框 46"/>
            <p:cNvSpPr txBox="1"/>
            <p:nvPr/>
          </p:nvSpPr>
          <p:spPr>
            <a:xfrm>
              <a:off x="1463478" y="4372241"/>
              <a:ext cx="1637030" cy="278218"/>
            </a:xfrm>
            <a:prstGeom prst="rect">
              <a:avLst/>
            </a:prstGeom>
            <a:noFill/>
          </p:spPr>
          <p:txBody>
            <a:bodyPr wrap="square" rtlCol="0">
              <a:spAutoFit/>
            </a:bodyPr>
            <a:lstStyle/>
            <a:p>
              <a:pPr algn="ctr"/>
              <a:r>
                <a:rPr lang="en-US" altLang="zh-CN" sz="1600" dirty="0">
                  <a:cs typeface="+mn-ea"/>
                  <a:sym typeface="+mn-lt"/>
                </a:rPr>
                <a:t>core developer</a:t>
              </a:r>
              <a:endParaRPr lang="zh-CN" altLang="en-US" sz="1600" dirty="0">
                <a:cs typeface="+mn-ea"/>
                <a:sym typeface="+mn-lt"/>
              </a:endParaRPr>
            </a:p>
          </p:txBody>
        </p:sp>
        <p:sp>
          <p:nvSpPr>
            <p:cNvPr id="48" name="文本框 47"/>
            <p:cNvSpPr txBox="1"/>
            <p:nvPr/>
          </p:nvSpPr>
          <p:spPr>
            <a:xfrm>
              <a:off x="1173098" y="4758382"/>
              <a:ext cx="2283438" cy="1218187"/>
            </a:xfrm>
            <a:prstGeom prst="rect">
              <a:avLst/>
            </a:prstGeom>
            <a:noFill/>
          </p:spPr>
          <p:txBody>
            <a:bodyPr wrap="square" rtlCol="0">
              <a:spAutoFit/>
            </a:bodyPr>
            <a:lstStyle/>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3</a:t>
              </a:r>
              <a:r>
                <a:rPr lang="zh-CN" altLang="en-US" sz="1200" dirty="0" smtClean="0">
                  <a:solidFill>
                    <a:prstClr val="black">
                      <a:lumMod val="75000"/>
                      <a:lumOff val="25000"/>
                    </a:prstClr>
                  </a:solidFill>
                  <a:cs typeface="+mn-ea"/>
                  <a:sym typeface="+mn-lt"/>
                </a:rPr>
                <a:t>年区块链技术开发经验，拥有丰富的产品开发经验</a:t>
              </a:r>
            </a:p>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Bandot</a:t>
              </a:r>
              <a:r>
                <a:rPr lang="zh-CN" altLang="en-US" sz="1200" dirty="0" smtClean="0">
                  <a:solidFill>
                    <a:prstClr val="black">
                      <a:lumMod val="75000"/>
                      <a:lumOff val="25000"/>
                    </a:prstClr>
                  </a:solidFill>
                  <a:cs typeface="+mn-ea"/>
                  <a:sym typeface="+mn-lt"/>
                </a:rPr>
                <a:t>的项目核心开发者</a:t>
              </a:r>
            </a:p>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Gameland</a:t>
              </a:r>
              <a:r>
                <a:rPr lang="zh-CN" altLang="en-US" sz="1200" dirty="0" smtClean="0">
                  <a:solidFill>
                    <a:prstClr val="black">
                      <a:lumMod val="75000"/>
                      <a:lumOff val="25000"/>
                    </a:prstClr>
                  </a:solidFill>
                  <a:cs typeface="+mn-ea"/>
                  <a:sym typeface="+mn-lt"/>
                </a:rPr>
                <a:t>的核心开发者</a:t>
              </a:r>
            </a:p>
            <a:p>
              <a:pPr algn="ctr">
                <a:lnSpc>
                  <a:spcPct val="150000"/>
                </a:lnSpc>
              </a:pPr>
              <a:endParaRPr lang="zh-CN" altLang="en-US" sz="1200" dirty="0" smtClean="0">
                <a:solidFill>
                  <a:prstClr val="black">
                    <a:lumMod val="75000"/>
                    <a:lumOff val="25000"/>
                  </a:prstClr>
                </a:solidFill>
                <a:cs typeface="+mn-ea"/>
                <a:sym typeface="+mn-lt"/>
              </a:endParaRPr>
            </a:p>
          </p:txBody>
        </p:sp>
      </p:grpSp>
      <p:grpSp>
        <p:nvGrpSpPr>
          <p:cNvPr id="49" name="组合 48"/>
          <p:cNvGrpSpPr/>
          <p:nvPr/>
        </p:nvGrpSpPr>
        <p:grpSpPr>
          <a:xfrm>
            <a:off x="9143365" y="1293495"/>
            <a:ext cx="2853055" cy="4789998"/>
            <a:chOff x="1096509" y="1953484"/>
            <a:chExt cx="2370968" cy="3940809"/>
          </a:xfrm>
        </p:grpSpPr>
        <p:sp>
          <p:nvSpPr>
            <p:cNvPr id="50" name="圆角矩形 49"/>
            <p:cNvSpPr/>
            <p:nvPr/>
          </p:nvSpPr>
          <p:spPr>
            <a:xfrm>
              <a:off x="1096509" y="1953484"/>
              <a:ext cx="2370968" cy="3940809"/>
            </a:xfrm>
            <a:prstGeom prst="roundRect">
              <a:avLst>
                <a:gd name="adj" fmla="val 6949"/>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1567203" y="2293060"/>
              <a:ext cx="1429580" cy="1429580"/>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文本框 51"/>
            <p:cNvSpPr txBox="1"/>
            <p:nvPr/>
          </p:nvSpPr>
          <p:spPr>
            <a:xfrm>
              <a:off x="1895282" y="4021015"/>
              <a:ext cx="773430" cy="277408"/>
            </a:xfrm>
            <a:prstGeom prst="rect">
              <a:avLst/>
            </a:prstGeom>
            <a:noFill/>
          </p:spPr>
          <p:txBody>
            <a:bodyPr wrap="square" rtlCol="0">
              <a:spAutoFit/>
            </a:bodyPr>
            <a:lstStyle/>
            <a:p>
              <a:pPr algn="ctr"/>
              <a:r>
                <a:rPr lang="en-US" altLang="zh-CN" sz="1600" dirty="0">
                  <a:latin typeface="微软雅黑" charset="0"/>
                  <a:ea typeface="微软雅黑" charset="0"/>
                  <a:cs typeface="宋体" charset="0"/>
                  <a:sym typeface="+mn-ea"/>
                </a:rPr>
                <a:t>L</a:t>
              </a:r>
              <a:r>
                <a:rPr lang="en-US" altLang="zh-CN" sz="1600" dirty="0" smtClean="0">
                  <a:latin typeface="微软雅黑" charset="0"/>
                  <a:ea typeface="微软雅黑" charset="0"/>
                  <a:cs typeface="宋体" charset="0"/>
                  <a:sym typeface="+mn-ea"/>
                </a:rPr>
                <a:t>eo Li</a:t>
              </a:r>
            </a:p>
          </p:txBody>
        </p:sp>
        <p:sp>
          <p:nvSpPr>
            <p:cNvPr id="53" name="文本框 52"/>
            <p:cNvSpPr txBox="1"/>
            <p:nvPr/>
          </p:nvSpPr>
          <p:spPr>
            <a:xfrm>
              <a:off x="1165347" y="4372241"/>
              <a:ext cx="2233295" cy="252331"/>
            </a:xfrm>
            <a:prstGeom prst="rect">
              <a:avLst/>
            </a:prstGeom>
            <a:noFill/>
          </p:spPr>
          <p:txBody>
            <a:bodyPr wrap="square" rtlCol="0">
              <a:spAutoFit/>
            </a:bodyPr>
            <a:lstStyle/>
            <a:p>
              <a:pPr algn="ctr"/>
              <a:r>
                <a:rPr lang="en-US" altLang="zh-CN" sz="1400" dirty="0">
                  <a:cs typeface="+mn-ea"/>
                  <a:sym typeface="+mn-lt"/>
                </a:rPr>
                <a:t>Front-End Development</a:t>
              </a:r>
            </a:p>
          </p:txBody>
        </p:sp>
        <p:sp>
          <p:nvSpPr>
            <p:cNvPr id="54" name="文本框 53"/>
            <p:cNvSpPr txBox="1"/>
            <p:nvPr/>
          </p:nvSpPr>
          <p:spPr>
            <a:xfrm>
              <a:off x="1173026" y="4758383"/>
              <a:ext cx="2271232" cy="986338"/>
            </a:xfrm>
            <a:prstGeom prst="rect">
              <a:avLst/>
            </a:prstGeom>
            <a:noFill/>
          </p:spPr>
          <p:txBody>
            <a:bodyPr wrap="square" rtlCol="0">
              <a:spAutoFit/>
            </a:bodyPr>
            <a:lstStyle/>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6</a:t>
              </a:r>
              <a:r>
                <a:rPr lang="zh-CN" altLang="en-US" sz="1200" dirty="0" smtClean="0">
                  <a:solidFill>
                    <a:prstClr val="black">
                      <a:lumMod val="75000"/>
                      <a:lumOff val="25000"/>
                    </a:prstClr>
                  </a:solidFill>
                  <a:cs typeface="+mn-ea"/>
                  <a:sym typeface="+mn-lt"/>
                </a:rPr>
                <a:t>年前后端开发经验，熟悉主流的前端开发框架使用</a:t>
              </a:r>
            </a:p>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Gameland</a:t>
              </a:r>
              <a:r>
                <a:rPr lang="zh-CN" altLang="en-US" sz="1200" dirty="0" smtClean="0">
                  <a:solidFill>
                    <a:prstClr val="black">
                      <a:lumMod val="75000"/>
                      <a:lumOff val="25000"/>
                    </a:prstClr>
                  </a:solidFill>
                  <a:cs typeface="+mn-ea"/>
                  <a:sym typeface="+mn-lt"/>
                </a:rPr>
                <a:t>的前端开发者</a:t>
              </a:r>
            </a:p>
            <a:p>
              <a:pPr algn="ctr">
                <a:lnSpc>
                  <a:spcPct val="150000"/>
                </a:lnSpc>
              </a:pPr>
              <a:endParaRPr lang="zh-CN" altLang="en-US" sz="1200" dirty="0" smtClean="0">
                <a:solidFill>
                  <a:prstClr val="black">
                    <a:lumMod val="75000"/>
                    <a:lumOff val="25000"/>
                  </a:prstClr>
                </a:solidFill>
                <a:cs typeface="+mn-ea"/>
                <a:sym typeface="+mn-lt"/>
              </a:endParaRPr>
            </a:p>
          </p:txBody>
        </p:sp>
      </p:grpSp>
      <p:sp>
        <p:nvSpPr>
          <p:cNvPr id="28" name="文本框 27"/>
          <p:cNvSpPr txBox="1"/>
          <p:nvPr/>
        </p:nvSpPr>
        <p:spPr>
          <a:xfrm>
            <a:off x="834390" y="324485"/>
            <a:ext cx="3550920" cy="400050"/>
          </a:xfrm>
          <a:prstGeom prst="rect">
            <a:avLst/>
          </a:prstGeom>
          <a:noFill/>
        </p:spPr>
        <p:txBody>
          <a:bodyPr wrap="square" rtlCol="0">
            <a:spAutoFit/>
          </a:bodyPr>
          <a:lstStyle/>
          <a:p>
            <a:pPr defTabSz="457200"/>
            <a:r>
              <a:rPr lang="zh-CN" altLang="en-US" sz="2000" b="1" dirty="0" smtClean="0">
                <a:solidFill>
                  <a:prstClr val="black"/>
                </a:solidFill>
                <a:cs typeface="+mn-ea"/>
                <a:sym typeface="+mn-lt"/>
              </a:rPr>
              <a:t>团队成员</a:t>
            </a:r>
            <a:endParaRPr lang="zh-CN" altLang="en-US" sz="2000" b="1" dirty="0">
              <a:solidFill>
                <a:prstClr val="black"/>
              </a:solidFill>
              <a:cs typeface="+mn-ea"/>
              <a:sym typeface="+mn-lt"/>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ppt_x"/>
                                          </p:val>
                                        </p:tav>
                                        <p:tav tm="100000">
                                          <p:val>
                                            <p:strVal val="#ppt_x"/>
                                          </p:val>
                                        </p:tav>
                                      </p:tavLst>
                                    </p:anim>
                                    <p:anim calcmode="lin" valueType="num">
                                      <p:cBhvr additive="base">
                                        <p:cTn id="13" dur="500" fill="hold"/>
                                        <p:tgtEl>
                                          <p:spTgt spid="3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ppt_x"/>
                                          </p:val>
                                        </p:tav>
                                        <p:tav tm="100000">
                                          <p:val>
                                            <p:strVal val="#ppt_x"/>
                                          </p:val>
                                        </p:tav>
                                      </p:tavLst>
                                    </p:anim>
                                    <p:anim calcmode="lin" valueType="num">
                                      <p:cBhvr additive="base">
                                        <p:cTn id="18" dur="5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ppt_x"/>
                                          </p:val>
                                        </p:tav>
                                        <p:tav tm="100000">
                                          <p:val>
                                            <p:strVal val="#ppt_x"/>
                                          </p:val>
                                        </p:tav>
                                      </p:tavLst>
                                    </p:anim>
                                    <p:anim calcmode="lin" valueType="num">
                                      <p:cBhvr additive="base">
                                        <p:cTn id="2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77190" y="1458595"/>
            <a:ext cx="2637790" cy="4329655"/>
            <a:chOff x="1096509" y="1953484"/>
            <a:chExt cx="2370968" cy="3940809"/>
          </a:xfrm>
        </p:grpSpPr>
        <p:sp>
          <p:nvSpPr>
            <p:cNvPr id="2" name="圆角矩形 1"/>
            <p:cNvSpPr/>
            <p:nvPr/>
          </p:nvSpPr>
          <p:spPr>
            <a:xfrm>
              <a:off x="1096509" y="1953484"/>
              <a:ext cx="2370968" cy="3940809"/>
            </a:xfrm>
            <a:prstGeom prst="roundRect">
              <a:avLst>
                <a:gd name="adj" fmla="val 6949"/>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588844" y="2314701"/>
              <a:ext cx="1386298" cy="1386298"/>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1802574" y="4021015"/>
              <a:ext cx="958850" cy="306902"/>
            </a:xfrm>
            <a:prstGeom prst="rect">
              <a:avLst/>
            </a:prstGeom>
            <a:noFill/>
          </p:spPr>
          <p:txBody>
            <a:bodyPr wrap="square" rtlCol="0">
              <a:spAutoFit/>
            </a:bodyPr>
            <a:lstStyle/>
            <a:p>
              <a:pPr algn="ctr"/>
              <a:r>
                <a:rPr lang="en-US" altLang="zh-CN" sz="1600" dirty="0" smtClean="0">
                  <a:latin typeface="微软雅黑" charset="0"/>
                  <a:ea typeface="微软雅黑" charset="0"/>
                  <a:cs typeface="宋体" charset="0"/>
                  <a:sym typeface="+mn-ea"/>
                </a:rPr>
                <a:t>David Li</a:t>
              </a:r>
            </a:p>
          </p:txBody>
        </p:sp>
        <p:sp>
          <p:nvSpPr>
            <p:cNvPr id="19" name="文本框 18"/>
            <p:cNvSpPr txBox="1"/>
            <p:nvPr/>
          </p:nvSpPr>
          <p:spPr>
            <a:xfrm>
              <a:off x="1712088" y="4372241"/>
              <a:ext cx="1139825" cy="306902"/>
            </a:xfrm>
            <a:prstGeom prst="rect">
              <a:avLst/>
            </a:prstGeom>
            <a:noFill/>
          </p:spPr>
          <p:txBody>
            <a:bodyPr wrap="square" rtlCol="0">
              <a:spAutoFit/>
            </a:bodyPr>
            <a:lstStyle/>
            <a:p>
              <a:pPr algn="ctr"/>
              <a:r>
                <a:rPr lang="en-US" altLang="zh-CN" sz="1600" dirty="0">
                  <a:cs typeface="+mn-ea"/>
                  <a:sym typeface="+mn-lt"/>
                </a:rPr>
                <a:t>developer</a:t>
              </a:r>
            </a:p>
          </p:txBody>
        </p:sp>
        <p:sp>
          <p:nvSpPr>
            <p:cNvPr id="20" name="文本框 19"/>
            <p:cNvSpPr txBox="1"/>
            <p:nvPr/>
          </p:nvSpPr>
          <p:spPr>
            <a:xfrm>
              <a:off x="1172964" y="4758207"/>
              <a:ext cx="2218058" cy="839213"/>
            </a:xfrm>
            <a:prstGeom prst="rect">
              <a:avLst/>
            </a:prstGeom>
            <a:noFill/>
          </p:spPr>
          <p:txBody>
            <a:bodyPr wrap="square" rtlCol="0">
              <a:spAutoFit/>
            </a:bodyPr>
            <a:lstStyle/>
            <a:p>
              <a:pPr marL="171450" indent="-171450" algn="l">
                <a:lnSpc>
                  <a:spcPct val="150000"/>
                </a:lnSpc>
                <a:buFont typeface="Arial" panose="020B0604020202090204" pitchFamily="34" charset="0"/>
                <a:buChar char="•"/>
              </a:pPr>
              <a:r>
                <a:rPr lang="zh-CN" altLang="en-US" sz="1200" dirty="0" smtClean="0">
                  <a:solidFill>
                    <a:prstClr val="black">
                      <a:lumMod val="75000"/>
                      <a:lumOff val="25000"/>
                    </a:prstClr>
                  </a:solidFill>
                  <a:cs typeface="+mn-ea"/>
                  <a:sym typeface="+mn-lt"/>
                </a:rPr>
                <a:t>软件开发博士学位，拥有</a:t>
              </a:r>
              <a:r>
                <a:rPr lang="en-US" altLang="zh-CN" sz="1200" dirty="0" smtClean="0">
                  <a:solidFill>
                    <a:prstClr val="black">
                      <a:lumMod val="75000"/>
                      <a:lumOff val="25000"/>
                    </a:prstClr>
                  </a:solidFill>
                  <a:cs typeface="+mn-ea"/>
                  <a:sym typeface="+mn-lt"/>
                </a:rPr>
                <a:t>4</a:t>
              </a:r>
              <a:r>
                <a:rPr lang="zh-CN" altLang="en-US" sz="1200" dirty="0" smtClean="0">
                  <a:solidFill>
                    <a:prstClr val="black">
                      <a:lumMod val="75000"/>
                      <a:lumOff val="25000"/>
                    </a:prstClr>
                  </a:solidFill>
                  <a:cs typeface="+mn-ea"/>
                  <a:sym typeface="+mn-lt"/>
                </a:rPr>
                <a:t>年区块链开发经验</a:t>
              </a:r>
            </a:p>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Gameland</a:t>
              </a:r>
              <a:r>
                <a:rPr lang="zh-CN" altLang="en-US" sz="1200" dirty="0" smtClean="0">
                  <a:solidFill>
                    <a:prstClr val="black">
                      <a:lumMod val="75000"/>
                      <a:lumOff val="25000"/>
                    </a:prstClr>
                  </a:solidFill>
                  <a:cs typeface="+mn-ea"/>
                  <a:sym typeface="+mn-lt"/>
                </a:rPr>
                <a:t>的全栈工程师</a:t>
              </a:r>
            </a:p>
          </p:txBody>
        </p:sp>
      </p:grpSp>
      <p:grpSp>
        <p:nvGrpSpPr>
          <p:cNvPr id="43" name="组合 42"/>
          <p:cNvGrpSpPr/>
          <p:nvPr/>
        </p:nvGrpSpPr>
        <p:grpSpPr>
          <a:xfrm>
            <a:off x="4680680" y="1473425"/>
            <a:ext cx="2780665" cy="4314825"/>
            <a:chOff x="1096509" y="1953484"/>
            <a:chExt cx="2370968" cy="3940809"/>
          </a:xfrm>
        </p:grpSpPr>
        <p:sp>
          <p:nvSpPr>
            <p:cNvPr id="44" name="圆角矩形 43"/>
            <p:cNvSpPr/>
            <p:nvPr/>
          </p:nvSpPr>
          <p:spPr>
            <a:xfrm>
              <a:off x="1096509" y="1953484"/>
              <a:ext cx="2370968" cy="3940809"/>
            </a:xfrm>
            <a:prstGeom prst="roundRect">
              <a:avLst>
                <a:gd name="adj" fmla="val 6949"/>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1566881" y="2292738"/>
              <a:ext cx="1430224" cy="143022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文本框 45"/>
            <p:cNvSpPr txBox="1"/>
            <p:nvPr/>
          </p:nvSpPr>
          <p:spPr>
            <a:xfrm>
              <a:off x="1673665" y="4021015"/>
              <a:ext cx="1216660" cy="307957"/>
            </a:xfrm>
            <a:prstGeom prst="rect">
              <a:avLst/>
            </a:prstGeom>
            <a:noFill/>
          </p:spPr>
          <p:txBody>
            <a:bodyPr wrap="square" rtlCol="0">
              <a:spAutoFit/>
            </a:bodyPr>
            <a:lstStyle/>
            <a:p>
              <a:pPr algn="ctr"/>
              <a:r>
                <a:rPr lang="en-US" altLang="zh-CN" sz="1600" dirty="0" smtClean="0">
                  <a:latin typeface="微软雅黑" charset="0"/>
                  <a:ea typeface="微软雅黑" charset="0"/>
                  <a:cs typeface="宋体" charset="0"/>
                  <a:sym typeface="+mn-ea"/>
                </a:rPr>
                <a:t>Cora</a:t>
              </a:r>
              <a:r>
                <a:rPr lang="zh-CN" altLang="en-US" sz="1600" dirty="0" smtClean="0">
                  <a:latin typeface="微软雅黑" charset="0"/>
                  <a:ea typeface="微软雅黑" charset="0"/>
                  <a:cs typeface="宋体" charset="0"/>
                  <a:sym typeface="+mn-ea"/>
                </a:rPr>
                <a:t> </a:t>
              </a:r>
              <a:r>
                <a:rPr lang="en-US" altLang="zh-CN" sz="1600" dirty="0" smtClean="0">
                  <a:latin typeface="微软雅黑" charset="0"/>
                  <a:ea typeface="微软雅黑" charset="0"/>
                  <a:cs typeface="宋体" charset="0"/>
                  <a:sym typeface="+mn-ea"/>
                </a:rPr>
                <a:t>Chen</a:t>
              </a:r>
              <a:endParaRPr lang="zh-CN" altLang="en-US" sz="1600" b="1" dirty="0">
                <a:cs typeface="+mn-ea"/>
                <a:sym typeface="+mn-lt"/>
              </a:endParaRPr>
            </a:p>
          </p:txBody>
        </p:sp>
        <p:sp>
          <p:nvSpPr>
            <p:cNvPr id="47" name="文本框 46"/>
            <p:cNvSpPr txBox="1"/>
            <p:nvPr/>
          </p:nvSpPr>
          <p:spPr>
            <a:xfrm>
              <a:off x="1942587" y="4372241"/>
              <a:ext cx="678815" cy="307957"/>
            </a:xfrm>
            <a:prstGeom prst="rect">
              <a:avLst/>
            </a:prstGeom>
            <a:noFill/>
          </p:spPr>
          <p:txBody>
            <a:bodyPr wrap="square" rtlCol="0">
              <a:spAutoFit/>
            </a:bodyPr>
            <a:lstStyle/>
            <a:p>
              <a:pPr algn="ctr"/>
              <a:r>
                <a:rPr lang="en-US" altLang="zh-CN" sz="1600" dirty="0">
                  <a:cs typeface="+mn-ea"/>
                  <a:sym typeface="+mn-lt"/>
                </a:rPr>
                <a:t>CMO</a:t>
              </a:r>
            </a:p>
          </p:txBody>
        </p:sp>
        <p:sp>
          <p:nvSpPr>
            <p:cNvPr id="48" name="文本框 47"/>
            <p:cNvSpPr txBox="1"/>
            <p:nvPr/>
          </p:nvSpPr>
          <p:spPr>
            <a:xfrm>
              <a:off x="1172964" y="4758207"/>
              <a:ext cx="2218058" cy="842098"/>
            </a:xfrm>
            <a:prstGeom prst="rect">
              <a:avLst/>
            </a:prstGeom>
            <a:noFill/>
          </p:spPr>
          <p:txBody>
            <a:bodyPr wrap="square" rtlCol="0">
              <a:spAutoFit/>
            </a:bodyPr>
            <a:lstStyle/>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5</a:t>
              </a:r>
              <a:r>
                <a:rPr lang="zh-CN" altLang="en-US" sz="1200" dirty="0" smtClean="0">
                  <a:solidFill>
                    <a:prstClr val="black">
                      <a:lumMod val="75000"/>
                      <a:lumOff val="25000"/>
                    </a:prstClr>
                  </a:solidFill>
                  <a:cs typeface="+mn-ea"/>
                  <a:sym typeface="+mn-lt"/>
                </a:rPr>
                <a:t>年区块链社区经验，拥有海外与国内的社区资源</a:t>
              </a:r>
            </a:p>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Gameland</a:t>
              </a:r>
              <a:r>
                <a:rPr lang="zh-CN" altLang="en-US" sz="1200" dirty="0" smtClean="0">
                  <a:solidFill>
                    <a:prstClr val="black">
                      <a:lumMod val="75000"/>
                      <a:lumOff val="25000"/>
                    </a:prstClr>
                  </a:solidFill>
                  <a:cs typeface="+mn-ea"/>
                  <a:sym typeface="+mn-lt"/>
                </a:rPr>
                <a:t>的市场运营经理</a:t>
              </a:r>
            </a:p>
          </p:txBody>
        </p:sp>
      </p:grpSp>
      <p:grpSp>
        <p:nvGrpSpPr>
          <p:cNvPr id="49" name="组合 48"/>
          <p:cNvGrpSpPr/>
          <p:nvPr/>
        </p:nvGrpSpPr>
        <p:grpSpPr>
          <a:xfrm>
            <a:off x="9298305" y="1458595"/>
            <a:ext cx="2637790" cy="4258310"/>
            <a:chOff x="1096509" y="1953484"/>
            <a:chExt cx="2370968" cy="3940809"/>
          </a:xfrm>
        </p:grpSpPr>
        <p:sp>
          <p:nvSpPr>
            <p:cNvPr id="50" name="圆角矩形 49"/>
            <p:cNvSpPr/>
            <p:nvPr/>
          </p:nvSpPr>
          <p:spPr>
            <a:xfrm>
              <a:off x="1096509" y="1953484"/>
              <a:ext cx="2370968" cy="3940809"/>
            </a:xfrm>
            <a:prstGeom prst="roundRect">
              <a:avLst>
                <a:gd name="adj" fmla="val 6949"/>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1567203" y="2293060"/>
              <a:ext cx="1429580" cy="1429580"/>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文本框 51"/>
            <p:cNvSpPr txBox="1"/>
            <p:nvPr/>
          </p:nvSpPr>
          <p:spPr>
            <a:xfrm>
              <a:off x="1820041" y="4021015"/>
              <a:ext cx="923925" cy="312044"/>
            </a:xfrm>
            <a:prstGeom prst="rect">
              <a:avLst/>
            </a:prstGeom>
            <a:noFill/>
          </p:spPr>
          <p:txBody>
            <a:bodyPr wrap="square" rtlCol="0">
              <a:spAutoFit/>
            </a:bodyPr>
            <a:lstStyle/>
            <a:p>
              <a:pPr algn="ctr"/>
              <a:r>
                <a:rPr lang="en-US" altLang="zh-CN" sz="1600" b="1" dirty="0" smtClean="0">
                  <a:cs typeface="+mn-ea"/>
                  <a:sym typeface="+mn-lt"/>
                </a:rPr>
                <a:t>celestia</a:t>
              </a:r>
            </a:p>
          </p:txBody>
        </p:sp>
        <p:sp>
          <p:nvSpPr>
            <p:cNvPr id="53" name="文本框 52"/>
            <p:cNvSpPr txBox="1"/>
            <p:nvPr/>
          </p:nvSpPr>
          <p:spPr>
            <a:xfrm>
              <a:off x="1899408" y="4372241"/>
              <a:ext cx="765175" cy="283837"/>
            </a:xfrm>
            <a:prstGeom prst="rect">
              <a:avLst/>
            </a:prstGeom>
            <a:noFill/>
          </p:spPr>
          <p:txBody>
            <a:bodyPr wrap="square" rtlCol="0">
              <a:spAutoFit/>
            </a:bodyPr>
            <a:lstStyle/>
            <a:p>
              <a:pPr algn="ctr"/>
              <a:r>
                <a:rPr lang="en-US" altLang="zh-CN" sz="1400" dirty="0">
                  <a:cs typeface="+mn-ea"/>
                  <a:sym typeface="+mn-lt"/>
                </a:rPr>
                <a:t>Media</a:t>
              </a:r>
            </a:p>
          </p:txBody>
        </p:sp>
        <p:sp>
          <p:nvSpPr>
            <p:cNvPr id="54" name="文本框 53"/>
            <p:cNvSpPr txBox="1"/>
            <p:nvPr/>
          </p:nvSpPr>
          <p:spPr>
            <a:xfrm>
              <a:off x="1172964" y="4758207"/>
              <a:ext cx="2218058" cy="597057"/>
            </a:xfrm>
            <a:prstGeom prst="rect">
              <a:avLst/>
            </a:prstGeom>
            <a:noFill/>
          </p:spPr>
          <p:txBody>
            <a:bodyPr wrap="square" rtlCol="0">
              <a:spAutoFit/>
            </a:bodyPr>
            <a:lstStyle/>
            <a:p>
              <a:pPr marL="171450" indent="-171450" algn="l">
                <a:lnSpc>
                  <a:spcPct val="150000"/>
                </a:lnSpc>
                <a:buFont typeface="Arial" panose="020B0604020202090204" pitchFamily="34" charset="0"/>
                <a:buChar char="•"/>
              </a:pPr>
              <a:r>
                <a:rPr lang="zh-CN" altLang="en-US" sz="1200" dirty="0" smtClean="0">
                  <a:solidFill>
                    <a:prstClr val="black">
                      <a:lumMod val="75000"/>
                      <a:lumOff val="25000"/>
                    </a:prstClr>
                  </a:solidFill>
                  <a:cs typeface="+mn-ea"/>
                  <a:sym typeface="+mn-lt"/>
                </a:rPr>
                <a:t>拥有丰富的媒体运营经验</a:t>
              </a:r>
              <a:endParaRPr lang="en-US" altLang="zh-CN" sz="1200" dirty="0" smtClean="0">
                <a:solidFill>
                  <a:prstClr val="black">
                    <a:lumMod val="75000"/>
                    <a:lumOff val="25000"/>
                  </a:prstClr>
                </a:solidFill>
                <a:cs typeface="+mn-ea"/>
                <a:sym typeface="+mn-lt"/>
              </a:endParaRPr>
            </a:p>
            <a:p>
              <a:pPr marL="171450" indent="-171450" algn="l">
                <a:lnSpc>
                  <a:spcPct val="150000"/>
                </a:lnSpc>
                <a:buFont typeface="Arial" panose="020B0604020202090204" pitchFamily="34" charset="0"/>
                <a:buChar char="•"/>
              </a:pPr>
              <a:r>
                <a:rPr lang="en-US" altLang="zh-CN" sz="1200" dirty="0" smtClean="0">
                  <a:solidFill>
                    <a:prstClr val="black">
                      <a:lumMod val="75000"/>
                      <a:lumOff val="25000"/>
                    </a:prstClr>
                  </a:solidFill>
                  <a:cs typeface="+mn-ea"/>
                  <a:sym typeface="+mn-lt"/>
                </a:rPr>
                <a:t>Gameland</a:t>
              </a:r>
              <a:r>
                <a:rPr lang="zh-CN" altLang="en-US" sz="1200" dirty="0" smtClean="0">
                  <a:solidFill>
                    <a:prstClr val="black">
                      <a:lumMod val="75000"/>
                      <a:lumOff val="25000"/>
                    </a:prstClr>
                  </a:solidFill>
                  <a:cs typeface="+mn-ea"/>
                  <a:sym typeface="+mn-lt"/>
                </a:rPr>
                <a:t>的媒体经理</a:t>
              </a:r>
            </a:p>
          </p:txBody>
        </p:sp>
      </p:grpSp>
      <p:sp>
        <p:nvSpPr>
          <p:cNvPr id="28" name="文本框 27"/>
          <p:cNvSpPr txBox="1"/>
          <p:nvPr/>
        </p:nvSpPr>
        <p:spPr>
          <a:xfrm>
            <a:off x="834390" y="324485"/>
            <a:ext cx="3550920" cy="400050"/>
          </a:xfrm>
          <a:prstGeom prst="rect">
            <a:avLst/>
          </a:prstGeom>
          <a:noFill/>
        </p:spPr>
        <p:txBody>
          <a:bodyPr wrap="square" rtlCol="0">
            <a:spAutoFit/>
          </a:bodyPr>
          <a:lstStyle/>
          <a:p>
            <a:pPr defTabSz="457200"/>
            <a:r>
              <a:rPr lang="zh-CN" altLang="en-US" sz="2000" b="1" dirty="0" smtClean="0">
                <a:solidFill>
                  <a:prstClr val="black"/>
                </a:solidFill>
                <a:cs typeface="+mn-ea"/>
                <a:sym typeface="+mn-lt"/>
              </a:rPr>
              <a:t>团队成员</a:t>
            </a:r>
            <a:endParaRPr lang="zh-CN" altLang="en-US" sz="2000" b="1" dirty="0">
              <a:solidFill>
                <a:prstClr val="black"/>
              </a:solidFill>
              <a:cs typeface="+mn-ea"/>
              <a:sym typeface="+mn-lt"/>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ppt_x"/>
                                          </p:val>
                                        </p:tav>
                                        <p:tav tm="100000">
                                          <p:val>
                                            <p:strVal val="#ppt_x"/>
                                          </p:val>
                                        </p:tav>
                                      </p:tavLst>
                                    </p:anim>
                                    <p:anim calcmode="lin" valueType="num">
                                      <p:cBhvr additive="base">
                                        <p:cTn id="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图片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61439">
            <a:off x="5606893" y="-1420935"/>
            <a:ext cx="8293234" cy="6858000"/>
          </a:xfrm>
          <a:prstGeom prst="rect">
            <a:avLst/>
          </a:prstGeom>
        </p:spPr>
      </p:pic>
      <p:sp>
        <p:nvSpPr>
          <p:cNvPr id="145" name="矩形 144"/>
          <p:cNvSpPr/>
          <p:nvPr/>
        </p:nvSpPr>
        <p:spPr>
          <a:xfrm>
            <a:off x="0" y="0"/>
            <a:ext cx="11639550" cy="6858000"/>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矩形 122"/>
          <p:cNvSpPr/>
          <p:nvPr/>
        </p:nvSpPr>
        <p:spPr>
          <a:xfrm>
            <a:off x="576776" y="942535"/>
            <a:ext cx="3522856" cy="488149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文本框 131"/>
          <p:cNvSpPr txBox="1"/>
          <p:nvPr/>
        </p:nvSpPr>
        <p:spPr>
          <a:xfrm>
            <a:off x="1072177" y="3135343"/>
            <a:ext cx="5638589" cy="737235"/>
          </a:xfrm>
          <a:prstGeom prst="rect">
            <a:avLst/>
          </a:prstGeom>
          <a:noFill/>
        </p:spPr>
        <p:txBody>
          <a:bodyPr wrap="square" rtlCol="0">
            <a:spAutoFit/>
          </a:bodyPr>
          <a:lstStyle/>
          <a:p>
            <a:pPr defTabSz="457200">
              <a:lnSpc>
                <a:spcPct val="150000"/>
              </a:lnSpc>
            </a:pPr>
            <a:r>
              <a:rPr lang="zh-CN" altLang="en-US" sz="2800" dirty="0" smtClean="0">
                <a:solidFill>
                  <a:prstClr val="black"/>
                </a:solidFill>
                <a:effectLst>
                  <a:outerShdw blurRad="38100" dist="38100" dir="2700000" algn="tl">
                    <a:srgbClr val="000000">
                      <a:alpha val="20000"/>
                    </a:srgbClr>
                  </a:outerShdw>
                </a:effectLst>
                <a:cs typeface="+mn-ea"/>
                <a:sym typeface="+mn-lt"/>
              </a:rPr>
              <a:t>谢谢观看</a:t>
            </a:r>
            <a:endParaRPr lang="zh-CN" altLang="en-US" sz="2800" dirty="0">
              <a:solidFill>
                <a:prstClr val="black"/>
              </a:solidFill>
              <a:effectLst>
                <a:outerShdw blurRad="38100" dist="38100" dir="2700000" algn="tl">
                  <a:srgbClr val="000000">
                    <a:alpha val="20000"/>
                  </a:srgbClr>
                </a:outerShdw>
              </a:effectLst>
              <a:cs typeface="+mn-ea"/>
              <a:sym typeface="+mn-lt"/>
            </a:endParaRPr>
          </a:p>
        </p:txBody>
      </p:sp>
      <p:sp>
        <p:nvSpPr>
          <p:cNvPr id="139" name="矩形 138"/>
          <p:cNvSpPr/>
          <p:nvPr/>
        </p:nvSpPr>
        <p:spPr>
          <a:xfrm>
            <a:off x="1200020" y="1719200"/>
            <a:ext cx="1486029" cy="577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lnSpc>
                <a:spcPct val="120000"/>
              </a:lnSpc>
            </a:pPr>
            <a:r>
              <a:rPr lang="en-US" altLang="zh-CN" sz="3200" spc="300" dirty="0" smtClean="0">
                <a:solidFill>
                  <a:prstClr val="white"/>
                </a:solidFill>
                <a:cs typeface="+mn-ea"/>
                <a:sym typeface="+mn-lt"/>
              </a:rPr>
              <a:t>2021</a:t>
            </a:r>
            <a:endParaRPr lang="zh-CN" altLang="en-US" sz="3200" spc="300" dirty="0">
              <a:solidFill>
                <a:prstClr val="white"/>
              </a:solidFill>
              <a:cs typeface="+mn-ea"/>
              <a:sym typeface="+mn-lt"/>
            </a:endParaRPr>
          </a:p>
        </p:txBody>
      </p:sp>
      <p:sp>
        <p:nvSpPr>
          <p:cNvPr id="137" name="文本框 136"/>
          <p:cNvSpPr txBox="1"/>
          <p:nvPr/>
        </p:nvSpPr>
        <p:spPr>
          <a:xfrm>
            <a:off x="1057647" y="2367523"/>
            <a:ext cx="5420646" cy="988347"/>
          </a:xfrm>
          <a:prstGeom prst="rect">
            <a:avLst/>
          </a:prstGeom>
          <a:noFill/>
        </p:spPr>
        <p:txBody>
          <a:bodyPr wrap="square" rtlCol="0">
            <a:spAutoFit/>
          </a:bodyPr>
          <a:lstStyle/>
          <a:p>
            <a:pPr defTabSz="457200">
              <a:lnSpc>
                <a:spcPct val="150000"/>
              </a:lnSpc>
            </a:pPr>
            <a:r>
              <a:rPr lang="en-US" altLang="zh-CN" sz="4400" b="1" dirty="0" smtClean="0">
                <a:solidFill>
                  <a:prstClr val="black"/>
                </a:solidFill>
                <a:effectLst>
                  <a:outerShdw blurRad="38100" dist="38100" dir="2700000" algn="tl">
                    <a:srgbClr val="000000">
                      <a:alpha val="20000"/>
                    </a:srgbClr>
                  </a:outerShdw>
                </a:effectLst>
                <a:cs typeface="+mn-ea"/>
                <a:sym typeface="+mn-lt"/>
              </a:rPr>
              <a:t>THANK YOU</a:t>
            </a:r>
            <a:endParaRPr lang="zh-CN" altLang="en-US" sz="4400" b="1" dirty="0">
              <a:solidFill>
                <a:prstClr val="black"/>
              </a:solidFill>
              <a:effectLst>
                <a:outerShdw blurRad="38100" dist="38100" dir="2700000" algn="tl">
                  <a:srgbClr val="000000">
                    <a:alpha val="20000"/>
                  </a:srgbClr>
                </a:outerShdw>
              </a:effectLst>
              <a:cs typeface="+mn-ea"/>
              <a:sym typeface="+mn-lt"/>
            </a:endParaRPr>
          </a:p>
        </p:txBody>
      </p:sp>
      <p:cxnSp>
        <p:nvCxnSpPr>
          <p:cNvPr id="125" name="直接连接符 124"/>
          <p:cNvCxnSpPr/>
          <p:nvPr/>
        </p:nvCxnSpPr>
        <p:spPr>
          <a:xfrm>
            <a:off x="1200021" y="3906639"/>
            <a:ext cx="489294"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138" name="图片 1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112" y="1107068"/>
            <a:ext cx="8096888" cy="8050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Click="0" advTm="2000">
        <p14:vortex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wipe(up)">
                                      <p:cBhvr>
                                        <p:cTn id="7" dur="1000"/>
                                        <p:tgtEl>
                                          <p:spTgt spid="138"/>
                                        </p:tgtEl>
                                      </p:cBhvr>
                                    </p:animEffect>
                                  </p:childTnLst>
                                </p:cTn>
                              </p:par>
                              <p:par>
                                <p:cTn id="8" presetID="22" presetClass="entr" presetSubtype="1"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wipe(up)">
                                      <p:cBhvr>
                                        <p:cTn id="10" dur="1000"/>
                                        <p:tgtEl>
                                          <p:spTgt spid="142"/>
                                        </p:tgtEl>
                                      </p:cBhvr>
                                    </p:animEffect>
                                  </p:childTnLst>
                                </p:cTn>
                              </p:par>
                              <p:par>
                                <p:cTn id="11" presetID="18" presetClass="entr" presetSubtype="6" fill="hold" grpId="0" nodeType="withEffect">
                                  <p:stCondLst>
                                    <p:cond delay="500"/>
                                  </p:stCondLst>
                                  <p:childTnLst>
                                    <p:set>
                                      <p:cBhvr>
                                        <p:cTn id="12" dur="1" fill="hold">
                                          <p:stCondLst>
                                            <p:cond delay="0"/>
                                          </p:stCondLst>
                                        </p:cTn>
                                        <p:tgtEl>
                                          <p:spTgt spid="123"/>
                                        </p:tgtEl>
                                        <p:attrNameLst>
                                          <p:attrName>style.visibility</p:attrName>
                                        </p:attrNameLst>
                                      </p:cBhvr>
                                      <p:to>
                                        <p:strVal val="visible"/>
                                      </p:to>
                                    </p:set>
                                    <p:animEffect transition="in" filter="strips(downRight)">
                                      <p:cBhvr>
                                        <p:cTn id="13" dur="500"/>
                                        <p:tgtEl>
                                          <p:spTgt spid="123"/>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9"/>
                                        </p:tgtEl>
                                        <p:attrNameLst>
                                          <p:attrName>style.visibility</p:attrName>
                                        </p:attrNameLst>
                                      </p:cBhvr>
                                      <p:to>
                                        <p:strVal val="visible"/>
                                      </p:to>
                                    </p:set>
                                    <p:anim calcmode="lin" valueType="num">
                                      <p:cBhvr additive="base">
                                        <p:cTn id="17" dur="500" fill="hold"/>
                                        <p:tgtEl>
                                          <p:spTgt spid="139"/>
                                        </p:tgtEl>
                                        <p:attrNameLst>
                                          <p:attrName>ppt_x</p:attrName>
                                        </p:attrNameLst>
                                      </p:cBhvr>
                                      <p:tavLst>
                                        <p:tav tm="0">
                                          <p:val>
                                            <p:strVal val="#ppt_x"/>
                                          </p:val>
                                        </p:tav>
                                        <p:tav tm="100000">
                                          <p:val>
                                            <p:strVal val="#ppt_x"/>
                                          </p:val>
                                        </p:tav>
                                      </p:tavLst>
                                    </p:anim>
                                    <p:anim calcmode="lin" valueType="num">
                                      <p:cBhvr additive="base">
                                        <p:cTn id="18" dur="500" fill="hold"/>
                                        <p:tgtEl>
                                          <p:spTgt spid="139"/>
                                        </p:tgtEl>
                                        <p:attrNameLst>
                                          <p:attrName>ppt_y</p:attrName>
                                        </p:attrNameLst>
                                      </p:cBhvr>
                                      <p:tavLst>
                                        <p:tav tm="0">
                                          <p:val>
                                            <p:strVal val="1+#ppt_h/2"/>
                                          </p:val>
                                        </p:tav>
                                        <p:tav tm="100000">
                                          <p:val>
                                            <p:strVal val="#ppt_y"/>
                                          </p:val>
                                        </p:tav>
                                      </p:tavLst>
                                    </p:anim>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137"/>
                                        </p:tgtEl>
                                        <p:attrNameLst>
                                          <p:attrName>style.visibility</p:attrName>
                                        </p:attrNameLst>
                                      </p:cBhvr>
                                      <p:to>
                                        <p:strVal val="visible"/>
                                      </p:to>
                                    </p:set>
                                    <p:anim calcmode="lin" valueType="num">
                                      <p:cBhvr>
                                        <p:cTn id="21" dur="500" fill="hold"/>
                                        <p:tgtEl>
                                          <p:spTgt spid="137"/>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37"/>
                                        </p:tgtEl>
                                        <p:attrNameLst>
                                          <p:attrName>ppt_y</p:attrName>
                                        </p:attrNameLst>
                                      </p:cBhvr>
                                      <p:tavLst>
                                        <p:tav tm="0">
                                          <p:val>
                                            <p:strVal val="#ppt_y"/>
                                          </p:val>
                                        </p:tav>
                                        <p:tav tm="100000">
                                          <p:val>
                                            <p:strVal val="#ppt_y"/>
                                          </p:val>
                                        </p:tav>
                                      </p:tavLst>
                                    </p:anim>
                                    <p:anim calcmode="lin" valueType="num">
                                      <p:cBhvr>
                                        <p:cTn id="23" dur="500" fill="hold"/>
                                        <p:tgtEl>
                                          <p:spTgt spid="137"/>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37"/>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37"/>
                                        </p:tgtEl>
                                      </p:cBhvr>
                                    </p:animEffect>
                                  </p:childTnLst>
                                </p:cTn>
                              </p:par>
                            </p:childTnLst>
                          </p:cTn>
                        </p:par>
                        <p:par>
                          <p:cTn id="26" fill="hold">
                            <p:stCondLst>
                              <p:cond delay="900"/>
                            </p:stCondLst>
                            <p:childTnLst>
                              <p:par>
                                <p:cTn id="27" presetID="53" presetClass="entr" presetSubtype="16"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anim calcmode="lin" valueType="num">
                                      <p:cBhvr>
                                        <p:cTn id="29" dur="500" fill="hold"/>
                                        <p:tgtEl>
                                          <p:spTgt spid="132"/>
                                        </p:tgtEl>
                                        <p:attrNameLst>
                                          <p:attrName>ppt_w</p:attrName>
                                        </p:attrNameLst>
                                      </p:cBhvr>
                                      <p:tavLst>
                                        <p:tav tm="0">
                                          <p:val>
                                            <p:fltVal val="0"/>
                                          </p:val>
                                        </p:tav>
                                        <p:tav tm="100000">
                                          <p:val>
                                            <p:strVal val="#ppt_w"/>
                                          </p:val>
                                        </p:tav>
                                      </p:tavLst>
                                    </p:anim>
                                    <p:anim calcmode="lin" valueType="num">
                                      <p:cBhvr>
                                        <p:cTn id="30" dur="500" fill="hold"/>
                                        <p:tgtEl>
                                          <p:spTgt spid="132"/>
                                        </p:tgtEl>
                                        <p:attrNameLst>
                                          <p:attrName>ppt_h</p:attrName>
                                        </p:attrNameLst>
                                      </p:cBhvr>
                                      <p:tavLst>
                                        <p:tav tm="0">
                                          <p:val>
                                            <p:fltVal val="0"/>
                                          </p:val>
                                        </p:tav>
                                        <p:tav tm="100000">
                                          <p:val>
                                            <p:strVal val="#ppt_h"/>
                                          </p:val>
                                        </p:tav>
                                      </p:tavLst>
                                    </p:anim>
                                    <p:animEffect transition="in" filter="fade">
                                      <p:cBhvr>
                                        <p:cTn id="31" dur="500"/>
                                        <p:tgtEl>
                                          <p:spTgt spid="132"/>
                                        </p:tgtEl>
                                      </p:cBhvr>
                                    </p:animEffect>
                                  </p:childTnLst>
                                </p:cTn>
                              </p:par>
                              <p:par>
                                <p:cTn id="32" presetID="22" presetClass="entr" presetSubtype="8"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left)">
                                      <p:cBhvr>
                                        <p:cTn id="34"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ldLvl="0" animBg="1"/>
      <p:bldP spid="132" grpId="0"/>
      <p:bldP spid="139" grpId="0" bldLvl="0" animBg="1"/>
      <p:bldP spid="1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val 96"/>
          <p:cNvSpPr>
            <a:spLocks noChangeArrowheads="1"/>
          </p:cNvSpPr>
          <p:nvPr/>
        </p:nvSpPr>
        <p:spPr bwMode="auto">
          <a:xfrm>
            <a:off x="5857482" y="2892658"/>
            <a:ext cx="1464816" cy="1464740"/>
          </a:xfrm>
          <a:prstGeom prst="ellipse">
            <a:avLst/>
          </a:prstGeom>
          <a:solidFill>
            <a:schemeClr val="tx2">
              <a:lumMod val="20000"/>
              <a:lumOff val="80000"/>
            </a:schemeClr>
          </a:solidFill>
          <a:ln w="38100">
            <a:solidFill>
              <a:schemeClr val="bg1">
                <a:lumMod val="85000"/>
              </a:schemeClr>
            </a:solidFill>
          </a:ln>
          <a:effectLst/>
        </p:spPr>
        <p:txBody>
          <a:bodyPr wrap="square" lIns="0" tIns="45717" rIns="0" bIns="45717" anchor="ctr">
            <a:normAutofit/>
          </a:bodyPr>
          <a:lstStyle/>
          <a:p>
            <a:pPr algn="ctr"/>
            <a:r>
              <a:rPr lang="zh-CN" altLang="en-US" sz="4550" b="1" dirty="0" smtClean="0">
                <a:solidFill>
                  <a:prstClr val="white"/>
                </a:solidFill>
                <a:cs typeface="+mn-ea"/>
                <a:sym typeface="+mn-lt"/>
              </a:rPr>
              <a:t>人</a:t>
            </a:r>
          </a:p>
        </p:txBody>
      </p:sp>
      <p:sp>
        <p:nvSpPr>
          <p:cNvPr id="84" name="Oval 102"/>
          <p:cNvSpPr>
            <a:spLocks noChangeArrowheads="1"/>
          </p:cNvSpPr>
          <p:nvPr/>
        </p:nvSpPr>
        <p:spPr bwMode="auto">
          <a:xfrm>
            <a:off x="9719648" y="2972014"/>
            <a:ext cx="1464816" cy="1464740"/>
          </a:xfrm>
          <a:prstGeom prst="ellipse">
            <a:avLst/>
          </a:prstGeom>
          <a:solidFill>
            <a:schemeClr val="accent5">
              <a:lumMod val="40000"/>
              <a:lumOff val="60000"/>
            </a:schemeClr>
          </a:solidFill>
          <a:ln w="38100">
            <a:solidFill>
              <a:schemeClr val="bg1">
                <a:lumMod val="85000"/>
              </a:schemeClr>
            </a:solidFill>
          </a:ln>
          <a:effectLst/>
        </p:spPr>
        <p:txBody>
          <a:bodyPr wrap="square" lIns="0" tIns="45717" rIns="0" bIns="45717" anchor="ctr">
            <a:normAutofit fontScale="87500"/>
          </a:bodyPr>
          <a:lstStyle/>
          <a:p>
            <a:pPr algn="ctr"/>
            <a:r>
              <a:rPr lang="zh-CN" altLang="en-US" sz="4550" b="1" dirty="0" smtClean="0">
                <a:solidFill>
                  <a:prstClr val="white"/>
                </a:solidFill>
                <a:cs typeface="+mn-ea"/>
                <a:sym typeface="+mn-lt"/>
              </a:rPr>
              <a:t>社区</a:t>
            </a:r>
          </a:p>
        </p:txBody>
      </p:sp>
      <p:sp>
        <p:nvSpPr>
          <p:cNvPr id="85" name="Oval 108"/>
          <p:cNvSpPr>
            <a:spLocks noChangeArrowheads="1"/>
          </p:cNvSpPr>
          <p:nvPr/>
        </p:nvSpPr>
        <p:spPr bwMode="auto">
          <a:xfrm>
            <a:off x="7748220" y="2324771"/>
            <a:ext cx="1464704" cy="1464449"/>
          </a:xfrm>
          <a:prstGeom prst="ellipse">
            <a:avLst/>
          </a:prstGeom>
          <a:solidFill>
            <a:schemeClr val="accent2">
              <a:lumMod val="40000"/>
              <a:lumOff val="60000"/>
            </a:schemeClr>
          </a:solidFill>
          <a:ln w="38100">
            <a:solidFill>
              <a:schemeClr val="bg1">
                <a:lumMod val="85000"/>
              </a:schemeClr>
            </a:solidFill>
          </a:ln>
          <a:effectLst/>
        </p:spPr>
        <p:txBody>
          <a:bodyPr wrap="square" lIns="0" tIns="45717" rIns="0" bIns="45717" anchor="ctr">
            <a:normAutofit fontScale="87500"/>
          </a:bodyPr>
          <a:lstStyle/>
          <a:p>
            <a:pPr algn="ctr"/>
            <a:r>
              <a:rPr lang="zh-CN" altLang="en-US" sz="4550" b="1" dirty="0" smtClean="0">
                <a:solidFill>
                  <a:prstClr val="white"/>
                </a:solidFill>
                <a:cs typeface="+mn-ea"/>
                <a:sym typeface="+mn-lt"/>
              </a:rPr>
              <a:t>游戏</a:t>
            </a:r>
          </a:p>
        </p:txBody>
      </p:sp>
      <p:sp>
        <p:nvSpPr>
          <p:cNvPr id="86" name="AutoShape 46"/>
          <p:cNvSpPr>
            <a:spLocks noChangeArrowheads="1"/>
          </p:cNvSpPr>
          <p:nvPr/>
        </p:nvSpPr>
        <p:spPr bwMode="auto">
          <a:xfrm>
            <a:off x="8055936" y="3592478"/>
            <a:ext cx="914350" cy="753890"/>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87" name="AutoShape 65"/>
          <p:cNvSpPr>
            <a:spLocks noChangeArrowheads="1"/>
          </p:cNvSpPr>
          <p:nvPr/>
        </p:nvSpPr>
        <p:spPr bwMode="auto">
          <a:xfrm rot="-2367420">
            <a:off x="6752775" y="3936971"/>
            <a:ext cx="914350" cy="753890"/>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88" name="AutoShape 66"/>
          <p:cNvSpPr>
            <a:spLocks noChangeArrowheads="1"/>
          </p:cNvSpPr>
          <p:nvPr/>
        </p:nvSpPr>
        <p:spPr bwMode="auto">
          <a:xfrm rot="2480061">
            <a:off x="9302149" y="3935381"/>
            <a:ext cx="914350" cy="753892"/>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91" name="文本框 90"/>
          <p:cNvSpPr txBox="1"/>
          <p:nvPr/>
        </p:nvSpPr>
        <p:spPr>
          <a:xfrm>
            <a:off x="1151605" y="2793398"/>
            <a:ext cx="3896571" cy="2352040"/>
          </a:xfrm>
          <a:prstGeom prst="rect">
            <a:avLst/>
          </a:prstGeom>
          <a:noFill/>
        </p:spPr>
        <p:txBody>
          <a:bodyPr wrap="square" lIns="91431" tIns="45717" rIns="91431" bIns="45717" rtlCol="0">
            <a:spAutoFit/>
          </a:bodyPr>
          <a:lstStyle/>
          <a:p>
            <a:pPr>
              <a:lnSpc>
                <a:spcPct val="150000"/>
              </a:lnSpc>
            </a:pPr>
            <a:r>
              <a:rPr lang="en-US" altLang="zh-CN" b="1">
                <a:latin typeface="+mn-ea"/>
                <a:cs typeface="+mn-ea"/>
                <a:sym typeface="+mn-ea"/>
              </a:rPr>
              <a:t>Gameland</a:t>
            </a:r>
            <a:r>
              <a:rPr sz="1600">
                <a:latin typeface="+mn-ea"/>
                <a:cs typeface="+mn-ea"/>
                <a:sym typeface="+mn-ea"/>
              </a:rPr>
              <a:t>平台旨在帮助游戏用户用最低的价格体验高端游戏，融合Defi收益，为用户提供体验与收益(experience to earn)一体的租用平台，打通玩家与游戏之间的界限，以此多维度反哺区块链游戏本身，为区块链游戏带来新的升级。</a:t>
            </a:r>
            <a:endParaRPr lang="zh-CN" altLang="en-US" sz="1600" dirty="0">
              <a:solidFill>
                <a:prstClr val="black">
                  <a:lumMod val="75000"/>
                  <a:lumOff val="25000"/>
                </a:prstClr>
              </a:solidFill>
              <a:cs typeface="+mn-ea"/>
              <a:sym typeface="+mn-lt"/>
            </a:endParaRPr>
          </a:p>
        </p:txBody>
      </p:sp>
      <p:grpSp>
        <p:nvGrpSpPr>
          <p:cNvPr id="92" name="组合 91"/>
          <p:cNvGrpSpPr/>
          <p:nvPr/>
        </p:nvGrpSpPr>
        <p:grpSpPr>
          <a:xfrm>
            <a:off x="938534" y="2161360"/>
            <a:ext cx="2210283" cy="459287"/>
            <a:chOff x="1523927" y="5479289"/>
            <a:chExt cx="2812209" cy="647191"/>
          </a:xfrm>
        </p:grpSpPr>
        <p:sp>
          <p:nvSpPr>
            <p:cNvPr id="93" name="圆角矩形 92"/>
            <p:cNvSpPr/>
            <p:nvPr/>
          </p:nvSpPr>
          <p:spPr>
            <a:xfrm>
              <a:off x="1795625" y="5479289"/>
              <a:ext cx="2268814" cy="647191"/>
            </a:xfrm>
            <a:prstGeom prst="roundRect">
              <a:avLst/>
            </a:prstGeom>
            <a:solidFill>
              <a:schemeClr val="tx2">
                <a:lumMod val="40000"/>
                <a:lumOff val="60000"/>
              </a:schemeClr>
            </a:solidFill>
            <a:ln>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94" name="MH_SubTitle_1"/>
            <p:cNvSpPr/>
            <p:nvPr>
              <p:custDataLst>
                <p:tags r:id="rId1"/>
              </p:custDataLst>
            </p:nvPr>
          </p:nvSpPr>
          <p:spPr>
            <a:xfrm>
              <a:off x="1523927" y="5479289"/>
              <a:ext cx="2812209" cy="5848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en-US" altLang="zh-CN" b="1" dirty="0" smtClean="0">
                  <a:solidFill>
                    <a:prstClr val="white"/>
                  </a:solidFill>
                  <a:cs typeface="+mn-ea"/>
                  <a:sym typeface="+mn-lt"/>
                </a:rPr>
                <a:t>Gameland</a:t>
              </a:r>
            </a:p>
          </p:txBody>
        </p:sp>
      </p:grpSp>
      <p:sp>
        <p:nvSpPr>
          <p:cNvPr id="24" name="文本框 23"/>
          <p:cNvSpPr txBox="1"/>
          <p:nvPr/>
        </p:nvSpPr>
        <p:spPr>
          <a:xfrm>
            <a:off x="834390" y="324485"/>
            <a:ext cx="3550920" cy="398780"/>
          </a:xfrm>
          <a:prstGeom prst="rect">
            <a:avLst/>
          </a:prstGeom>
          <a:noFill/>
        </p:spPr>
        <p:txBody>
          <a:bodyPr wrap="square" rtlCol="0">
            <a:spAutoFit/>
          </a:bodyPr>
          <a:lstStyle/>
          <a:p>
            <a:pPr defTabSz="457200"/>
            <a:r>
              <a:rPr lang="zh-CN" altLang="en-US" sz="2000" b="1" dirty="0" smtClean="0">
                <a:solidFill>
                  <a:prstClr val="black"/>
                </a:solidFill>
                <a:cs typeface="+mn-ea"/>
                <a:sym typeface="+mn-lt"/>
              </a:rPr>
              <a:t>项目介绍</a:t>
            </a:r>
          </a:p>
        </p:txBody>
      </p:sp>
    </p:spTree>
  </p:cSld>
  <p:clrMapOvr>
    <a:masterClrMapping/>
  </p:clrMapOvr>
  <p:transition spd="slow" advClick="0" advTm="3107">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2" presetClass="entr" presetSubtype="4"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 calcmode="lin" valueType="num">
                                      <p:cBhvr additive="base">
                                        <p:cTn id="10" dur="500" fill="hold"/>
                                        <p:tgtEl>
                                          <p:spTgt spid="92"/>
                                        </p:tgtEl>
                                        <p:attrNameLst>
                                          <p:attrName>ppt_x</p:attrName>
                                        </p:attrNameLst>
                                      </p:cBhvr>
                                      <p:tavLst>
                                        <p:tav tm="0">
                                          <p:val>
                                            <p:strVal val="#ppt_x"/>
                                          </p:val>
                                        </p:tav>
                                        <p:tav tm="100000">
                                          <p:val>
                                            <p:strVal val="#ppt_x"/>
                                          </p:val>
                                        </p:tav>
                                      </p:tavLst>
                                    </p:anim>
                                    <p:anim calcmode="lin" valueType="num">
                                      <p:cBhvr additive="base">
                                        <p:cTn id="11" dur="500" fill="hold"/>
                                        <p:tgtEl>
                                          <p:spTgt spid="92"/>
                                        </p:tgtEl>
                                        <p:attrNameLst>
                                          <p:attrName>ppt_y</p:attrName>
                                        </p:attrNameLst>
                                      </p:cBhvr>
                                      <p:tavLst>
                                        <p:tav tm="0">
                                          <p:val>
                                            <p:strVal val="1+#ppt_h/2"/>
                                          </p:val>
                                        </p:tav>
                                        <p:tav tm="100000">
                                          <p:val>
                                            <p:strVal val="#ppt_y"/>
                                          </p:val>
                                        </p:tav>
                                      </p:tavLst>
                                    </p:anim>
                                  </p:childTnLst>
                                </p:cTn>
                              </p:par>
                              <p:par>
                                <p:cTn id="12" presetID="42" presetClass="entr" presetSubtype="0" fill="hold" grpId="0" nodeType="with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fade">
                                      <p:cBhvr>
                                        <p:cTn id="14" dur="1000"/>
                                        <p:tgtEl>
                                          <p:spTgt spid="83"/>
                                        </p:tgtEl>
                                      </p:cBhvr>
                                    </p:animEffect>
                                    <p:anim calcmode="lin" valueType="num">
                                      <p:cBhvr>
                                        <p:cTn id="15" dur="1000" fill="hold"/>
                                        <p:tgtEl>
                                          <p:spTgt spid="83"/>
                                        </p:tgtEl>
                                        <p:attrNameLst>
                                          <p:attrName>ppt_x</p:attrName>
                                        </p:attrNameLst>
                                      </p:cBhvr>
                                      <p:tavLst>
                                        <p:tav tm="0">
                                          <p:val>
                                            <p:strVal val="#ppt_x"/>
                                          </p:val>
                                        </p:tav>
                                        <p:tav tm="100000">
                                          <p:val>
                                            <p:strVal val="#ppt_x"/>
                                          </p:val>
                                        </p:tav>
                                      </p:tavLst>
                                    </p:anim>
                                    <p:anim calcmode="lin" valueType="num">
                                      <p:cBhvr>
                                        <p:cTn id="16" dur="1000" fill="hold"/>
                                        <p:tgtEl>
                                          <p:spTgt spid="83"/>
                                        </p:tgtEl>
                                        <p:attrNameLst>
                                          <p:attrName>ppt_y</p:attrName>
                                        </p:attrNameLst>
                                      </p:cBhvr>
                                      <p:tavLst>
                                        <p:tav tm="0">
                                          <p:val>
                                            <p:strVal val="#ppt_y+.1"/>
                                          </p:val>
                                        </p:tav>
                                        <p:tav tm="100000">
                                          <p:val>
                                            <p:strVal val="#ppt_y"/>
                                          </p:val>
                                        </p:tav>
                                      </p:tavLst>
                                    </p:anim>
                                  </p:childTnLst>
                                </p:cTn>
                              </p:par>
                            </p:childTnLst>
                          </p:cTn>
                        </p:par>
                        <p:par>
                          <p:cTn id="17" fill="hold">
                            <p:stCondLst>
                              <p:cond delay="6400"/>
                            </p:stCondLst>
                            <p:childTnLst>
                              <p:par>
                                <p:cTn id="18" presetID="22" presetClass="entr" presetSubtype="4" fill="hold" grpId="0" nodeType="after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wipe(down)">
                                      <p:cBhvr>
                                        <p:cTn id="20" dur="500"/>
                                        <p:tgtEl>
                                          <p:spTgt spid="87"/>
                                        </p:tgtEl>
                                      </p:cBhvr>
                                    </p:animEffect>
                                  </p:childTnLst>
                                </p:cTn>
                              </p:par>
                            </p:childTnLst>
                          </p:cTn>
                        </p:par>
                        <p:par>
                          <p:cTn id="21" fill="hold">
                            <p:stCondLst>
                              <p:cond delay="6900"/>
                            </p:stCondLst>
                            <p:childTnLst>
                              <p:par>
                                <p:cTn id="22" presetID="42" presetClass="entr" presetSubtype="0" fill="hold" grpId="0" nodeType="after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fade">
                                      <p:cBhvr>
                                        <p:cTn id="24" dur="1000"/>
                                        <p:tgtEl>
                                          <p:spTgt spid="85"/>
                                        </p:tgtEl>
                                      </p:cBhvr>
                                    </p:animEffect>
                                    <p:anim calcmode="lin" valueType="num">
                                      <p:cBhvr>
                                        <p:cTn id="25" dur="1000" fill="hold"/>
                                        <p:tgtEl>
                                          <p:spTgt spid="85"/>
                                        </p:tgtEl>
                                        <p:attrNameLst>
                                          <p:attrName>ppt_x</p:attrName>
                                        </p:attrNameLst>
                                      </p:cBhvr>
                                      <p:tavLst>
                                        <p:tav tm="0">
                                          <p:val>
                                            <p:strVal val="#ppt_x"/>
                                          </p:val>
                                        </p:tav>
                                        <p:tav tm="100000">
                                          <p:val>
                                            <p:strVal val="#ppt_x"/>
                                          </p:val>
                                        </p:tav>
                                      </p:tavLst>
                                    </p:anim>
                                    <p:anim calcmode="lin" valueType="num">
                                      <p:cBhvr>
                                        <p:cTn id="26" dur="1000" fill="hold"/>
                                        <p:tgtEl>
                                          <p:spTgt spid="85"/>
                                        </p:tgtEl>
                                        <p:attrNameLst>
                                          <p:attrName>ppt_y</p:attrName>
                                        </p:attrNameLst>
                                      </p:cBhvr>
                                      <p:tavLst>
                                        <p:tav tm="0">
                                          <p:val>
                                            <p:strVal val="#ppt_y+.1"/>
                                          </p:val>
                                        </p:tav>
                                        <p:tav tm="100000">
                                          <p:val>
                                            <p:strVal val="#ppt_y"/>
                                          </p:val>
                                        </p:tav>
                                      </p:tavLst>
                                    </p:anim>
                                  </p:childTnLst>
                                </p:cTn>
                              </p:par>
                            </p:childTnLst>
                          </p:cTn>
                        </p:par>
                        <p:par>
                          <p:cTn id="27" fill="hold">
                            <p:stCondLst>
                              <p:cond delay="7900"/>
                            </p:stCondLst>
                            <p:childTnLst>
                              <p:par>
                                <p:cTn id="28" presetID="22" presetClass="entr" presetSubtype="4" fill="hold" grpId="0" nodeType="after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wipe(down)">
                                      <p:cBhvr>
                                        <p:cTn id="30" dur="500"/>
                                        <p:tgtEl>
                                          <p:spTgt spid="86"/>
                                        </p:tgtEl>
                                      </p:cBhvr>
                                    </p:animEffect>
                                  </p:childTnLst>
                                </p:cTn>
                              </p:par>
                            </p:childTnLst>
                          </p:cTn>
                        </p:par>
                        <p:par>
                          <p:cTn id="31" fill="hold">
                            <p:stCondLst>
                              <p:cond delay="8400"/>
                            </p:stCondLst>
                            <p:childTnLst>
                              <p:par>
                                <p:cTn id="32" presetID="42" presetClass="entr" presetSubtype="0" fill="hold" grpId="0" nodeType="after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fade">
                                      <p:cBhvr>
                                        <p:cTn id="34" dur="1000"/>
                                        <p:tgtEl>
                                          <p:spTgt spid="84"/>
                                        </p:tgtEl>
                                      </p:cBhvr>
                                    </p:animEffect>
                                    <p:anim calcmode="lin" valueType="num">
                                      <p:cBhvr>
                                        <p:cTn id="35" dur="1000" fill="hold"/>
                                        <p:tgtEl>
                                          <p:spTgt spid="84"/>
                                        </p:tgtEl>
                                        <p:attrNameLst>
                                          <p:attrName>ppt_x</p:attrName>
                                        </p:attrNameLst>
                                      </p:cBhvr>
                                      <p:tavLst>
                                        <p:tav tm="0">
                                          <p:val>
                                            <p:strVal val="#ppt_x"/>
                                          </p:val>
                                        </p:tav>
                                        <p:tav tm="100000">
                                          <p:val>
                                            <p:strVal val="#ppt_x"/>
                                          </p:val>
                                        </p:tav>
                                      </p:tavLst>
                                    </p:anim>
                                    <p:anim calcmode="lin" valueType="num">
                                      <p:cBhvr>
                                        <p:cTn id="36" dur="1000" fill="hold"/>
                                        <p:tgtEl>
                                          <p:spTgt spid="84"/>
                                        </p:tgtEl>
                                        <p:attrNameLst>
                                          <p:attrName>ppt_y</p:attrName>
                                        </p:attrNameLst>
                                      </p:cBhvr>
                                      <p:tavLst>
                                        <p:tav tm="0">
                                          <p:val>
                                            <p:strVal val="#ppt_y+.1"/>
                                          </p:val>
                                        </p:tav>
                                        <p:tav tm="100000">
                                          <p:val>
                                            <p:strVal val="#ppt_y"/>
                                          </p:val>
                                        </p:tav>
                                      </p:tavLst>
                                    </p:anim>
                                  </p:childTnLst>
                                </p:cTn>
                              </p:par>
                            </p:childTnLst>
                          </p:cTn>
                        </p:par>
                        <p:par>
                          <p:cTn id="37" fill="hold">
                            <p:stCondLst>
                              <p:cond delay="9400"/>
                            </p:stCondLst>
                            <p:childTnLst>
                              <p:par>
                                <p:cTn id="38" presetID="22" presetClass="entr" presetSubtype="4" fill="hold" grpId="0" nodeType="after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wipe(down)">
                                      <p:cBhvr>
                                        <p:cTn id="4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ldLvl="0" animBg="1"/>
      <p:bldP spid="84" grpId="0" bldLvl="0" animBg="1"/>
      <p:bldP spid="85" grpId="0" bldLvl="0" animBg="1"/>
      <p:bldP spid="86" grpId="0" animBg="1"/>
      <p:bldP spid="87" grpId="0" animBg="1"/>
      <p:bldP spid="88" grpId="0" animBg="1"/>
      <p:bldP spid="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834390" y="324485"/>
            <a:ext cx="5125720" cy="706755"/>
          </a:xfrm>
          <a:prstGeom prst="rect">
            <a:avLst/>
          </a:prstGeom>
          <a:noFill/>
        </p:spPr>
        <p:txBody>
          <a:bodyPr wrap="square" rtlCol="0">
            <a:spAutoFit/>
          </a:bodyPr>
          <a:lstStyle/>
          <a:p>
            <a:pPr defTabSz="457200"/>
            <a:r>
              <a:rPr lang="zh-CN" altLang="en-US" sz="2000" b="1">
                <a:latin typeface="+mj-ea"/>
                <a:ea typeface="+mj-ea"/>
                <a:sym typeface="+mn-ea"/>
              </a:rPr>
              <a:t>传统游戏租赁数据 </a:t>
            </a:r>
          </a:p>
          <a:p>
            <a:pPr defTabSz="457200"/>
            <a:r>
              <a:rPr lang="zh-CN" altLang="en-US" sz="2000" b="1">
                <a:latin typeface="+mj-ea"/>
                <a:ea typeface="+mj-ea"/>
                <a:sym typeface="+mn-ea"/>
              </a:rPr>
              <a:t>   </a:t>
            </a:r>
            <a:r>
              <a:rPr lang="en-US" altLang="zh-CN" sz="2000" b="1">
                <a:latin typeface="+mj-ea"/>
                <a:ea typeface="+mj-ea"/>
                <a:sym typeface="+mn-ea"/>
              </a:rPr>
              <a:t>-- </a:t>
            </a:r>
            <a:r>
              <a:rPr lang="zh-CN" altLang="en-US" sz="1600" b="1">
                <a:sym typeface="+mn-ea"/>
              </a:rPr>
              <a:t>为什么要游戏租赁？</a:t>
            </a:r>
            <a:endParaRPr lang="zh-CN" altLang="en-US" sz="1600" b="1">
              <a:latin typeface="Arial Bold" panose="020B0604020202090204" charset="0"/>
              <a:ea typeface="+mj-ea"/>
              <a:cs typeface="Arial Bold" panose="020B0604020202090204" charset="0"/>
              <a:sym typeface="+mn-ea"/>
            </a:endParaRPr>
          </a:p>
        </p:txBody>
      </p:sp>
      <p:sp>
        <p:nvSpPr>
          <p:cNvPr id="100" name="文本框 99"/>
          <p:cNvSpPr txBox="1"/>
          <p:nvPr/>
        </p:nvSpPr>
        <p:spPr>
          <a:xfrm>
            <a:off x="6831330" y="2673668"/>
            <a:ext cx="5080000" cy="614045"/>
          </a:xfrm>
          <a:prstGeom prst="rect">
            <a:avLst/>
          </a:prstGeom>
          <a:noFill/>
          <a:ln w="9525">
            <a:noFill/>
          </a:ln>
        </p:spPr>
        <p:txBody>
          <a:bodyPr>
            <a:spAutoFit/>
          </a:bodyPr>
          <a:lstStyle/>
          <a:p>
            <a:pPr marL="0" indent="0" algn="l"/>
            <a:r>
              <a:rPr lang="en-US" altLang="zh-CN" b="1">
                <a:solidFill>
                  <a:schemeClr val="tx1"/>
                </a:solidFill>
                <a:effectLst>
                  <a:outerShdw blurRad="38100" dist="19050" dir="2700000" algn="tl" rotWithShape="0">
                    <a:schemeClr val="dk1">
                      <a:alpha val="40000"/>
                    </a:schemeClr>
                  </a:outerShdw>
                </a:effectLst>
                <a:latin typeface="宋体" charset="0"/>
                <a:cs typeface="宋体" charset="0"/>
              </a:rPr>
              <a:t>46.7%</a:t>
            </a:r>
            <a:endParaRPr lang="zh-CN" altLang="en-US" sz="1050" b="0">
              <a:latin typeface="宋体" charset="0"/>
              <a:cs typeface="宋体" charset="0"/>
            </a:endParaRPr>
          </a:p>
          <a:p>
            <a:pPr marL="0" indent="0" algn="l"/>
            <a:r>
              <a:rPr lang="zh-CN" altLang="en-US" sz="1600" b="0">
                <a:latin typeface="宋体" charset="0"/>
                <a:cs typeface="宋体" charset="0"/>
              </a:rPr>
              <a:t>体验高阶游戏角色或装备</a:t>
            </a:r>
            <a:endParaRPr lang="zh-CN" altLang="en-US" sz="1600"/>
          </a:p>
        </p:txBody>
      </p:sp>
      <p:pic>
        <p:nvPicPr>
          <p:cNvPr id="5" name="图片 4" descr="src=http___pic3.16pic.com_00_21_43_16pic_2143628_b.jpg&amp;refer=http___pic3.16pic"/>
          <p:cNvPicPr>
            <a:picLocks noChangeAspect="1"/>
          </p:cNvPicPr>
          <p:nvPr/>
        </p:nvPicPr>
        <p:blipFill>
          <a:blip r:embed="rId3"/>
          <a:stretch>
            <a:fillRect/>
          </a:stretch>
        </p:blipFill>
        <p:spPr>
          <a:xfrm>
            <a:off x="1527175" y="1911350"/>
            <a:ext cx="3121025" cy="2795270"/>
          </a:xfrm>
          <a:prstGeom prst="rect">
            <a:avLst/>
          </a:prstGeom>
        </p:spPr>
      </p:pic>
      <p:sp>
        <p:nvSpPr>
          <p:cNvPr id="6" name="文本框 5"/>
          <p:cNvSpPr txBox="1"/>
          <p:nvPr/>
        </p:nvSpPr>
        <p:spPr>
          <a:xfrm>
            <a:off x="6831330" y="3614738"/>
            <a:ext cx="5080000" cy="614045"/>
          </a:xfrm>
          <a:prstGeom prst="rect">
            <a:avLst/>
          </a:prstGeom>
          <a:noFill/>
          <a:ln w="9525">
            <a:noFill/>
          </a:ln>
        </p:spPr>
        <p:txBody>
          <a:bodyPr>
            <a:spAutoFit/>
          </a:bodyPr>
          <a:lstStyle/>
          <a:p>
            <a:pPr marL="0" indent="0" algn="l"/>
            <a:r>
              <a:rPr lang="en-US" altLang="zh-CN"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宋体" charset="0"/>
                <a:cs typeface="宋体" charset="0"/>
              </a:rPr>
              <a:t>16.4%</a:t>
            </a:r>
            <a:endParaRPr lang="zh-CN" altLang="en-US" sz="1050" b="0">
              <a:latin typeface="宋体" charset="0"/>
              <a:cs typeface="宋体" charset="0"/>
            </a:endParaRPr>
          </a:p>
          <a:p>
            <a:pPr marL="0" indent="0" algn="l"/>
            <a:r>
              <a:rPr lang="zh-CN" altLang="en-US" sz="1600" b="0">
                <a:latin typeface="宋体" charset="0"/>
                <a:cs typeface="宋体" charset="0"/>
              </a:rPr>
              <a:t>方便陪好友一起玩游戏</a:t>
            </a:r>
            <a:endParaRPr lang="zh-CN" altLang="en-US"/>
          </a:p>
        </p:txBody>
      </p:sp>
      <p:sp>
        <p:nvSpPr>
          <p:cNvPr id="7" name="文本框 6"/>
          <p:cNvSpPr txBox="1"/>
          <p:nvPr/>
        </p:nvSpPr>
        <p:spPr>
          <a:xfrm>
            <a:off x="6831330" y="4555808"/>
            <a:ext cx="5080000" cy="614045"/>
          </a:xfrm>
          <a:prstGeom prst="rect">
            <a:avLst/>
          </a:prstGeom>
          <a:noFill/>
          <a:ln w="9525">
            <a:noFill/>
          </a:ln>
        </p:spPr>
        <p:txBody>
          <a:bodyPr>
            <a:spAutoFit/>
          </a:bodyPr>
          <a:lstStyle/>
          <a:p>
            <a:pPr marL="0" indent="0" algn="l"/>
            <a:r>
              <a:rPr lang="en-US" altLang="zh-CN"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宋体" charset="0"/>
                <a:cs typeface="宋体" charset="0"/>
              </a:rPr>
              <a:t>20.2%</a:t>
            </a:r>
            <a:endParaRPr lang="zh-CN" altLang="en-US" sz="1050" b="0">
              <a:latin typeface="宋体" charset="0"/>
              <a:cs typeface="宋体" charset="0"/>
            </a:endParaRPr>
          </a:p>
          <a:p>
            <a:pPr marL="0" indent="0" algn="l"/>
            <a:r>
              <a:rPr lang="zh-CN" altLang="en-US" sz="1600" b="0">
                <a:latin typeface="宋体" charset="0"/>
                <a:cs typeface="宋体" charset="0"/>
              </a:rPr>
              <a:t>感觉使用高级账号很酷</a:t>
            </a:r>
            <a:endParaRPr lang="zh-CN" altLang="en-US" sz="1600"/>
          </a:p>
        </p:txBody>
      </p:sp>
      <p:sp>
        <p:nvSpPr>
          <p:cNvPr id="8" name="文本框 7"/>
          <p:cNvSpPr txBox="1"/>
          <p:nvPr/>
        </p:nvSpPr>
        <p:spPr>
          <a:xfrm>
            <a:off x="6831330" y="1702118"/>
            <a:ext cx="5080000" cy="614045"/>
          </a:xfrm>
          <a:prstGeom prst="rect">
            <a:avLst/>
          </a:prstGeom>
          <a:noFill/>
          <a:ln w="9525">
            <a:noFill/>
          </a:ln>
        </p:spPr>
        <p:txBody>
          <a:bodyPr>
            <a:spAutoFit/>
          </a:bodyPr>
          <a:lstStyle/>
          <a:p>
            <a:pPr marL="0" indent="0" algn="l"/>
            <a:r>
              <a:rPr lang="en-US" altLang="zh-CN" b="1">
                <a:ln w="22225">
                  <a:solidFill>
                    <a:schemeClr val="accent2"/>
                  </a:solidFill>
                  <a:prstDash val="solid"/>
                </a:ln>
                <a:solidFill>
                  <a:schemeClr val="accent4"/>
                </a:solidFill>
                <a:effectLst/>
                <a:latin typeface="宋体" charset="0"/>
                <a:cs typeface="宋体" charset="0"/>
              </a:rPr>
              <a:t>15.9%</a:t>
            </a:r>
            <a:endParaRPr lang="zh-CN" altLang="en-US" sz="1050" b="0">
              <a:latin typeface="宋体" charset="0"/>
              <a:cs typeface="宋体" charset="0"/>
            </a:endParaRPr>
          </a:p>
          <a:p>
            <a:pPr marL="0" indent="0" algn="l"/>
            <a:r>
              <a:rPr lang="zh-CN" altLang="en-US" sz="1600" b="0">
                <a:latin typeface="宋体" charset="0"/>
                <a:cs typeface="宋体" charset="0"/>
              </a:rPr>
              <a:t>体验新游戏</a:t>
            </a:r>
            <a:endParaRPr lang="zh-CN" altLang="en-US" sz="1600"/>
          </a:p>
        </p:txBody>
      </p:sp>
      <p:sp>
        <p:nvSpPr>
          <p:cNvPr id="9" name="文本框 8"/>
          <p:cNvSpPr txBox="1"/>
          <p:nvPr/>
        </p:nvSpPr>
        <p:spPr>
          <a:xfrm>
            <a:off x="1694180" y="5173345"/>
            <a:ext cx="2540000" cy="306705"/>
          </a:xfrm>
          <a:prstGeom prst="rect">
            <a:avLst/>
          </a:prstGeom>
          <a:noFill/>
        </p:spPr>
        <p:txBody>
          <a:bodyPr wrap="square" rtlCol="0" anchor="t">
            <a:spAutoFit/>
          </a:bodyPr>
          <a:lstStyle/>
          <a:p>
            <a:r>
              <a:rPr lang="zh-CN" altLang="en-US" sz="1400"/>
              <a:t>数据来源TalkingData</a:t>
            </a:r>
          </a:p>
        </p:txBody>
      </p:sp>
    </p:spTree>
  </p:cSld>
  <p:clrMapOvr>
    <a:masterClrMapping/>
  </p:clrMapOvr>
  <p:transition spd="slow" advClick="0" advTm="3107">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834390" y="324485"/>
            <a:ext cx="5125720" cy="706755"/>
          </a:xfrm>
          <a:prstGeom prst="rect">
            <a:avLst/>
          </a:prstGeom>
          <a:noFill/>
        </p:spPr>
        <p:txBody>
          <a:bodyPr wrap="square" rtlCol="0">
            <a:spAutoFit/>
          </a:bodyPr>
          <a:lstStyle/>
          <a:p>
            <a:pPr defTabSz="457200"/>
            <a:r>
              <a:rPr lang="zh-CN" altLang="en-US" sz="2000" b="1">
                <a:latin typeface="+mj-ea"/>
                <a:ea typeface="+mj-ea"/>
                <a:sym typeface="+mn-ea"/>
              </a:rPr>
              <a:t>传统游戏租赁数据 </a:t>
            </a:r>
          </a:p>
          <a:p>
            <a:pPr defTabSz="457200"/>
            <a:r>
              <a:rPr lang="zh-CN" altLang="en-US" sz="2000" b="1">
                <a:latin typeface="+mj-ea"/>
                <a:ea typeface="+mj-ea"/>
                <a:sym typeface="+mn-ea"/>
              </a:rPr>
              <a:t>   </a:t>
            </a:r>
            <a:r>
              <a:rPr lang="en-US" altLang="zh-CN" sz="2000" b="1">
                <a:latin typeface="+mj-ea"/>
                <a:ea typeface="+mj-ea"/>
                <a:sym typeface="+mn-ea"/>
              </a:rPr>
              <a:t>-- </a:t>
            </a:r>
            <a:r>
              <a:rPr lang="zh-CN" altLang="en-US" sz="1600" b="1">
                <a:sym typeface="+mn-ea"/>
              </a:rPr>
              <a:t>为什么要游戏租赁？</a:t>
            </a:r>
            <a:endParaRPr lang="zh-CN" altLang="en-US" sz="1600" b="1">
              <a:latin typeface="Arial Bold" panose="020B0604020202090204" charset="0"/>
              <a:ea typeface="+mj-ea"/>
              <a:cs typeface="Arial Bold" panose="020B0604020202090204" charset="0"/>
              <a:sym typeface="+mn-ea"/>
            </a:endParaRPr>
          </a:p>
        </p:txBody>
      </p:sp>
      <p:graphicFrame>
        <p:nvGraphicFramePr>
          <p:cNvPr id="2" name="图表 1"/>
          <p:cNvGraphicFramePr/>
          <p:nvPr/>
        </p:nvGraphicFramePr>
        <p:xfrm>
          <a:off x="1137285" y="1668780"/>
          <a:ext cx="2567305" cy="2641600"/>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p:cNvSpPr txBox="1"/>
          <p:nvPr/>
        </p:nvSpPr>
        <p:spPr>
          <a:xfrm>
            <a:off x="1934845" y="2759710"/>
            <a:ext cx="1021080" cy="460375"/>
          </a:xfrm>
          <a:prstGeom prst="rect">
            <a:avLst/>
          </a:prstGeom>
          <a:noFill/>
        </p:spPr>
        <p:txBody>
          <a:bodyPr wrap="none" rtlCol="0">
            <a:spAutoFit/>
          </a:bodyPr>
          <a:lstStyle/>
          <a:p>
            <a:r>
              <a:rPr lang="en-US" altLang="zh-CN" sz="2400" b="1">
                <a:solidFill>
                  <a:srgbClr val="5B9BD5"/>
                </a:solidFill>
                <a:latin typeface="Times New Roman Bold" panose="02020503050405090304" charset="0"/>
                <a:cs typeface="Times New Roman Bold" panose="02020503050405090304" charset="0"/>
              </a:rPr>
              <a:t>76.6%</a:t>
            </a:r>
          </a:p>
        </p:txBody>
      </p:sp>
      <p:sp>
        <p:nvSpPr>
          <p:cNvPr id="4" name="文本框 3"/>
          <p:cNvSpPr txBox="1"/>
          <p:nvPr/>
        </p:nvSpPr>
        <p:spPr>
          <a:xfrm>
            <a:off x="1633220" y="4450715"/>
            <a:ext cx="1405890" cy="337185"/>
          </a:xfrm>
          <a:prstGeom prst="rect">
            <a:avLst/>
          </a:prstGeom>
          <a:noFill/>
        </p:spPr>
        <p:txBody>
          <a:bodyPr wrap="none" rtlCol="0">
            <a:spAutoFit/>
          </a:bodyPr>
          <a:lstStyle/>
          <a:p>
            <a:r>
              <a:rPr lang="zh-CN" altLang="en-US" sz="1600" b="1">
                <a:solidFill>
                  <a:srgbClr val="5B9BD5"/>
                </a:solidFill>
              </a:rPr>
              <a:t>先租试用体验</a:t>
            </a:r>
          </a:p>
        </p:txBody>
      </p:sp>
      <p:sp>
        <p:nvSpPr>
          <p:cNvPr id="10" name="文本框 9"/>
          <p:cNvSpPr txBox="1"/>
          <p:nvPr/>
        </p:nvSpPr>
        <p:spPr>
          <a:xfrm>
            <a:off x="1787525" y="4787900"/>
            <a:ext cx="998220" cy="337185"/>
          </a:xfrm>
          <a:prstGeom prst="rect">
            <a:avLst/>
          </a:prstGeom>
          <a:noFill/>
        </p:spPr>
        <p:txBody>
          <a:bodyPr wrap="none" rtlCol="0" anchor="t">
            <a:spAutoFit/>
          </a:bodyPr>
          <a:lstStyle/>
          <a:p>
            <a:r>
              <a:rPr lang="zh-CN" altLang="en-US" sz="1600" b="1">
                <a:sym typeface="+mn-ea"/>
              </a:rPr>
              <a:t>喜欢就买</a:t>
            </a:r>
            <a:endParaRPr lang="zh-CN" altLang="en-US" sz="1600" b="1"/>
          </a:p>
        </p:txBody>
      </p:sp>
      <p:graphicFrame>
        <p:nvGraphicFramePr>
          <p:cNvPr id="11" name="图表 10"/>
          <p:cNvGraphicFramePr/>
          <p:nvPr/>
        </p:nvGraphicFramePr>
        <p:xfrm>
          <a:off x="4725670" y="1668780"/>
          <a:ext cx="2567305" cy="2641600"/>
        </p:xfrm>
        <a:graphic>
          <a:graphicData uri="http://schemas.openxmlformats.org/drawingml/2006/chart">
            <c:chart xmlns:c="http://schemas.openxmlformats.org/drawingml/2006/chart" xmlns:r="http://schemas.openxmlformats.org/officeDocument/2006/relationships" r:id="rId4"/>
          </a:graphicData>
        </a:graphic>
      </p:graphicFrame>
      <p:sp>
        <p:nvSpPr>
          <p:cNvPr id="12" name="文本框 11"/>
          <p:cNvSpPr txBox="1"/>
          <p:nvPr/>
        </p:nvSpPr>
        <p:spPr>
          <a:xfrm>
            <a:off x="5595620" y="2759710"/>
            <a:ext cx="868680" cy="460375"/>
          </a:xfrm>
          <a:prstGeom prst="rect">
            <a:avLst/>
          </a:prstGeom>
          <a:noFill/>
        </p:spPr>
        <p:txBody>
          <a:bodyPr wrap="none" rtlCol="0">
            <a:spAutoFit/>
          </a:bodyPr>
          <a:lstStyle/>
          <a:p>
            <a:r>
              <a:rPr lang="en-US" altLang="zh-CN" sz="2400" b="1">
                <a:solidFill>
                  <a:srgbClr val="5B9BD5"/>
                </a:solidFill>
                <a:latin typeface="Times New Roman Bold" panose="02020503050405090304" charset="0"/>
                <a:cs typeface="Times New Roman Bold" panose="02020503050405090304" charset="0"/>
              </a:rPr>
              <a:t>6.5%</a:t>
            </a:r>
          </a:p>
        </p:txBody>
      </p:sp>
      <p:sp>
        <p:nvSpPr>
          <p:cNvPr id="13" name="文本框 12"/>
          <p:cNvSpPr txBox="1"/>
          <p:nvPr/>
        </p:nvSpPr>
        <p:spPr>
          <a:xfrm>
            <a:off x="5530850" y="4450715"/>
            <a:ext cx="998220" cy="337185"/>
          </a:xfrm>
          <a:prstGeom prst="rect">
            <a:avLst/>
          </a:prstGeom>
          <a:noFill/>
        </p:spPr>
        <p:txBody>
          <a:bodyPr wrap="none" rtlCol="0">
            <a:spAutoFit/>
          </a:bodyPr>
          <a:lstStyle/>
          <a:p>
            <a:r>
              <a:rPr lang="zh-CN" altLang="en-US" sz="1600" b="1">
                <a:solidFill>
                  <a:srgbClr val="C55A11"/>
                </a:solidFill>
              </a:rPr>
              <a:t>土豪玩家</a:t>
            </a:r>
          </a:p>
        </p:txBody>
      </p:sp>
      <p:sp>
        <p:nvSpPr>
          <p:cNvPr id="14" name="文本框 13"/>
          <p:cNvSpPr txBox="1"/>
          <p:nvPr/>
        </p:nvSpPr>
        <p:spPr>
          <a:xfrm>
            <a:off x="5530850" y="4787900"/>
            <a:ext cx="998220" cy="337185"/>
          </a:xfrm>
          <a:prstGeom prst="rect">
            <a:avLst/>
          </a:prstGeom>
          <a:noFill/>
        </p:spPr>
        <p:txBody>
          <a:bodyPr wrap="none" rtlCol="0" anchor="t">
            <a:spAutoFit/>
          </a:bodyPr>
          <a:lstStyle/>
          <a:p>
            <a:r>
              <a:rPr lang="zh-CN" altLang="en-US" sz="1600" b="1">
                <a:sym typeface="+mn-ea"/>
              </a:rPr>
              <a:t>直接购买</a:t>
            </a:r>
            <a:endParaRPr lang="zh-CN" altLang="en-US" sz="1600" b="1"/>
          </a:p>
        </p:txBody>
      </p:sp>
      <p:graphicFrame>
        <p:nvGraphicFramePr>
          <p:cNvPr id="19" name="图表 18"/>
          <p:cNvGraphicFramePr/>
          <p:nvPr/>
        </p:nvGraphicFramePr>
        <p:xfrm>
          <a:off x="8430260" y="1669415"/>
          <a:ext cx="2567305" cy="2641600"/>
        </p:xfrm>
        <a:graphic>
          <a:graphicData uri="http://schemas.openxmlformats.org/drawingml/2006/chart">
            <c:chart xmlns:c="http://schemas.openxmlformats.org/drawingml/2006/chart" xmlns:r="http://schemas.openxmlformats.org/officeDocument/2006/relationships" r:id="rId5"/>
          </a:graphicData>
        </a:graphic>
      </p:graphicFrame>
      <p:sp>
        <p:nvSpPr>
          <p:cNvPr id="20" name="文本框 19"/>
          <p:cNvSpPr txBox="1"/>
          <p:nvPr/>
        </p:nvSpPr>
        <p:spPr>
          <a:xfrm>
            <a:off x="9300210" y="2760345"/>
            <a:ext cx="1021080" cy="460375"/>
          </a:xfrm>
          <a:prstGeom prst="rect">
            <a:avLst/>
          </a:prstGeom>
          <a:noFill/>
        </p:spPr>
        <p:txBody>
          <a:bodyPr wrap="none" rtlCol="0">
            <a:spAutoFit/>
          </a:bodyPr>
          <a:lstStyle/>
          <a:p>
            <a:r>
              <a:rPr lang="en-US" altLang="zh-CN" sz="2400" b="1">
                <a:solidFill>
                  <a:srgbClr val="5B9BD5"/>
                </a:solidFill>
                <a:latin typeface="Times New Roman Bold" panose="02020503050405090304" charset="0"/>
                <a:cs typeface="Times New Roman Bold" panose="02020503050405090304" charset="0"/>
              </a:rPr>
              <a:t>16.9%</a:t>
            </a:r>
          </a:p>
        </p:txBody>
      </p:sp>
      <p:sp>
        <p:nvSpPr>
          <p:cNvPr id="21" name="文本框 20"/>
          <p:cNvSpPr txBox="1"/>
          <p:nvPr/>
        </p:nvSpPr>
        <p:spPr>
          <a:xfrm>
            <a:off x="9235440" y="4451350"/>
            <a:ext cx="1202055" cy="337185"/>
          </a:xfrm>
          <a:prstGeom prst="rect">
            <a:avLst/>
          </a:prstGeom>
          <a:noFill/>
        </p:spPr>
        <p:txBody>
          <a:bodyPr wrap="none" rtlCol="0">
            <a:spAutoFit/>
          </a:bodyPr>
          <a:lstStyle/>
          <a:p>
            <a:r>
              <a:rPr lang="zh-CN" altLang="en-US" sz="1600" b="1">
                <a:solidFill>
                  <a:srgbClr val="BF9000"/>
                </a:solidFill>
              </a:rPr>
              <a:t>我认为自己</a:t>
            </a:r>
          </a:p>
        </p:txBody>
      </p:sp>
      <p:sp>
        <p:nvSpPr>
          <p:cNvPr id="22" name="文本框 21"/>
          <p:cNvSpPr txBox="1"/>
          <p:nvPr/>
        </p:nvSpPr>
        <p:spPr>
          <a:xfrm>
            <a:off x="9340215" y="4788535"/>
            <a:ext cx="998220" cy="337185"/>
          </a:xfrm>
          <a:prstGeom prst="rect">
            <a:avLst/>
          </a:prstGeom>
          <a:noFill/>
        </p:spPr>
        <p:txBody>
          <a:bodyPr wrap="none" rtlCol="0" anchor="t">
            <a:spAutoFit/>
          </a:bodyPr>
          <a:lstStyle/>
          <a:p>
            <a:r>
              <a:rPr lang="zh-CN" altLang="en-US" sz="1600" b="1">
                <a:sym typeface="+mn-ea"/>
              </a:rPr>
              <a:t>不会购买</a:t>
            </a:r>
            <a:endParaRPr lang="zh-CN" altLang="en-US" sz="1600" b="1"/>
          </a:p>
        </p:txBody>
      </p:sp>
      <p:sp>
        <p:nvSpPr>
          <p:cNvPr id="23" name="文本框 22"/>
          <p:cNvSpPr txBox="1"/>
          <p:nvPr/>
        </p:nvSpPr>
        <p:spPr>
          <a:xfrm>
            <a:off x="1970405" y="5484495"/>
            <a:ext cx="9342120" cy="829945"/>
          </a:xfrm>
          <a:prstGeom prst="rect">
            <a:avLst/>
          </a:prstGeom>
          <a:noFill/>
        </p:spPr>
        <p:txBody>
          <a:bodyPr wrap="square" rtlCol="0" anchor="t">
            <a:spAutoFit/>
          </a:bodyPr>
          <a:lstStyle/>
          <a:p>
            <a:pPr>
              <a:lnSpc>
                <a:spcPct val="150000"/>
              </a:lnSpc>
            </a:pPr>
            <a:r>
              <a:rPr lang="zh-CN" altLang="en-US" sz="1600"/>
              <a:t>基于大量的真实数据支撑,从持续的高阶游戏体验消费开始,到不断转化成自主账号游戏内消费,“体验转付费”的完整闭环，租用平台在这个产业链条中起到的莫大价值。</a:t>
            </a:r>
          </a:p>
        </p:txBody>
      </p:sp>
      <p:sp>
        <p:nvSpPr>
          <p:cNvPr id="15" name="文本框 14"/>
          <p:cNvSpPr txBox="1"/>
          <p:nvPr/>
        </p:nvSpPr>
        <p:spPr>
          <a:xfrm>
            <a:off x="123825" y="6549390"/>
            <a:ext cx="2540000" cy="306705"/>
          </a:xfrm>
          <a:prstGeom prst="rect">
            <a:avLst/>
          </a:prstGeom>
          <a:noFill/>
        </p:spPr>
        <p:txBody>
          <a:bodyPr wrap="square" rtlCol="0" anchor="t">
            <a:spAutoFit/>
          </a:bodyPr>
          <a:lstStyle/>
          <a:p>
            <a:r>
              <a:rPr lang="zh-CN" altLang="en-US" sz="1400"/>
              <a:t>数据来源TalkingData</a:t>
            </a:r>
          </a:p>
        </p:txBody>
      </p:sp>
    </p:spTree>
  </p:cSld>
  <p:clrMapOvr>
    <a:masterClrMapping/>
  </p:clrMapOvr>
  <p:transition spd="slow" advClick="0" advTm="3107">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834390" y="324485"/>
            <a:ext cx="3550920" cy="398780"/>
          </a:xfrm>
          <a:prstGeom prst="rect">
            <a:avLst/>
          </a:prstGeom>
          <a:noFill/>
        </p:spPr>
        <p:txBody>
          <a:bodyPr wrap="square" rtlCol="0">
            <a:spAutoFit/>
          </a:bodyPr>
          <a:lstStyle/>
          <a:p>
            <a:pPr defTabSz="457200"/>
            <a:r>
              <a:rPr lang="en-US" altLang="zh-CN" sz="2000" b="1">
                <a:latin typeface="Arial Bold" panose="020B0604020202090204" charset="0"/>
                <a:ea typeface="+mj-ea"/>
                <a:cs typeface="Arial Bold" panose="020B0604020202090204" charset="0"/>
                <a:sym typeface="+mn-ea"/>
              </a:rPr>
              <a:t>Gameland</a:t>
            </a:r>
            <a:r>
              <a:rPr lang="zh-CN" altLang="en-US" sz="2000" b="1">
                <a:latin typeface="Arial Bold" panose="020B0604020202090204" charset="0"/>
                <a:ea typeface="+mj-ea"/>
                <a:cs typeface="Arial Bold" panose="020B0604020202090204" charset="0"/>
                <a:sym typeface="+mn-ea"/>
              </a:rPr>
              <a:t>为用户提供的服务</a:t>
            </a:r>
            <a:endParaRPr lang="zh-CN" altLang="en-US" sz="2000" b="1" dirty="0" smtClean="0">
              <a:solidFill>
                <a:prstClr val="black"/>
              </a:solidFill>
              <a:cs typeface="+mn-ea"/>
              <a:sym typeface="+mn-lt"/>
            </a:endParaRPr>
          </a:p>
        </p:txBody>
      </p:sp>
      <p:sp>
        <p:nvSpPr>
          <p:cNvPr id="4" name="矩形 3"/>
          <p:cNvSpPr/>
          <p:nvPr/>
        </p:nvSpPr>
        <p:spPr>
          <a:xfrm rot="21556260">
            <a:off x="1917393" y="3267141"/>
            <a:ext cx="2074852" cy="287933"/>
          </a:xfrm>
          <a:prstGeom prst="rect">
            <a:avLst/>
          </a:prstGeom>
          <a:solidFill>
            <a:schemeClr val="bg1">
              <a:lumMod val="85000"/>
            </a:schemeClr>
          </a:solidFill>
          <a:ln w="25400" cap="flat" cmpd="sng" algn="ctr">
            <a:noFill/>
            <a:prstDash val="solid"/>
          </a:ln>
          <a:effectLst/>
        </p:spPr>
        <p:txBody>
          <a:bodyPr lIns="68580" tIns="34290" rIns="68580" bIns="34290" anchor="ctr"/>
          <a:lstStyle/>
          <a:p>
            <a:pPr algn="ctr">
              <a:defRPr/>
            </a:pPr>
            <a:endParaRPr lang="zh-CN" altLang="en-US" sz="1000" kern="0" dirty="0">
              <a:solidFill>
                <a:sysClr val="window" lastClr="FFFFFF"/>
              </a:solidFill>
              <a:cs typeface="+mn-ea"/>
              <a:sym typeface="+mn-lt"/>
            </a:endParaRPr>
          </a:p>
        </p:txBody>
      </p:sp>
      <p:sp>
        <p:nvSpPr>
          <p:cNvPr id="5" name="椭圆 4"/>
          <p:cNvSpPr/>
          <p:nvPr/>
        </p:nvSpPr>
        <p:spPr>
          <a:xfrm rot="1355877">
            <a:off x="3350981" y="2694654"/>
            <a:ext cx="1229177" cy="1231199"/>
          </a:xfrm>
          <a:prstGeom prst="ellipse">
            <a:avLst/>
          </a:prstGeom>
          <a:solidFill>
            <a:schemeClr val="tx2">
              <a:lumMod val="40000"/>
              <a:lumOff val="60000"/>
            </a:schemeClr>
          </a:solidFill>
          <a:ln w="6350" cap="flat" cmpd="sng" algn="ctr">
            <a:noFill/>
            <a:prstDash val="solid"/>
          </a:ln>
          <a:effectLst/>
        </p:spPr>
        <p:txBody>
          <a:bodyPr lIns="68580" tIns="34290" rIns="68580" bIns="34290" anchor="ctr"/>
          <a:lstStyle/>
          <a:p>
            <a:pPr algn="ctr">
              <a:defRPr/>
            </a:pPr>
            <a:endParaRPr lang="zh-CN" altLang="en-US" sz="1000" kern="0" dirty="0">
              <a:solidFill>
                <a:sysClr val="window" lastClr="FFFFFF"/>
              </a:solidFill>
              <a:cs typeface="+mn-ea"/>
              <a:sym typeface="+mn-lt"/>
            </a:endParaRPr>
          </a:p>
        </p:txBody>
      </p:sp>
      <p:sp>
        <p:nvSpPr>
          <p:cNvPr id="6" name="椭圆 5"/>
          <p:cNvSpPr/>
          <p:nvPr/>
        </p:nvSpPr>
        <p:spPr>
          <a:xfrm rot="21404579">
            <a:off x="3533342" y="2878757"/>
            <a:ext cx="895589" cy="894222"/>
          </a:xfrm>
          <a:prstGeom prst="ellipse">
            <a:avLst/>
          </a:prstGeom>
          <a:solidFill>
            <a:sysClr val="window" lastClr="FFFFFF"/>
          </a:solidFill>
          <a:ln w="25400" cap="flat" cmpd="sng" algn="ctr">
            <a:noFill/>
            <a:prstDash val="solid"/>
          </a:ln>
          <a:effectLst/>
        </p:spPr>
        <p:txBody>
          <a:bodyPr lIns="0" tIns="0" rIns="81000" bIns="0" anchor="ctr"/>
          <a:lstStyle/>
          <a:p>
            <a:pPr>
              <a:defRPr/>
            </a:pPr>
            <a:r>
              <a:rPr lang="en-US" altLang="zh-CN" sz="2700" kern="0" dirty="0">
                <a:solidFill>
                  <a:schemeClr val="tx1">
                    <a:lumMod val="65000"/>
                    <a:lumOff val="35000"/>
                  </a:schemeClr>
                </a:solidFill>
                <a:cs typeface="+mn-ea"/>
                <a:sym typeface="+mn-lt"/>
              </a:rPr>
              <a:t>A</a:t>
            </a:r>
            <a:endParaRPr lang="zh-CN" altLang="en-US" sz="2700" kern="0" dirty="0">
              <a:solidFill>
                <a:schemeClr val="tx1">
                  <a:lumMod val="65000"/>
                  <a:lumOff val="35000"/>
                </a:schemeClr>
              </a:solidFill>
              <a:cs typeface="+mn-ea"/>
              <a:sym typeface="+mn-lt"/>
            </a:endParaRPr>
          </a:p>
        </p:txBody>
      </p:sp>
      <p:sp>
        <p:nvSpPr>
          <p:cNvPr id="7" name="矩形 6"/>
          <p:cNvSpPr/>
          <p:nvPr/>
        </p:nvSpPr>
        <p:spPr>
          <a:xfrm rot="21556260">
            <a:off x="4057800" y="3209324"/>
            <a:ext cx="1741981" cy="282532"/>
          </a:xfrm>
          <a:prstGeom prst="rect">
            <a:avLst/>
          </a:prstGeom>
          <a:solidFill>
            <a:schemeClr val="bg1">
              <a:lumMod val="85000"/>
            </a:schemeClr>
          </a:solidFill>
          <a:ln w="25400" cap="flat" cmpd="sng" algn="ctr">
            <a:noFill/>
            <a:prstDash val="solid"/>
          </a:ln>
          <a:effectLst/>
        </p:spPr>
        <p:txBody>
          <a:bodyPr lIns="68580" tIns="34290" rIns="68580" bIns="34290" anchor="ctr"/>
          <a:lstStyle/>
          <a:p>
            <a:pPr algn="ctr">
              <a:defRPr/>
            </a:pPr>
            <a:endParaRPr lang="zh-CN" altLang="en-US" sz="1000" kern="0" dirty="0">
              <a:solidFill>
                <a:sysClr val="window" lastClr="FFFFFF"/>
              </a:solidFill>
              <a:cs typeface="+mn-ea"/>
              <a:sym typeface="+mn-lt"/>
            </a:endParaRPr>
          </a:p>
        </p:txBody>
      </p:sp>
      <p:sp>
        <p:nvSpPr>
          <p:cNvPr id="8" name="椭圆 7"/>
          <p:cNvSpPr/>
          <p:nvPr/>
        </p:nvSpPr>
        <p:spPr>
          <a:xfrm rot="1355877">
            <a:off x="5375802" y="2655203"/>
            <a:ext cx="1229177" cy="1231199"/>
          </a:xfrm>
          <a:prstGeom prst="ellipse">
            <a:avLst/>
          </a:prstGeom>
          <a:solidFill>
            <a:schemeClr val="accent2">
              <a:lumMod val="40000"/>
              <a:lumOff val="60000"/>
            </a:schemeClr>
          </a:solidFill>
          <a:ln w="6350" cap="flat" cmpd="sng" algn="ctr">
            <a:noFill/>
            <a:prstDash val="solid"/>
          </a:ln>
          <a:effectLst/>
        </p:spPr>
        <p:txBody>
          <a:bodyPr lIns="68580" tIns="34290" rIns="68580" bIns="34290" anchor="ctr"/>
          <a:lstStyle/>
          <a:p>
            <a:pPr algn="ctr">
              <a:defRPr/>
            </a:pPr>
            <a:endParaRPr lang="zh-CN" altLang="en-US" sz="1000" kern="0" dirty="0">
              <a:solidFill>
                <a:sysClr val="window" lastClr="FFFFFF"/>
              </a:solidFill>
              <a:cs typeface="+mn-ea"/>
              <a:sym typeface="+mn-lt"/>
            </a:endParaRPr>
          </a:p>
        </p:txBody>
      </p:sp>
      <p:sp>
        <p:nvSpPr>
          <p:cNvPr id="9" name="椭圆 8"/>
          <p:cNvSpPr/>
          <p:nvPr/>
        </p:nvSpPr>
        <p:spPr>
          <a:xfrm>
            <a:off x="5596002" y="2839307"/>
            <a:ext cx="895590" cy="895866"/>
          </a:xfrm>
          <a:prstGeom prst="ellipse">
            <a:avLst/>
          </a:prstGeom>
          <a:solidFill>
            <a:sysClr val="window" lastClr="FFFFFF"/>
          </a:solidFill>
          <a:ln w="25400" cap="flat" cmpd="sng" algn="ctr">
            <a:noFill/>
            <a:prstDash val="solid"/>
          </a:ln>
          <a:effectLst/>
        </p:spPr>
        <p:txBody>
          <a:bodyPr lIns="0" tIns="0" rIns="81000" bIns="0" anchor="ctr"/>
          <a:lstStyle/>
          <a:p>
            <a:pPr>
              <a:defRPr/>
            </a:pPr>
            <a:r>
              <a:rPr lang="en-US" altLang="zh-CN" sz="2700" kern="0" dirty="0">
                <a:solidFill>
                  <a:schemeClr val="tx1">
                    <a:lumMod val="65000"/>
                    <a:lumOff val="35000"/>
                  </a:schemeClr>
                </a:solidFill>
                <a:cs typeface="+mn-ea"/>
                <a:sym typeface="+mn-lt"/>
              </a:rPr>
              <a:t>B</a:t>
            </a:r>
            <a:endParaRPr lang="zh-CN" altLang="en-US" sz="2700" kern="0" dirty="0">
              <a:solidFill>
                <a:schemeClr val="tx1">
                  <a:lumMod val="65000"/>
                  <a:lumOff val="35000"/>
                </a:schemeClr>
              </a:solidFill>
              <a:cs typeface="+mn-ea"/>
              <a:sym typeface="+mn-lt"/>
            </a:endParaRPr>
          </a:p>
        </p:txBody>
      </p:sp>
      <p:sp>
        <p:nvSpPr>
          <p:cNvPr id="10" name="矩形 9"/>
          <p:cNvSpPr/>
          <p:nvPr/>
        </p:nvSpPr>
        <p:spPr>
          <a:xfrm rot="21556260">
            <a:off x="6098847" y="3169709"/>
            <a:ext cx="1230821" cy="279445"/>
          </a:xfrm>
          <a:prstGeom prst="rect">
            <a:avLst/>
          </a:prstGeom>
          <a:solidFill>
            <a:schemeClr val="bg1">
              <a:lumMod val="85000"/>
            </a:schemeClr>
          </a:solidFill>
          <a:ln w="25400" cap="flat" cmpd="sng" algn="ctr">
            <a:noFill/>
            <a:prstDash val="solid"/>
          </a:ln>
          <a:effectLst/>
        </p:spPr>
        <p:txBody>
          <a:bodyPr lIns="68580" tIns="34290" rIns="68580" bIns="34290" anchor="ctr"/>
          <a:lstStyle/>
          <a:p>
            <a:pPr algn="ctr">
              <a:defRPr/>
            </a:pPr>
            <a:endParaRPr lang="zh-CN" altLang="en-US" sz="1000" kern="0" dirty="0">
              <a:solidFill>
                <a:sysClr val="window" lastClr="FFFFFF"/>
              </a:solidFill>
              <a:cs typeface="+mn-ea"/>
              <a:sym typeface="+mn-lt"/>
            </a:endParaRPr>
          </a:p>
        </p:txBody>
      </p:sp>
      <p:sp>
        <p:nvSpPr>
          <p:cNvPr id="11" name="椭圆 10"/>
          <p:cNvSpPr/>
          <p:nvPr/>
        </p:nvSpPr>
        <p:spPr>
          <a:xfrm rot="1355877">
            <a:off x="7307334" y="2694653"/>
            <a:ext cx="1230819" cy="1229555"/>
          </a:xfrm>
          <a:prstGeom prst="ellipse">
            <a:avLst/>
          </a:prstGeom>
          <a:solidFill>
            <a:schemeClr val="accent5">
              <a:lumMod val="40000"/>
              <a:lumOff val="60000"/>
            </a:schemeClr>
          </a:solidFill>
          <a:ln w="6350" cap="flat" cmpd="sng" algn="ctr">
            <a:noFill/>
            <a:prstDash val="solid"/>
          </a:ln>
          <a:effectLst/>
        </p:spPr>
        <p:txBody>
          <a:bodyPr lIns="68580" tIns="34290" rIns="68580" bIns="34290" anchor="ctr"/>
          <a:lstStyle/>
          <a:p>
            <a:pPr algn="ctr">
              <a:defRPr/>
            </a:pPr>
            <a:endParaRPr lang="zh-CN" altLang="en-US" sz="1000" kern="0" dirty="0">
              <a:solidFill>
                <a:sysClr val="window" lastClr="FFFFFF"/>
              </a:solidFill>
              <a:cs typeface="+mn-ea"/>
              <a:sym typeface="+mn-lt"/>
            </a:endParaRPr>
          </a:p>
        </p:txBody>
      </p:sp>
      <p:sp>
        <p:nvSpPr>
          <p:cNvPr id="12" name="椭圆 11"/>
          <p:cNvSpPr/>
          <p:nvPr/>
        </p:nvSpPr>
        <p:spPr>
          <a:xfrm>
            <a:off x="7535042" y="2877113"/>
            <a:ext cx="893946" cy="895866"/>
          </a:xfrm>
          <a:prstGeom prst="ellipse">
            <a:avLst/>
          </a:prstGeom>
          <a:solidFill>
            <a:sysClr val="window" lastClr="FFFFFF"/>
          </a:solidFill>
          <a:ln w="25400" cap="flat" cmpd="sng" algn="ctr">
            <a:noFill/>
            <a:prstDash val="solid"/>
          </a:ln>
          <a:effectLst/>
        </p:spPr>
        <p:txBody>
          <a:bodyPr lIns="0" tIns="0" rIns="81000" bIns="0" anchor="ctr"/>
          <a:lstStyle/>
          <a:p>
            <a:pPr>
              <a:defRPr/>
            </a:pPr>
            <a:r>
              <a:rPr lang="en-US" altLang="zh-CN" sz="2700" kern="0" dirty="0">
                <a:solidFill>
                  <a:schemeClr val="tx1">
                    <a:lumMod val="65000"/>
                    <a:lumOff val="35000"/>
                  </a:schemeClr>
                </a:solidFill>
                <a:cs typeface="+mn-ea"/>
                <a:sym typeface="+mn-lt"/>
              </a:rPr>
              <a:t>C</a:t>
            </a:r>
            <a:endParaRPr lang="zh-CN" altLang="en-US" sz="2700" kern="0" dirty="0">
              <a:solidFill>
                <a:schemeClr val="tx1">
                  <a:lumMod val="65000"/>
                  <a:lumOff val="35000"/>
                </a:schemeClr>
              </a:solidFill>
              <a:cs typeface="+mn-ea"/>
              <a:sym typeface="+mn-lt"/>
            </a:endParaRPr>
          </a:p>
        </p:txBody>
      </p:sp>
      <p:sp>
        <p:nvSpPr>
          <p:cNvPr id="13" name="右箭头 34"/>
          <p:cNvSpPr/>
          <p:nvPr/>
        </p:nvSpPr>
        <p:spPr>
          <a:xfrm rot="21584426">
            <a:off x="8117367" y="3026737"/>
            <a:ext cx="2248332" cy="571826"/>
          </a:xfrm>
          <a:prstGeom prst="rightArrow">
            <a:avLst/>
          </a:prstGeom>
          <a:solidFill>
            <a:schemeClr val="bg1">
              <a:lumMod val="85000"/>
            </a:schemeClr>
          </a:solidFill>
          <a:ln w="25400" cap="flat" cmpd="sng" algn="ctr">
            <a:noFill/>
            <a:prstDash val="solid"/>
          </a:ln>
          <a:effectLst/>
        </p:spPr>
        <p:txBody>
          <a:bodyPr lIns="68580" tIns="34290" rIns="68580" bIns="34290" anchor="ctr"/>
          <a:lstStyle/>
          <a:p>
            <a:pPr algn="ctr">
              <a:defRPr/>
            </a:pPr>
            <a:endParaRPr lang="zh-CN" altLang="en-US" sz="1000" kern="0" dirty="0">
              <a:solidFill>
                <a:sysClr val="window" lastClr="FFFFFF"/>
              </a:solidFill>
              <a:cs typeface="+mn-ea"/>
              <a:sym typeface="+mn-lt"/>
            </a:endParaRPr>
          </a:p>
        </p:txBody>
      </p:sp>
      <p:sp>
        <p:nvSpPr>
          <p:cNvPr id="14" name="文本框 13"/>
          <p:cNvSpPr txBox="1"/>
          <p:nvPr/>
        </p:nvSpPr>
        <p:spPr>
          <a:xfrm>
            <a:off x="2768936" y="4222562"/>
            <a:ext cx="3527445" cy="1127760"/>
          </a:xfrm>
          <a:prstGeom prst="rect">
            <a:avLst/>
          </a:prstGeom>
          <a:noFill/>
        </p:spPr>
        <p:txBody>
          <a:bodyPr wrap="square" rtlCol="0">
            <a:spAutoFit/>
          </a:bodyPr>
          <a:lstStyle/>
          <a:p>
            <a:pPr lvl="0">
              <a:lnSpc>
                <a:spcPct val="100000"/>
              </a:lnSpc>
              <a:spcBef>
                <a:spcPct val="0"/>
              </a:spcBef>
              <a:spcAft>
                <a:spcPct val="35000"/>
              </a:spcAft>
            </a:pPr>
            <a:r>
              <a:rPr lang="zh-CN" altLang="en-US" sz="1400" b="1">
                <a:latin typeface="+mn-ea"/>
                <a:cs typeface="+mn-ea"/>
                <a:sym typeface="+mn-ea"/>
              </a:rPr>
              <a:t>游戏类</a:t>
            </a:r>
            <a:r>
              <a:rPr lang="en-US" altLang="zh-CN" sz="1400" b="1">
                <a:latin typeface="+mn-ea"/>
                <a:cs typeface="+mn-ea"/>
                <a:sym typeface="+mn-ea"/>
              </a:rPr>
              <a:t>NFT</a:t>
            </a:r>
            <a:r>
              <a:rPr lang="zh-CN" altLang="en-US" sz="1400" b="1">
                <a:latin typeface="+mn-ea"/>
                <a:cs typeface="+mn-ea"/>
                <a:sym typeface="+mn-ea"/>
              </a:rPr>
              <a:t>租赁服务：</a:t>
            </a:r>
          </a:p>
          <a:p>
            <a:pPr marL="285750" lvl="1" indent="-285750">
              <a:lnSpc>
                <a:spcPct val="100000"/>
              </a:lnSpc>
              <a:spcBef>
                <a:spcPct val="0"/>
              </a:spcBef>
              <a:spcAft>
                <a:spcPct val="15000"/>
              </a:spcAft>
              <a:buFont typeface="Arial" panose="020B0604020202090204" pitchFamily="34" charset="0"/>
              <a:buChar char="•"/>
            </a:pPr>
            <a:r>
              <a:rPr lang="zh-CN" altLang="en-US" sz="1400">
                <a:solidFill>
                  <a:schemeClr val="dk1"/>
                </a:solidFill>
                <a:sym typeface="+mn-ea"/>
              </a:rPr>
              <a:t>游戏</a:t>
            </a:r>
            <a:r>
              <a:rPr lang="en-US" altLang="zh-CN" sz="1400">
                <a:solidFill>
                  <a:schemeClr val="dk1"/>
                </a:solidFill>
                <a:sym typeface="+mn-ea"/>
              </a:rPr>
              <a:t>NFT</a:t>
            </a:r>
            <a:r>
              <a:rPr lang="zh-CN" altLang="en-US" sz="1400">
                <a:solidFill>
                  <a:schemeClr val="dk1"/>
                </a:solidFill>
                <a:sym typeface="+mn-ea"/>
              </a:rPr>
              <a:t>宠物</a:t>
            </a:r>
            <a:endParaRPr lang="zh-CN" altLang="en-US" sz="1400">
              <a:solidFill>
                <a:schemeClr val="dk1"/>
              </a:solidFill>
            </a:endParaRPr>
          </a:p>
          <a:p>
            <a:pPr marL="285750" lvl="1" indent="-285750">
              <a:lnSpc>
                <a:spcPct val="100000"/>
              </a:lnSpc>
              <a:spcBef>
                <a:spcPct val="0"/>
              </a:spcBef>
              <a:spcAft>
                <a:spcPct val="15000"/>
              </a:spcAft>
              <a:buFont typeface="Arial" panose="020B0604020202090204" pitchFamily="34" charset="0"/>
              <a:buChar char="•"/>
            </a:pPr>
            <a:r>
              <a:rPr lang="zh-CN" altLang="en-US" sz="1400">
                <a:solidFill>
                  <a:schemeClr val="dk1"/>
                </a:solidFill>
                <a:sym typeface="+mn-ea"/>
              </a:rPr>
              <a:t>游戏</a:t>
            </a:r>
            <a:r>
              <a:rPr lang="en-US" altLang="zh-CN" sz="1400">
                <a:solidFill>
                  <a:schemeClr val="dk1"/>
                </a:solidFill>
                <a:sym typeface="+mn-ea"/>
              </a:rPr>
              <a:t>NFT</a:t>
            </a:r>
            <a:r>
              <a:rPr lang="zh-CN" altLang="en-US" sz="1400">
                <a:solidFill>
                  <a:schemeClr val="dk1"/>
                </a:solidFill>
                <a:sym typeface="+mn-ea"/>
              </a:rPr>
              <a:t>装备</a:t>
            </a:r>
            <a:endParaRPr lang="zh-CN" altLang="en-US" sz="1400" b="1">
              <a:latin typeface="+mn-ea"/>
              <a:cs typeface="+mn-ea"/>
              <a:sym typeface="+mn-ea"/>
            </a:endParaRPr>
          </a:p>
          <a:p>
            <a:pPr lvl="0">
              <a:lnSpc>
                <a:spcPct val="100000"/>
              </a:lnSpc>
              <a:spcBef>
                <a:spcPct val="0"/>
              </a:spcBef>
              <a:spcAft>
                <a:spcPct val="35000"/>
              </a:spcAft>
            </a:pPr>
            <a:endParaRPr lang="zh-CN" altLang="en-US" sz="1400" dirty="0">
              <a:cs typeface="+mn-ea"/>
              <a:sym typeface="+mn-lt"/>
            </a:endParaRPr>
          </a:p>
        </p:txBody>
      </p:sp>
      <p:sp>
        <p:nvSpPr>
          <p:cNvPr id="15" name="文本框 14"/>
          <p:cNvSpPr txBox="1"/>
          <p:nvPr/>
        </p:nvSpPr>
        <p:spPr>
          <a:xfrm>
            <a:off x="4901739" y="1293307"/>
            <a:ext cx="3527445" cy="1180323"/>
          </a:xfrm>
          <a:prstGeom prst="rect">
            <a:avLst/>
          </a:prstGeom>
          <a:noFill/>
        </p:spPr>
        <p:txBody>
          <a:bodyPr wrap="square" rtlCol="0">
            <a:spAutoFit/>
          </a:bodyPr>
          <a:lstStyle/>
          <a:p>
            <a:pPr lvl="0">
              <a:lnSpc>
                <a:spcPct val="100000"/>
              </a:lnSpc>
              <a:spcBef>
                <a:spcPct val="0"/>
              </a:spcBef>
              <a:spcAft>
                <a:spcPct val="35000"/>
              </a:spcAft>
            </a:pPr>
            <a:r>
              <a:rPr lang="en-US" altLang="zh-CN" sz="1400" b="1" dirty="0" err="1">
                <a:sym typeface="+mn-ea"/>
              </a:rPr>
              <a:t>Gameland</a:t>
            </a:r>
            <a:r>
              <a:rPr lang="zh-CN" altLang="en-US" sz="1400" b="1" dirty="0">
                <a:sym typeface="+mn-ea"/>
              </a:rPr>
              <a:t>延展服务：</a:t>
            </a:r>
          </a:p>
          <a:p>
            <a:pPr marL="285750" lvl="0" indent="-285750">
              <a:lnSpc>
                <a:spcPct val="100000"/>
              </a:lnSpc>
              <a:spcBef>
                <a:spcPct val="0"/>
              </a:spcBef>
              <a:spcAft>
                <a:spcPct val="35000"/>
              </a:spcAft>
              <a:buFont typeface="Arial" panose="020B0604020202090204" pitchFamily="34" charset="0"/>
              <a:buChar char="•"/>
            </a:pPr>
            <a:r>
              <a:rPr lang="zh-CN" altLang="en-US" sz="1400" b="1" dirty="0">
                <a:cs typeface="+mn-ea"/>
                <a:sym typeface="+mn-lt"/>
              </a:rPr>
              <a:t>账户所有权租赁服务</a:t>
            </a:r>
          </a:p>
          <a:p>
            <a:pPr marL="285750" lvl="0" indent="-285750">
              <a:lnSpc>
                <a:spcPct val="100000"/>
              </a:lnSpc>
              <a:spcBef>
                <a:spcPct val="0"/>
              </a:spcBef>
              <a:spcAft>
                <a:spcPct val="35000"/>
              </a:spcAft>
              <a:buFont typeface="Arial" panose="020B0604020202090204" pitchFamily="34" charset="0"/>
              <a:buChar char="•"/>
            </a:pPr>
            <a:r>
              <a:rPr lang="zh-CN" altLang="en-US" sz="1400" b="1" dirty="0" smtClean="0">
                <a:cs typeface="+mn-ea"/>
                <a:sym typeface="+mn-lt"/>
              </a:rPr>
              <a:t>游戏</a:t>
            </a:r>
            <a:r>
              <a:rPr lang="en-US" altLang="zh-CN" sz="1400" b="1" dirty="0" smtClean="0">
                <a:cs typeface="+mn-ea"/>
                <a:sym typeface="+mn-lt"/>
              </a:rPr>
              <a:t>NFT</a:t>
            </a:r>
            <a:r>
              <a:rPr lang="zh-CN" altLang="en-US" sz="1400" b="1" dirty="0" smtClean="0">
                <a:cs typeface="+mn-ea"/>
                <a:sym typeface="+mn-lt"/>
              </a:rPr>
              <a:t>交易服务</a:t>
            </a:r>
          </a:p>
          <a:p>
            <a:pPr lvl="0">
              <a:lnSpc>
                <a:spcPct val="100000"/>
              </a:lnSpc>
              <a:spcBef>
                <a:spcPct val="0"/>
              </a:spcBef>
              <a:spcAft>
                <a:spcPct val="35000"/>
              </a:spcAft>
            </a:pPr>
            <a:endParaRPr lang="zh-CN" altLang="en-US" sz="1400" b="1" dirty="0">
              <a:cs typeface="+mn-ea"/>
              <a:sym typeface="+mn-lt"/>
            </a:endParaRPr>
          </a:p>
        </p:txBody>
      </p:sp>
      <p:sp>
        <p:nvSpPr>
          <p:cNvPr id="16" name="文本框 15"/>
          <p:cNvSpPr txBox="1"/>
          <p:nvPr/>
        </p:nvSpPr>
        <p:spPr>
          <a:xfrm>
            <a:off x="7478039" y="4113342"/>
            <a:ext cx="3527445" cy="2030095"/>
          </a:xfrm>
          <a:prstGeom prst="rect">
            <a:avLst/>
          </a:prstGeom>
          <a:noFill/>
        </p:spPr>
        <p:txBody>
          <a:bodyPr wrap="square" rtlCol="0">
            <a:spAutoFit/>
          </a:bodyPr>
          <a:lstStyle/>
          <a:p>
            <a:pPr>
              <a:lnSpc>
                <a:spcPct val="150000"/>
              </a:lnSpc>
            </a:pPr>
            <a:r>
              <a:rPr lang="zh-CN" altLang="en-US" sz="1400" b="1">
                <a:sym typeface="+mn-ea"/>
              </a:rPr>
              <a:t>游戏</a:t>
            </a:r>
            <a:r>
              <a:rPr lang="en-US" altLang="zh-CN" sz="1400" b="1">
                <a:sym typeface="+mn-ea"/>
              </a:rPr>
              <a:t>DAO</a:t>
            </a:r>
            <a:r>
              <a:rPr lang="zh-CN" altLang="en-US" sz="1400" b="1">
                <a:sym typeface="+mn-ea"/>
              </a:rPr>
              <a:t>服务：</a:t>
            </a:r>
          </a:p>
          <a:p>
            <a:pPr marL="285750" indent="-285750">
              <a:lnSpc>
                <a:spcPct val="150000"/>
              </a:lnSpc>
              <a:buFont typeface="Arial" panose="020B0604020202090204" pitchFamily="34" charset="0"/>
              <a:buChar char="•"/>
            </a:pPr>
            <a:r>
              <a:rPr lang="en-US" altLang="zh-CN" sz="1400" b="1">
                <a:ea typeface="+mn-lt"/>
                <a:cs typeface="+mn-lt"/>
                <a:sym typeface="+mn-ea"/>
              </a:rPr>
              <a:t>Gameland</a:t>
            </a:r>
            <a:r>
              <a:rPr lang="zh-CN" altLang="en-US" sz="1400" b="1">
                <a:ea typeface="+mn-lt"/>
                <a:cs typeface="+mn-lt"/>
                <a:sym typeface="+mn-ea"/>
              </a:rPr>
              <a:t>治理</a:t>
            </a:r>
            <a:r>
              <a:rPr lang="en-US" altLang="zh-CN" sz="1400" b="1">
                <a:ea typeface="+mn-lt"/>
                <a:cs typeface="+mn-lt"/>
                <a:sym typeface="+mn-ea"/>
              </a:rPr>
              <a:t>DAO</a:t>
            </a:r>
            <a:endParaRPr lang="zh-CN" altLang="en-US" sz="1400" b="1">
              <a:ea typeface="+mn-lt"/>
              <a:cs typeface="+mn-lt"/>
              <a:sym typeface="+mn-ea"/>
            </a:endParaRPr>
          </a:p>
          <a:p>
            <a:pPr marL="285750" indent="-285750">
              <a:lnSpc>
                <a:spcPct val="150000"/>
              </a:lnSpc>
              <a:buFont typeface="Arial" panose="020B0604020202090204" pitchFamily="34" charset="0"/>
              <a:buChar char="•"/>
            </a:pPr>
            <a:r>
              <a:rPr lang="zh-CN" altLang="en-US" sz="1400" b="1">
                <a:ea typeface="+mn-lt"/>
                <a:cs typeface="+mn-lt"/>
                <a:sym typeface="+mn-ea"/>
              </a:rPr>
              <a:t>游戏工会</a:t>
            </a:r>
            <a:r>
              <a:rPr lang="en-US" altLang="zh-CN" sz="1400" b="1">
                <a:ea typeface="+mn-lt"/>
                <a:cs typeface="+mn-lt"/>
                <a:sym typeface="+mn-ea"/>
              </a:rPr>
              <a:t>DAO</a:t>
            </a:r>
          </a:p>
          <a:p>
            <a:pPr marL="285750" indent="-285750">
              <a:lnSpc>
                <a:spcPct val="150000"/>
              </a:lnSpc>
              <a:buFont typeface="Arial" panose="020B0604020202090204" pitchFamily="34" charset="0"/>
              <a:buChar char="•"/>
            </a:pPr>
            <a:r>
              <a:rPr lang="zh-CN" altLang="en-US" sz="1400" b="1">
                <a:ea typeface="+mn-lt"/>
                <a:cs typeface="+mn-lt"/>
                <a:sym typeface="+mn-ea"/>
              </a:rPr>
              <a:t>游戏社交</a:t>
            </a:r>
            <a:r>
              <a:rPr lang="en-US" altLang="zh-CN" sz="1400" b="1">
                <a:ea typeface="+mn-lt"/>
                <a:cs typeface="+mn-lt"/>
                <a:sym typeface="+mn-ea"/>
              </a:rPr>
              <a:t>DAO</a:t>
            </a:r>
            <a:endParaRPr lang="zh-CN" altLang="en-US" sz="1400" b="1">
              <a:ea typeface="+mn-lt"/>
              <a:cs typeface="+mn-lt"/>
              <a:sym typeface="+mn-ea"/>
            </a:endParaRPr>
          </a:p>
          <a:p>
            <a:pPr marL="285750" indent="-285750">
              <a:lnSpc>
                <a:spcPct val="150000"/>
              </a:lnSpc>
              <a:buFont typeface="Arial" panose="020B0604020202090204" pitchFamily="34" charset="0"/>
              <a:buChar char="•"/>
            </a:pPr>
            <a:endParaRPr lang="zh-CN" altLang="en-US" sz="1400" b="1">
              <a:sym typeface="+mn-ea"/>
            </a:endParaRPr>
          </a:p>
          <a:p>
            <a:pPr>
              <a:lnSpc>
                <a:spcPct val="150000"/>
              </a:lnSpc>
            </a:pPr>
            <a:endParaRPr lang="zh-CN" altLang="en-US" sz="1400" b="1" dirty="0">
              <a:cs typeface="+mn-ea"/>
              <a:sym typeface="+mn-lt"/>
            </a:endParaRPr>
          </a:p>
        </p:txBody>
      </p:sp>
      <p:sp>
        <p:nvSpPr>
          <p:cNvPr id="2" name="文本框 1"/>
          <p:cNvSpPr txBox="1"/>
          <p:nvPr/>
        </p:nvSpPr>
        <p:spPr>
          <a:xfrm>
            <a:off x="1164590" y="5497830"/>
            <a:ext cx="10469880" cy="922020"/>
          </a:xfrm>
          <a:prstGeom prst="rect">
            <a:avLst/>
          </a:prstGeom>
          <a:noFill/>
        </p:spPr>
        <p:txBody>
          <a:bodyPr wrap="none" rtlCol="0" anchor="t">
            <a:spAutoFit/>
          </a:bodyPr>
          <a:lstStyle/>
          <a:p>
            <a:pPr algn="l">
              <a:lnSpc>
                <a:spcPct val="150000"/>
              </a:lnSpc>
            </a:pPr>
            <a:r>
              <a:rPr lang="zh-CN" altLang="en-US">
                <a:sym typeface="+mn-ea"/>
              </a:rPr>
              <a:t>通过降低价格、时间等门槛，提高游戏玩家对高价值账号稀缺属性的接受程度，获得更好的游戏体验；</a:t>
            </a:r>
          </a:p>
          <a:p>
            <a:pPr algn="l">
              <a:lnSpc>
                <a:spcPct val="150000"/>
              </a:lnSpc>
            </a:pPr>
            <a:r>
              <a:rPr lang="zh-CN" altLang="en-US">
                <a:sym typeface="+mn-ea"/>
              </a:rPr>
              <a:t>同时让众多氪金玩家也能通过“共享”模式，盘活账号资产，体现账号的回报价值。</a:t>
            </a:r>
            <a:endParaRPr lang="zh-CN" altLang="en-US"/>
          </a:p>
        </p:txBody>
      </p:sp>
    </p:spTree>
  </p:cSld>
  <p:clrMapOvr>
    <a:masterClrMapping/>
  </p:clrMapOvr>
  <p:transition spd="slow" advClick="0" advTm="310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834390" y="324485"/>
            <a:ext cx="3550920" cy="398780"/>
          </a:xfrm>
          <a:prstGeom prst="rect">
            <a:avLst/>
          </a:prstGeom>
          <a:noFill/>
        </p:spPr>
        <p:txBody>
          <a:bodyPr wrap="square" rtlCol="0">
            <a:spAutoFit/>
          </a:bodyPr>
          <a:lstStyle/>
          <a:p>
            <a:pPr defTabSz="457200"/>
            <a:r>
              <a:rPr lang="en-US" altLang="zh-CN" sz="2000" b="1">
                <a:latin typeface="Arial Bold" panose="020B0604020202090204" charset="0"/>
                <a:ea typeface="+mj-ea"/>
                <a:cs typeface="Arial Bold" panose="020B0604020202090204" charset="0"/>
                <a:sym typeface="+mn-ea"/>
              </a:rPr>
              <a:t>Gameland</a:t>
            </a:r>
            <a:r>
              <a:rPr lang="zh-CN" altLang="en-US" sz="2000" b="1">
                <a:latin typeface="Arial Bold" panose="020B0604020202090204" charset="0"/>
                <a:ea typeface="+mj-ea"/>
                <a:cs typeface="Arial Bold" panose="020B0604020202090204" charset="0"/>
                <a:sym typeface="+mn-ea"/>
              </a:rPr>
              <a:t>中的重要角色</a:t>
            </a:r>
          </a:p>
        </p:txBody>
      </p:sp>
      <p:grpSp>
        <p:nvGrpSpPr>
          <p:cNvPr id="3" name="组合 2"/>
          <p:cNvGrpSpPr/>
          <p:nvPr/>
        </p:nvGrpSpPr>
        <p:grpSpPr>
          <a:xfrm>
            <a:off x="3454484" y="1410352"/>
            <a:ext cx="5259551" cy="4358401"/>
            <a:chOff x="2685583" y="1218329"/>
            <a:chExt cx="3662962" cy="3035365"/>
          </a:xfrm>
        </p:grpSpPr>
        <p:cxnSp>
          <p:nvCxnSpPr>
            <p:cNvPr id="17" name="直接连接符 16"/>
            <p:cNvCxnSpPr/>
            <p:nvPr/>
          </p:nvCxnSpPr>
          <p:spPr>
            <a:xfrm flipH="1">
              <a:off x="5924717" y="3380695"/>
              <a:ext cx="4156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760084" y="4247835"/>
              <a:ext cx="87708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685583" y="3373249"/>
              <a:ext cx="4156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706386" y="2159285"/>
              <a:ext cx="4156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3592798" y="1218329"/>
              <a:ext cx="707403" cy="178728"/>
              <a:chOff x="4470269" y="1661160"/>
              <a:chExt cx="1290451" cy="262890"/>
            </a:xfrm>
          </p:grpSpPr>
          <p:cxnSp>
            <p:nvCxnSpPr>
              <p:cNvPr id="34" name="直接连接符 33"/>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115208" y="1952292"/>
              <a:ext cx="817690" cy="714916"/>
              <a:chOff x="6842760" y="26372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32" name="六边形 31"/>
              <p:cNvSpPr/>
              <p:nvPr/>
            </p:nvSpPr>
            <p:spPr>
              <a:xfrm>
                <a:off x="6842760" y="2637270"/>
                <a:ext cx="1203960" cy="1051560"/>
              </a:xfrm>
              <a:prstGeom prst="hexagon">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33" name="文本框 61"/>
              <p:cNvSpPr txBox="1"/>
              <p:nvPr/>
            </p:nvSpPr>
            <p:spPr>
              <a:xfrm>
                <a:off x="7024263" y="2809108"/>
                <a:ext cx="820724" cy="472922"/>
              </a:xfrm>
              <a:prstGeom prst="rect">
                <a:avLst/>
              </a:prstGeom>
              <a:noFill/>
              <a:ln w="381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cs typeface="+mn-ea"/>
                    <a:sym typeface="+mn-lt"/>
                  </a:rPr>
                  <a:t>02</a:t>
                </a:r>
                <a:endParaRPr kumimoji="0" lang="zh-CN" altLang="en-US" sz="2400" b="0" i="0" u="none" strike="noStrike" kern="1200" cap="none" spc="0" normalizeH="0" baseline="-3000" noProof="0" dirty="0">
                  <a:ln>
                    <a:noFill/>
                  </a:ln>
                  <a:solidFill>
                    <a:prstClr val="white"/>
                  </a:solidFill>
                  <a:effectLst/>
                  <a:uLnTx/>
                  <a:uFillTx/>
                  <a:cs typeface="+mn-ea"/>
                  <a:sym typeface="+mn-lt"/>
                </a:endParaRPr>
              </a:p>
            </p:txBody>
          </p:sp>
        </p:grpSp>
        <p:grpSp>
          <p:nvGrpSpPr>
            <p:cNvPr id="23" name="组合 22"/>
            <p:cNvGrpSpPr/>
            <p:nvPr/>
          </p:nvGrpSpPr>
          <p:grpSpPr>
            <a:xfrm>
              <a:off x="4119540" y="1387742"/>
              <a:ext cx="817690" cy="714917"/>
              <a:chOff x="5525852" y="187908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30" name="六边形 29"/>
              <p:cNvSpPr/>
              <p:nvPr/>
            </p:nvSpPr>
            <p:spPr>
              <a:xfrm>
                <a:off x="5525852" y="1879080"/>
                <a:ext cx="1203960" cy="1051560"/>
              </a:xfrm>
              <a:prstGeom prst="hexagon">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31" name="文本框 64"/>
              <p:cNvSpPr txBox="1"/>
              <p:nvPr/>
            </p:nvSpPr>
            <p:spPr>
              <a:xfrm>
                <a:off x="5686670" y="1989361"/>
                <a:ext cx="882326" cy="506814"/>
              </a:xfrm>
              <a:prstGeom prst="rect">
                <a:avLst/>
              </a:prstGeom>
              <a:noFill/>
              <a:ln w="38100">
                <a:noFill/>
              </a:ln>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cs typeface="+mn-ea"/>
                    <a:sym typeface="+mn-lt"/>
                  </a:rPr>
                  <a:t>01</a:t>
                </a:r>
                <a:endParaRPr kumimoji="0" lang="zh-CN" altLang="en-US" sz="2400" b="0" i="0" u="none" strike="noStrike" kern="1200" cap="none" spc="0" normalizeH="0" baseline="-3000" noProof="0" dirty="0">
                  <a:ln>
                    <a:noFill/>
                  </a:ln>
                  <a:solidFill>
                    <a:prstClr val="white"/>
                  </a:solidFill>
                  <a:effectLst/>
                  <a:uLnTx/>
                  <a:uFillTx/>
                  <a:cs typeface="+mn-ea"/>
                  <a:sym typeface="+mn-lt"/>
                </a:endParaRPr>
              </a:p>
            </p:txBody>
          </p:sp>
        </p:grpSp>
        <p:grpSp>
          <p:nvGrpSpPr>
            <p:cNvPr id="25" name="组合 24"/>
            <p:cNvGrpSpPr/>
            <p:nvPr/>
          </p:nvGrpSpPr>
          <p:grpSpPr>
            <a:xfrm>
              <a:off x="5107028" y="3023238"/>
              <a:ext cx="817690" cy="714917"/>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28" name="六边形 27"/>
              <p:cNvSpPr/>
              <p:nvPr/>
            </p:nvSpPr>
            <p:spPr>
              <a:xfrm>
                <a:off x="6842760" y="4008870"/>
                <a:ext cx="1203960" cy="1051560"/>
              </a:xfrm>
              <a:prstGeom prst="hexagon">
                <a:avLst/>
              </a:prstGeom>
              <a:solidFill>
                <a:schemeClr val="accent5">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29" name="文本框 67"/>
              <p:cNvSpPr txBox="1"/>
              <p:nvPr/>
            </p:nvSpPr>
            <p:spPr>
              <a:xfrm>
                <a:off x="6981635" y="4119151"/>
                <a:ext cx="926211" cy="506814"/>
              </a:xfrm>
              <a:prstGeom prst="rect">
                <a:avLst/>
              </a:prstGeom>
              <a:noFill/>
              <a:ln w="38100">
                <a:noFill/>
              </a:ln>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cs typeface="+mn-ea"/>
                    <a:sym typeface="+mn-lt"/>
                  </a:rPr>
                  <a:t>03</a:t>
                </a:r>
                <a:endParaRPr kumimoji="0" lang="zh-CN" altLang="en-US" sz="2400" b="0" i="0" u="none" strike="noStrike" kern="1200" cap="none" spc="0" normalizeH="0" baseline="-3000" noProof="0" dirty="0">
                  <a:ln>
                    <a:noFill/>
                  </a:ln>
                  <a:solidFill>
                    <a:prstClr val="white"/>
                  </a:solidFill>
                  <a:effectLst/>
                  <a:uLnTx/>
                  <a:uFillTx/>
                  <a:cs typeface="+mn-ea"/>
                  <a:sym typeface="+mn-lt"/>
                </a:endParaRPr>
              </a:p>
            </p:txBody>
          </p:sp>
        </p:grpSp>
        <p:grpSp>
          <p:nvGrpSpPr>
            <p:cNvPr id="26" name="组合 25"/>
            <p:cNvGrpSpPr/>
            <p:nvPr/>
          </p:nvGrpSpPr>
          <p:grpSpPr>
            <a:xfrm>
              <a:off x="3101231" y="3014501"/>
              <a:ext cx="817690" cy="714917"/>
              <a:chOff x="420624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27" name="六边形 26"/>
              <p:cNvSpPr/>
              <p:nvPr/>
            </p:nvSpPr>
            <p:spPr>
              <a:xfrm>
                <a:off x="4206240" y="4008870"/>
                <a:ext cx="1203960" cy="1051560"/>
              </a:xfrm>
              <a:prstGeom prst="hexagon">
                <a:avLst/>
              </a:prstGeom>
              <a:solidFill>
                <a:schemeClr val="accent3">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35" name="文本框 70"/>
              <p:cNvSpPr txBox="1"/>
              <p:nvPr/>
            </p:nvSpPr>
            <p:spPr>
              <a:xfrm>
                <a:off x="4397859" y="4183708"/>
                <a:ext cx="820724" cy="506814"/>
              </a:xfrm>
              <a:prstGeom prst="rect">
                <a:avLst/>
              </a:prstGeom>
              <a:noFill/>
              <a:ln w="38100">
                <a:noFill/>
              </a:ln>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cs typeface="+mn-ea"/>
                    <a:sym typeface="+mn-lt"/>
                  </a:rPr>
                  <a:t>05</a:t>
                </a:r>
                <a:endParaRPr kumimoji="0" lang="zh-CN" altLang="en-US" sz="2400" b="0" i="0" u="none" strike="noStrike" kern="1200" cap="none" spc="0" normalizeH="0" baseline="-3000" noProof="0" dirty="0">
                  <a:ln>
                    <a:noFill/>
                  </a:ln>
                  <a:solidFill>
                    <a:prstClr val="white"/>
                  </a:solidFill>
                  <a:effectLst/>
                  <a:uLnTx/>
                  <a:uFillTx/>
                  <a:cs typeface="+mn-ea"/>
                  <a:sym typeface="+mn-lt"/>
                </a:endParaRPr>
              </a:p>
            </p:txBody>
          </p:sp>
        </p:grpSp>
        <p:grpSp>
          <p:nvGrpSpPr>
            <p:cNvPr id="37" name="组合 36"/>
            <p:cNvGrpSpPr/>
            <p:nvPr/>
          </p:nvGrpSpPr>
          <p:grpSpPr>
            <a:xfrm>
              <a:off x="3122033" y="1923678"/>
              <a:ext cx="817690" cy="714916"/>
              <a:chOff x="4206240" y="26372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38" name="六边形 37"/>
              <p:cNvSpPr/>
              <p:nvPr/>
            </p:nvSpPr>
            <p:spPr>
              <a:xfrm>
                <a:off x="4206240" y="2637270"/>
                <a:ext cx="1203960" cy="1051560"/>
              </a:xfrm>
              <a:prstGeom prst="hexagon">
                <a:avLst/>
              </a:prstGeom>
              <a:solidFill>
                <a:schemeClr val="accent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39" name="文本框 73"/>
              <p:cNvSpPr txBox="1"/>
              <p:nvPr/>
            </p:nvSpPr>
            <p:spPr>
              <a:xfrm>
                <a:off x="4387743" y="2809108"/>
                <a:ext cx="820724" cy="472922"/>
              </a:xfrm>
              <a:prstGeom prst="rect">
                <a:avLst/>
              </a:prstGeom>
              <a:noFill/>
              <a:ln w="381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cs typeface="+mn-ea"/>
                    <a:sym typeface="+mn-lt"/>
                  </a:rPr>
                  <a:t>06</a:t>
                </a:r>
                <a:endParaRPr kumimoji="0" lang="zh-CN" altLang="en-US" sz="2400" b="0" i="0" u="none" strike="noStrike" kern="1200" cap="none" spc="0" normalizeH="0" baseline="-3000" noProof="0" dirty="0">
                  <a:ln>
                    <a:noFill/>
                  </a:ln>
                  <a:solidFill>
                    <a:prstClr val="white"/>
                  </a:solidFill>
                  <a:effectLst/>
                  <a:uLnTx/>
                  <a:uFillTx/>
                  <a:cs typeface="+mn-ea"/>
                  <a:sym typeface="+mn-lt"/>
                </a:endParaRPr>
              </a:p>
            </p:txBody>
          </p:sp>
        </p:grpSp>
        <p:grpSp>
          <p:nvGrpSpPr>
            <p:cNvPr id="40" name="组合 39"/>
            <p:cNvGrpSpPr/>
            <p:nvPr/>
          </p:nvGrpSpPr>
          <p:grpSpPr>
            <a:xfrm flipH="1">
              <a:off x="5748086" y="1783021"/>
              <a:ext cx="600459" cy="178728"/>
              <a:chOff x="4255294" y="1661160"/>
              <a:chExt cx="1505426" cy="262890"/>
            </a:xfrm>
          </p:grpSpPr>
          <p:cxnSp>
            <p:nvCxnSpPr>
              <p:cNvPr id="41" name="直接连接符 40"/>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3879786" y="2289632"/>
              <a:ext cx="1289417" cy="1082733"/>
              <a:chOff x="5915626" y="3207123"/>
              <a:chExt cx="1898528" cy="1592580"/>
            </a:xfrm>
            <a:solidFill>
              <a:schemeClr val="accent3">
                <a:lumMod val="75000"/>
              </a:schemeClr>
            </a:solidFill>
            <a:effectLst>
              <a:outerShdw blurRad="101600" dist="38100" dir="8100000" algn="tr" rotWithShape="0">
                <a:prstClr val="black">
                  <a:alpha val="40000"/>
                </a:prstClr>
              </a:outerShdw>
            </a:effectLst>
          </p:grpSpPr>
          <p:sp>
            <p:nvSpPr>
              <p:cNvPr id="44" name="六边形 43"/>
              <p:cNvSpPr/>
              <p:nvPr/>
            </p:nvSpPr>
            <p:spPr>
              <a:xfrm>
                <a:off x="5927099" y="3207123"/>
                <a:ext cx="1887055" cy="1592580"/>
              </a:xfrm>
              <a:prstGeom prst="hexagon">
                <a:avLst/>
              </a:prstGeom>
              <a:solidFill>
                <a:schemeClr val="accent6">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prstClr val="white"/>
                  </a:solidFill>
                  <a:effectLst/>
                  <a:uLnTx/>
                  <a:uFillTx/>
                  <a:cs typeface="+mn-ea"/>
                  <a:sym typeface="+mn-lt"/>
                </a:endParaRPr>
              </a:p>
            </p:txBody>
          </p:sp>
          <p:sp>
            <p:nvSpPr>
              <p:cNvPr id="45" name="文本框 1"/>
              <p:cNvSpPr txBox="1"/>
              <p:nvPr/>
            </p:nvSpPr>
            <p:spPr>
              <a:xfrm>
                <a:off x="5915626" y="3771452"/>
                <a:ext cx="1749095" cy="441395"/>
              </a:xfrm>
              <a:prstGeom prst="rect">
                <a:avLst/>
              </a:prstGeom>
              <a:noFill/>
              <a:ln w="381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white"/>
                    </a:solidFill>
                    <a:effectLst/>
                    <a:uLnTx/>
                    <a:uFillTx/>
                    <a:cs typeface="+mn-ea"/>
                    <a:sym typeface="+mn-lt"/>
                  </a:rPr>
                  <a:t>Gameland</a:t>
                </a:r>
              </a:p>
            </p:txBody>
          </p:sp>
        </p:grpSp>
        <p:grpSp>
          <p:nvGrpSpPr>
            <p:cNvPr id="46" name="组合 45"/>
            <p:cNvGrpSpPr/>
            <p:nvPr/>
          </p:nvGrpSpPr>
          <p:grpSpPr>
            <a:xfrm>
              <a:off x="4119540" y="3538778"/>
              <a:ext cx="817690" cy="714916"/>
              <a:chOff x="5525852" y="468324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7" name="六边形 46"/>
              <p:cNvSpPr/>
              <p:nvPr/>
            </p:nvSpPr>
            <p:spPr>
              <a:xfrm>
                <a:off x="5525852" y="4683240"/>
                <a:ext cx="1203960" cy="1051560"/>
              </a:xfrm>
              <a:prstGeom prst="hexagon">
                <a:avLst/>
              </a:prstGeom>
              <a:solidFill>
                <a:schemeClr val="accent4">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48" name="文本框 76"/>
              <p:cNvSpPr txBox="1"/>
              <p:nvPr/>
            </p:nvSpPr>
            <p:spPr>
              <a:xfrm>
                <a:off x="5693284" y="4855078"/>
                <a:ext cx="820724" cy="472922"/>
              </a:xfrm>
              <a:prstGeom prst="rect">
                <a:avLst/>
              </a:prstGeom>
              <a:noFill/>
              <a:ln w="381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cs typeface="+mn-ea"/>
                    <a:sym typeface="+mn-lt"/>
                  </a:rPr>
                  <a:t>04</a:t>
                </a:r>
                <a:endParaRPr kumimoji="0" lang="zh-CN" altLang="en-US" sz="2400" b="0" i="0" u="none" strike="noStrike" kern="1200" cap="none" spc="0" normalizeH="0" baseline="-3000" noProof="0" dirty="0">
                  <a:ln>
                    <a:noFill/>
                  </a:ln>
                  <a:solidFill>
                    <a:prstClr val="white"/>
                  </a:solidFill>
                  <a:effectLst/>
                  <a:uLnTx/>
                  <a:uFillTx/>
                  <a:cs typeface="+mn-ea"/>
                  <a:sym typeface="+mn-lt"/>
                </a:endParaRPr>
              </a:p>
            </p:txBody>
          </p:sp>
        </p:grpSp>
      </p:grpSp>
      <p:sp>
        <p:nvSpPr>
          <p:cNvPr id="49" name="矩形 48"/>
          <p:cNvSpPr/>
          <p:nvPr/>
        </p:nvSpPr>
        <p:spPr>
          <a:xfrm>
            <a:off x="3184428" y="1233920"/>
            <a:ext cx="870585" cy="368300"/>
          </a:xfrm>
          <a:prstGeom prst="rect">
            <a:avLst/>
          </a:prstGeom>
        </p:spPr>
        <p:txBody>
          <a:bodyPr wrap="none">
            <a:spAutoFit/>
          </a:bodyPr>
          <a:lstStyle/>
          <a:p>
            <a:pPr lvl="0" algn="ctr"/>
            <a:r>
              <a:rPr lang="zh-CN" altLang="en-US" b="1" dirty="0">
                <a:solidFill>
                  <a:srgbClr val="95B3D7"/>
                </a:solidFill>
                <a:cs typeface="+mn-ea"/>
                <a:sym typeface="+mn-lt"/>
              </a:rPr>
              <a:t>出租方</a:t>
            </a:r>
          </a:p>
        </p:txBody>
      </p:sp>
      <p:sp>
        <p:nvSpPr>
          <p:cNvPr id="50" name="文本框 49"/>
          <p:cNvSpPr txBox="1"/>
          <p:nvPr/>
        </p:nvSpPr>
        <p:spPr>
          <a:xfrm>
            <a:off x="2467438" y="1666158"/>
            <a:ext cx="2530528" cy="275590"/>
          </a:xfrm>
          <a:prstGeom prst="rect">
            <a:avLst/>
          </a:prstGeom>
          <a:noFill/>
        </p:spPr>
        <p:txBody>
          <a:bodyPr wrap="square" rtlCol="0">
            <a:spAutoFit/>
          </a:bodyPr>
          <a:lstStyle/>
          <a:p>
            <a:pPr algn="ctr">
              <a:spcBef>
                <a:spcPts val="600"/>
              </a:spcBef>
            </a:pPr>
            <a:r>
              <a:rPr lang="zh-CN" altLang="en-US" sz="1200">
                <a:latin typeface="Arial Bold" panose="020B0604020202090204" charset="0"/>
                <a:cs typeface="Arial Bold" panose="020B0604020202090204" charset="0"/>
                <a:sym typeface="+mn-ea"/>
              </a:rPr>
              <a:t>出租游戏</a:t>
            </a:r>
            <a:r>
              <a:rPr lang="en-US" altLang="zh-CN" sz="1200">
                <a:latin typeface="Arial Bold" panose="020B0604020202090204" charset="0"/>
                <a:cs typeface="Arial Bold" panose="020B0604020202090204" charset="0"/>
                <a:sym typeface="+mn-ea"/>
              </a:rPr>
              <a:t>NFT</a:t>
            </a:r>
            <a:r>
              <a:rPr lang="zh-CN" altLang="en-US" sz="1200">
                <a:latin typeface="Arial Bold" panose="020B0604020202090204" charset="0"/>
                <a:cs typeface="Arial Bold" panose="020B0604020202090204" charset="0"/>
                <a:sym typeface="+mn-ea"/>
              </a:rPr>
              <a:t>产品的用户</a:t>
            </a:r>
            <a:endParaRPr lang="en-US" altLang="zh-CN" sz="1200" dirty="0">
              <a:cs typeface="+mn-ea"/>
              <a:sym typeface="+mn-lt"/>
            </a:endParaRPr>
          </a:p>
        </p:txBody>
      </p:sp>
      <p:sp>
        <p:nvSpPr>
          <p:cNvPr id="51" name="矩形 50"/>
          <p:cNvSpPr/>
          <p:nvPr/>
        </p:nvSpPr>
        <p:spPr>
          <a:xfrm>
            <a:off x="1856402" y="2576780"/>
            <a:ext cx="870585" cy="368300"/>
          </a:xfrm>
          <a:prstGeom prst="rect">
            <a:avLst/>
          </a:prstGeom>
        </p:spPr>
        <p:txBody>
          <a:bodyPr wrap="none">
            <a:spAutoFit/>
          </a:bodyPr>
          <a:lstStyle/>
          <a:p>
            <a:pPr lvl="0" algn="ctr"/>
            <a:r>
              <a:rPr lang="zh-CN" altLang="en-US" b="1" dirty="0">
                <a:solidFill>
                  <a:srgbClr val="D99694"/>
                </a:solidFill>
                <a:cs typeface="+mn-ea"/>
                <a:sym typeface="+mn-lt"/>
              </a:rPr>
              <a:t>租用方</a:t>
            </a:r>
          </a:p>
        </p:txBody>
      </p:sp>
      <p:sp>
        <p:nvSpPr>
          <p:cNvPr id="52" name="文本框 51"/>
          <p:cNvSpPr txBox="1"/>
          <p:nvPr/>
        </p:nvSpPr>
        <p:spPr>
          <a:xfrm>
            <a:off x="1139411" y="3009018"/>
            <a:ext cx="2530528" cy="275590"/>
          </a:xfrm>
          <a:prstGeom prst="rect">
            <a:avLst/>
          </a:prstGeom>
          <a:noFill/>
        </p:spPr>
        <p:txBody>
          <a:bodyPr wrap="square" rtlCol="0">
            <a:spAutoFit/>
          </a:bodyPr>
          <a:lstStyle/>
          <a:p>
            <a:pPr algn="ctr">
              <a:spcBef>
                <a:spcPts val="600"/>
              </a:spcBef>
            </a:pPr>
            <a:r>
              <a:rPr lang="zh-CN" altLang="en-US" sz="1200">
                <a:latin typeface="Arial Bold" panose="020B0604020202090204" charset="0"/>
                <a:cs typeface="Arial Bold" panose="020B0604020202090204" charset="0"/>
                <a:sym typeface="+mn-ea"/>
              </a:rPr>
              <a:t>租赁游戏</a:t>
            </a:r>
            <a:r>
              <a:rPr lang="en-US" altLang="zh-CN" sz="1200">
                <a:latin typeface="Arial Bold" panose="020B0604020202090204" charset="0"/>
                <a:cs typeface="Arial Bold" panose="020B0604020202090204" charset="0"/>
                <a:sym typeface="+mn-ea"/>
              </a:rPr>
              <a:t>NFT</a:t>
            </a:r>
            <a:r>
              <a:rPr lang="zh-CN" altLang="en-US" sz="1200">
                <a:latin typeface="Arial Bold" panose="020B0604020202090204" charset="0"/>
                <a:cs typeface="Arial Bold" panose="020B0604020202090204" charset="0"/>
                <a:sym typeface="+mn-ea"/>
              </a:rPr>
              <a:t>产品的用户</a:t>
            </a:r>
            <a:endParaRPr lang="en-US" altLang="zh-CN" sz="1200" dirty="0">
              <a:cs typeface="+mn-ea"/>
              <a:sym typeface="+mn-lt"/>
            </a:endParaRPr>
          </a:p>
        </p:txBody>
      </p:sp>
      <p:sp>
        <p:nvSpPr>
          <p:cNvPr id="53" name="矩形 52"/>
          <p:cNvSpPr/>
          <p:nvPr/>
        </p:nvSpPr>
        <p:spPr>
          <a:xfrm>
            <a:off x="1712128" y="4297058"/>
            <a:ext cx="1099820" cy="368300"/>
          </a:xfrm>
          <a:prstGeom prst="rect">
            <a:avLst/>
          </a:prstGeom>
        </p:spPr>
        <p:txBody>
          <a:bodyPr wrap="none">
            <a:spAutoFit/>
          </a:bodyPr>
          <a:lstStyle/>
          <a:p>
            <a:pPr lvl="0" algn="ctr"/>
            <a:r>
              <a:rPr lang="zh-CN" altLang="en-US" b="1">
                <a:solidFill>
                  <a:srgbClr val="C3D69B"/>
                </a:solidFill>
                <a:latin typeface="Arial Bold" panose="020B0604020202090204" charset="0"/>
                <a:cs typeface="Arial Bold" panose="020B0604020202090204" charset="0"/>
                <a:sym typeface="+mn-ea"/>
              </a:rPr>
              <a:t>游戏用户</a:t>
            </a:r>
            <a:endParaRPr lang="zh-CN" altLang="en-US" b="1" dirty="0">
              <a:solidFill>
                <a:srgbClr val="C3D69B"/>
              </a:solidFill>
              <a:latin typeface="Arial Bold" panose="020B0604020202090204" charset="0"/>
              <a:cs typeface="Arial Bold" panose="020B0604020202090204" charset="0"/>
              <a:sym typeface="+mn-ea"/>
            </a:endParaRPr>
          </a:p>
        </p:txBody>
      </p:sp>
      <p:sp>
        <p:nvSpPr>
          <p:cNvPr id="54" name="文本框 53"/>
          <p:cNvSpPr txBox="1"/>
          <p:nvPr/>
        </p:nvSpPr>
        <p:spPr>
          <a:xfrm>
            <a:off x="1109755" y="4729296"/>
            <a:ext cx="2530528" cy="275590"/>
          </a:xfrm>
          <a:prstGeom prst="rect">
            <a:avLst/>
          </a:prstGeom>
          <a:noFill/>
        </p:spPr>
        <p:txBody>
          <a:bodyPr wrap="square" rtlCol="0">
            <a:spAutoFit/>
          </a:bodyPr>
          <a:lstStyle/>
          <a:p>
            <a:pPr algn="ctr">
              <a:spcBef>
                <a:spcPts val="600"/>
              </a:spcBef>
            </a:pPr>
            <a:r>
              <a:rPr lang="zh-CN" altLang="en-US" sz="1200">
                <a:latin typeface="Arial Bold" panose="020B0604020202090204" charset="0"/>
                <a:cs typeface="Arial Bold" panose="020B0604020202090204" charset="0"/>
                <a:sym typeface="+mn-ea"/>
              </a:rPr>
              <a:t>参与游戏的用户</a:t>
            </a:r>
            <a:endParaRPr lang="en-US" altLang="zh-CN" sz="1200" dirty="0">
              <a:cs typeface="+mn-ea"/>
              <a:sym typeface="+mn-lt"/>
            </a:endParaRPr>
          </a:p>
        </p:txBody>
      </p:sp>
      <p:sp>
        <p:nvSpPr>
          <p:cNvPr id="55" name="矩形 54"/>
          <p:cNvSpPr/>
          <p:nvPr/>
        </p:nvSpPr>
        <p:spPr>
          <a:xfrm>
            <a:off x="8203269" y="5584087"/>
            <a:ext cx="1107996" cy="369332"/>
          </a:xfrm>
          <a:prstGeom prst="rect">
            <a:avLst/>
          </a:prstGeom>
        </p:spPr>
        <p:txBody>
          <a:bodyPr wrap="none">
            <a:spAutoFit/>
          </a:bodyPr>
          <a:lstStyle/>
          <a:p>
            <a:pPr lvl="0" algn="ctr"/>
            <a:r>
              <a:rPr lang="zh-CN" altLang="en-US" b="1" dirty="0" smtClean="0">
                <a:solidFill>
                  <a:srgbClr val="B3A2C7"/>
                </a:solidFill>
                <a:latin typeface="Arial Bold" panose="020B0604020202090204" charset="0"/>
                <a:cs typeface="Arial Bold" panose="020B0604020202090204" charset="0"/>
                <a:sym typeface="+mn-ea"/>
              </a:rPr>
              <a:t>游戏公会</a:t>
            </a:r>
            <a:endParaRPr lang="zh-CN" altLang="en-US" b="1" dirty="0">
              <a:solidFill>
                <a:srgbClr val="B3A2C7"/>
              </a:solidFill>
              <a:latin typeface="Arial Bold" panose="020B0604020202090204" charset="0"/>
              <a:cs typeface="Arial Bold" panose="020B0604020202090204" charset="0"/>
              <a:sym typeface="+mn-ea"/>
            </a:endParaRPr>
          </a:p>
        </p:txBody>
      </p:sp>
      <p:sp>
        <p:nvSpPr>
          <p:cNvPr id="56" name="文本框 55"/>
          <p:cNvSpPr txBox="1"/>
          <p:nvPr/>
        </p:nvSpPr>
        <p:spPr>
          <a:xfrm>
            <a:off x="7604986" y="6016325"/>
            <a:ext cx="2530528" cy="275590"/>
          </a:xfrm>
          <a:prstGeom prst="rect">
            <a:avLst/>
          </a:prstGeom>
          <a:noFill/>
        </p:spPr>
        <p:txBody>
          <a:bodyPr wrap="square" rtlCol="0">
            <a:spAutoFit/>
          </a:bodyPr>
          <a:lstStyle/>
          <a:p>
            <a:pPr algn="ctr">
              <a:spcBef>
                <a:spcPts val="600"/>
              </a:spcBef>
            </a:pPr>
            <a:r>
              <a:rPr lang="zh-CN" altLang="en-US" sz="1200">
                <a:latin typeface="Arial Bold" panose="020B0604020202090204" charset="0"/>
                <a:cs typeface="Arial Bold" panose="020B0604020202090204" charset="0"/>
                <a:sym typeface="+mn-ea"/>
              </a:rPr>
              <a:t>玩游戏为主要目的聚集起来的组织</a:t>
            </a:r>
            <a:endParaRPr lang="en-US" altLang="zh-CN" sz="1200" dirty="0">
              <a:cs typeface="+mn-ea"/>
              <a:sym typeface="+mn-lt"/>
            </a:endParaRPr>
          </a:p>
        </p:txBody>
      </p:sp>
      <p:sp>
        <p:nvSpPr>
          <p:cNvPr id="57" name="矩形 56"/>
          <p:cNvSpPr/>
          <p:nvPr/>
        </p:nvSpPr>
        <p:spPr>
          <a:xfrm>
            <a:off x="9032299" y="4330571"/>
            <a:ext cx="1558290" cy="368300"/>
          </a:xfrm>
          <a:prstGeom prst="rect">
            <a:avLst/>
          </a:prstGeom>
        </p:spPr>
        <p:txBody>
          <a:bodyPr wrap="none">
            <a:spAutoFit/>
          </a:bodyPr>
          <a:lstStyle/>
          <a:p>
            <a:pPr lvl="0" algn="ctr"/>
            <a:r>
              <a:rPr lang="zh-CN" altLang="en-US" b="1">
                <a:solidFill>
                  <a:srgbClr val="93CDDD"/>
                </a:solidFill>
                <a:sym typeface="+mn-ea"/>
              </a:rPr>
              <a:t>社区治理用户</a:t>
            </a:r>
            <a:endParaRPr lang="zh-CN" altLang="en-US" b="1" dirty="0">
              <a:solidFill>
                <a:srgbClr val="93CDDD"/>
              </a:solidFill>
              <a:cs typeface="+mn-ea"/>
              <a:sym typeface="+mn-ea"/>
            </a:endParaRPr>
          </a:p>
        </p:txBody>
      </p:sp>
      <p:sp>
        <p:nvSpPr>
          <p:cNvPr id="58" name="文本框 57"/>
          <p:cNvSpPr txBox="1"/>
          <p:nvPr/>
        </p:nvSpPr>
        <p:spPr>
          <a:xfrm>
            <a:off x="8658860" y="4762500"/>
            <a:ext cx="2785110" cy="368300"/>
          </a:xfrm>
          <a:prstGeom prst="rect">
            <a:avLst/>
          </a:prstGeom>
          <a:noFill/>
        </p:spPr>
        <p:txBody>
          <a:bodyPr wrap="square" rtlCol="0">
            <a:spAutoFit/>
          </a:bodyPr>
          <a:lstStyle/>
          <a:p>
            <a:pPr indent="0">
              <a:lnSpc>
                <a:spcPct val="150000"/>
              </a:lnSpc>
              <a:buFont typeface="Arial" panose="020B0604020202090204" pitchFamily="34" charset="0"/>
              <a:buNone/>
            </a:pPr>
            <a:r>
              <a:rPr lang="en-US" altLang="zh-CN" sz="1200">
                <a:sym typeface="+mn-ea"/>
              </a:rPr>
              <a:t>DAO</a:t>
            </a:r>
            <a:r>
              <a:rPr lang="zh-CN" altLang="en-US" sz="1200">
                <a:sym typeface="+mn-ea"/>
              </a:rPr>
              <a:t>社区中参与社区治理的用户</a:t>
            </a:r>
            <a:endParaRPr lang="en-US" altLang="zh-CN" sz="1200" dirty="0">
              <a:cs typeface="+mn-ea"/>
              <a:sym typeface="+mn-lt"/>
            </a:endParaRPr>
          </a:p>
        </p:txBody>
      </p:sp>
      <p:sp>
        <p:nvSpPr>
          <p:cNvPr id="59" name="矩形 58"/>
          <p:cNvSpPr/>
          <p:nvPr/>
        </p:nvSpPr>
        <p:spPr>
          <a:xfrm>
            <a:off x="9180358" y="2020100"/>
            <a:ext cx="1329055" cy="368300"/>
          </a:xfrm>
          <a:prstGeom prst="rect">
            <a:avLst/>
          </a:prstGeom>
        </p:spPr>
        <p:txBody>
          <a:bodyPr wrap="none">
            <a:spAutoFit/>
          </a:bodyPr>
          <a:lstStyle/>
          <a:p>
            <a:pPr lvl="0" algn="ctr"/>
            <a:r>
              <a:rPr lang="zh-CN" altLang="en-US" b="1">
                <a:solidFill>
                  <a:srgbClr val="9BBB59"/>
                </a:solidFill>
                <a:sym typeface="+mn-ea"/>
              </a:rPr>
              <a:t>价值评估者</a:t>
            </a:r>
            <a:endParaRPr lang="zh-CN" altLang="en-US" b="1" dirty="0">
              <a:solidFill>
                <a:srgbClr val="9BBB59"/>
              </a:solidFill>
              <a:cs typeface="+mn-ea"/>
              <a:sym typeface="+mn-ea"/>
            </a:endParaRPr>
          </a:p>
        </p:txBody>
      </p:sp>
      <p:sp>
        <p:nvSpPr>
          <p:cNvPr id="60" name="文本框 59"/>
          <p:cNvSpPr txBox="1"/>
          <p:nvPr/>
        </p:nvSpPr>
        <p:spPr>
          <a:xfrm>
            <a:off x="8692515" y="2452370"/>
            <a:ext cx="2903220" cy="275590"/>
          </a:xfrm>
          <a:prstGeom prst="rect">
            <a:avLst/>
          </a:prstGeom>
          <a:noFill/>
        </p:spPr>
        <p:txBody>
          <a:bodyPr wrap="square" rtlCol="0">
            <a:spAutoFit/>
          </a:bodyPr>
          <a:lstStyle/>
          <a:p>
            <a:pPr algn="ctr">
              <a:spcBef>
                <a:spcPts val="600"/>
              </a:spcBef>
            </a:pPr>
            <a:r>
              <a:rPr lang="zh-CN" altLang="en-US" sz="1200">
                <a:sym typeface="+mn-ea"/>
              </a:rPr>
              <a:t>负责游戏</a:t>
            </a:r>
            <a:r>
              <a:rPr lang="en-US" altLang="zh-CN" sz="1200">
                <a:sym typeface="+mn-ea"/>
              </a:rPr>
              <a:t>NFT</a:t>
            </a:r>
            <a:r>
              <a:rPr lang="zh-CN" altLang="en-US" sz="1200">
                <a:sym typeface="+mn-ea"/>
              </a:rPr>
              <a:t>产品租赁价值评估的用户</a:t>
            </a:r>
            <a:endParaRPr lang="en-US" altLang="zh-CN" sz="1200" dirty="0">
              <a:cs typeface="+mn-ea"/>
              <a:sym typeface="+mn-lt"/>
            </a:endParaRPr>
          </a:p>
        </p:txBody>
      </p:sp>
    </p:spTree>
  </p:cSld>
  <p:clrMapOvr>
    <a:masterClrMapping/>
  </p:clrMapOvr>
  <p:transition spd="slow" advClick="0" advTm="310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834390" y="324485"/>
            <a:ext cx="3550920" cy="398780"/>
          </a:xfrm>
          <a:prstGeom prst="rect">
            <a:avLst/>
          </a:prstGeom>
          <a:noFill/>
        </p:spPr>
        <p:txBody>
          <a:bodyPr wrap="square" rtlCol="0">
            <a:spAutoFit/>
          </a:bodyPr>
          <a:lstStyle/>
          <a:p>
            <a:pPr defTabSz="457200"/>
            <a:r>
              <a:rPr lang="en-US" altLang="zh-CN" sz="2000" b="1">
                <a:latin typeface="Arial Bold" panose="020B0604020202090204" charset="0"/>
                <a:ea typeface="+mj-ea"/>
                <a:cs typeface="Arial Bold" panose="020B0604020202090204" charset="0"/>
                <a:sym typeface="+mn-ea"/>
              </a:rPr>
              <a:t>Gameland</a:t>
            </a:r>
            <a:r>
              <a:rPr lang="zh-CN" altLang="en-US" sz="2000" b="1">
                <a:latin typeface="Arial Bold" panose="020B0604020202090204" charset="0"/>
                <a:ea typeface="+mj-ea"/>
                <a:cs typeface="Arial Bold" panose="020B0604020202090204" charset="0"/>
                <a:sym typeface="+mn-ea"/>
              </a:rPr>
              <a:t>中的用户角色</a:t>
            </a:r>
          </a:p>
        </p:txBody>
      </p:sp>
      <p:sp>
        <p:nvSpPr>
          <p:cNvPr id="2" name="文本框 1"/>
          <p:cNvSpPr txBox="1"/>
          <p:nvPr/>
        </p:nvSpPr>
        <p:spPr>
          <a:xfrm>
            <a:off x="252095" y="1844675"/>
            <a:ext cx="5549265" cy="4154170"/>
          </a:xfrm>
          <a:prstGeom prst="rect">
            <a:avLst/>
          </a:prstGeom>
          <a:noFill/>
        </p:spPr>
        <p:txBody>
          <a:bodyPr wrap="square" rtlCol="0" anchor="t">
            <a:spAutoFit/>
          </a:bodyPr>
          <a:lstStyle/>
          <a:p>
            <a:pPr>
              <a:lnSpc>
                <a:spcPct val="150000"/>
              </a:lnSpc>
            </a:pPr>
            <a:r>
              <a:rPr lang="zh-CN" altLang="en-US" sz="1600" b="1">
                <a:latin typeface="+mn-ea"/>
                <a:cs typeface="+mn-ea"/>
              </a:rPr>
              <a:t>出租方（借出 NFT）</a:t>
            </a:r>
            <a:endParaRPr lang="zh-CN" altLang="en-US" sz="1600">
              <a:latin typeface="+mn-ea"/>
              <a:cs typeface="+mn-ea"/>
            </a:endParaRPr>
          </a:p>
          <a:p>
            <a:pPr marL="285750" indent="-285750">
              <a:lnSpc>
                <a:spcPct val="150000"/>
              </a:lnSpc>
              <a:buFont typeface="Arial" panose="020B0604020202090204" pitchFamily="34" charset="0"/>
              <a:buChar char="•"/>
            </a:pPr>
            <a:r>
              <a:rPr lang="zh-CN" altLang="en-US" sz="1600">
                <a:latin typeface="+mn-ea"/>
                <a:cs typeface="+mn-ea"/>
              </a:rPr>
              <a:t>在 </a:t>
            </a:r>
            <a:r>
              <a:rPr lang="en-US" altLang="zh-CN" sz="1600">
                <a:latin typeface="+mn-ea"/>
                <a:cs typeface="+mn-ea"/>
              </a:rPr>
              <a:t>Gameland</a:t>
            </a:r>
            <a:r>
              <a:rPr lang="zh-CN" altLang="en-US" sz="1600">
                <a:latin typeface="+mn-ea"/>
                <a:cs typeface="+mn-ea"/>
              </a:rPr>
              <a:t>平台上，用户可以出租一个或多个</a:t>
            </a:r>
            <a:r>
              <a:rPr lang="en-US" altLang="zh-CN" sz="1600">
                <a:latin typeface="+mn-ea"/>
                <a:cs typeface="+mn-ea"/>
              </a:rPr>
              <a:t>NFT</a:t>
            </a:r>
            <a:r>
              <a:rPr lang="zh-CN" altLang="en-US" sz="1600">
                <a:latin typeface="+mn-ea"/>
                <a:cs typeface="+mn-ea"/>
              </a:rPr>
              <a:t>产品。</a:t>
            </a:r>
          </a:p>
          <a:p>
            <a:pPr marL="285750" indent="-285750">
              <a:lnSpc>
                <a:spcPct val="150000"/>
              </a:lnSpc>
              <a:buFont typeface="Arial" panose="020B0604020202090204" pitchFamily="34" charset="0"/>
              <a:buChar char="•"/>
            </a:pPr>
            <a:r>
              <a:rPr lang="zh-CN" altLang="en-US" sz="1600">
                <a:latin typeface="+mn-ea"/>
                <a:cs typeface="+mn-ea"/>
              </a:rPr>
              <a:t>出租方需要将出租产品转移到我们的“托管”智能合约以将其列出出租</a:t>
            </a:r>
          </a:p>
          <a:p>
            <a:pPr marL="285750" indent="-285750">
              <a:lnSpc>
                <a:spcPct val="150000"/>
              </a:lnSpc>
              <a:buFont typeface="Arial" panose="020B0604020202090204" pitchFamily="34" charset="0"/>
              <a:buChar char="•"/>
            </a:pPr>
            <a:r>
              <a:rPr lang="zh-CN" altLang="en-US" sz="1600">
                <a:latin typeface="+mn-ea"/>
                <a:cs typeface="+mn-ea"/>
              </a:rPr>
              <a:t>出租方需要指定以下内容：</a:t>
            </a:r>
          </a:p>
          <a:p>
            <a:pPr marL="742950" lvl="1" indent="-285750">
              <a:lnSpc>
                <a:spcPct val="150000"/>
              </a:lnSpc>
              <a:buFont typeface="Wingdings" panose="05000000000000000000" charset="0"/>
              <a:buChar char=""/>
            </a:pPr>
            <a:r>
              <a:rPr lang="zh-CN" altLang="en-US" sz="1600">
                <a:latin typeface="+mn-ea"/>
                <a:cs typeface="+mn-ea"/>
              </a:rPr>
              <a:t>租赁价格（您希望每天获得多少租金）</a:t>
            </a:r>
          </a:p>
          <a:p>
            <a:pPr marL="742950" lvl="1" indent="-285750">
              <a:lnSpc>
                <a:spcPct val="150000"/>
              </a:lnSpc>
              <a:buFont typeface="Wingdings" panose="05000000000000000000" charset="0"/>
              <a:buChar char=""/>
            </a:pPr>
            <a:r>
              <a:rPr lang="en-US" altLang="zh-CN" sz="1600">
                <a:latin typeface="+mn-ea"/>
                <a:cs typeface="+mn-ea"/>
              </a:rPr>
              <a:t>NFT</a:t>
            </a:r>
            <a:r>
              <a:rPr lang="zh-CN" altLang="en-US" sz="1600">
                <a:latin typeface="+mn-ea"/>
                <a:cs typeface="+mn-ea"/>
              </a:rPr>
              <a:t>产品价格（这是出租方愿意接收的抵押资金额度）</a:t>
            </a:r>
          </a:p>
          <a:p>
            <a:pPr marL="742950" lvl="1" indent="-285750">
              <a:lnSpc>
                <a:spcPct val="150000"/>
              </a:lnSpc>
              <a:buFont typeface="Wingdings" panose="05000000000000000000" charset="0"/>
              <a:buChar char=""/>
            </a:pPr>
            <a:r>
              <a:rPr lang="zh-CN" altLang="en-US" sz="1600">
                <a:latin typeface="+mn-ea"/>
                <a:cs typeface="+mn-ea"/>
              </a:rPr>
              <a:t>最长租赁期（您希望借出的最大天数）</a:t>
            </a:r>
          </a:p>
          <a:p>
            <a:pPr>
              <a:lnSpc>
                <a:spcPct val="150000"/>
              </a:lnSpc>
            </a:pPr>
            <a:endParaRPr lang="zh-CN" altLang="en-US" sz="1600">
              <a:latin typeface="+mn-ea"/>
              <a:cs typeface="+mn-ea"/>
            </a:endParaRPr>
          </a:p>
        </p:txBody>
      </p:sp>
      <p:sp>
        <p:nvSpPr>
          <p:cNvPr id="4" name="文本框 3"/>
          <p:cNvSpPr txBox="1"/>
          <p:nvPr/>
        </p:nvSpPr>
        <p:spPr>
          <a:xfrm>
            <a:off x="6160770" y="1611630"/>
            <a:ext cx="5882640" cy="4154170"/>
          </a:xfrm>
          <a:prstGeom prst="rect">
            <a:avLst/>
          </a:prstGeom>
          <a:noFill/>
        </p:spPr>
        <p:txBody>
          <a:bodyPr wrap="square" rtlCol="0" anchor="t">
            <a:spAutoFit/>
          </a:bodyPr>
          <a:lstStyle/>
          <a:p>
            <a:pPr>
              <a:lnSpc>
                <a:spcPct val="150000"/>
              </a:lnSpc>
            </a:pPr>
            <a:r>
              <a:rPr lang="zh-CN" altLang="en-US" sz="1600" b="1">
                <a:latin typeface="+mn-ea"/>
                <a:cs typeface="+mn-ea"/>
                <a:sym typeface="+mn-ea"/>
              </a:rPr>
              <a:t>租用方（租用 NFT）</a:t>
            </a:r>
            <a:endParaRPr lang="zh-CN" altLang="en-US" sz="1600">
              <a:latin typeface="+mn-ea"/>
              <a:cs typeface="+mn-ea"/>
            </a:endParaRPr>
          </a:p>
          <a:p>
            <a:pPr marL="285750" indent="-285750">
              <a:lnSpc>
                <a:spcPct val="150000"/>
              </a:lnSpc>
              <a:buFont typeface="Arial" panose="020B0604020202090204" pitchFamily="34" charset="0"/>
              <a:buChar char="•"/>
            </a:pPr>
            <a:r>
              <a:rPr lang="zh-CN" altLang="en-US" sz="1600">
                <a:latin typeface="+mn-ea"/>
                <a:cs typeface="+mn-ea"/>
                <a:sym typeface="+mn-ea"/>
              </a:rPr>
              <a:t>租户必须指定他们想要租用的期限（以天为单位）</a:t>
            </a:r>
            <a:endParaRPr lang="zh-CN" altLang="en-US" sz="1600">
              <a:latin typeface="+mn-ea"/>
              <a:cs typeface="+mn-ea"/>
            </a:endParaRPr>
          </a:p>
          <a:p>
            <a:pPr marL="285750" indent="-285750">
              <a:lnSpc>
                <a:spcPct val="150000"/>
              </a:lnSpc>
              <a:buFont typeface="Arial" panose="020B0604020202090204" pitchFamily="34" charset="0"/>
              <a:buChar char="•"/>
            </a:pPr>
            <a:r>
              <a:rPr lang="zh-CN" altLang="en-US" sz="1600">
                <a:latin typeface="+mn-ea"/>
                <a:cs typeface="+mn-ea"/>
                <a:sym typeface="+mn-ea"/>
              </a:rPr>
              <a:t>然后将此期限乘以贷方设定的租金价格，加入抵押金额价格 ，得出总租金</a:t>
            </a:r>
            <a:endParaRPr lang="zh-CN" altLang="en-US" sz="1600">
              <a:latin typeface="+mn-ea"/>
              <a:cs typeface="+mn-ea"/>
            </a:endParaRPr>
          </a:p>
          <a:p>
            <a:pPr marL="285750" indent="-285750">
              <a:lnSpc>
                <a:spcPct val="150000"/>
              </a:lnSpc>
              <a:buFont typeface="Arial" panose="020B0604020202090204" pitchFamily="34" charset="0"/>
              <a:buChar char="•"/>
            </a:pPr>
            <a:r>
              <a:rPr lang="zh-CN" altLang="en-US" sz="1600">
                <a:latin typeface="+mn-ea"/>
                <a:cs typeface="+mn-ea"/>
                <a:sym typeface="+mn-ea"/>
              </a:rPr>
              <a:t>此总租金价格从借款人的余额中扣除并发送到托管的</a:t>
            </a:r>
            <a:r>
              <a:rPr lang="en-US" altLang="zh-CN" sz="1600">
                <a:latin typeface="+mn-ea"/>
                <a:cs typeface="+mn-ea"/>
                <a:sym typeface="+mn-ea"/>
              </a:rPr>
              <a:t>Gameland</a:t>
            </a:r>
            <a:r>
              <a:rPr lang="zh-CN" altLang="en-US" sz="1600">
                <a:latin typeface="+mn-ea"/>
                <a:cs typeface="+mn-ea"/>
                <a:sym typeface="+mn-ea"/>
              </a:rPr>
              <a:t>合约</a:t>
            </a:r>
            <a:endParaRPr lang="zh-CN" altLang="en-US" sz="1600">
              <a:latin typeface="+mn-ea"/>
              <a:cs typeface="+mn-ea"/>
            </a:endParaRPr>
          </a:p>
          <a:p>
            <a:pPr marL="285750" indent="-285750">
              <a:lnSpc>
                <a:spcPct val="150000"/>
              </a:lnSpc>
              <a:buFont typeface="Arial" panose="020B0604020202090204" pitchFamily="34" charset="0"/>
              <a:buChar char="•"/>
            </a:pPr>
            <a:r>
              <a:rPr lang="zh-CN" altLang="en-US" sz="1600">
                <a:latin typeface="+mn-ea"/>
                <a:cs typeface="+mn-ea"/>
                <a:sym typeface="+mn-ea"/>
              </a:rPr>
              <a:t>交易成功后将</a:t>
            </a:r>
            <a:r>
              <a:rPr lang="en-US" altLang="zh-CN" sz="1600">
                <a:latin typeface="+mn-ea"/>
                <a:cs typeface="+mn-ea"/>
                <a:sym typeface="+mn-ea"/>
              </a:rPr>
              <a:t>NFT</a:t>
            </a:r>
            <a:r>
              <a:rPr lang="zh-CN" altLang="en-US" sz="1600">
                <a:latin typeface="+mn-ea"/>
                <a:cs typeface="+mn-ea"/>
                <a:sym typeface="+mn-ea"/>
              </a:rPr>
              <a:t>产品发送给“租户”</a:t>
            </a:r>
            <a:endParaRPr lang="zh-CN" altLang="en-US" sz="1600">
              <a:latin typeface="+mn-ea"/>
              <a:cs typeface="+mn-ea"/>
            </a:endParaRPr>
          </a:p>
          <a:p>
            <a:pPr marL="285750" indent="-285750">
              <a:lnSpc>
                <a:spcPct val="150000"/>
              </a:lnSpc>
              <a:buFont typeface="Arial" panose="020B0604020202090204" pitchFamily="34" charset="0"/>
              <a:buChar char="•"/>
            </a:pPr>
            <a:r>
              <a:rPr lang="zh-CN" altLang="en-US" sz="1600">
                <a:latin typeface="+mn-ea"/>
                <a:cs typeface="+mn-ea"/>
                <a:sym typeface="+mn-ea"/>
              </a:rPr>
              <a:t>抵押品存储在 </a:t>
            </a:r>
            <a:r>
              <a:rPr lang="en-US" altLang="zh-CN" sz="1600">
                <a:latin typeface="+mn-ea"/>
                <a:cs typeface="+mn-ea"/>
                <a:sym typeface="+mn-ea"/>
              </a:rPr>
              <a:t>Gameland</a:t>
            </a:r>
            <a:r>
              <a:rPr lang="zh-CN" altLang="en-US" sz="1600">
                <a:latin typeface="+mn-ea"/>
                <a:cs typeface="+mn-ea"/>
                <a:sym typeface="+mn-ea"/>
              </a:rPr>
              <a:t>的合约中，只有把产品成功归还给出租方后才取回抵押品</a:t>
            </a:r>
            <a:endParaRPr lang="zh-CN" altLang="en-US" sz="1600">
              <a:latin typeface="+mn-ea"/>
              <a:cs typeface="+mn-ea"/>
            </a:endParaRPr>
          </a:p>
          <a:p>
            <a:pPr marL="285750" indent="-285750">
              <a:lnSpc>
                <a:spcPct val="150000"/>
              </a:lnSpc>
              <a:buFont typeface="Arial" panose="020B0604020202090204" pitchFamily="34" charset="0"/>
              <a:buChar char="•"/>
            </a:pPr>
            <a:r>
              <a:rPr lang="zh-CN" altLang="en-US" sz="1600">
                <a:latin typeface="+mn-ea"/>
                <a:cs typeface="+mn-ea"/>
                <a:sym typeface="+mn-ea"/>
              </a:rPr>
              <a:t>如果</a:t>
            </a:r>
            <a:r>
              <a:rPr lang="en-US" altLang="zh-CN" sz="1600">
                <a:latin typeface="+mn-ea"/>
                <a:cs typeface="+mn-ea"/>
                <a:sym typeface="+mn-ea"/>
              </a:rPr>
              <a:t>NFT</a:t>
            </a:r>
            <a:r>
              <a:rPr lang="zh-CN" altLang="en-US" sz="1600">
                <a:latin typeface="+mn-ea"/>
                <a:cs typeface="+mn-ea"/>
                <a:sym typeface="+mn-ea"/>
              </a:rPr>
              <a:t>产品没有按时归还 （租期已过），出租方可以从</a:t>
            </a:r>
            <a:r>
              <a:rPr lang="en-US" altLang="zh-CN" sz="1600">
                <a:latin typeface="+mn-ea"/>
                <a:cs typeface="+mn-ea"/>
                <a:sym typeface="+mn-ea"/>
              </a:rPr>
              <a:t>Gameland</a:t>
            </a:r>
            <a:r>
              <a:rPr lang="zh-CN" altLang="en-US" sz="1600">
                <a:latin typeface="+mn-ea"/>
                <a:cs typeface="+mn-ea"/>
                <a:sym typeface="+mn-ea"/>
              </a:rPr>
              <a:t>合约中索取抵押品</a:t>
            </a:r>
            <a:endParaRPr lang="zh-CN" altLang="en-US" sz="1600">
              <a:latin typeface="+mn-ea"/>
              <a:cs typeface="+mn-ea"/>
            </a:endParaRPr>
          </a:p>
        </p:txBody>
      </p:sp>
    </p:spTree>
  </p:cSld>
  <p:clrMapOvr>
    <a:masterClrMapping/>
  </p:clrMapOvr>
  <p:transition spd="slow" advClick="0" advTm="3107">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56533" cy="6781800"/>
          </a:xfrm>
          <a:prstGeom prst="rect">
            <a:avLst/>
          </a:prstGeom>
        </p:spPr>
      </p:pic>
    </p:spTree>
    <p:extLst>
      <p:ext uri="{BB962C8B-B14F-4D97-AF65-F5344CB8AC3E}">
        <p14:creationId xmlns:p14="http://schemas.microsoft.com/office/powerpoint/2010/main" val="1511117414"/>
      </p:ext>
    </p:extLst>
  </p:cSld>
  <p:clrMapOvr>
    <a:masterClrMapping/>
  </p:clrMapOvr>
  <p:transition spd="slow" advTm="2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46997" y="1734894"/>
            <a:ext cx="5021564" cy="1986973"/>
            <a:chOff x="856324" y="1572859"/>
            <a:chExt cx="5021564" cy="1986973"/>
          </a:xfrm>
        </p:grpSpPr>
        <p:sp>
          <p:nvSpPr>
            <p:cNvPr id="76" name="圆角矩形 75"/>
            <p:cNvSpPr/>
            <p:nvPr/>
          </p:nvSpPr>
          <p:spPr bwMode="auto">
            <a:xfrm>
              <a:off x="856324" y="1738331"/>
              <a:ext cx="5021564" cy="1821501"/>
            </a:xfrm>
            <a:prstGeom prst="roundRect">
              <a:avLst>
                <a:gd name="adj" fmla="val 9716"/>
              </a:avLst>
            </a:prstGeom>
            <a:noFill/>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lIns="121844" tIns="60923" rIns="121844" bIns="60923" anchor="ctr"/>
            <a:lstStyle/>
            <a:p>
              <a:pPr marL="0" lvl="2" algn="ctr" eaLnBrk="0" fontAlgn="ctr" hangingPunct="0">
                <a:buClr>
                  <a:srgbClr val="FF0000"/>
                </a:buClr>
                <a:buSzPct val="70000"/>
                <a:buFont typeface="Wingdings" panose="05000000000000000000" pitchFamily="2" charset="2"/>
                <a:buChar char="n"/>
                <a:tabLst>
                  <a:tab pos="181610" algn="l"/>
                </a:tabLst>
                <a:defRPr/>
              </a:pPr>
              <a:endParaRPr lang="zh-CN" altLang="en-US" sz="1865" dirty="0">
                <a:solidFill>
                  <a:prstClr val="black">
                    <a:lumMod val="50000"/>
                    <a:lumOff val="50000"/>
                  </a:prstClr>
                </a:solidFill>
                <a:cs typeface="+mn-ea"/>
                <a:sym typeface="+mn-lt"/>
              </a:endParaRPr>
            </a:p>
          </p:txBody>
        </p:sp>
        <p:sp>
          <p:nvSpPr>
            <p:cNvPr id="77" name="矩形 87"/>
            <p:cNvSpPr>
              <a:spLocks noChangeArrowheads="1"/>
            </p:cNvSpPr>
            <p:nvPr/>
          </p:nvSpPr>
          <p:spPr bwMode="auto">
            <a:xfrm>
              <a:off x="1094990" y="2110262"/>
              <a:ext cx="4541842" cy="443230"/>
            </a:xfrm>
            <a:prstGeom prst="rect">
              <a:avLst/>
            </a:prstGeom>
            <a:noFill/>
            <a:ln w="9525">
              <a:noFill/>
              <a:miter lim="800000"/>
            </a:ln>
          </p:spPr>
          <p:txBody>
            <a:bodyPr wrap="square" lIns="121844" tIns="60923" rIns="121844" bIns="60923">
              <a:spAutoFit/>
            </a:bodyPr>
            <a:lstStyle/>
            <a:p>
              <a:pPr algn="just">
                <a:lnSpc>
                  <a:spcPct val="150000"/>
                </a:lnSpc>
              </a:pPr>
              <a:r>
                <a:rPr lang="zh-CN" altLang="en-US" sz="1400" dirty="0">
                  <a:solidFill>
                    <a:prstClr val="black">
                      <a:lumMod val="65000"/>
                      <a:lumOff val="35000"/>
                    </a:prstClr>
                  </a:solidFill>
                  <a:latin typeface="+mn-ea"/>
                  <a:cs typeface="+mn-ea"/>
                  <a:sym typeface="+mn-lt"/>
                </a:rPr>
                <a:t>收取用户每次租赁的</a:t>
              </a:r>
              <a:r>
                <a:rPr lang="en-US" altLang="zh-CN" sz="1400" dirty="0">
                  <a:solidFill>
                    <a:prstClr val="black">
                      <a:lumMod val="65000"/>
                      <a:lumOff val="35000"/>
                    </a:prstClr>
                  </a:solidFill>
                  <a:latin typeface="+mn-ea"/>
                  <a:cs typeface="+mn-ea"/>
                  <a:sym typeface="+mn-lt"/>
                </a:rPr>
                <a:t>2%</a:t>
              </a:r>
              <a:r>
                <a:rPr lang="zh-CN" altLang="en-US" sz="1400" dirty="0">
                  <a:solidFill>
                    <a:prstClr val="black">
                      <a:lumMod val="65000"/>
                      <a:lumOff val="35000"/>
                    </a:prstClr>
                  </a:solidFill>
                  <a:latin typeface="+mn-ea"/>
                  <a:cs typeface="+mn-ea"/>
                  <a:sym typeface="+mn-lt"/>
                </a:rPr>
                <a:t>的费用作为平台租赁手续费</a:t>
              </a:r>
            </a:p>
          </p:txBody>
        </p:sp>
        <p:grpSp>
          <p:nvGrpSpPr>
            <p:cNvPr id="95" name="组合 94"/>
            <p:cNvGrpSpPr/>
            <p:nvPr/>
          </p:nvGrpSpPr>
          <p:grpSpPr>
            <a:xfrm>
              <a:off x="2641312" y="1572859"/>
              <a:ext cx="1432538" cy="312834"/>
              <a:chOff x="1568754" y="5470368"/>
              <a:chExt cx="2435483" cy="589034"/>
            </a:xfrm>
          </p:grpSpPr>
          <p:sp>
            <p:nvSpPr>
              <p:cNvPr id="96" name="圆角矩形 95"/>
              <p:cNvSpPr/>
              <p:nvPr/>
            </p:nvSpPr>
            <p:spPr>
              <a:xfrm>
                <a:off x="1595643" y="5531922"/>
                <a:ext cx="2349485" cy="527480"/>
              </a:xfrm>
              <a:prstGeom prst="roundRect">
                <a:avLst/>
              </a:prstGeom>
              <a:solidFill>
                <a:schemeClr val="accent6">
                  <a:lumMod val="60000"/>
                  <a:lumOff val="40000"/>
                </a:schemeClr>
              </a:solidFill>
              <a:ln>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cs typeface="+mn-ea"/>
                  <a:sym typeface="+mn-lt"/>
                </a:endParaRPr>
              </a:p>
            </p:txBody>
          </p:sp>
          <p:sp>
            <p:nvSpPr>
              <p:cNvPr id="97" name="MH_SubTitle_1"/>
              <p:cNvSpPr/>
              <p:nvPr>
                <p:custDataLst>
                  <p:tags r:id="rId4"/>
                </p:custDataLst>
              </p:nvPr>
            </p:nvSpPr>
            <p:spPr>
              <a:xfrm>
                <a:off x="1568754" y="5470368"/>
                <a:ext cx="2435483" cy="5848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en-US" altLang="zh-CN" sz="1200" b="1" dirty="0">
                    <a:solidFill>
                      <a:prstClr val="white"/>
                    </a:solidFill>
                    <a:cs typeface="+mn-ea"/>
                    <a:sym typeface="+mn-lt"/>
                  </a:rPr>
                  <a:t>1</a:t>
                </a:r>
                <a:r>
                  <a:rPr lang="zh-CN" altLang="en-US" sz="1200" b="1" dirty="0">
                    <a:solidFill>
                      <a:prstClr val="white"/>
                    </a:solidFill>
                    <a:cs typeface="+mn-ea"/>
                    <a:sym typeface="+mn-lt"/>
                  </a:rPr>
                  <a:t>、租赁手续费</a:t>
                </a:r>
              </a:p>
            </p:txBody>
          </p:sp>
        </p:grpSp>
      </p:grpSp>
      <p:grpSp>
        <p:nvGrpSpPr>
          <p:cNvPr id="104" name="组合 103"/>
          <p:cNvGrpSpPr/>
          <p:nvPr/>
        </p:nvGrpSpPr>
        <p:grpSpPr>
          <a:xfrm>
            <a:off x="6331512" y="1734894"/>
            <a:ext cx="5021564" cy="1986973"/>
            <a:chOff x="856324" y="1572859"/>
            <a:chExt cx="5021564" cy="1986973"/>
          </a:xfrm>
        </p:grpSpPr>
        <p:sp>
          <p:nvSpPr>
            <p:cNvPr id="105" name="圆角矩形 104"/>
            <p:cNvSpPr/>
            <p:nvPr/>
          </p:nvSpPr>
          <p:spPr bwMode="auto">
            <a:xfrm>
              <a:off x="856324" y="1738331"/>
              <a:ext cx="5021564" cy="1821501"/>
            </a:xfrm>
            <a:prstGeom prst="roundRect">
              <a:avLst>
                <a:gd name="adj" fmla="val 9716"/>
              </a:avLst>
            </a:prstGeom>
            <a:noFill/>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lIns="121844" tIns="60923" rIns="121844" bIns="60923" anchor="ctr"/>
            <a:lstStyle/>
            <a:p>
              <a:pPr marL="0" lvl="2" algn="ctr" eaLnBrk="0" fontAlgn="ctr" hangingPunct="0">
                <a:buClr>
                  <a:srgbClr val="FF0000"/>
                </a:buClr>
                <a:buSzPct val="70000"/>
                <a:buFont typeface="Wingdings" panose="05000000000000000000" pitchFamily="2" charset="2"/>
                <a:buChar char="n"/>
                <a:tabLst>
                  <a:tab pos="181610" algn="l"/>
                </a:tabLst>
                <a:defRPr/>
              </a:pPr>
              <a:endParaRPr lang="zh-CN" altLang="en-US" sz="1865" dirty="0">
                <a:solidFill>
                  <a:prstClr val="black">
                    <a:lumMod val="50000"/>
                    <a:lumOff val="50000"/>
                  </a:prstClr>
                </a:solidFill>
                <a:cs typeface="+mn-ea"/>
                <a:sym typeface="+mn-lt"/>
              </a:endParaRPr>
            </a:p>
          </p:txBody>
        </p:sp>
        <p:sp>
          <p:nvSpPr>
            <p:cNvPr id="106" name="矩形 87"/>
            <p:cNvSpPr>
              <a:spLocks noChangeArrowheads="1"/>
            </p:cNvSpPr>
            <p:nvPr/>
          </p:nvSpPr>
          <p:spPr bwMode="auto">
            <a:xfrm>
              <a:off x="1135331" y="2110262"/>
              <a:ext cx="4541842" cy="766445"/>
            </a:xfrm>
            <a:prstGeom prst="rect">
              <a:avLst/>
            </a:prstGeom>
            <a:noFill/>
            <a:ln w="9525">
              <a:noFill/>
              <a:miter lim="800000"/>
            </a:ln>
          </p:spPr>
          <p:txBody>
            <a:bodyPr wrap="square" lIns="121844" tIns="60923" rIns="121844" bIns="60923">
              <a:spAutoFit/>
            </a:bodyPr>
            <a:lstStyle/>
            <a:p>
              <a:pPr algn="just">
                <a:lnSpc>
                  <a:spcPct val="150000"/>
                </a:lnSpc>
              </a:pPr>
              <a:r>
                <a:rPr lang="zh-CN" altLang="en-US" sz="1400" dirty="0">
                  <a:solidFill>
                    <a:prstClr val="black">
                      <a:lumMod val="65000"/>
                      <a:lumOff val="35000"/>
                    </a:prstClr>
                  </a:solidFill>
                  <a:cs typeface="+mn-ea"/>
                  <a:sym typeface="+mn-lt"/>
                </a:rPr>
                <a:t> </a:t>
              </a:r>
              <a:r>
                <a:rPr lang="zh-CN" altLang="en-US" sz="1400">
                  <a:latin typeface="+mn-ea"/>
                  <a:cs typeface="+mn-ea"/>
                  <a:sym typeface="+mn-ea"/>
                </a:rPr>
                <a:t>游戏装备收益分成，游戏中产生的游戏，租户收益70%，账号主收入20%，平台收取10%作为管理费用</a:t>
              </a:r>
              <a:endParaRPr lang="zh-CN" altLang="en-US" sz="1400" dirty="0">
                <a:solidFill>
                  <a:prstClr val="black">
                    <a:lumMod val="65000"/>
                    <a:lumOff val="35000"/>
                  </a:prstClr>
                </a:solidFill>
                <a:cs typeface="+mn-ea"/>
                <a:sym typeface="+mn-lt"/>
              </a:endParaRPr>
            </a:p>
          </p:txBody>
        </p:sp>
        <p:grpSp>
          <p:nvGrpSpPr>
            <p:cNvPr id="107" name="组合 106"/>
            <p:cNvGrpSpPr/>
            <p:nvPr/>
          </p:nvGrpSpPr>
          <p:grpSpPr>
            <a:xfrm>
              <a:off x="2641312" y="1572859"/>
              <a:ext cx="1432538" cy="312834"/>
              <a:chOff x="1568754" y="5470368"/>
              <a:chExt cx="2435483" cy="589034"/>
            </a:xfrm>
          </p:grpSpPr>
          <p:sp>
            <p:nvSpPr>
              <p:cNvPr id="108" name="圆角矩形 107"/>
              <p:cNvSpPr/>
              <p:nvPr/>
            </p:nvSpPr>
            <p:spPr>
              <a:xfrm>
                <a:off x="1595643" y="5531922"/>
                <a:ext cx="2349485" cy="527480"/>
              </a:xfrm>
              <a:prstGeom prst="roundRect">
                <a:avLst/>
              </a:prstGeom>
              <a:solidFill>
                <a:schemeClr val="accent3">
                  <a:lumMod val="60000"/>
                  <a:lumOff val="40000"/>
                </a:schemeClr>
              </a:solidFill>
              <a:ln>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cs typeface="+mn-ea"/>
                  <a:sym typeface="+mn-lt"/>
                </a:endParaRPr>
              </a:p>
            </p:txBody>
          </p:sp>
          <p:sp>
            <p:nvSpPr>
              <p:cNvPr id="109" name="MH_SubTitle_1"/>
              <p:cNvSpPr/>
              <p:nvPr>
                <p:custDataLst>
                  <p:tags r:id="rId3"/>
                </p:custDataLst>
              </p:nvPr>
            </p:nvSpPr>
            <p:spPr>
              <a:xfrm>
                <a:off x="1568754" y="5470368"/>
                <a:ext cx="2435483" cy="5848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en-US" altLang="zh-CN" sz="1200" b="1" dirty="0">
                    <a:solidFill>
                      <a:prstClr val="white"/>
                    </a:solidFill>
                    <a:cs typeface="+mn-ea"/>
                    <a:sym typeface="+mn-lt"/>
                  </a:rPr>
                  <a:t>2 </a:t>
                </a:r>
                <a:r>
                  <a:rPr lang="zh-CN" altLang="en-US" sz="1200" b="1" dirty="0">
                    <a:solidFill>
                      <a:prstClr val="white"/>
                    </a:solidFill>
                    <a:cs typeface="+mn-ea"/>
                    <a:sym typeface="+mn-lt"/>
                  </a:rPr>
                  <a:t>、游戏分成</a:t>
                </a:r>
              </a:p>
            </p:txBody>
          </p:sp>
        </p:grpSp>
      </p:grpSp>
      <p:grpSp>
        <p:nvGrpSpPr>
          <p:cNvPr id="110" name="组合 109"/>
          <p:cNvGrpSpPr/>
          <p:nvPr/>
        </p:nvGrpSpPr>
        <p:grpSpPr>
          <a:xfrm>
            <a:off x="946997" y="3912476"/>
            <a:ext cx="5021564" cy="1986973"/>
            <a:chOff x="856324" y="1572859"/>
            <a:chExt cx="5021564" cy="1986973"/>
          </a:xfrm>
        </p:grpSpPr>
        <p:sp>
          <p:nvSpPr>
            <p:cNvPr id="111" name="圆角矩形 110"/>
            <p:cNvSpPr/>
            <p:nvPr/>
          </p:nvSpPr>
          <p:spPr bwMode="auto">
            <a:xfrm>
              <a:off x="856324" y="1738331"/>
              <a:ext cx="5021564" cy="1821501"/>
            </a:xfrm>
            <a:prstGeom prst="roundRect">
              <a:avLst>
                <a:gd name="adj" fmla="val 9716"/>
              </a:avLst>
            </a:prstGeom>
            <a:noFill/>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lIns="121844" tIns="60923" rIns="121844" bIns="60923" anchor="ctr"/>
            <a:lstStyle/>
            <a:p>
              <a:pPr marL="0" lvl="2" algn="ctr" eaLnBrk="0" fontAlgn="ctr" hangingPunct="0">
                <a:buClr>
                  <a:srgbClr val="FF0000"/>
                </a:buClr>
                <a:buSzPct val="70000"/>
                <a:buFont typeface="Wingdings" panose="05000000000000000000" pitchFamily="2" charset="2"/>
                <a:buChar char="n"/>
                <a:tabLst>
                  <a:tab pos="181610" algn="l"/>
                </a:tabLst>
                <a:defRPr/>
              </a:pPr>
              <a:endParaRPr lang="zh-CN" altLang="en-US" sz="1865" dirty="0">
                <a:solidFill>
                  <a:prstClr val="black">
                    <a:lumMod val="50000"/>
                    <a:lumOff val="50000"/>
                  </a:prstClr>
                </a:solidFill>
                <a:cs typeface="+mn-ea"/>
                <a:sym typeface="+mn-lt"/>
              </a:endParaRPr>
            </a:p>
          </p:txBody>
        </p:sp>
        <p:sp>
          <p:nvSpPr>
            <p:cNvPr id="112" name="矩形 87"/>
            <p:cNvSpPr>
              <a:spLocks noChangeArrowheads="1"/>
            </p:cNvSpPr>
            <p:nvPr/>
          </p:nvSpPr>
          <p:spPr bwMode="auto">
            <a:xfrm>
              <a:off x="1094990" y="2110262"/>
              <a:ext cx="4541842" cy="443230"/>
            </a:xfrm>
            <a:prstGeom prst="rect">
              <a:avLst/>
            </a:prstGeom>
            <a:noFill/>
            <a:ln w="9525">
              <a:noFill/>
              <a:miter lim="800000"/>
            </a:ln>
          </p:spPr>
          <p:txBody>
            <a:bodyPr wrap="square" lIns="121844" tIns="60923" rIns="121844" bIns="60923">
              <a:spAutoFit/>
            </a:bodyPr>
            <a:lstStyle/>
            <a:p>
              <a:pPr algn="just">
                <a:lnSpc>
                  <a:spcPct val="150000"/>
                </a:lnSpc>
              </a:pPr>
              <a:r>
                <a:rPr lang="zh-CN" altLang="en-US" sz="1400" dirty="0">
                  <a:solidFill>
                    <a:prstClr val="black">
                      <a:lumMod val="65000"/>
                      <a:lumOff val="35000"/>
                    </a:prstClr>
                  </a:solidFill>
                  <a:cs typeface="+mn-ea"/>
                  <a:sym typeface="+mn-lt"/>
                </a:rPr>
                <a:t>工会打金合作，抽取相关一定的利润分成</a:t>
              </a:r>
            </a:p>
          </p:txBody>
        </p:sp>
        <p:grpSp>
          <p:nvGrpSpPr>
            <p:cNvPr id="113" name="组合 112"/>
            <p:cNvGrpSpPr/>
            <p:nvPr/>
          </p:nvGrpSpPr>
          <p:grpSpPr>
            <a:xfrm>
              <a:off x="2641312" y="1572859"/>
              <a:ext cx="1432538" cy="312834"/>
              <a:chOff x="1568754" y="5470368"/>
              <a:chExt cx="2435483" cy="589034"/>
            </a:xfrm>
          </p:grpSpPr>
          <p:sp>
            <p:nvSpPr>
              <p:cNvPr id="114" name="圆角矩形 113"/>
              <p:cNvSpPr/>
              <p:nvPr/>
            </p:nvSpPr>
            <p:spPr>
              <a:xfrm>
                <a:off x="1595643" y="5531922"/>
                <a:ext cx="2349485" cy="527480"/>
              </a:xfrm>
              <a:prstGeom prst="roundRect">
                <a:avLst/>
              </a:prstGeom>
              <a:solidFill>
                <a:schemeClr val="accent5">
                  <a:lumMod val="60000"/>
                  <a:lumOff val="40000"/>
                </a:schemeClr>
              </a:solidFill>
              <a:ln>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cs typeface="+mn-ea"/>
                  <a:sym typeface="+mn-lt"/>
                </a:endParaRPr>
              </a:p>
            </p:txBody>
          </p:sp>
          <p:sp>
            <p:nvSpPr>
              <p:cNvPr id="115" name="MH_SubTitle_1"/>
              <p:cNvSpPr/>
              <p:nvPr>
                <p:custDataLst>
                  <p:tags r:id="rId2"/>
                </p:custDataLst>
              </p:nvPr>
            </p:nvSpPr>
            <p:spPr>
              <a:xfrm>
                <a:off x="1568754" y="5470368"/>
                <a:ext cx="2435483" cy="5848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en-US" altLang="zh-CN" sz="1200" b="1" dirty="0">
                    <a:solidFill>
                      <a:prstClr val="white"/>
                    </a:solidFill>
                    <a:cs typeface="+mn-ea"/>
                    <a:sym typeface="+mn-lt"/>
                  </a:rPr>
                  <a:t>3 </a:t>
                </a:r>
                <a:r>
                  <a:rPr lang="zh-CN" altLang="en-US" sz="1200" b="1" dirty="0">
                    <a:solidFill>
                      <a:prstClr val="white"/>
                    </a:solidFill>
                    <a:cs typeface="+mn-ea"/>
                    <a:sym typeface="+mn-lt"/>
                  </a:rPr>
                  <a:t>、工会打金合作</a:t>
                </a:r>
              </a:p>
            </p:txBody>
          </p:sp>
        </p:grpSp>
      </p:grpSp>
      <p:grpSp>
        <p:nvGrpSpPr>
          <p:cNvPr id="116" name="组合 115"/>
          <p:cNvGrpSpPr/>
          <p:nvPr/>
        </p:nvGrpSpPr>
        <p:grpSpPr>
          <a:xfrm>
            <a:off x="6331512" y="3912476"/>
            <a:ext cx="5021564" cy="1986973"/>
            <a:chOff x="856324" y="1572859"/>
            <a:chExt cx="5021564" cy="1986973"/>
          </a:xfrm>
        </p:grpSpPr>
        <p:sp>
          <p:nvSpPr>
            <p:cNvPr id="117" name="圆角矩形 116"/>
            <p:cNvSpPr/>
            <p:nvPr/>
          </p:nvSpPr>
          <p:spPr bwMode="auto">
            <a:xfrm>
              <a:off x="856324" y="1738331"/>
              <a:ext cx="5021564" cy="1821501"/>
            </a:xfrm>
            <a:prstGeom prst="roundRect">
              <a:avLst>
                <a:gd name="adj" fmla="val 9716"/>
              </a:avLst>
            </a:prstGeom>
            <a:noFill/>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lIns="121844" tIns="60923" rIns="121844" bIns="60923" anchor="ctr"/>
            <a:lstStyle/>
            <a:p>
              <a:pPr marL="0" lvl="2" algn="ctr" eaLnBrk="0" fontAlgn="ctr" hangingPunct="0">
                <a:buClr>
                  <a:srgbClr val="FF0000"/>
                </a:buClr>
                <a:buSzPct val="70000"/>
                <a:buFont typeface="Wingdings" panose="05000000000000000000" pitchFamily="2" charset="2"/>
                <a:buChar char="n"/>
                <a:tabLst>
                  <a:tab pos="181610" algn="l"/>
                </a:tabLst>
                <a:defRPr/>
              </a:pPr>
              <a:endParaRPr lang="zh-CN" altLang="en-US" sz="1865" dirty="0">
                <a:solidFill>
                  <a:prstClr val="black">
                    <a:lumMod val="50000"/>
                    <a:lumOff val="50000"/>
                  </a:prstClr>
                </a:solidFill>
                <a:cs typeface="+mn-ea"/>
                <a:sym typeface="+mn-lt"/>
              </a:endParaRPr>
            </a:p>
          </p:txBody>
        </p:sp>
        <p:sp>
          <p:nvSpPr>
            <p:cNvPr id="118" name="矩形 87"/>
            <p:cNvSpPr>
              <a:spLocks noChangeArrowheads="1"/>
            </p:cNvSpPr>
            <p:nvPr/>
          </p:nvSpPr>
          <p:spPr bwMode="auto">
            <a:xfrm>
              <a:off x="1094990" y="2110262"/>
              <a:ext cx="4541842" cy="443230"/>
            </a:xfrm>
            <a:prstGeom prst="rect">
              <a:avLst/>
            </a:prstGeom>
            <a:noFill/>
            <a:ln w="9525">
              <a:noFill/>
              <a:miter lim="800000"/>
            </a:ln>
          </p:spPr>
          <p:txBody>
            <a:bodyPr wrap="square" lIns="121844" tIns="60923" rIns="121844" bIns="60923">
              <a:spAutoFit/>
            </a:bodyPr>
            <a:lstStyle/>
            <a:p>
              <a:pPr algn="just">
                <a:lnSpc>
                  <a:spcPct val="150000"/>
                </a:lnSpc>
              </a:pPr>
              <a:r>
                <a:rPr lang="en-US" altLang="zh-CN" sz="1400" dirty="0">
                  <a:solidFill>
                    <a:prstClr val="black">
                      <a:lumMod val="65000"/>
                      <a:lumOff val="35000"/>
                    </a:prstClr>
                  </a:solidFill>
                  <a:cs typeface="+mn-ea"/>
                  <a:sym typeface="+mn-lt"/>
                </a:rPr>
                <a:t>Gameland</a:t>
              </a:r>
              <a:r>
                <a:rPr lang="zh-CN" altLang="en-US" sz="1400" dirty="0">
                  <a:solidFill>
                    <a:prstClr val="black">
                      <a:lumMod val="65000"/>
                      <a:lumOff val="35000"/>
                    </a:prstClr>
                  </a:solidFill>
                  <a:cs typeface="+mn-ea"/>
                  <a:sym typeface="+mn-lt"/>
                </a:rPr>
                <a:t>的游戏</a:t>
              </a:r>
              <a:r>
                <a:rPr lang="en-US" altLang="zh-CN" sz="1400" dirty="0">
                  <a:solidFill>
                    <a:prstClr val="black">
                      <a:lumMod val="65000"/>
                      <a:lumOff val="35000"/>
                    </a:prstClr>
                  </a:solidFill>
                  <a:cs typeface="+mn-ea"/>
                  <a:sym typeface="+mn-lt"/>
                </a:rPr>
                <a:t>NFT</a:t>
              </a:r>
              <a:r>
                <a:rPr lang="zh-CN" altLang="en-US" sz="1400" dirty="0">
                  <a:solidFill>
                    <a:prstClr val="black">
                      <a:lumMod val="65000"/>
                      <a:lumOff val="35000"/>
                    </a:prstClr>
                  </a:solidFill>
                  <a:cs typeface="+mn-ea"/>
                  <a:sym typeface="+mn-lt"/>
                </a:rPr>
                <a:t>交易费，链游公司游戏推广费</a:t>
              </a:r>
            </a:p>
          </p:txBody>
        </p:sp>
        <p:grpSp>
          <p:nvGrpSpPr>
            <p:cNvPr id="119" name="组合 118"/>
            <p:cNvGrpSpPr/>
            <p:nvPr/>
          </p:nvGrpSpPr>
          <p:grpSpPr>
            <a:xfrm>
              <a:off x="2641312" y="1572859"/>
              <a:ext cx="1840230" cy="313690"/>
              <a:chOff x="1568754" y="5470368"/>
              <a:chExt cx="3128607" cy="590646"/>
            </a:xfrm>
          </p:grpSpPr>
          <p:sp>
            <p:nvSpPr>
              <p:cNvPr id="120" name="圆角矩形 119"/>
              <p:cNvSpPr/>
              <p:nvPr/>
            </p:nvSpPr>
            <p:spPr>
              <a:xfrm>
                <a:off x="1595743" y="5531346"/>
                <a:ext cx="3101618" cy="529668"/>
              </a:xfrm>
              <a:prstGeom prst="roundRect">
                <a:avLst/>
              </a:prstGeom>
              <a:solidFill>
                <a:schemeClr val="accent2">
                  <a:lumMod val="40000"/>
                  <a:lumOff val="60000"/>
                </a:schemeClr>
              </a:solidFill>
              <a:ln>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cs typeface="+mn-ea"/>
                  <a:sym typeface="+mn-lt"/>
                </a:endParaRPr>
              </a:p>
            </p:txBody>
          </p:sp>
          <p:sp>
            <p:nvSpPr>
              <p:cNvPr id="121" name="MH_SubTitle_1"/>
              <p:cNvSpPr/>
              <p:nvPr>
                <p:custDataLst>
                  <p:tags r:id="rId1"/>
                </p:custDataLst>
              </p:nvPr>
            </p:nvSpPr>
            <p:spPr>
              <a:xfrm>
                <a:off x="1568754" y="5470368"/>
                <a:ext cx="3128607" cy="56314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en-US" altLang="zh-CN" sz="1200" b="1" dirty="0">
                    <a:solidFill>
                      <a:prstClr val="white"/>
                    </a:solidFill>
                    <a:cs typeface="+mn-ea"/>
                    <a:sym typeface="+mn-lt"/>
                  </a:rPr>
                  <a:t>4</a:t>
                </a:r>
                <a:r>
                  <a:rPr lang="zh-CN" altLang="en-US" sz="1200" b="1" dirty="0">
                    <a:solidFill>
                      <a:prstClr val="white"/>
                    </a:solidFill>
                    <a:cs typeface="+mn-ea"/>
                    <a:sym typeface="+mn-lt"/>
                  </a:rPr>
                  <a:t>、游戏推广与交易</a:t>
                </a:r>
              </a:p>
            </p:txBody>
          </p:sp>
        </p:grpSp>
      </p:grpSp>
      <p:sp>
        <p:nvSpPr>
          <p:cNvPr id="3" name="椭圆 2"/>
          <p:cNvSpPr/>
          <p:nvPr/>
        </p:nvSpPr>
        <p:spPr>
          <a:xfrm>
            <a:off x="5469881" y="3200624"/>
            <a:ext cx="1381510" cy="138151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spcBef>
                <a:spcPct val="0"/>
              </a:spcBef>
              <a:defRPr/>
            </a:pPr>
            <a:r>
              <a:rPr lang="zh-CN" altLang="en-US" sz="1400" b="1" kern="0" dirty="0">
                <a:solidFill>
                  <a:prstClr val="white"/>
                </a:solidFill>
                <a:cs typeface="+mn-ea"/>
                <a:sym typeface="+mn-lt"/>
              </a:rPr>
              <a:t>收益模型</a:t>
            </a:r>
          </a:p>
        </p:txBody>
      </p:sp>
      <p:sp>
        <p:nvSpPr>
          <p:cNvPr id="29" name="文本框 28"/>
          <p:cNvSpPr txBox="1"/>
          <p:nvPr/>
        </p:nvSpPr>
        <p:spPr>
          <a:xfrm>
            <a:off x="834390" y="324485"/>
            <a:ext cx="3550920" cy="398780"/>
          </a:xfrm>
          <a:prstGeom prst="rect">
            <a:avLst/>
          </a:prstGeom>
          <a:noFill/>
        </p:spPr>
        <p:txBody>
          <a:bodyPr wrap="square" rtlCol="0">
            <a:spAutoFit/>
          </a:bodyPr>
          <a:lstStyle/>
          <a:p>
            <a:pPr defTabSz="457200"/>
            <a:r>
              <a:rPr lang="en-US" altLang="zh-CN" sz="2000" b="1" dirty="0">
                <a:solidFill>
                  <a:prstClr val="black"/>
                </a:solidFill>
                <a:cs typeface="+mn-ea"/>
                <a:sym typeface="+mn-lt"/>
              </a:rPr>
              <a:t>Gameland</a:t>
            </a:r>
            <a:r>
              <a:rPr lang="zh-CN" altLang="en-US" sz="2000" b="1" dirty="0">
                <a:solidFill>
                  <a:prstClr val="black"/>
                </a:solidFill>
                <a:cs typeface="+mn-ea"/>
                <a:sym typeface="+mn-lt"/>
              </a:rPr>
              <a:t>收益模型</a:t>
            </a:r>
          </a:p>
        </p:txBody>
      </p:sp>
    </p:spTree>
  </p:cSld>
  <p:clrMapOvr>
    <a:masterClrMapping/>
  </p:clrMapOvr>
  <p:transition spd="slow" advClick="0" advTm="6598">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ppt_x"/>
                                          </p:val>
                                        </p:tav>
                                        <p:tav tm="100000">
                                          <p:val>
                                            <p:strVal val="#ppt_x"/>
                                          </p:val>
                                        </p:tav>
                                      </p:tavLst>
                                    </p:anim>
                                    <p:anim calcmode="lin" valueType="num">
                                      <p:cBhvr additive="base">
                                        <p:cTn id="12" dur="500" fill="hold"/>
                                        <p:tgtEl>
                                          <p:spTgt spid="10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fill="hold"/>
                                        <p:tgtEl>
                                          <p:spTgt spid="110"/>
                                        </p:tgtEl>
                                        <p:attrNameLst>
                                          <p:attrName>ppt_x</p:attrName>
                                        </p:attrNameLst>
                                      </p:cBhvr>
                                      <p:tavLst>
                                        <p:tav tm="0">
                                          <p:val>
                                            <p:strVal val="#ppt_x"/>
                                          </p:val>
                                        </p:tav>
                                        <p:tav tm="100000">
                                          <p:val>
                                            <p:strVal val="#ppt_x"/>
                                          </p:val>
                                        </p:tav>
                                      </p:tavLst>
                                    </p:anim>
                                    <p:anim calcmode="lin" valueType="num">
                                      <p:cBhvr additive="base">
                                        <p:cTn id="16" dur="500" fill="hold"/>
                                        <p:tgtEl>
                                          <p:spTgt spid="1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anim calcmode="lin" valueType="num">
                                      <p:cBhvr additive="base">
                                        <p:cTn id="19" dur="500" fill="hold"/>
                                        <p:tgtEl>
                                          <p:spTgt spid="116"/>
                                        </p:tgtEl>
                                        <p:attrNameLst>
                                          <p:attrName>ppt_x</p:attrName>
                                        </p:attrNameLst>
                                      </p:cBhvr>
                                      <p:tavLst>
                                        <p:tav tm="0">
                                          <p:val>
                                            <p:strVal val="#ppt_x"/>
                                          </p:val>
                                        </p:tav>
                                        <p:tav tm="100000">
                                          <p:val>
                                            <p:strVal val="#ppt_x"/>
                                          </p:val>
                                        </p:tav>
                                      </p:tavLst>
                                    </p:anim>
                                    <p:anim calcmode="lin" valueType="num">
                                      <p:cBhvr additive="base">
                                        <p:cTn id="20" dur="500" fill="hold"/>
                                        <p:tgtEl>
                                          <p:spTgt spid="116"/>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xaip44it">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1399</Words>
  <Application>Microsoft Macintosh PowerPoint</Application>
  <PresentationFormat>Widescreen</PresentationFormat>
  <Paragraphs>204</Paragraphs>
  <Slides>18</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 Bold</vt:lpstr>
      <vt:lpstr>Calibri</vt:lpstr>
      <vt:lpstr>Times New Roman Bold</vt:lpstr>
      <vt:lpstr>Wingdings</vt:lpstr>
      <vt:lpstr>宋体</vt:lpstr>
      <vt:lpstr>微软雅黑</vt:lpstr>
      <vt:lpstr>等线</vt:lpstr>
      <vt:lpstr>Arial</vt:lpstr>
      <vt:lpstr>第一PPT，www.1ppt.com</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路线图</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第一PPT</Manager>
  <Company>第一PPT，www.1ppt.com</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极简商业计划书</dc:title>
  <dc:creator>第一PPT</dc:creator>
  <cp:keywords>www.1ppt.com</cp:keywords>
  <dc:description>www.1ppt.com</dc:description>
  <cp:lastModifiedBy>css</cp:lastModifiedBy>
  <cp:revision>71</cp:revision>
  <dcterms:created xsi:type="dcterms:W3CDTF">2021-09-07T06:32:00Z</dcterms:created>
  <dcterms:modified xsi:type="dcterms:W3CDTF">2021-09-17T05:36:49Z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2052-3.6.2.5883</vt:lpwstr>
  </property>
</Properties>
</file>