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3D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F8A399-04EA-42DF-A645-853F3E779A2A}"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421AD-EC9B-47BA-AEB9-0D5FD561BA94}" type="slidenum">
              <a:rPr lang="en-IN" smtClean="0"/>
              <a:t>‹#›</a:t>
            </a:fld>
            <a:endParaRPr lang="en-IN"/>
          </a:p>
        </p:txBody>
      </p:sp>
    </p:spTree>
    <p:extLst>
      <p:ext uri="{BB962C8B-B14F-4D97-AF65-F5344CB8AC3E}">
        <p14:creationId xmlns:p14="http://schemas.microsoft.com/office/powerpoint/2010/main" val="275261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F8A399-04EA-42DF-A645-853F3E779A2A}"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421AD-EC9B-47BA-AEB9-0D5FD561BA94}" type="slidenum">
              <a:rPr lang="en-IN" smtClean="0"/>
              <a:t>‹#›</a:t>
            </a:fld>
            <a:endParaRPr lang="en-IN"/>
          </a:p>
        </p:txBody>
      </p:sp>
    </p:spTree>
    <p:extLst>
      <p:ext uri="{BB962C8B-B14F-4D97-AF65-F5344CB8AC3E}">
        <p14:creationId xmlns:p14="http://schemas.microsoft.com/office/powerpoint/2010/main" val="332198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F8A399-04EA-42DF-A645-853F3E779A2A}"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421AD-EC9B-47BA-AEB9-0D5FD561BA9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25910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F8A399-04EA-42DF-A645-853F3E779A2A}"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421AD-EC9B-47BA-AEB9-0D5FD561BA94}" type="slidenum">
              <a:rPr lang="en-IN" smtClean="0"/>
              <a:t>‹#›</a:t>
            </a:fld>
            <a:endParaRPr lang="en-IN"/>
          </a:p>
        </p:txBody>
      </p:sp>
    </p:spTree>
    <p:extLst>
      <p:ext uri="{BB962C8B-B14F-4D97-AF65-F5344CB8AC3E}">
        <p14:creationId xmlns:p14="http://schemas.microsoft.com/office/powerpoint/2010/main" val="1822323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F8A399-04EA-42DF-A645-853F3E779A2A}"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421AD-EC9B-47BA-AEB9-0D5FD561BA9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3159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F8A399-04EA-42DF-A645-853F3E779A2A}"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421AD-EC9B-47BA-AEB9-0D5FD561BA94}" type="slidenum">
              <a:rPr lang="en-IN" smtClean="0"/>
              <a:t>‹#›</a:t>
            </a:fld>
            <a:endParaRPr lang="en-IN"/>
          </a:p>
        </p:txBody>
      </p:sp>
    </p:spTree>
    <p:extLst>
      <p:ext uri="{BB962C8B-B14F-4D97-AF65-F5344CB8AC3E}">
        <p14:creationId xmlns:p14="http://schemas.microsoft.com/office/powerpoint/2010/main" val="2136721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8A399-04EA-42DF-A645-853F3E779A2A}"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421AD-EC9B-47BA-AEB9-0D5FD561BA94}" type="slidenum">
              <a:rPr lang="en-IN" smtClean="0"/>
              <a:t>‹#›</a:t>
            </a:fld>
            <a:endParaRPr lang="en-IN"/>
          </a:p>
        </p:txBody>
      </p:sp>
    </p:spTree>
    <p:extLst>
      <p:ext uri="{BB962C8B-B14F-4D97-AF65-F5344CB8AC3E}">
        <p14:creationId xmlns:p14="http://schemas.microsoft.com/office/powerpoint/2010/main" val="2419697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8A399-04EA-42DF-A645-853F3E779A2A}"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421AD-EC9B-47BA-AEB9-0D5FD561BA94}" type="slidenum">
              <a:rPr lang="en-IN" smtClean="0"/>
              <a:t>‹#›</a:t>
            </a:fld>
            <a:endParaRPr lang="en-IN"/>
          </a:p>
        </p:txBody>
      </p:sp>
    </p:spTree>
    <p:extLst>
      <p:ext uri="{BB962C8B-B14F-4D97-AF65-F5344CB8AC3E}">
        <p14:creationId xmlns:p14="http://schemas.microsoft.com/office/powerpoint/2010/main" val="1691987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8A399-04EA-42DF-A645-853F3E779A2A}"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421AD-EC9B-47BA-AEB9-0D5FD561BA94}" type="slidenum">
              <a:rPr lang="en-IN" smtClean="0"/>
              <a:t>‹#›</a:t>
            </a:fld>
            <a:endParaRPr lang="en-IN"/>
          </a:p>
        </p:txBody>
      </p:sp>
    </p:spTree>
    <p:extLst>
      <p:ext uri="{BB962C8B-B14F-4D97-AF65-F5344CB8AC3E}">
        <p14:creationId xmlns:p14="http://schemas.microsoft.com/office/powerpoint/2010/main" val="83790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F8A399-04EA-42DF-A645-853F3E779A2A}"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421AD-EC9B-47BA-AEB9-0D5FD561BA94}" type="slidenum">
              <a:rPr lang="en-IN" smtClean="0"/>
              <a:t>‹#›</a:t>
            </a:fld>
            <a:endParaRPr lang="en-IN"/>
          </a:p>
        </p:txBody>
      </p:sp>
    </p:spTree>
    <p:extLst>
      <p:ext uri="{BB962C8B-B14F-4D97-AF65-F5344CB8AC3E}">
        <p14:creationId xmlns:p14="http://schemas.microsoft.com/office/powerpoint/2010/main" val="3441219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F8A399-04EA-42DF-A645-853F3E779A2A}"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0421AD-EC9B-47BA-AEB9-0D5FD561BA94}" type="slidenum">
              <a:rPr lang="en-IN" smtClean="0"/>
              <a:t>‹#›</a:t>
            </a:fld>
            <a:endParaRPr lang="en-IN"/>
          </a:p>
        </p:txBody>
      </p:sp>
    </p:spTree>
    <p:extLst>
      <p:ext uri="{BB962C8B-B14F-4D97-AF65-F5344CB8AC3E}">
        <p14:creationId xmlns:p14="http://schemas.microsoft.com/office/powerpoint/2010/main" val="3676536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F8A399-04EA-42DF-A645-853F3E779A2A}" type="datetimeFigureOut">
              <a:rPr lang="en-IN" smtClean="0"/>
              <a:t>27-06-2021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0421AD-EC9B-47BA-AEB9-0D5FD561BA94}" type="slidenum">
              <a:rPr lang="en-IN" smtClean="0"/>
              <a:t>‹#›</a:t>
            </a:fld>
            <a:endParaRPr lang="en-IN"/>
          </a:p>
        </p:txBody>
      </p:sp>
    </p:spTree>
    <p:extLst>
      <p:ext uri="{BB962C8B-B14F-4D97-AF65-F5344CB8AC3E}">
        <p14:creationId xmlns:p14="http://schemas.microsoft.com/office/powerpoint/2010/main" val="3124302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F8A399-04EA-42DF-A645-853F3E779A2A}" type="datetimeFigureOut">
              <a:rPr lang="en-IN" smtClean="0"/>
              <a:t>27-06-2021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0421AD-EC9B-47BA-AEB9-0D5FD561BA94}" type="slidenum">
              <a:rPr lang="en-IN" smtClean="0"/>
              <a:t>‹#›</a:t>
            </a:fld>
            <a:endParaRPr lang="en-IN"/>
          </a:p>
        </p:txBody>
      </p:sp>
    </p:spTree>
    <p:extLst>
      <p:ext uri="{BB962C8B-B14F-4D97-AF65-F5344CB8AC3E}">
        <p14:creationId xmlns:p14="http://schemas.microsoft.com/office/powerpoint/2010/main" val="4048199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8A399-04EA-42DF-A645-853F3E779A2A}" type="datetimeFigureOut">
              <a:rPr lang="en-IN" smtClean="0"/>
              <a:t>27-06-2021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0421AD-EC9B-47BA-AEB9-0D5FD561BA94}" type="slidenum">
              <a:rPr lang="en-IN" smtClean="0"/>
              <a:t>‹#›</a:t>
            </a:fld>
            <a:endParaRPr lang="en-IN"/>
          </a:p>
        </p:txBody>
      </p:sp>
    </p:spTree>
    <p:extLst>
      <p:ext uri="{BB962C8B-B14F-4D97-AF65-F5344CB8AC3E}">
        <p14:creationId xmlns:p14="http://schemas.microsoft.com/office/powerpoint/2010/main" val="4053694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F8A399-04EA-42DF-A645-853F3E779A2A}"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0421AD-EC9B-47BA-AEB9-0D5FD561BA94}" type="slidenum">
              <a:rPr lang="en-IN" smtClean="0"/>
              <a:t>‹#›</a:t>
            </a:fld>
            <a:endParaRPr lang="en-IN"/>
          </a:p>
        </p:txBody>
      </p:sp>
    </p:spTree>
    <p:extLst>
      <p:ext uri="{BB962C8B-B14F-4D97-AF65-F5344CB8AC3E}">
        <p14:creationId xmlns:p14="http://schemas.microsoft.com/office/powerpoint/2010/main" val="213810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F8A399-04EA-42DF-A645-853F3E779A2A}"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0421AD-EC9B-47BA-AEB9-0D5FD561BA94}" type="slidenum">
              <a:rPr lang="en-IN" smtClean="0"/>
              <a:t>‹#›</a:t>
            </a:fld>
            <a:endParaRPr lang="en-IN"/>
          </a:p>
        </p:txBody>
      </p:sp>
    </p:spTree>
    <p:extLst>
      <p:ext uri="{BB962C8B-B14F-4D97-AF65-F5344CB8AC3E}">
        <p14:creationId xmlns:p14="http://schemas.microsoft.com/office/powerpoint/2010/main" val="574062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F8A399-04EA-42DF-A645-853F3E779A2A}" type="datetimeFigureOut">
              <a:rPr lang="en-IN" smtClean="0"/>
              <a:t>27-06-2021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0421AD-EC9B-47BA-AEB9-0D5FD561BA94}" type="slidenum">
              <a:rPr lang="en-IN" smtClean="0"/>
              <a:t>‹#›</a:t>
            </a:fld>
            <a:endParaRPr lang="en-IN"/>
          </a:p>
        </p:txBody>
      </p:sp>
    </p:spTree>
    <p:extLst>
      <p:ext uri="{BB962C8B-B14F-4D97-AF65-F5344CB8AC3E}">
        <p14:creationId xmlns:p14="http://schemas.microsoft.com/office/powerpoint/2010/main" val="144328006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E337-CF5B-4F59-B13F-774688ED17CE}"/>
              </a:ext>
            </a:extLst>
          </p:cNvPr>
          <p:cNvSpPr>
            <a:spLocks noGrp="1"/>
          </p:cNvSpPr>
          <p:nvPr>
            <p:ph type="ctrTitle"/>
          </p:nvPr>
        </p:nvSpPr>
        <p:spPr>
          <a:xfrm>
            <a:off x="1020506" y="676402"/>
            <a:ext cx="7766936" cy="1646302"/>
          </a:xfrm>
        </p:spPr>
        <p:txBody>
          <a:bodyPr/>
          <a:lstStyle/>
          <a:p>
            <a:pPr algn="ctr"/>
            <a:r>
              <a:rPr lang="en-IN" dirty="0">
                <a:solidFill>
                  <a:schemeClr val="accent1">
                    <a:lumMod val="50000"/>
                  </a:schemeClr>
                </a:solidFill>
                <a:latin typeface="Algerian" panose="04020705040A02060702" pitchFamily="82" charset="0"/>
              </a:rPr>
              <a:t>HACK THE MOUNTAIN 2.0</a:t>
            </a:r>
          </a:p>
        </p:txBody>
      </p:sp>
      <p:sp>
        <p:nvSpPr>
          <p:cNvPr id="3" name="Subtitle 2">
            <a:extLst>
              <a:ext uri="{FF2B5EF4-FFF2-40B4-BE49-F238E27FC236}">
                <a16:creationId xmlns:a16="http://schemas.microsoft.com/office/drawing/2014/main" id="{3B05A0FF-5BC2-44EC-8E61-5EC7E784447E}"/>
              </a:ext>
            </a:extLst>
          </p:cNvPr>
          <p:cNvSpPr>
            <a:spLocks noGrp="1"/>
          </p:cNvSpPr>
          <p:nvPr>
            <p:ph type="subTitle" idx="1"/>
          </p:nvPr>
        </p:nvSpPr>
        <p:spPr>
          <a:xfrm>
            <a:off x="1020506" y="3498209"/>
            <a:ext cx="7766936" cy="2281805"/>
          </a:xfrm>
        </p:spPr>
        <p:txBody>
          <a:bodyPr>
            <a:normAutofit/>
          </a:bodyPr>
          <a:lstStyle/>
          <a:p>
            <a:pPr algn="ctr"/>
            <a:r>
              <a:rPr lang="en-IN" sz="4000" u="sng" dirty="0">
                <a:solidFill>
                  <a:schemeClr val="accent2">
                    <a:lumMod val="75000"/>
                  </a:schemeClr>
                </a:solidFill>
                <a:latin typeface="Bahnschrift" panose="020B0502040204020203" pitchFamily="34" charset="0"/>
              </a:rPr>
              <a:t>PROJECT NAME:</a:t>
            </a:r>
          </a:p>
          <a:p>
            <a:pPr algn="ctr"/>
            <a:r>
              <a:rPr lang="en-IN" sz="4000" u="sng" dirty="0">
                <a:solidFill>
                  <a:schemeClr val="accent2">
                    <a:lumMod val="75000"/>
                  </a:schemeClr>
                </a:solidFill>
                <a:latin typeface="Bahnschrift" panose="020B0502040204020203" pitchFamily="34" charset="0"/>
              </a:rPr>
              <a:t>E-COMMERCE WEBSITE FOR FARMERS </a:t>
            </a:r>
          </a:p>
        </p:txBody>
      </p:sp>
    </p:spTree>
    <p:extLst>
      <p:ext uri="{BB962C8B-B14F-4D97-AF65-F5344CB8AC3E}">
        <p14:creationId xmlns:p14="http://schemas.microsoft.com/office/powerpoint/2010/main" val="3638997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4647-7DCC-472A-9FA9-9B25F3D29084}"/>
              </a:ext>
            </a:extLst>
          </p:cNvPr>
          <p:cNvSpPr>
            <a:spLocks noGrp="1"/>
          </p:cNvSpPr>
          <p:nvPr>
            <p:ph type="title"/>
          </p:nvPr>
        </p:nvSpPr>
        <p:spPr>
          <a:xfrm>
            <a:off x="568277" y="637563"/>
            <a:ext cx="8596668" cy="5192786"/>
          </a:xfrm>
        </p:spPr>
        <p:txBody>
          <a:bodyPr>
            <a:normAutofit fontScale="90000"/>
          </a:bodyPr>
          <a:lstStyle/>
          <a:p>
            <a:r>
              <a:rPr lang="en-IN" sz="4900" b="1" u="sng" dirty="0">
                <a:solidFill>
                  <a:schemeClr val="accent2">
                    <a:lumMod val="50000"/>
                  </a:schemeClr>
                </a:solidFill>
                <a:latin typeface="Arial Narrow" panose="020B0606020202030204" pitchFamily="34" charset="0"/>
              </a:rPr>
              <a:t>PROBLEMS FACED BY FARMERS </a:t>
            </a:r>
            <a:br>
              <a:rPr lang="en-IN" sz="4900" b="1" u="sng" dirty="0">
                <a:solidFill>
                  <a:schemeClr val="accent2">
                    <a:lumMod val="50000"/>
                  </a:schemeClr>
                </a:solidFill>
                <a:latin typeface="Arial Narrow" panose="020B0606020202030204" pitchFamily="34" charset="0"/>
              </a:rPr>
            </a:br>
            <a:br>
              <a:rPr lang="en-IN" b="1" u="sng" dirty="0">
                <a:solidFill>
                  <a:schemeClr val="accent2">
                    <a:lumMod val="50000"/>
                  </a:schemeClr>
                </a:solidFill>
                <a:latin typeface="Arial Narrow" panose="020B0606020202030204" pitchFamily="34" charset="0"/>
              </a:rPr>
            </a:br>
            <a:r>
              <a:rPr lang="en-IN" sz="4000" dirty="0">
                <a:solidFill>
                  <a:schemeClr val="accent1">
                    <a:lumMod val="75000"/>
                  </a:schemeClr>
                </a:solidFill>
                <a:latin typeface="Arial Narrow" panose="020B0606020202030204" pitchFamily="34" charset="0"/>
              </a:rPr>
              <a:t>Looting Middlemen – Most of the farmers are left with small volume of the produce. Taking them to government mandi will be burden as transport ion coats, storage costs adds up. So they sell it to middlemen at distress price. The middlemen will make it to the mandi and get lucrative prices that is often not shared with farmers.</a:t>
            </a:r>
            <a:endParaRPr lang="en-IN" b="1" u="sng" dirty="0">
              <a:solidFill>
                <a:schemeClr val="accent1">
                  <a:lumMod val="75000"/>
                </a:schemeClr>
              </a:solidFill>
              <a:latin typeface="Arial Narrow" panose="020B0606020202030204" pitchFamily="34" charset="0"/>
            </a:endParaRPr>
          </a:p>
        </p:txBody>
      </p:sp>
    </p:spTree>
    <p:extLst>
      <p:ext uri="{BB962C8B-B14F-4D97-AF65-F5344CB8AC3E}">
        <p14:creationId xmlns:p14="http://schemas.microsoft.com/office/powerpoint/2010/main" val="1903179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7D713B-7DB0-4D92-9C9A-4DCBB11BFEF7}"/>
              </a:ext>
            </a:extLst>
          </p:cNvPr>
          <p:cNvPicPr>
            <a:picLocks noChangeAspect="1"/>
          </p:cNvPicPr>
          <p:nvPr/>
        </p:nvPicPr>
        <p:blipFill>
          <a:blip r:embed="rId2"/>
          <a:stretch>
            <a:fillRect/>
          </a:stretch>
        </p:blipFill>
        <p:spPr>
          <a:xfrm>
            <a:off x="467143" y="268449"/>
            <a:ext cx="4549473" cy="5268284"/>
          </a:xfrm>
          <a:prstGeom prst="rect">
            <a:avLst/>
          </a:prstGeom>
        </p:spPr>
      </p:pic>
      <p:sp>
        <p:nvSpPr>
          <p:cNvPr id="5" name="TextBox 4">
            <a:extLst>
              <a:ext uri="{FF2B5EF4-FFF2-40B4-BE49-F238E27FC236}">
                <a16:creationId xmlns:a16="http://schemas.microsoft.com/office/drawing/2014/main" id="{166EB4CA-97F3-43C2-A074-6811FD928CE9}"/>
              </a:ext>
            </a:extLst>
          </p:cNvPr>
          <p:cNvSpPr txBox="1"/>
          <p:nvPr/>
        </p:nvSpPr>
        <p:spPr>
          <a:xfrm>
            <a:off x="5016616" y="182479"/>
            <a:ext cx="4633362" cy="2277547"/>
          </a:xfrm>
          <a:prstGeom prst="rect">
            <a:avLst/>
          </a:prstGeom>
          <a:noFill/>
        </p:spPr>
        <p:txBody>
          <a:bodyPr wrap="square">
            <a:spAutoFit/>
          </a:bodyPr>
          <a:lstStyle/>
          <a:p>
            <a:r>
              <a:rPr lang="en-IN" sz="3600" dirty="0">
                <a:solidFill>
                  <a:schemeClr val="accent2">
                    <a:lumMod val="75000"/>
                  </a:schemeClr>
                </a:solidFill>
                <a:latin typeface="Arial Rounded MT Bold" panose="020F0704030504030204" pitchFamily="34" charset="0"/>
                <a:cs typeface="Arial" panose="020B0604020202020204" pitchFamily="34" charset="0"/>
              </a:rPr>
              <a:t>Aim of the site : </a:t>
            </a:r>
            <a:br>
              <a:rPr lang="en-IN" dirty="0">
                <a:solidFill>
                  <a:schemeClr val="accent2">
                    <a:lumMod val="75000"/>
                  </a:schemeClr>
                </a:solidFill>
                <a:latin typeface="Arial Rounded MT Bold" panose="020F0704030504030204" pitchFamily="34" charset="0"/>
                <a:cs typeface="Arial" panose="020B0604020202020204" pitchFamily="34" charset="0"/>
              </a:rPr>
            </a:br>
            <a:r>
              <a:rPr lang="en-IN" sz="2800" dirty="0">
                <a:solidFill>
                  <a:schemeClr val="accent1">
                    <a:lumMod val="75000"/>
                  </a:schemeClr>
                </a:solidFill>
                <a:latin typeface="Arial Narrow" panose="020B0606020202030204" pitchFamily="34" charset="0"/>
                <a:cs typeface="Arial" panose="020B0604020202020204" pitchFamily="34" charset="0"/>
              </a:rPr>
              <a:t>To develop a </a:t>
            </a:r>
            <a:r>
              <a:rPr lang="en-IN" sz="3200" dirty="0">
                <a:solidFill>
                  <a:schemeClr val="accent1">
                    <a:lumMod val="75000"/>
                  </a:schemeClr>
                </a:solidFill>
                <a:latin typeface="Arial Narrow" panose="020B0606020202030204" pitchFamily="34" charset="0"/>
                <a:cs typeface="Arial" panose="020B0604020202020204" pitchFamily="34" charset="0"/>
              </a:rPr>
              <a:t>platform</a:t>
            </a:r>
            <a:r>
              <a:rPr lang="en-IN" sz="2800" dirty="0">
                <a:solidFill>
                  <a:schemeClr val="accent1">
                    <a:lumMod val="75000"/>
                  </a:schemeClr>
                </a:solidFill>
                <a:latin typeface="Arial Narrow" panose="020B0606020202030204" pitchFamily="34" charset="0"/>
                <a:cs typeface="Arial" panose="020B0604020202020204" pitchFamily="34" charset="0"/>
              </a:rPr>
              <a:t> for direct framing between farmers and consumers </a:t>
            </a:r>
            <a:r>
              <a:rPr lang="en-IN" dirty="0">
                <a:solidFill>
                  <a:schemeClr val="accent1">
                    <a:lumMod val="75000"/>
                  </a:schemeClr>
                </a:solidFill>
                <a:latin typeface="Arial Narrow" panose="020B0606020202030204" pitchFamily="34" charset="0"/>
                <a:cs typeface="Arial" panose="020B0604020202020204" pitchFamily="34" charset="0"/>
              </a:rPr>
              <a:t>.</a:t>
            </a:r>
            <a:br>
              <a:rPr lang="en-IN" dirty="0">
                <a:solidFill>
                  <a:schemeClr val="accent1">
                    <a:lumMod val="75000"/>
                  </a:schemeClr>
                </a:solidFill>
                <a:latin typeface="Arial Narrow" panose="020B0606020202030204" pitchFamily="34" charset="0"/>
                <a:cs typeface="Arial" panose="020B0604020202020204" pitchFamily="34" charset="0"/>
              </a:rPr>
            </a:br>
            <a:endParaRPr lang="en-IN" dirty="0"/>
          </a:p>
        </p:txBody>
      </p:sp>
      <p:sp>
        <p:nvSpPr>
          <p:cNvPr id="7" name="TextBox 6">
            <a:extLst>
              <a:ext uri="{FF2B5EF4-FFF2-40B4-BE49-F238E27FC236}">
                <a16:creationId xmlns:a16="http://schemas.microsoft.com/office/drawing/2014/main" id="{2C45DC88-CBE7-4511-AD0A-231960BC2549}"/>
              </a:ext>
            </a:extLst>
          </p:cNvPr>
          <p:cNvSpPr txBox="1"/>
          <p:nvPr/>
        </p:nvSpPr>
        <p:spPr>
          <a:xfrm>
            <a:off x="5016616" y="2181138"/>
            <a:ext cx="4806892" cy="3785652"/>
          </a:xfrm>
          <a:prstGeom prst="rect">
            <a:avLst/>
          </a:prstGeom>
          <a:noFill/>
        </p:spPr>
        <p:txBody>
          <a:bodyPr wrap="square">
            <a:spAutoFit/>
          </a:bodyPr>
          <a:lstStyle/>
          <a:p>
            <a:r>
              <a:rPr lang="en-IN" sz="3600" dirty="0">
                <a:solidFill>
                  <a:schemeClr val="accent2">
                    <a:lumMod val="75000"/>
                  </a:schemeClr>
                </a:solidFill>
                <a:latin typeface="Arial Rounded MT Bold" panose="020F0704030504030204" pitchFamily="34" charset="0"/>
                <a:cs typeface="Arial" panose="020B0604020202020204" pitchFamily="34" charset="0"/>
              </a:rPr>
              <a:t>Perks of the site :</a:t>
            </a:r>
            <a:br>
              <a:rPr lang="en-IN" dirty="0">
                <a:solidFill>
                  <a:schemeClr val="accent2">
                    <a:lumMod val="75000"/>
                  </a:schemeClr>
                </a:solidFill>
                <a:latin typeface="Arial Rounded MT Bold" panose="020F0704030504030204" pitchFamily="34" charset="0"/>
                <a:cs typeface="Arial" panose="020B0604020202020204" pitchFamily="34" charset="0"/>
              </a:rPr>
            </a:br>
            <a:r>
              <a:rPr lang="en-IN" sz="2800" dirty="0">
                <a:solidFill>
                  <a:schemeClr val="accent1">
                    <a:lumMod val="75000"/>
                  </a:schemeClr>
                </a:solidFill>
                <a:latin typeface="Arial Narrow" panose="020B0606020202030204" pitchFamily="34" charset="0"/>
                <a:cs typeface="Arial" panose="020B0604020202020204" pitchFamily="34" charset="0"/>
              </a:rPr>
              <a:t>Through this website the role of middlemen will be deduced during the whole process .</a:t>
            </a:r>
            <a:br>
              <a:rPr lang="en-IN" sz="2800" dirty="0">
                <a:solidFill>
                  <a:schemeClr val="accent1">
                    <a:lumMod val="75000"/>
                  </a:schemeClr>
                </a:solidFill>
                <a:latin typeface="Arial Narrow" panose="020B0606020202030204" pitchFamily="34" charset="0"/>
                <a:cs typeface="Arial" panose="020B0604020202020204" pitchFamily="34" charset="0"/>
              </a:rPr>
            </a:br>
            <a:r>
              <a:rPr lang="en-IN" sz="2800" dirty="0">
                <a:solidFill>
                  <a:schemeClr val="accent1">
                    <a:lumMod val="75000"/>
                  </a:schemeClr>
                </a:solidFill>
                <a:latin typeface="Arial Narrow" panose="020B0606020202030204" pitchFamily="34" charset="0"/>
                <a:cs typeface="Arial" panose="020B0604020202020204" pitchFamily="34" charset="0"/>
              </a:rPr>
              <a:t>Farmers can demand upto any reasonable amount by having the direct contact with the consumers </a:t>
            </a:r>
            <a:r>
              <a:rPr lang="en-IN" dirty="0">
                <a:solidFill>
                  <a:schemeClr val="accent1">
                    <a:lumMod val="75000"/>
                  </a:schemeClr>
                </a:solidFill>
                <a:latin typeface="Arial Narrow" panose="020B0606020202030204" pitchFamily="34" charset="0"/>
                <a:cs typeface="Arial" panose="020B0604020202020204" pitchFamily="34" charset="0"/>
              </a:rPr>
              <a:t>.</a:t>
            </a:r>
            <a:br>
              <a:rPr lang="en-IN" dirty="0">
                <a:solidFill>
                  <a:schemeClr val="accent1">
                    <a:lumMod val="75000"/>
                  </a:schemeClr>
                </a:solidFill>
                <a:latin typeface="Arial Rounded MT Bold" panose="020F0704030504030204" pitchFamily="34" charset="0"/>
                <a:cs typeface="Arial" panose="020B0604020202020204" pitchFamily="34" charset="0"/>
              </a:rPr>
            </a:br>
            <a:br>
              <a:rPr lang="en-IN" dirty="0">
                <a:solidFill>
                  <a:schemeClr val="accent1">
                    <a:lumMod val="75000"/>
                  </a:schemeClr>
                </a:solidFill>
                <a:latin typeface="Arial Narrow" panose="020B0606020202030204" pitchFamily="34" charset="0"/>
                <a:cs typeface="Arial" panose="020B0604020202020204" pitchFamily="34" charset="0"/>
              </a:rPr>
            </a:br>
            <a:endParaRPr lang="en-IN" dirty="0"/>
          </a:p>
        </p:txBody>
      </p:sp>
    </p:spTree>
    <p:extLst>
      <p:ext uri="{BB962C8B-B14F-4D97-AF65-F5344CB8AC3E}">
        <p14:creationId xmlns:p14="http://schemas.microsoft.com/office/powerpoint/2010/main" val="22373829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TotalTime>
  <Words>140</Words>
  <Application>Microsoft Office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Algerian</vt:lpstr>
      <vt:lpstr>Arial</vt:lpstr>
      <vt:lpstr>Arial Narrow</vt:lpstr>
      <vt:lpstr>Arial Rounded MT Bold</vt:lpstr>
      <vt:lpstr>Bahnschrift</vt:lpstr>
      <vt:lpstr>Trebuchet MS</vt:lpstr>
      <vt:lpstr>Wingdings 3</vt:lpstr>
      <vt:lpstr>Facet</vt:lpstr>
      <vt:lpstr>HACK THE MOUNTAIN 2.0</vt:lpstr>
      <vt:lpstr>PROBLEMS FACED BY FARMERS   Looting Middlemen – Most of the farmers are left with small volume of the produce. Taking them to government mandi will be burden as transport ion coats, storage costs adds up. So they sell it to middlemen at distress price. The middlemen will make it to the mandi and get lucrative prices that is often not shared with farmers.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 THE MOUNTAIN 2.0</dc:title>
  <dc:creator>Vinod Rana</dc:creator>
  <cp:lastModifiedBy>Vinod Rana</cp:lastModifiedBy>
  <cp:revision>6</cp:revision>
  <dcterms:created xsi:type="dcterms:W3CDTF">2021-06-27T09:19:48Z</dcterms:created>
  <dcterms:modified xsi:type="dcterms:W3CDTF">2021-06-27T10:12:06Z</dcterms:modified>
</cp:coreProperties>
</file>