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4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0E79F8-0BD4-4E9D-96FE-0DFF0CED3CC9}" type="datetimeFigureOut">
              <a:rPr lang="en-US" smtClean="0"/>
              <a:pPr/>
              <a:t>16-Dec-15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FA24E7-77DA-45C5-9ECE-56AE4FBF10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851648" cy="1828800"/>
          </a:xfrm>
          <a:ln w="19050"/>
        </p:spPr>
        <p:txBody>
          <a:bodyPr>
            <a:normAutofit/>
          </a:bodyPr>
          <a:lstStyle/>
          <a:p>
            <a:pPr algn="ctr"/>
            <a:r>
              <a:rPr lang="sr-Latn-R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Handwritten</a:t>
            </a:r>
            <a:br>
              <a:rPr lang="sr-Latn-R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R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Solver</a:t>
            </a:r>
            <a:endParaRPr 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1752600"/>
          </a:xfrm>
        </p:spPr>
        <p:txBody>
          <a:bodyPr/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Autor:</a:t>
            </a:r>
          </a:p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Branislav Čogić</a:t>
            </a:r>
          </a:p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 129/2012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Tehnike rešavanja problema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latin typeface="+mj-lt"/>
              </a:rPr>
              <a:t>Ono što je u okviru projekta predmed nauke i gde postoje različita rešenja jeste prepoznavanje cifara</a:t>
            </a:r>
            <a:r>
              <a:rPr lang="sr-Latn-RS" dirty="0" smtClean="0">
                <a:latin typeface="+mj-lt"/>
              </a:rPr>
              <a:t>. Ispod su navedena neka od rešenja (svaka ima raznih modifikacija i parametrizacija) i određeni procenat grešaka koji je ustanovljen na kompetentnim test primerima.</a:t>
            </a:r>
            <a:endParaRPr lang="sr-Latn-R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Za klasifikaciju ručno napisanog oblika u odgovarajuću cifru koriste se sledeći klasifikatori: </a:t>
            </a:r>
          </a:p>
          <a:p>
            <a:pPr lvl="1"/>
            <a:r>
              <a:rPr lang="sr-Latn-RS" dirty="0" smtClean="0">
                <a:latin typeface="+mj-lt"/>
              </a:rPr>
              <a:t>Linearni </a:t>
            </a:r>
            <a:r>
              <a:rPr lang="sr-Latn-RS" dirty="0" smtClean="0">
                <a:latin typeface="+mj-lt"/>
              </a:rPr>
              <a:t>klasifikator – 8.4%</a:t>
            </a:r>
            <a:endParaRPr lang="sr-Latn-RS" dirty="0" smtClean="0">
              <a:latin typeface="+mj-lt"/>
            </a:endParaRPr>
          </a:p>
          <a:p>
            <a:pPr lvl="1"/>
            <a:r>
              <a:rPr lang="sr-Latn-RS" dirty="0" smtClean="0">
                <a:latin typeface="+mj-lt"/>
              </a:rPr>
              <a:t>Nearest neighbor klasifikator (k-NN</a:t>
            </a:r>
            <a:r>
              <a:rPr lang="sr-Latn-RS" dirty="0" smtClean="0">
                <a:latin typeface="+mj-lt"/>
              </a:rPr>
              <a:t>) – 1.1% err</a:t>
            </a:r>
            <a:endParaRPr lang="sr-Latn-RS" dirty="0" smtClean="0">
              <a:latin typeface="+mj-lt"/>
            </a:endParaRPr>
          </a:p>
          <a:p>
            <a:pPr lvl="1"/>
            <a:r>
              <a:rPr lang="sr-Latn-RS" dirty="0" smtClean="0">
                <a:latin typeface="+mj-lt"/>
              </a:rPr>
              <a:t>Polinomni </a:t>
            </a:r>
            <a:r>
              <a:rPr lang="sr-Latn-RS" dirty="0" smtClean="0">
                <a:latin typeface="+mj-lt"/>
              </a:rPr>
              <a:t>klasifikator – 3.3%</a:t>
            </a:r>
            <a:endParaRPr lang="sr-Latn-RS" dirty="0" smtClean="0">
              <a:latin typeface="+mj-lt"/>
            </a:endParaRPr>
          </a:p>
          <a:p>
            <a:pPr lvl="1"/>
            <a:r>
              <a:rPr lang="sr-Latn-RS" dirty="0" smtClean="0">
                <a:latin typeface="+mj-lt"/>
              </a:rPr>
              <a:t>Neuronske </a:t>
            </a:r>
            <a:r>
              <a:rPr lang="sr-Latn-RS" dirty="0" smtClean="0">
                <a:latin typeface="+mj-lt"/>
              </a:rPr>
              <a:t>mreže – 0.2%</a:t>
            </a:r>
          </a:p>
          <a:p>
            <a:pPr lvl="1"/>
            <a:r>
              <a:rPr lang="sr-Latn-RS" dirty="0" smtClean="0">
                <a:latin typeface="+mj-lt"/>
              </a:rPr>
              <a:t>Soft Margin klasifikator (Support Vector Machine) – 1.1%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Odabir tehnike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Obzirom na to da posedujem određena znanja iz neuronskih mreža i njihovo korišćenje već implementarano u programskom jeziku python, iste su odabrane za rešavanje navedenog problema u ovom projektu.</a:t>
            </a:r>
            <a:endParaRPr lang="sr-Latn-R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Neće biti korišćene kombinacije komplikovanih neuronskih mreža koje daju impozantno mali procenat greške, međutim korišćene neuronske mreže u rešenju davaće sasvim zadovoljavajuću tačnost.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Koraci implementacije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Priprema slike i podataka za ulaz u neuronsku mrežu.</a:t>
            </a:r>
          </a:p>
          <a:p>
            <a:r>
              <a:rPr lang="sr-Latn-RS" dirty="0" smtClean="0">
                <a:latin typeface="+mj-lt"/>
              </a:rPr>
              <a:t>Za učenje neuronske mreže koristi se MNIST set podataka.</a:t>
            </a:r>
            <a:endParaRPr lang="sr-Latn-R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Prepoznavanje cifara i ostalih potrebnih objekata za prepozavanje determinante.</a:t>
            </a:r>
          </a:p>
          <a:p>
            <a:r>
              <a:rPr lang="sr-Latn-RS" dirty="0" smtClean="0">
                <a:latin typeface="+mj-lt"/>
              </a:rPr>
              <a:t>Izračunavanje determinante.</a:t>
            </a:r>
          </a:p>
          <a:p>
            <a:r>
              <a:rPr lang="sr-Latn-RS" dirty="0" smtClean="0">
                <a:latin typeface="+mj-lt"/>
              </a:rPr>
              <a:t>Iscrtavanje rešenja live na ekranu tokom snimanja.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14352"/>
            <a:ext cx="2743200" cy="1162050"/>
          </a:xfrm>
        </p:spPr>
        <p:txBody>
          <a:bodyPr/>
          <a:lstStyle/>
          <a:p>
            <a:r>
              <a:rPr lang="sr-Latn-RS" sz="4800" b="1" dirty="0" smtClean="0"/>
              <a:t>Agenda</a:t>
            </a:r>
            <a:endParaRPr lang="en-US" sz="4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838200" y="2057400"/>
            <a:ext cx="4572000" cy="457200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Motivacija 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Domen problema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Cilj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Tehnike rešavanja problema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Odabir tehnike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Implementacija</a:t>
            </a:r>
          </a:p>
          <a:p>
            <a:pPr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sr-Latn-RS" sz="2800" dirty="0" smtClean="0">
                <a:latin typeface="+mj-lt"/>
              </a:rPr>
              <a:t> Zaključak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Motivacija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latin typeface="+mj-lt"/>
              </a:rPr>
              <a:t>Količina znanja u oblasti Optical Character Reading-a na dosadašnjem kursu predmeta “Soft kompjuting” svedena je na upoznavanje osnovnih koncepata koji se pojavljuju i određenih tehnika za rešavanja ovog problema.</a:t>
            </a:r>
          </a:p>
          <a:p>
            <a:r>
              <a:rPr lang="sr-Latn-RS" dirty="0" smtClean="0">
                <a:latin typeface="+mj-lt"/>
              </a:rPr>
              <a:t>Primena tehnika korišćenih u ovoj oblasti koriste se i u raznim drugim. Koje su sve mogućnosti tih tehnika i šta se sve sa njima može postići još uvek je predmet istraživanja i prakse.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Motivacija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latin typeface="+mj-lt"/>
              </a:rPr>
              <a:t>Jedna od zanimljivih primena jeste i oblast za koju slobodno možemo reći da enkapsulira OCR, a to je problem mogućnosti kompjuterskog rezonovanja ljudski pisanih dokumenata.</a:t>
            </a:r>
          </a:p>
          <a:p>
            <a:r>
              <a:rPr lang="sr-Latn-RS" dirty="0" smtClean="0">
                <a:latin typeface="+mj-lt"/>
              </a:rPr>
              <a:t>Dokumenti mogu biti svakakvi. Takvim “dokumentom” i jednom praktičnom primenom može se smatrati i prepoznavanje i rešavanje ručno napisanih determinanti. Da bi se stekla precizna slika o ovom problemu potrebno je ne samo definisati problem kao takav, već i koncepte i tehnike/tehnologije rešavanja kako sa aspekta istorijskog razvoja, tako i današnjim stanjem u oblasti.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Determinanta</a:t>
            </a:r>
          </a:p>
          <a:p>
            <a:pPr>
              <a:buNone/>
            </a:pPr>
            <a:r>
              <a:rPr lang="sr-Latn-RS" sz="2000" dirty="0" smtClean="0">
                <a:latin typeface="+mj-lt"/>
              </a:rPr>
              <a:t>	- Predstavlja matematički objekat vrlo koristan za analizu sistema linearnih jednačina</a:t>
            </a:r>
          </a:p>
          <a:p>
            <a:pPr>
              <a:buNone/>
            </a:pPr>
            <a:r>
              <a:rPr lang="sr-Latn-RS" sz="2000" dirty="0" smtClean="0">
                <a:latin typeface="+mj-lt"/>
              </a:rPr>
              <a:t>	- Računa se za matrice kvadratnog oblika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352800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sr-Latn-R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PRIMER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+mj-lt"/>
              </a:rPr>
              <a:t>Z</a:t>
            </a:r>
            <a:r>
              <a:rPr lang="sr-Latn-RS" sz="2000" dirty="0" smtClean="0">
                <a:latin typeface="+mj-lt"/>
              </a:rPr>
              <a:t>a matricu A dimenzija 2x2	determinanta  u oznaci det(A) iznosi </a:t>
            </a: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7" name="Picture 3" descr="D:\Obrazovanje\Fekulti\Soft_kompjuting\Projekat\Matrix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1905000" cy="1026310"/>
          </a:xfrm>
          <a:prstGeom prst="rect">
            <a:avLst/>
          </a:prstGeom>
          <a:noFill/>
        </p:spPr>
      </p:pic>
      <p:pic>
        <p:nvPicPr>
          <p:cNvPr id="1028" name="Picture 4" descr="D:\Obrazovanje\Fekulti\Soft_kompjuting\Projekat\Determinan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073041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Determinanta</a:t>
            </a:r>
            <a:endParaRPr lang="sr-Latn-RS" sz="2000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133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U opštem slučaju, determinanta matrice se izračunava Laplasovim razvojem po formuli: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r-Latn-RS" sz="20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Gde je C</a:t>
            </a:r>
            <a:r>
              <a:rPr lang="sr-Latn-RS" sz="2000" baseline="-25000" dirty="0" smtClean="0">
                <a:latin typeface="+mj-lt"/>
              </a:rPr>
              <a:t>ij</a:t>
            </a:r>
            <a:r>
              <a:rPr lang="sr-Latn-RS" sz="2000" dirty="0">
                <a:latin typeface="+mj-lt"/>
              </a:rPr>
              <a:t> </a:t>
            </a:r>
            <a:r>
              <a:rPr lang="sr-Latn-RS" sz="2000" dirty="0" smtClean="0">
                <a:latin typeface="+mj-lt"/>
              </a:rPr>
              <a:t>kofaktor od a</a:t>
            </a:r>
            <a:r>
              <a:rPr lang="sr-Latn-RS" sz="2000" baseline="-25000" dirty="0" smtClean="0">
                <a:latin typeface="+mj-lt"/>
              </a:rPr>
              <a:t>ij</a:t>
            </a:r>
            <a:r>
              <a:rPr lang="sr-Latn-RS" sz="2000" dirty="0" smtClean="0">
                <a:latin typeface="+mj-lt"/>
              </a:rPr>
              <a:t> 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+mj-lt"/>
              </a:rPr>
              <a:t>A</a:t>
            </a:r>
            <a:r>
              <a:rPr lang="sr-Latn-RS" sz="2000" dirty="0" smtClean="0">
                <a:latin typeface="+mj-lt"/>
              </a:rPr>
              <a:t> M</a:t>
            </a:r>
            <a:r>
              <a:rPr lang="sr-Latn-RS" sz="2000" baseline="-25000" dirty="0" smtClean="0">
                <a:latin typeface="+mj-lt"/>
              </a:rPr>
              <a:t>ij</a:t>
            </a:r>
            <a:r>
              <a:rPr lang="sr-Latn-RS" sz="2000" dirty="0" smtClean="0">
                <a:latin typeface="+mj-lt"/>
              </a:rPr>
              <a:t> predstavlja minor matrice A koji se formira izbacivanjem i-te vrste i j-te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kolone.</a:t>
            </a:r>
            <a:endParaRPr lang="sr-Latn-RS" sz="2000" dirty="0">
              <a:latin typeface="+mj-lt"/>
            </a:endParaRPr>
          </a:p>
        </p:txBody>
      </p:sp>
      <p:pic>
        <p:nvPicPr>
          <p:cNvPr id="2050" name="Picture 2" descr="D:\Obrazovanje\Fekulti\Soft_kompjuting\Projekat\DeterminantGeneralFormu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0"/>
            <a:ext cx="4648200" cy="1608374"/>
          </a:xfrm>
          <a:prstGeom prst="rect">
            <a:avLst/>
          </a:prstGeom>
          <a:noFill/>
        </p:spPr>
      </p:pic>
      <p:pic>
        <p:nvPicPr>
          <p:cNvPr id="2051" name="Picture 3" descr="D:\Obrazovanje\Fekulti\Soft_kompjuting\Projekat\Cofa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029200"/>
            <a:ext cx="1524000" cy="34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Handwritten recognition (HWR)</a:t>
            </a:r>
            <a:endParaRPr lang="sr-Latn-RS" sz="2000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133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HWR ili narodski rečeno prepoznavanje ljudsko-pisanija ne možemo objasniti bez pominjanja OCR-a (optičko prepoznavanje karaktera) jer je HWR upravo iz njega “iznikao”. HWR bukvalo predstavlja kompleksniji problem koji u sebi sadrži prepoznavanje karaktera. Kompjutersko prepoznavanje karaktera datira još od nastanka računara. Prvi moderni OCR uređaji pojavljuju se 50-ih godina 20. veka. Naravno oni su bili vrlo spori, čitajući čak brzinom jednog karaktera u minutu. Sve do 70-ih godina uopšte nisu bili u komercijalnoj upotrebi. Razvojem tehnologija do danas uređaji i softver su sposobni da prepoznaju i 100% kompjuterski generisanih karaktera. O</a:t>
            </a:r>
            <a:r>
              <a:rPr lang="en-US" sz="2000" dirty="0" smtClean="0">
                <a:latin typeface="+mj-lt"/>
              </a:rPr>
              <a:t>n</a:t>
            </a:r>
            <a:r>
              <a:rPr lang="sr-Latn-RS" sz="2000" dirty="0" smtClean="0">
                <a:latin typeface="+mj-lt"/>
              </a:rPr>
              <a:t>o što je još uvek egzotično i gde je moguć napredak jeste HWR</a:t>
            </a:r>
            <a:endParaRPr lang="sr-Latn-RS" sz="20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/>
                </a:solidFill>
                <a:latin typeface="+mj-lt"/>
              </a:rPr>
              <a:t>Handwritten recognition (HWR)</a:t>
            </a:r>
            <a:endParaRPr lang="sr-Latn-RS" sz="2000" dirty="0" smtClean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932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Domen problema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133600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Optical character reading – OCR – OK</a:t>
            </a:r>
            <a:endParaRPr lang="sr-Latn-RS" sz="2000" dirty="0">
              <a:latin typeface="+mj-lt"/>
            </a:endParaRPr>
          </a:p>
        </p:txBody>
      </p:sp>
      <p:pic>
        <p:nvPicPr>
          <p:cNvPr id="3074" name="Picture 2" descr="D:\Obrazovanje\Fekulti\Soft_kompjuting\Projekat\OCR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77193"/>
            <a:ext cx="5410200" cy="1180407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733800"/>
            <a:ext cx="8229600" cy="3124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Handwritting character reading – HWR – Prepoznajte sami?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 OK?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r-Latn-RS" sz="2000" dirty="0" smtClean="0">
                <a:latin typeface="+mj-lt"/>
              </a:rPr>
              <a:t>					Uspeli?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r-Latn-RS" sz="2000" dirty="0" smtClean="0">
              <a:latin typeface="+mj-lt"/>
            </a:endParaRPr>
          </a:p>
        </p:txBody>
      </p:sp>
      <p:pic>
        <p:nvPicPr>
          <p:cNvPr id="3075" name="Picture 3" descr="D:\Obrazovanje\Fekulti\Soft_kompjuting\Projekat\handwriting_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14800"/>
            <a:ext cx="7620000" cy="1400175"/>
          </a:xfrm>
          <a:prstGeom prst="rect">
            <a:avLst/>
          </a:prstGeom>
          <a:noFill/>
        </p:spPr>
      </p:pic>
      <p:pic>
        <p:nvPicPr>
          <p:cNvPr id="3076" name="Picture 4" descr="D:\Obrazovanje\Fekulti\Soft_kompjuting\Projekat\handwriting_b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562600"/>
            <a:ext cx="3505200" cy="11109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sr-Latn-RS" sz="4800" b="1" dirty="0" smtClean="0"/>
              <a:t>Cilj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2212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Cilj je napraviti uživo prepoznavanje determinanti sa kamere i izračunavanje istih koristeći tehnolohije i tehnike koje su dale dobre rezultate iz domena HWR-a u dosadašnjoj praksi.</a:t>
            </a:r>
            <a:endParaRPr lang="en-US" dirty="0">
              <a:latin typeface="+mj-lt"/>
            </a:endParaRPr>
          </a:p>
        </p:txBody>
      </p:sp>
      <p:pic>
        <p:nvPicPr>
          <p:cNvPr id="4100" name="Picture 4" descr="D:\Obrazovanje\Fekulti\Soft_kompjuting\Projekat\cil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2809875" cy="2078001"/>
          </a:xfrm>
          <a:prstGeom prst="rect">
            <a:avLst/>
          </a:prstGeom>
          <a:noFill/>
        </p:spPr>
      </p:pic>
      <p:pic>
        <p:nvPicPr>
          <p:cNvPr id="4101" name="Picture 5" descr="D:\Obrazovanje\Fekulti\Soft_kompjuting\Projekat\cilj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267200"/>
            <a:ext cx="2819400" cy="2085045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3657600" y="5257800"/>
            <a:ext cx="1600200" cy="0"/>
          </a:xfrm>
          <a:prstGeom prst="straightConnector1">
            <a:avLst/>
          </a:prstGeom>
          <a:ln w="47625">
            <a:solidFill>
              <a:srgbClr val="02F4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678</TotalTime>
  <Words>601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Live Handwritten Determinant Solver</vt:lpstr>
      <vt:lpstr>Agenda</vt:lpstr>
      <vt:lpstr>Motivacija</vt:lpstr>
      <vt:lpstr>Motivacija</vt:lpstr>
      <vt:lpstr>Slide 5</vt:lpstr>
      <vt:lpstr>Slide 6</vt:lpstr>
      <vt:lpstr>Slide 7</vt:lpstr>
      <vt:lpstr>Slide 8</vt:lpstr>
      <vt:lpstr>Cilj</vt:lpstr>
      <vt:lpstr>Tehnike rešavanja problema</vt:lpstr>
      <vt:lpstr>Odabir tehnike</vt:lpstr>
      <vt:lpstr>Koraci implementacije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OCR  Determinant Solver</dc:title>
  <dc:creator>Bane</dc:creator>
  <cp:lastModifiedBy>Bane</cp:lastModifiedBy>
  <cp:revision>41</cp:revision>
  <dcterms:created xsi:type="dcterms:W3CDTF">2015-12-13T15:13:17Z</dcterms:created>
  <dcterms:modified xsi:type="dcterms:W3CDTF">2015-12-16T22:08:07Z</dcterms:modified>
</cp:coreProperties>
</file>