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3"/>
    <p:restoredTop sz="94683"/>
  </p:normalViewPr>
  <p:slideViewPr>
    <p:cSldViewPr snapToGrid="0" snapToObjects="1">
      <p:cViewPr varScale="1">
        <p:scale>
          <a:sx n="290" d="100"/>
          <a:sy n="290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FE2B-55A8-9741-A174-E7C6A228D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5CA0C-9A66-CE48-BE08-D4ACE4901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yriad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CE59-1DE3-5C41-BE67-8059B72C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B7367-73F6-5A41-8E23-0AB51454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4C7F6-780E-5D46-B2E2-F6AC8BE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2307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47A9-3483-3946-93C0-C5233B88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63B1-BAD4-394A-A781-CE5CDF9C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3DBC-A2EF-B24F-A6DE-11BAF0FE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96B74-85D7-CA49-9351-37F73750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F5D38-ECC8-CB40-808D-45E9724F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1344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766E4-4DF7-C44A-96B6-5F74AE2E7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2A0A-4148-5E44-A490-5C7F71A98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14D07-E8F1-E048-B4FA-066ABD81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7FF9-0699-B44E-BB70-DB0A286D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8DD92-EAB7-C74B-8590-D01F2EB1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69071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EF8E-E789-2743-B9EF-CCCC4B09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1289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CACBB-901D-F244-A2CC-13D3CD95C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193" y="1468315"/>
            <a:ext cx="11875476" cy="4475284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EA19-EC8B-0144-8C90-9723225EC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1421-59AF-F345-A9C5-E7212202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5D78-8B83-6E48-81F8-D2427659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8126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274D-C790-F747-B158-1A0D21C4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3637-A89E-A547-9D5D-6B861A4A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2B8D7-DE9B-7343-9B9F-A801BA4F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8E2F-50E4-2246-939A-2F1E66B8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8C3A-380F-A344-B8C5-30F3BB17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0416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DAB4-C8D2-4D4E-BA1D-781321BC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3D598-C4C3-E940-804C-FF58DA0ED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E406-342C-4F4D-BCDE-DE028B32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1AA87-B792-CF4D-9BD3-994D402B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EB57B-92B9-AF44-994C-36B76FAD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021E-2A4F-7F40-93DA-F1F23D70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0904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1308-8289-F44C-960A-385C056A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D19BF-F916-114B-A038-6EC93818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5BCDC-3211-D547-AD3A-1187F347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3A187-58FD-9E49-9BFC-B1AAC7046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0CB36-9495-3B43-BB93-826F8A62E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  <a:lvl2pPr>
              <a:defRPr>
                <a:latin typeface="Myriad Pro" panose="020B0503030403020204" pitchFamily="34" charset="0"/>
              </a:defRPr>
            </a:lvl2pPr>
            <a:lvl3pPr>
              <a:defRPr>
                <a:latin typeface="Myriad Pro" panose="020B0503030403020204" pitchFamily="34" charset="0"/>
              </a:defRPr>
            </a:lvl3pPr>
            <a:lvl4pPr>
              <a:defRPr>
                <a:latin typeface="Myriad Pro" panose="020B0503030403020204" pitchFamily="34" charset="0"/>
              </a:defRPr>
            </a:lvl4pPr>
            <a:lvl5pPr>
              <a:defRPr>
                <a:latin typeface="Myriad Pro" panose="020B05030304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A2CFB-6C68-054F-AEF9-7B96C274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F6D13-04F6-4F4F-9B1A-69E4EE70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0DE775-FAC5-AC43-9EE9-BD32DD35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9995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67E2-51B5-4045-A1ED-E979F724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548B4-C5BB-2B43-8745-708DA39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5F39F-7C2D-1D4C-8AB3-47411876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5BFEF-089B-2648-992A-92DB3D3C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955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8735A-D87B-1746-A28A-039A9606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6E8F2-4F87-4F44-8418-6938640D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50F5A-FE96-C94B-B36E-16AE7428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81267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0091-5A92-A647-822D-4D879FD4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Myriad Pro" panose="020B0503030403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1B67-023A-C04B-8625-2B33945D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yriad Pro" panose="020B0503030403020204" pitchFamily="34" charset="0"/>
              </a:defRPr>
            </a:lvl1pPr>
            <a:lvl2pPr>
              <a:defRPr sz="2800">
                <a:latin typeface="Myriad Pro" panose="020B0503030403020204" pitchFamily="34" charset="0"/>
              </a:defRPr>
            </a:lvl2pPr>
            <a:lvl3pPr>
              <a:defRPr sz="2400">
                <a:latin typeface="Myriad Pro" panose="020B0503030403020204" pitchFamily="34" charset="0"/>
              </a:defRPr>
            </a:lvl3pPr>
            <a:lvl4pPr>
              <a:defRPr sz="2000">
                <a:latin typeface="Myriad Pro" panose="020B0503030403020204" pitchFamily="34" charset="0"/>
              </a:defRPr>
            </a:lvl4pPr>
            <a:lvl5pPr>
              <a:defRPr sz="2000">
                <a:latin typeface="Myriad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B65FD-1AF8-5647-B5D3-368485E8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yriad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30B6C-6DD1-3D49-A770-FCBEC964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D0A1-C9A9-4F4E-986B-F6AC59A6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D776-862D-094D-B4BB-87772D2F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2421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B27B-C202-0B4B-B220-0C43CA9B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D2D1E-F40F-A241-A56A-467D5D11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Myriad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AEBB5-E252-9E49-B64B-752D08A92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634D3-41A9-8042-8CF6-C36D7D11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771717D3-42B3-2046-ACBE-C92755D4BA9C}" type="datetimeFigureOut">
              <a:rPr lang="en-RS"/>
              <a:pPr/>
              <a:t>12/04/2020</a:t>
            </a:fld>
            <a:endParaRPr lang="en-R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38825-27D2-054E-8346-6189B120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endParaRPr lang="en-R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2733A-7F4F-EC4C-86CA-1DAEE8E3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yriad Pro" panose="020B0503030403020204" pitchFamily="34" charset="0"/>
              </a:defRPr>
            </a:lvl1pPr>
          </a:lstStyle>
          <a:p>
            <a:fld id="{11E4F2B3-67B5-BF49-BB31-3E8229792BC9}" type="slidenum">
              <a:rPr lang="en-RS"/>
              <a:pPr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0333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B6B9F-A2C8-074D-8533-B3EE5644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E77D0-768F-F94B-8563-3F8CE33D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B8E2-C810-7A44-95E7-4C344C6EA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17D3-42B3-2046-ACBE-C92755D4BA9C}" type="datetimeFigureOut">
              <a:t>12/04/2020</a:t>
            </a:fld>
            <a:endParaRPr lang="en-R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CE30-D709-FD4F-9CA4-718069C6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9E87-B1E5-B441-8E95-84938DE95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4F2B3-67B5-BF49-BB31-3E8229792BC9}" type="slidenum"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86036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%3A%2F%2Fwww.freeiconspng.com%2Fimg%2F26784&amp;psig=AOvVaw3E6rhZHlTrN3JSDU6ISqAK&amp;ust=1586511644301000&amp;source=images&amp;cd=vfe&amp;ved=0CAIQjRxqFwoTCJCP8c-G2-gCFQAAAAAdAAAAABA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%3A%2F%2Fwww.freeiconspng.com%2Fimg%2F26784&amp;psig=AOvVaw3E6rhZHlTrN3JSDU6ISqAK&amp;ust=1586511644301000&amp;source=images&amp;cd=vfe&amp;ved=0CAIQjRxqFwoTCJCP8c-G2-gCFQAAAAAdAAAAABA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%3A%2F%2Fwww.freeiconspng.com%2Fimg%2F26784&amp;psig=AOvVaw3E6rhZHlTrN3JSDU6ISqAK&amp;ust=1586511644301000&amp;source=images&amp;cd=vfe&amp;ved=0CAIQjRxqFwoTCJCP8c-G2-gCFQAAAAAdAAAAABA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%3A%2F%2Fwww.freeiconspng.com%2Fimg%2F26784&amp;psig=AOvVaw3E6rhZHlTrN3JSDU6ISqAK&amp;ust=1586511644301000&amp;source=images&amp;cd=vfe&amp;ved=0CAIQjRxqFwoTCJCP8c-G2-gCFQAAAAAdAAAAABA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%3A%2F%2Fwww.freeiconspng.com%2Fimg%2F26784&amp;psig=AOvVaw3E6rhZHlTrN3JSDU6ISqAK&amp;ust=1586511644301000&amp;source=images&amp;cd=vfe&amp;ved=0CAIQjRxqFwoTCJCP8c-G2-gCFQAAAAAdAAAAABA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url?sa=i&amp;url=https%3A%2F%2Fwww.freeiconspng.com%2Fimg%2F26784&amp;psig=AOvVaw3E6rhZHlTrN3JSDU6ISqAK&amp;ust=1586511644301000&amp;source=images&amp;cd=vfe&amp;ved=0CAIQjRxqFwoTCJCP8c-G2-gCFQAAAAAdAAAAABA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0C79D-0838-2F41-AFA3-FD7757B09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S"/>
              <a:t>Web aplikacije i klasteri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AC66B-F596-1F45-867F-DA7B6123A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S"/>
              <a:t>Internet softverske arhitekture</a:t>
            </a:r>
          </a:p>
          <a:p>
            <a:r>
              <a:rPr lang="en-RS"/>
              <a:t>2020.</a:t>
            </a:r>
          </a:p>
        </p:txBody>
      </p:sp>
    </p:spTree>
    <p:extLst>
      <p:ext uri="{BB962C8B-B14F-4D97-AF65-F5344CB8AC3E}">
        <p14:creationId xmlns:p14="http://schemas.microsoft.com/office/powerpoint/2010/main" val="302963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ABDF-AFA5-DB40-9B15-14117A4B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 web servera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2B88-D6A8-9A4A-878C-22C489F0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serverski računari na kojima radi web server (npr. Tomcat)</a:t>
            </a:r>
          </a:p>
          <a:p>
            <a:r>
              <a:rPr lang="en-RS"/>
              <a:t>kako komuniciraju serveri između sebe?</a:t>
            </a:r>
          </a:p>
          <a:p>
            <a:pPr lvl="1"/>
            <a:r>
              <a:rPr lang="en-RS"/>
              <a:t>zavisi od načina rukovanja HTTP sesijom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42C5D-3CB6-6445-B9EF-DBA6939AE241}"/>
              </a:ext>
            </a:extLst>
          </p:cNvPr>
          <p:cNvSpPr txBox="1"/>
          <p:nvPr/>
        </p:nvSpPr>
        <p:spPr>
          <a:xfrm>
            <a:off x="155331" y="4933420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browser</a:t>
            </a:r>
          </a:p>
        </p:txBody>
      </p:sp>
      <p:pic>
        <p:nvPicPr>
          <p:cNvPr id="1028" name="Picture 4" descr="Icon Load Balancer Library #26784 - Free Icons and PNG Backgrounds">
            <a:hlinkClick r:id="rId2"/>
            <a:extLst>
              <a:ext uri="{FF2B5EF4-FFF2-40B4-BE49-F238E27FC236}">
                <a16:creationId xmlns:a16="http://schemas.microsoft.com/office/drawing/2014/main" id="{AD3A7C61-7FDB-D64E-A92A-73AB8684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589" y="3926273"/>
            <a:ext cx="1457741" cy="14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5B004C8-8CA1-C048-8A7B-606C1F5E8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55" y="4270253"/>
            <a:ext cx="916401" cy="76977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A83586-7275-114E-B374-AF78B2EA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51137" y="3348699"/>
            <a:ext cx="2090310" cy="26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4ABAE1-A50E-774B-BDB2-8EBF87DCD953}"/>
              </a:ext>
            </a:extLst>
          </p:cNvPr>
          <p:cNvSpPr txBox="1"/>
          <p:nvPr/>
        </p:nvSpPr>
        <p:spPr>
          <a:xfrm>
            <a:off x="3214511" y="5282759"/>
            <a:ext cx="1534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S">
                <a:latin typeface="Myriad Pro" panose="020B0503030403020204" pitchFamily="34" charset="0"/>
              </a:rPr>
              <a:t>dispatcher /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load balancer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57A03-4495-704D-884B-FBAF8FB814DB}"/>
              </a:ext>
            </a:extLst>
          </p:cNvPr>
          <p:cNvSpPr txBox="1"/>
          <p:nvPr/>
        </p:nvSpPr>
        <p:spPr>
          <a:xfrm>
            <a:off x="7358425" y="5983505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web serveri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6A56B9-10BB-7147-9B37-EA6D5CD697EB}"/>
              </a:ext>
            </a:extLst>
          </p:cNvPr>
          <p:cNvCxnSpPr>
            <a:cxnSpLocks/>
          </p:cNvCxnSpPr>
          <p:nvPr/>
        </p:nvCxnSpPr>
        <p:spPr>
          <a:xfrm>
            <a:off x="1279206" y="4562379"/>
            <a:ext cx="169538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9A036-8362-BB47-8F0C-6A7163EBD26D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4432330" y="3626722"/>
            <a:ext cx="2456963" cy="10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8D3B21-E1EE-F24F-9958-ED07D5C43E06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4432330" y="4346603"/>
            <a:ext cx="2456963" cy="3085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1E4D1B-1960-6544-B753-98424531F8B8}"/>
              </a:ext>
            </a:extLst>
          </p:cNvPr>
          <p:cNvCxnSpPr>
            <a:cxnSpLocks/>
          </p:cNvCxnSpPr>
          <p:nvPr/>
        </p:nvCxnSpPr>
        <p:spPr>
          <a:xfrm>
            <a:off x="4463252" y="4655142"/>
            <a:ext cx="2426041" cy="420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350586-8791-054D-9832-BBF626730706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4432330" y="4655144"/>
            <a:ext cx="2456963" cy="10479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8C49-8BCA-0D4E-8502-83BF408A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 web servera i replikacija HTTP sesije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1EE3-C4A7-7D43-AEC9-096DF0A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varijanta 1: nema replikacije</a:t>
            </a:r>
          </a:p>
          <a:p>
            <a:pPr lvl="1"/>
            <a:r>
              <a:rPr lang="en-RS"/>
              <a:t>load balancer: </a:t>
            </a:r>
            <a:r>
              <a:rPr lang="en-RS" b="1">
                <a:solidFill>
                  <a:srgbClr val="C00000"/>
                </a:solidFill>
              </a:rPr>
              <a:t>“sticky sessions”</a:t>
            </a:r>
            <a:r>
              <a:rPr lang="en-RS"/>
              <a:t> režim rada</a:t>
            </a:r>
          </a:p>
          <a:p>
            <a:pPr lvl="2"/>
            <a:r>
              <a:rPr lang="en-RS"/>
              <a:t>zahtev jednog klijenta se uvek upućuje na isti server u klasteru</a:t>
            </a:r>
          </a:p>
          <a:p>
            <a:pPr lvl="2"/>
            <a:r>
              <a:rPr lang="en-RS"/>
              <a:t>jednostavno, ali nema failover</a:t>
            </a:r>
          </a:p>
        </p:txBody>
      </p:sp>
      <p:pic>
        <p:nvPicPr>
          <p:cNvPr id="5" name="Picture 4" descr="Icon Load Balancer Library #26784 - Free Icons and PNG Backgrounds">
            <a:hlinkClick r:id="rId2"/>
            <a:extLst>
              <a:ext uri="{FF2B5EF4-FFF2-40B4-BE49-F238E27FC236}">
                <a16:creationId xmlns:a16="http://schemas.microsoft.com/office/drawing/2014/main" id="{4ADB36C7-FBE0-6140-8E3D-3093A70E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84" y="3935065"/>
            <a:ext cx="1457741" cy="14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E4EEA-04BD-B649-B7D7-07A7450E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4332" y="3357491"/>
            <a:ext cx="2090310" cy="26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65E0F-1E12-9842-AB5F-84234E664C91}"/>
              </a:ext>
            </a:extLst>
          </p:cNvPr>
          <p:cNvCxnSpPr>
            <a:cxnSpLocks/>
          </p:cNvCxnSpPr>
          <p:nvPr/>
        </p:nvCxnSpPr>
        <p:spPr>
          <a:xfrm>
            <a:off x="1179892" y="3935065"/>
            <a:ext cx="1857892" cy="636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8C5C6-7C6A-4842-B490-6750D450139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95525" y="3635514"/>
            <a:ext cx="2456963" cy="10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197B5E-F819-644B-9C45-5B267DE066B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5525" y="4663936"/>
            <a:ext cx="2456963" cy="10479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031C87-C091-1A43-B759-18371E881A35}"/>
              </a:ext>
            </a:extLst>
          </p:cNvPr>
          <p:cNvSpPr txBox="1"/>
          <p:nvPr/>
        </p:nvSpPr>
        <p:spPr>
          <a:xfrm>
            <a:off x="343264" y="4355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žika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8B083D-52C2-AD48-8E69-254ECEA8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3631435"/>
            <a:ext cx="916401" cy="769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E37354-D7EA-994D-B02A-0DC0D5EFBD97}"/>
              </a:ext>
            </a:extLst>
          </p:cNvPr>
          <p:cNvSpPr txBox="1"/>
          <p:nvPr/>
        </p:nvSpPr>
        <p:spPr>
          <a:xfrm>
            <a:off x="296776" y="5901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mića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EA00CAA-9E5D-664D-A85E-4F2B55584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5173822"/>
            <a:ext cx="916401" cy="76977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7B4268-D0D9-E740-B909-60173983581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79892" y="4663936"/>
            <a:ext cx="1857892" cy="87692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70F5A751-40B6-8545-A336-ED6C65893192}"/>
              </a:ext>
            </a:extLst>
          </p:cNvPr>
          <p:cNvSpPr/>
          <p:nvPr/>
        </p:nvSpPr>
        <p:spPr>
          <a:xfrm>
            <a:off x="7527939" y="3318588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9B17B-3F79-0243-83CD-E8B41CFD2C40}"/>
              </a:ext>
            </a:extLst>
          </p:cNvPr>
          <p:cNvSpPr txBox="1"/>
          <p:nvPr/>
        </p:nvSpPr>
        <p:spPr>
          <a:xfrm>
            <a:off x="7428398" y="2949256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žikina sesija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D8769D2B-8DD8-814E-BB06-2FA1B38C28D0}"/>
              </a:ext>
            </a:extLst>
          </p:cNvPr>
          <p:cNvSpPr/>
          <p:nvPr/>
        </p:nvSpPr>
        <p:spPr>
          <a:xfrm>
            <a:off x="7605966" y="5621912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77E586-BEED-EB4D-BB53-40513F48D714}"/>
              </a:ext>
            </a:extLst>
          </p:cNvPr>
          <p:cNvSpPr txBox="1"/>
          <p:nvPr/>
        </p:nvSpPr>
        <p:spPr>
          <a:xfrm>
            <a:off x="7605966" y="5982502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mićina sesija</a:t>
            </a:r>
          </a:p>
        </p:txBody>
      </p:sp>
    </p:spTree>
    <p:extLst>
      <p:ext uri="{BB962C8B-B14F-4D97-AF65-F5344CB8AC3E}">
        <p14:creationId xmlns:p14="http://schemas.microsoft.com/office/powerpoint/2010/main" val="397011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8C49-8BCA-0D4E-8502-83BF408A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 web servera i replikacija HTTP sesije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1EE3-C4A7-7D43-AEC9-096DF0A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varijanta 2: sve sesije na svim serverima (npr. Tomcat)</a:t>
            </a:r>
          </a:p>
          <a:p>
            <a:pPr lvl="1"/>
            <a:r>
              <a:rPr lang="en-RS"/>
              <a:t>load balancer: </a:t>
            </a:r>
            <a:r>
              <a:rPr lang="en-RS" b="1">
                <a:solidFill>
                  <a:srgbClr val="C00000"/>
                </a:solidFill>
              </a:rPr>
              <a:t>“round robin”</a:t>
            </a:r>
            <a:r>
              <a:rPr lang="en-RS"/>
              <a:t>, “request counting” ili “weighted traffic counting”</a:t>
            </a:r>
          </a:p>
          <a:p>
            <a:pPr lvl="2"/>
            <a:r>
              <a:rPr lang="en-RS"/>
              <a:t>ima balancing, ima failover</a:t>
            </a:r>
          </a:p>
          <a:p>
            <a:pPr lvl="2"/>
            <a:r>
              <a:rPr lang="en-GB"/>
              <a:t>replikacija sesija: veliki saobraćaj, nije za velike klastere ili velike sesije </a:t>
            </a:r>
            <a:endParaRPr lang="en-GB">
              <a:effectLst/>
            </a:endParaRPr>
          </a:p>
        </p:txBody>
      </p:sp>
      <p:pic>
        <p:nvPicPr>
          <p:cNvPr id="5" name="Picture 4" descr="Icon Load Balancer Library #26784 - Free Icons and PNG Backgrounds">
            <a:hlinkClick r:id="rId2"/>
            <a:extLst>
              <a:ext uri="{FF2B5EF4-FFF2-40B4-BE49-F238E27FC236}">
                <a16:creationId xmlns:a16="http://schemas.microsoft.com/office/drawing/2014/main" id="{4ADB36C7-FBE0-6140-8E3D-3093A70E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84" y="3935065"/>
            <a:ext cx="1457741" cy="14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E4EEA-04BD-B649-B7D7-07A7450E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4332" y="3357491"/>
            <a:ext cx="2090310" cy="26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65E0F-1E12-9842-AB5F-84234E664C91}"/>
              </a:ext>
            </a:extLst>
          </p:cNvPr>
          <p:cNvCxnSpPr>
            <a:cxnSpLocks/>
          </p:cNvCxnSpPr>
          <p:nvPr/>
        </p:nvCxnSpPr>
        <p:spPr>
          <a:xfrm>
            <a:off x="1179892" y="3935065"/>
            <a:ext cx="1857892" cy="636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8C5C6-7C6A-4842-B490-6750D450139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95525" y="3635514"/>
            <a:ext cx="2456963" cy="10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197B5E-F819-644B-9C45-5B267DE066B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5525" y="4663936"/>
            <a:ext cx="2456963" cy="10479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031C87-C091-1A43-B759-18371E881A35}"/>
              </a:ext>
            </a:extLst>
          </p:cNvPr>
          <p:cNvSpPr txBox="1"/>
          <p:nvPr/>
        </p:nvSpPr>
        <p:spPr>
          <a:xfrm>
            <a:off x="343264" y="4355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žika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8B083D-52C2-AD48-8E69-254ECEA8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3631435"/>
            <a:ext cx="916401" cy="769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E37354-D7EA-994D-B02A-0DC0D5EFBD97}"/>
              </a:ext>
            </a:extLst>
          </p:cNvPr>
          <p:cNvSpPr txBox="1"/>
          <p:nvPr/>
        </p:nvSpPr>
        <p:spPr>
          <a:xfrm>
            <a:off x="296776" y="5901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mića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EA00CAA-9E5D-664D-A85E-4F2B55584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5173822"/>
            <a:ext cx="916401" cy="76977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7B4268-D0D9-E740-B909-60173983581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79892" y="4663936"/>
            <a:ext cx="1857892" cy="87692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70F5A751-40B6-8545-A336-ED6C65893192}"/>
              </a:ext>
            </a:extLst>
          </p:cNvPr>
          <p:cNvSpPr/>
          <p:nvPr/>
        </p:nvSpPr>
        <p:spPr>
          <a:xfrm>
            <a:off x="7527939" y="3318588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D8769D2B-8DD8-814E-BB06-2FA1B38C28D0}"/>
              </a:ext>
            </a:extLst>
          </p:cNvPr>
          <p:cNvSpPr/>
          <p:nvPr/>
        </p:nvSpPr>
        <p:spPr>
          <a:xfrm>
            <a:off x="7680700" y="3429000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0D1EDA0C-96AE-A645-8F96-04FF3311483E}"/>
              </a:ext>
            </a:extLst>
          </p:cNvPr>
          <p:cNvSpPr/>
          <p:nvPr/>
        </p:nvSpPr>
        <p:spPr>
          <a:xfrm>
            <a:off x="7531448" y="4026633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13CD421-8BBF-1146-B8C2-BF5E47821C1D}"/>
              </a:ext>
            </a:extLst>
          </p:cNvPr>
          <p:cNvSpPr/>
          <p:nvPr/>
        </p:nvSpPr>
        <p:spPr>
          <a:xfrm>
            <a:off x="7684209" y="4137045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1748794B-8983-134F-A05C-34AF52DB7848}"/>
              </a:ext>
            </a:extLst>
          </p:cNvPr>
          <p:cNvSpPr/>
          <p:nvPr/>
        </p:nvSpPr>
        <p:spPr>
          <a:xfrm>
            <a:off x="7534957" y="4734678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4C26FEFD-2480-204F-978E-A30383F08A5D}"/>
              </a:ext>
            </a:extLst>
          </p:cNvPr>
          <p:cNvSpPr/>
          <p:nvPr/>
        </p:nvSpPr>
        <p:spPr>
          <a:xfrm>
            <a:off x="7687718" y="4845090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A5FF38A7-DCCA-9D4D-A3BF-6D800A0AC51D}"/>
              </a:ext>
            </a:extLst>
          </p:cNvPr>
          <p:cNvSpPr/>
          <p:nvPr/>
        </p:nvSpPr>
        <p:spPr>
          <a:xfrm>
            <a:off x="7534957" y="5430446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112F112B-0095-134E-8FA2-7466095FB0DE}"/>
              </a:ext>
            </a:extLst>
          </p:cNvPr>
          <p:cNvSpPr/>
          <p:nvPr/>
        </p:nvSpPr>
        <p:spPr>
          <a:xfrm>
            <a:off x="7687718" y="5540858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B25D10-1FD7-E240-ADAF-9E703B8E9A57}"/>
              </a:ext>
            </a:extLst>
          </p:cNvPr>
          <p:cNvSpPr/>
          <p:nvPr/>
        </p:nvSpPr>
        <p:spPr>
          <a:xfrm rot="1198483">
            <a:off x="1307380" y="4040572"/>
            <a:ext cx="1411165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2E7A140-881A-5D41-8BE7-A4438907704C}"/>
              </a:ext>
            </a:extLst>
          </p:cNvPr>
          <p:cNvSpPr/>
          <p:nvPr/>
        </p:nvSpPr>
        <p:spPr>
          <a:xfrm rot="20188273">
            <a:off x="4639823" y="3946108"/>
            <a:ext cx="2272055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B2D32EC-290A-5640-899D-F359DC545FF0}"/>
              </a:ext>
            </a:extLst>
          </p:cNvPr>
          <p:cNvSpPr/>
          <p:nvPr/>
        </p:nvSpPr>
        <p:spPr>
          <a:xfrm rot="5400000">
            <a:off x="6944868" y="3893830"/>
            <a:ext cx="845466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0144E1D-2AAF-394C-8EC0-02E1C2478923}"/>
              </a:ext>
            </a:extLst>
          </p:cNvPr>
          <p:cNvSpPr/>
          <p:nvPr/>
        </p:nvSpPr>
        <p:spPr>
          <a:xfrm rot="5400000">
            <a:off x="7082300" y="4161208"/>
            <a:ext cx="1397724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8F3FE52-0DE5-1B42-BD7C-2FE02B82ABF1}"/>
              </a:ext>
            </a:extLst>
          </p:cNvPr>
          <p:cNvSpPr/>
          <p:nvPr/>
        </p:nvSpPr>
        <p:spPr>
          <a:xfrm rot="5400000">
            <a:off x="7208114" y="4506944"/>
            <a:ext cx="2089197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38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8C49-8BCA-0D4E-8502-83BF408A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 web servera i replikacija HTTP sesije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1EE3-C4A7-7D43-AEC9-096DF0A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varijanta 3: sesija se replicira samo na poseban čvor (Terracota, IBM)</a:t>
            </a:r>
          </a:p>
          <a:p>
            <a:pPr lvl="1"/>
            <a:r>
              <a:rPr lang="en-RS"/>
              <a:t>sesija je </a:t>
            </a:r>
            <a:r>
              <a:rPr lang="en-RS" b="1">
                <a:solidFill>
                  <a:srgbClr val="C00000"/>
                </a:solidFill>
              </a:rPr>
              <a:t>“slabo vezana”</a:t>
            </a:r>
            <a:r>
              <a:rPr lang="en-RS"/>
              <a:t> za čvor</a:t>
            </a:r>
          </a:p>
          <a:p>
            <a:pPr lvl="2"/>
            <a:r>
              <a:rPr lang="en-RS"/>
              <a:t>load balancer radi sticky sessions dok je sve u redu</a:t>
            </a:r>
          </a:p>
          <a:p>
            <a:pPr lvl="1"/>
            <a:r>
              <a:rPr lang="en-RS"/>
              <a:t>SPoF?</a:t>
            </a:r>
          </a:p>
        </p:txBody>
      </p:sp>
      <p:pic>
        <p:nvPicPr>
          <p:cNvPr id="5" name="Picture 4" descr="Icon Load Balancer Library #26784 - Free Icons and PNG Backgrounds">
            <a:hlinkClick r:id="rId2"/>
            <a:extLst>
              <a:ext uri="{FF2B5EF4-FFF2-40B4-BE49-F238E27FC236}">
                <a16:creationId xmlns:a16="http://schemas.microsoft.com/office/drawing/2014/main" id="{4ADB36C7-FBE0-6140-8E3D-3093A70E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84" y="3935065"/>
            <a:ext cx="1457741" cy="14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E4EEA-04BD-B649-B7D7-07A7450E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4332" y="3357491"/>
            <a:ext cx="2090310" cy="26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65E0F-1E12-9842-AB5F-84234E664C91}"/>
              </a:ext>
            </a:extLst>
          </p:cNvPr>
          <p:cNvCxnSpPr>
            <a:cxnSpLocks/>
          </p:cNvCxnSpPr>
          <p:nvPr/>
        </p:nvCxnSpPr>
        <p:spPr>
          <a:xfrm>
            <a:off x="1179892" y="3935065"/>
            <a:ext cx="1857892" cy="636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8C5C6-7C6A-4842-B490-6750D450139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95525" y="3635514"/>
            <a:ext cx="2456963" cy="10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197B5E-F819-644B-9C45-5B267DE066B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5525" y="4663936"/>
            <a:ext cx="2456963" cy="10479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031C87-C091-1A43-B759-18371E881A35}"/>
              </a:ext>
            </a:extLst>
          </p:cNvPr>
          <p:cNvSpPr txBox="1"/>
          <p:nvPr/>
        </p:nvSpPr>
        <p:spPr>
          <a:xfrm>
            <a:off x="331367" y="4355395"/>
            <a:ext cx="57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žika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8B083D-52C2-AD48-8E69-254ECEA8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3631435"/>
            <a:ext cx="916401" cy="769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E37354-D7EA-994D-B02A-0DC0D5EFBD97}"/>
              </a:ext>
            </a:extLst>
          </p:cNvPr>
          <p:cNvSpPr txBox="1"/>
          <p:nvPr/>
        </p:nvSpPr>
        <p:spPr>
          <a:xfrm>
            <a:off x="283078" y="5901685"/>
            <a:ext cx="66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mića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EA00CAA-9E5D-664D-A85E-4F2B55584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5173822"/>
            <a:ext cx="916401" cy="76977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7B4268-D0D9-E740-B909-60173983581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79892" y="4663936"/>
            <a:ext cx="1857892" cy="87692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70F5A751-40B6-8545-A336-ED6C65893192}"/>
              </a:ext>
            </a:extLst>
          </p:cNvPr>
          <p:cNvSpPr/>
          <p:nvPr/>
        </p:nvSpPr>
        <p:spPr>
          <a:xfrm>
            <a:off x="7527939" y="3318588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13CD421-8BBF-1146-B8C2-BF5E47821C1D}"/>
              </a:ext>
            </a:extLst>
          </p:cNvPr>
          <p:cNvSpPr/>
          <p:nvPr/>
        </p:nvSpPr>
        <p:spPr>
          <a:xfrm>
            <a:off x="8505935" y="4636242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1748794B-8983-134F-A05C-34AF52DB7848}"/>
              </a:ext>
            </a:extLst>
          </p:cNvPr>
          <p:cNvSpPr/>
          <p:nvPr/>
        </p:nvSpPr>
        <p:spPr>
          <a:xfrm>
            <a:off x="8499806" y="4786453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112F112B-0095-134E-8FA2-7466095FB0DE}"/>
              </a:ext>
            </a:extLst>
          </p:cNvPr>
          <p:cNvSpPr/>
          <p:nvPr/>
        </p:nvSpPr>
        <p:spPr>
          <a:xfrm>
            <a:off x="7687718" y="5540858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B25D10-1FD7-E240-ADAF-9E703B8E9A57}"/>
              </a:ext>
            </a:extLst>
          </p:cNvPr>
          <p:cNvSpPr/>
          <p:nvPr/>
        </p:nvSpPr>
        <p:spPr>
          <a:xfrm rot="1198483">
            <a:off x="1307380" y="4040572"/>
            <a:ext cx="1411165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2E7A140-881A-5D41-8BE7-A4438907704C}"/>
              </a:ext>
            </a:extLst>
          </p:cNvPr>
          <p:cNvSpPr/>
          <p:nvPr/>
        </p:nvSpPr>
        <p:spPr>
          <a:xfrm rot="20188273">
            <a:off x="4639823" y="3946108"/>
            <a:ext cx="2272055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B2D32EC-290A-5640-899D-F359DC545FF0}"/>
              </a:ext>
            </a:extLst>
          </p:cNvPr>
          <p:cNvSpPr/>
          <p:nvPr/>
        </p:nvSpPr>
        <p:spPr>
          <a:xfrm rot="3541605">
            <a:off x="7784489" y="4040571"/>
            <a:ext cx="1122063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6" name="Line Callout 3 (No Border) 5">
            <a:extLst>
              <a:ext uri="{FF2B5EF4-FFF2-40B4-BE49-F238E27FC236}">
                <a16:creationId xmlns:a16="http://schemas.microsoft.com/office/drawing/2014/main" id="{AF3D5304-EC93-9446-86A2-BA37FAA4E301}"/>
              </a:ext>
            </a:extLst>
          </p:cNvPr>
          <p:cNvSpPr/>
          <p:nvPr/>
        </p:nvSpPr>
        <p:spPr>
          <a:xfrm>
            <a:off x="8095044" y="6295083"/>
            <a:ext cx="3941626" cy="451695"/>
          </a:xfrm>
          <a:prstGeom prst="callout3">
            <a:avLst>
              <a:gd name="adj1" fmla="val 2205"/>
              <a:gd name="adj2" fmla="val 88592"/>
              <a:gd name="adj3" fmla="val -59110"/>
              <a:gd name="adj4" fmla="val 88800"/>
              <a:gd name="adj5" fmla="val -102437"/>
              <a:gd name="adj6" fmla="val 82991"/>
              <a:gd name="adj7" fmla="val -268553"/>
              <a:gd name="adj8" fmla="val 24469"/>
            </a:avLst>
          </a:prstGeom>
          <a:solidFill>
            <a:schemeClr val="bg1">
              <a:lumMod val="5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poseban server za sve replicirane sesije</a:t>
            </a:r>
          </a:p>
        </p:txBody>
      </p:sp>
    </p:spTree>
    <p:extLst>
      <p:ext uri="{BB962C8B-B14F-4D97-AF65-F5344CB8AC3E}">
        <p14:creationId xmlns:p14="http://schemas.microsoft.com/office/powerpoint/2010/main" val="410632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8C49-8BCA-0D4E-8502-83BF408A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 web servera i replikacija HTTP sesije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1EE3-C4A7-7D43-AEC9-096DF0A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varijanta 4: sesija se replicira na još jedan server (JBoss, Weblogic)</a:t>
            </a:r>
          </a:p>
          <a:p>
            <a:pPr lvl="1"/>
            <a:r>
              <a:rPr lang="en-RS"/>
              <a:t>svaka sesija je </a:t>
            </a:r>
            <a:r>
              <a:rPr lang="en-RS" b="1">
                <a:solidFill>
                  <a:srgbClr val="C00000"/>
                </a:solidFill>
              </a:rPr>
              <a:t>na dva servera </a:t>
            </a:r>
            <a:r>
              <a:rPr lang="en-RS"/>
              <a:t>(primarni i backup)</a:t>
            </a:r>
          </a:p>
          <a:p>
            <a:pPr lvl="1"/>
            <a:r>
              <a:rPr lang="en-RS"/>
              <a:t>dodavanje novih servera ne povećava saobraćaj</a:t>
            </a:r>
          </a:p>
        </p:txBody>
      </p:sp>
      <p:pic>
        <p:nvPicPr>
          <p:cNvPr id="5" name="Picture 4" descr="Icon Load Balancer Library #26784 - Free Icons and PNG Backgrounds">
            <a:hlinkClick r:id="rId2"/>
            <a:extLst>
              <a:ext uri="{FF2B5EF4-FFF2-40B4-BE49-F238E27FC236}">
                <a16:creationId xmlns:a16="http://schemas.microsoft.com/office/drawing/2014/main" id="{4ADB36C7-FBE0-6140-8E3D-3093A70E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84" y="3935065"/>
            <a:ext cx="1457741" cy="14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E4EEA-04BD-B649-B7D7-07A7450E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4332" y="3357491"/>
            <a:ext cx="2090310" cy="26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65E0F-1E12-9842-AB5F-84234E664C91}"/>
              </a:ext>
            </a:extLst>
          </p:cNvPr>
          <p:cNvCxnSpPr>
            <a:cxnSpLocks/>
          </p:cNvCxnSpPr>
          <p:nvPr/>
        </p:nvCxnSpPr>
        <p:spPr>
          <a:xfrm>
            <a:off x="1179892" y="3935065"/>
            <a:ext cx="1857892" cy="636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8C5C6-7C6A-4842-B490-6750D450139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95525" y="3635514"/>
            <a:ext cx="2456963" cy="10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197B5E-F819-644B-9C45-5B267DE066B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5525" y="4663936"/>
            <a:ext cx="2456963" cy="10479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031C87-C091-1A43-B759-18371E881A35}"/>
              </a:ext>
            </a:extLst>
          </p:cNvPr>
          <p:cNvSpPr txBox="1"/>
          <p:nvPr/>
        </p:nvSpPr>
        <p:spPr>
          <a:xfrm>
            <a:off x="343264" y="4355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žika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8B083D-52C2-AD48-8E69-254ECEA8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3631435"/>
            <a:ext cx="916401" cy="769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E37354-D7EA-994D-B02A-0DC0D5EFBD97}"/>
              </a:ext>
            </a:extLst>
          </p:cNvPr>
          <p:cNvSpPr txBox="1"/>
          <p:nvPr/>
        </p:nvSpPr>
        <p:spPr>
          <a:xfrm>
            <a:off x="296776" y="5901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mića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EA00CAA-9E5D-664D-A85E-4F2B55584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5173822"/>
            <a:ext cx="916401" cy="76977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7B4268-D0D9-E740-B909-60173983581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79892" y="4663936"/>
            <a:ext cx="1857892" cy="87692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70F5A751-40B6-8545-A336-ED6C65893192}"/>
              </a:ext>
            </a:extLst>
          </p:cNvPr>
          <p:cNvSpPr/>
          <p:nvPr/>
        </p:nvSpPr>
        <p:spPr>
          <a:xfrm>
            <a:off x="7527939" y="3318588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13CD421-8BBF-1146-B8C2-BF5E47821C1D}"/>
              </a:ext>
            </a:extLst>
          </p:cNvPr>
          <p:cNvSpPr/>
          <p:nvPr/>
        </p:nvSpPr>
        <p:spPr>
          <a:xfrm>
            <a:off x="7340543" y="4773927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1748794B-8983-134F-A05C-34AF52DB7848}"/>
              </a:ext>
            </a:extLst>
          </p:cNvPr>
          <p:cNvSpPr/>
          <p:nvPr/>
        </p:nvSpPr>
        <p:spPr>
          <a:xfrm>
            <a:off x="8528495" y="4114533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9" name="Cloud 28">
            <a:extLst>
              <a:ext uri="{FF2B5EF4-FFF2-40B4-BE49-F238E27FC236}">
                <a16:creationId xmlns:a16="http://schemas.microsoft.com/office/drawing/2014/main" id="{112F112B-0095-134E-8FA2-7466095FB0DE}"/>
              </a:ext>
            </a:extLst>
          </p:cNvPr>
          <p:cNvSpPr/>
          <p:nvPr/>
        </p:nvSpPr>
        <p:spPr>
          <a:xfrm>
            <a:off x="7687718" y="5540858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B25D10-1FD7-E240-ADAF-9E703B8E9A57}"/>
              </a:ext>
            </a:extLst>
          </p:cNvPr>
          <p:cNvSpPr/>
          <p:nvPr/>
        </p:nvSpPr>
        <p:spPr>
          <a:xfrm rot="1198483">
            <a:off x="1307380" y="4040572"/>
            <a:ext cx="1411165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2E7A140-881A-5D41-8BE7-A4438907704C}"/>
              </a:ext>
            </a:extLst>
          </p:cNvPr>
          <p:cNvSpPr/>
          <p:nvPr/>
        </p:nvSpPr>
        <p:spPr>
          <a:xfrm rot="20188273">
            <a:off x="4639823" y="3946108"/>
            <a:ext cx="2272055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B2D32EC-290A-5640-899D-F359DC545FF0}"/>
              </a:ext>
            </a:extLst>
          </p:cNvPr>
          <p:cNvSpPr/>
          <p:nvPr/>
        </p:nvSpPr>
        <p:spPr>
          <a:xfrm rot="2605728">
            <a:off x="7962050" y="3757702"/>
            <a:ext cx="872585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6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n 5">
            <a:extLst>
              <a:ext uri="{FF2B5EF4-FFF2-40B4-BE49-F238E27FC236}">
                <a16:creationId xmlns:a16="http://schemas.microsoft.com/office/drawing/2014/main" id="{2F312F25-2DCE-D947-AD23-DBB3FC8EBFC6}"/>
              </a:ext>
            </a:extLst>
          </p:cNvPr>
          <p:cNvSpPr/>
          <p:nvPr/>
        </p:nvSpPr>
        <p:spPr>
          <a:xfrm>
            <a:off x="10618805" y="3869527"/>
            <a:ext cx="1384789" cy="1341067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38C49-8BCA-0D4E-8502-83BF408A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 web servera i replikacija HTTP sesije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D1EE3-C4A7-7D43-AEC9-096DF0A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varijanta 5: sesija se čuva u bazi podataka (Sun)</a:t>
            </a:r>
          </a:p>
          <a:p>
            <a:pPr lvl="1"/>
            <a:r>
              <a:rPr lang="en-RS"/>
              <a:t>web serveri su </a:t>
            </a:r>
            <a:r>
              <a:rPr lang="en-RS" b="1">
                <a:solidFill>
                  <a:srgbClr val="C00000"/>
                </a:solidFill>
              </a:rPr>
              <a:t>stateless</a:t>
            </a:r>
          </a:p>
          <a:p>
            <a:pPr lvl="1"/>
            <a:r>
              <a:rPr lang="en-RS"/>
              <a:t>potencijalno veliki saobraćaj prema bazi podataka</a:t>
            </a:r>
          </a:p>
        </p:txBody>
      </p:sp>
      <p:pic>
        <p:nvPicPr>
          <p:cNvPr id="5" name="Picture 4" descr="Icon Load Balancer Library #26784 - Free Icons and PNG Backgrounds">
            <a:hlinkClick r:id="rId2"/>
            <a:extLst>
              <a:ext uri="{FF2B5EF4-FFF2-40B4-BE49-F238E27FC236}">
                <a16:creationId xmlns:a16="http://schemas.microsoft.com/office/drawing/2014/main" id="{4ADB36C7-FBE0-6140-8E3D-3093A70E1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84" y="3935065"/>
            <a:ext cx="1457741" cy="145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E4EEA-04BD-B649-B7D7-07A7450E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14332" y="3357491"/>
            <a:ext cx="2090310" cy="261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265E0F-1E12-9842-AB5F-84234E664C91}"/>
              </a:ext>
            </a:extLst>
          </p:cNvPr>
          <p:cNvCxnSpPr>
            <a:cxnSpLocks/>
          </p:cNvCxnSpPr>
          <p:nvPr/>
        </p:nvCxnSpPr>
        <p:spPr>
          <a:xfrm>
            <a:off x="1179892" y="3935065"/>
            <a:ext cx="1857892" cy="636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8C5C6-7C6A-4842-B490-6750D450139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495525" y="3635514"/>
            <a:ext cx="2456963" cy="10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197B5E-F819-644B-9C45-5B267DE066B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495525" y="4663936"/>
            <a:ext cx="2456963" cy="104794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031C87-C091-1A43-B759-18371E881A35}"/>
              </a:ext>
            </a:extLst>
          </p:cNvPr>
          <p:cNvSpPr txBox="1"/>
          <p:nvPr/>
        </p:nvSpPr>
        <p:spPr>
          <a:xfrm>
            <a:off x="343264" y="435539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žika</a:t>
            </a: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8B083D-52C2-AD48-8E69-254ECEA86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3631435"/>
            <a:ext cx="916401" cy="76977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E37354-D7EA-994D-B02A-0DC0D5EFBD97}"/>
              </a:ext>
            </a:extLst>
          </p:cNvPr>
          <p:cNvSpPr txBox="1"/>
          <p:nvPr/>
        </p:nvSpPr>
        <p:spPr>
          <a:xfrm>
            <a:off x="296776" y="5901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mića</a:t>
            </a:r>
          </a:p>
        </p:txBody>
      </p: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EEA00CAA-9E5D-664D-A85E-4F2B55584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31" y="5173822"/>
            <a:ext cx="916401" cy="76977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7B4268-D0D9-E740-B909-60173983581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179892" y="4663936"/>
            <a:ext cx="1857892" cy="87692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C13CD421-8BBF-1146-B8C2-BF5E47821C1D}"/>
              </a:ext>
            </a:extLst>
          </p:cNvPr>
          <p:cNvSpPr/>
          <p:nvPr/>
        </p:nvSpPr>
        <p:spPr>
          <a:xfrm>
            <a:off x="11202551" y="4566020"/>
            <a:ext cx="567104" cy="387369"/>
          </a:xfrm>
          <a:prstGeom prst="cloud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1748794B-8983-134F-A05C-34AF52DB7848}"/>
              </a:ext>
            </a:extLst>
          </p:cNvPr>
          <p:cNvSpPr/>
          <p:nvPr/>
        </p:nvSpPr>
        <p:spPr>
          <a:xfrm>
            <a:off x="10823404" y="4207527"/>
            <a:ext cx="567104" cy="38736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4B25D10-1FD7-E240-ADAF-9E703B8E9A57}"/>
              </a:ext>
            </a:extLst>
          </p:cNvPr>
          <p:cNvSpPr/>
          <p:nvPr/>
        </p:nvSpPr>
        <p:spPr>
          <a:xfrm rot="1198483">
            <a:off x="1307380" y="4040572"/>
            <a:ext cx="1411165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82E7A140-881A-5D41-8BE7-A4438907704C}"/>
              </a:ext>
            </a:extLst>
          </p:cNvPr>
          <p:cNvSpPr/>
          <p:nvPr/>
        </p:nvSpPr>
        <p:spPr>
          <a:xfrm rot="20188273">
            <a:off x="4639823" y="3946108"/>
            <a:ext cx="2272055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B2D32EC-290A-5640-899D-F359DC545FF0}"/>
              </a:ext>
            </a:extLst>
          </p:cNvPr>
          <p:cNvSpPr/>
          <p:nvPr/>
        </p:nvSpPr>
        <p:spPr>
          <a:xfrm rot="1319257">
            <a:off x="9116457" y="3830956"/>
            <a:ext cx="1798546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7677BE4-FAB5-BD40-909F-DB0252C23ECA}"/>
              </a:ext>
            </a:extLst>
          </p:cNvPr>
          <p:cNvSpPr/>
          <p:nvPr/>
        </p:nvSpPr>
        <p:spPr>
          <a:xfrm>
            <a:off x="7520524" y="3462345"/>
            <a:ext cx="1215164" cy="320676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9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EE81-1DFF-AE4E-B0E4-D3FF9631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 baze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85D52-146F-424E-9B53-16CC4BC4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najviše zavisi od konkretnog SUBP</a:t>
            </a:r>
          </a:p>
          <a:p>
            <a:pPr lvl="1"/>
            <a:r>
              <a:rPr lang="en-RS"/>
              <a:t>Oracle u starijim verzijama: </a:t>
            </a:r>
            <a:r>
              <a:rPr lang="en-RS" b="1">
                <a:solidFill>
                  <a:srgbClr val="C00000"/>
                </a:solidFill>
              </a:rPr>
              <a:t>shared nothing</a:t>
            </a:r>
            <a:r>
              <a:rPr lang="en-RS"/>
              <a:t> arhitektura</a:t>
            </a:r>
          </a:p>
          <a:p>
            <a:pPr lvl="2"/>
            <a:r>
              <a:rPr lang="en-RS"/>
              <a:t>master/slave režim</a:t>
            </a:r>
          </a:p>
          <a:p>
            <a:pPr lvl="3"/>
            <a:r>
              <a:rPr lang="en-RS"/>
              <a:t>promene se šalju sa mastera na 1+ slave servera</a:t>
            </a:r>
          </a:p>
          <a:p>
            <a:pPr lvl="2"/>
            <a:r>
              <a:rPr lang="en-RS"/>
              <a:t>multiple master režim</a:t>
            </a:r>
          </a:p>
          <a:p>
            <a:pPr lvl="3"/>
            <a:r>
              <a:rPr lang="en-RS"/>
              <a:t>više ravnopravnih mastera repliciraju promene u bazi</a:t>
            </a:r>
          </a:p>
          <a:p>
            <a:pPr lvl="1"/>
            <a:r>
              <a:rPr lang="en-RS"/>
              <a:t>Oracle u novijim verzijama: </a:t>
            </a:r>
            <a:r>
              <a:rPr lang="en-RS" b="1">
                <a:solidFill>
                  <a:srgbClr val="C00000"/>
                </a:solidFill>
              </a:rPr>
              <a:t>shared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846E-CC5F-B84D-8B01-99CA4DE1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9928" y="4336591"/>
            <a:ext cx="1285607" cy="1607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n 4">
            <a:extLst>
              <a:ext uri="{FF2B5EF4-FFF2-40B4-BE49-F238E27FC236}">
                <a16:creationId xmlns:a16="http://schemas.microsoft.com/office/drawing/2014/main" id="{B3B83C3B-A678-584A-B124-E86B82DCD04A}"/>
              </a:ext>
            </a:extLst>
          </p:cNvPr>
          <p:cNvSpPr/>
          <p:nvPr/>
        </p:nvSpPr>
        <p:spPr>
          <a:xfrm>
            <a:off x="8460292" y="4336591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FCB6655-65B0-6249-B87F-8FF531E6667E}"/>
              </a:ext>
            </a:extLst>
          </p:cNvPr>
          <p:cNvSpPr/>
          <p:nvPr/>
        </p:nvSpPr>
        <p:spPr>
          <a:xfrm>
            <a:off x="8945020" y="4409860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091260AE-08B6-F84A-A79C-7620E6787854}"/>
              </a:ext>
            </a:extLst>
          </p:cNvPr>
          <p:cNvSpPr/>
          <p:nvPr/>
        </p:nvSpPr>
        <p:spPr>
          <a:xfrm>
            <a:off x="9429748" y="4483129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8896CD0-D174-9549-B731-E30D07E6BEA6}"/>
              </a:ext>
            </a:extLst>
          </p:cNvPr>
          <p:cNvSpPr/>
          <p:nvPr/>
        </p:nvSpPr>
        <p:spPr>
          <a:xfrm>
            <a:off x="8460290" y="4552612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F9354461-4E3D-BB4D-BD01-481F9FE73EE2}"/>
              </a:ext>
            </a:extLst>
          </p:cNvPr>
          <p:cNvSpPr/>
          <p:nvPr/>
        </p:nvSpPr>
        <p:spPr>
          <a:xfrm>
            <a:off x="8945018" y="4625881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35654399-C6FE-9348-9102-A4AB5AFBFBBB}"/>
              </a:ext>
            </a:extLst>
          </p:cNvPr>
          <p:cNvSpPr/>
          <p:nvPr/>
        </p:nvSpPr>
        <p:spPr>
          <a:xfrm>
            <a:off x="9429746" y="4699150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006AFFA2-34E2-E14A-AC49-0A3FC169899C}"/>
              </a:ext>
            </a:extLst>
          </p:cNvPr>
          <p:cNvSpPr/>
          <p:nvPr/>
        </p:nvSpPr>
        <p:spPr>
          <a:xfrm>
            <a:off x="8460288" y="4768633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CB2FF3DC-927C-694C-9D60-5C5294C81C20}"/>
              </a:ext>
            </a:extLst>
          </p:cNvPr>
          <p:cNvSpPr/>
          <p:nvPr/>
        </p:nvSpPr>
        <p:spPr>
          <a:xfrm>
            <a:off x="8945016" y="4841902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24AC3A74-8A6B-0240-A350-CC0AC1842E32}"/>
              </a:ext>
            </a:extLst>
          </p:cNvPr>
          <p:cNvSpPr/>
          <p:nvPr/>
        </p:nvSpPr>
        <p:spPr>
          <a:xfrm>
            <a:off x="9429744" y="4915171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7F06553-8613-C742-98EA-BACF6CAED8CB}"/>
              </a:ext>
            </a:extLst>
          </p:cNvPr>
          <p:cNvSpPr/>
          <p:nvPr/>
        </p:nvSpPr>
        <p:spPr>
          <a:xfrm>
            <a:off x="8460286" y="4984654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2F150915-99E7-2347-A722-F323E4396868}"/>
              </a:ext>
            </a:extLst>
          </p:cNvPr>
          <p:cNvSpPr/>
          <p:nvPr/>
        </p:nvSpPr>
        <p:spPr>
          <a:xfrm>
            <a:off x="8945014" y="5057923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F8C8E8F8-9763-2F4A-99A5-7C84B1673095}"/>
              </a:ext>
            </a:extLst>
          </p:cNvPr>
          <p:cNvSpPr/>
          <p:nvPr/>
        </p:nvSpPr>
        <p:spPr>
          <a:xfrm>
            <a:off x="9429742" y="5131192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98CFFD-7C99-EA4A-8C5D-B2CFDD8A4912}"/>
              </a:ext>
            </a:extLst>
          </p:cNvPr>
          <p:cNvSpPr txBox="1"/>
          <p:nvPr/>
        </p:nvSpPr>
        <p:spPr>
          <a:xfrm>
            <a:off x="8945014" y="594359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storage</a:t>
            </a:r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049B6BF0-5E9C-EA41-8D1C-EE7A178DB23C}"/>
              </a:ext>
            </a:extLst>
          </p:cNvPr>
          <p:cNvSpPr/>
          <p:nvPr/>
        </p:nvSpPr>
        <p:spPr>
          <a:xfrm>
            <a:off x="6740232" y="4878503"/>
            <a:ext cx="1490296" cy="3643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739FC-0698-5942-BFCA-B2DDE6577807}"/>
              </a:ext>
            </a:extLst>
          </p:cNvPr>
          <p:cNvSpPr txBox="1"/>
          <p:nvPr/>
        </p:nvSpPr>
        <p:spPr>
          <a:xfrm>
            <a:off x="6896164" y="594359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fibre channel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21A099-D1F3-D845-9173-4336D6FBAA6B}"/>
              </a:ext>
            </a:extLst>
          </p:cNvPr>
          <p:cNvSpPr txBox="1"/>
          <p:nvPr/>
        </p:nvSpPr>
        <p:spPr>
          <a:xfrm>
            <a:off x="5178457" y="5941277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shared cache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500D05EF-47CF-2C44-AD27-9CC4B0EDAEA2}"/>
              </a:ext>
            </a:extLst>
          </p:cNvPr>
          <p:cNvSpPr/>
          <p:nvPr/>
        </p:nvSpPr>
        <p:spPr>
          <a:xfrm>
            <a:off x="3353728" y="4875731"/>
            <a:ext cx="1490296" cy="3643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3016217B-54A8-224B-BF93-5F07CD44A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71" y="4370318"/>
            <a:ext cx="916401" cy="769777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55F63C5E-D224-8846-8D5D-726F054DA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71" y="5146298"/>
            <a:ext cx="916401" cy="76977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19CA8B4C-02FB-9E45-81E7-6D8752B9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37" y="4370318"/>
            <a:ext cx="916401" cy="769777"/>
          </a:xfrm>
          <a:prstGeom prst="rect">
            <a:avLst/>
          </a:prstGeom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1DEC093C-A792-8E45-AE1C-A1225392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037" y="5146298"/>
            <a:ext cx="916401" cy="76977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06A4D04-4794-4F40-BCA8-6C3BBFA5C54D}"/>
              </a:ext>
            </a:extLst>
          </p:cNvPr>
          <p:cNvSpPr txBox="1"/>
          <p:nvPr/>
        </p:nvSpPr>
        <p:spPr>
          <a:xfrm>
            <a:off x="1878305" y="5941277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klijenti</a:t>
            </a:r>
          </a:p>
        </p:txBody>
      </p:sp>
    </p:spTree>
    <p:extLst>
      <p:ext uri="{BB962C8B-B14F-4D97-AF65-F5344CB8AC3E}">
        <p14:creationId xmlns:p14="http://schemas.microsoft.com/office/powerpoint/2010/main" val="362703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BDF1-91CD-9B4E-B86F-1579998B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 baze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BF6B9-BB15-674B-8709-71262F80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C-JDBC: klaster pomoću JDBC drajvera</a:t>
            </a:r>
          </a:p>
          <a:p>
            <a:pPr lvl="1"/>
            <a:r>
              <a:rPr lang="en-RS" b="1">
                <a:solidFill>
                  <a:srgbClr val="C00000"/>
                </a:solidFill>
              </a:rPr>
              <a:t>cross-database</a:t>
            </a:r>
            <a:r>
              <a:rPr lang="en-RS"/>
              <a:t>: može povezati različite SUBP u jedan klaster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26E46-B5D7-774D-AF0F-4AB39A445FB6}"/>
              </a:ext>
            </a:extLst>
          </p:cNvPr>
          <p:cNvSpPr/>
          <p:nvPr/>
        </p:nvSpPr>
        <p:spPr>
          <a:xfrm>
            <a:off x="1516672" y="3270738"/>
            <a:ext cx="931986" cy="193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Java 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F649BE-13F7-A54C-ADC4-4537A9983334}"/>
              </a:ext>
            </a:extLst>
          </p:cNvPr>
          <p:cNvSpPr/>
          <p:nvPr/>
        </p:nvSpPr>
        <p:spPr>
          <a:xfrm>
            <a:off x="2448658" y="3270738"/>
            <a:ext cx="931986" cy="193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C-JDBC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41A004-4CBE-824B-B8AC-B26420CDA409}"/>
              </a:ext>
            </a:extLst>
          </p:cNvPr>
          <p:cNvSpPr/>
          <p:nvPr/>
        </p:nvSpPr>
        <p:spPr>
          <a:xfrm>
            <a:off x="4640871" y="3270738"/>
            <a:ext cx="2397369" cy="1934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C-JDBC controller</a:t>
            </a:r>
          </a:p>
          <a:p>
            <a:pPr algn="ctr"/>
            <a:r>
              <a:rPr lang="en-RS" sz="1200">
                <a:latin typeface="Myriad Pro" panose="020B0503030403020204" pitchFamily="34" charset="0"/>
              </a:rPr>
              <a:t>scalability / fault tolerance / failover / monitoring / caching / logging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90896-AF62-E24C-A973-5B0BE59AB4D8}"/>
              </a:ext>
            </a:extLst>
          </p:cNvPr>
          <p:cNvSpPr/>
          <p:nvPr/>
        </p:nvSpPr>
        <p:spPr>
          <a:xfrm>
            <a:off x="7038239" y="3270739"/>
            <a:ext cx="1160585" cy="602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MySQL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JDBC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7533AF-F099-AB48-B269-75F63585D028}"/>
              </a:ext>
            </a:extLst>
          </p:cNvPr>
          <p:cNvSpPr/>
          <p:nvPr/>
        </p:nvSpPr>
        <p:spPr>
          <a:xfrm>
            <a:off x="7038239" y="3868618"/>
            <a:ext cx="1160585" cy="637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Oracle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JDBC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9C444B-89C0-E94E-8C1F-0F7DB80E44FA}"/>
              </a:ext>
            </a:extLst>
          </p:cNvPr>
          <p:cNvSpPr/>
          <p:nvPr/>
        </p:nvSpPr>
        <p:spPr>
          <a:xfrm>
            <a:off x="7038239" y="4506057"/>
            <a:ext cx="1160585" cy="698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MS SQL</a:t>
            </a:r>
          </a:p>
          <a:p>
            <a:pPr algn="ctr"/>
            <a:r>
              <a:rPr lang="en-RS">
                <a:latin typeface="Myriad Pro" panose="020B0503030403020204" pitchFamily="34" charset="0"/>
              </a:rPr>
              <a:t>JDBC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B7BA173D-82ED-884E-B4C0-E0611B2948CB}"/>
              </a:ext>
            </a:extLst>
          </p:cNvPr>
          <p:cNvSpPr/>
          <p:nvPr/>
        </p:nvSpPr>
        <p:spPr>
          <a:xfrm>
            <a:off x="9598894" y="3089920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MySQL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5403428-0B79-6A44-BECE-7CF588252768}"/>
              </a:ext>
            </a:extLst>
          </p:cNvPr>
          <p:cNvSpPr/>
          <p:nvPr/>
        </p:nvSpPr>
        <p:spPr>
          <a:xfrm>
            <a:off x="9598894" y="3884454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Oracle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CFC4702A-6407-DB45-93A1-564D6DFD19EF}"/>
              </a:ext>
            </a:extLst>
          </p:cNvPr>
          <p:cNvSpPr/>
          <p:nvPr/>
        </p:nvSpPr>
        <p:spPr>
          <a:xfrm>
            <a:off x="9598894" y="4678988"/>
            <a:ext cx="969457" cy="651782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MS SQL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B9A80B0-51CE-BD4A-A51F-85BA6D90087C}"/>
              </a:ext>
            </a:extLst>
          </p:cNvPr>
          <p:cNvSpPr/>
          <p:nvPr/>
        </p:nvSpPr>
        <p:spPr>
          <a:xfrm>
            <a:off x="3380644" y="4075234"/>
            <a:ext cx="1260227" cy="32531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9E6A976-3D87-FF4B-A4F9-4450E25255EA}"/>
              </a:ext>
            </a:extLst>
          </p:cNvPr>
          <p:cNvSpPr/>
          <p:nvPr/>
        </p:nvSpPr>
        <p:spPr>
          <a:xfrm>
            <a:off x="8268745" y="3304442"/>
            <a:ext cx="1260227" cy="32531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943ECB6E-E2EC-BF40-A5D7-FAECF4C1E3CF}"/>
              </a:ext>
            </a:extLst>
          </p:cNvPr>
          <p:cNvSpPr/>
          <p:nvPr/>
        </p:nvSpPr>
        <p:spPr>
          <a:xfrm>
            <a:off x="8268744" y="4047687"/>
            <a:ext cx="1260227" cy="32531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878E1F2-F5A6-B14B-A0E5-3E34C3527258}"/>
              </a:ext>
            </a:extLst>
          </p:cNvPr>
          <p:cNvSpPr/>
          <p:nvPr/>
        </p:nvSpPr>
        <p:spPr>
          <a:xfrm>
            <a:off x="8268743" y="4790932"/>
            <a:ext cx="1260227" cy="325315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24000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13C6FF-EBCC-9747-8026-67914261ADC8}"/>
              </a:ext>
            </a:extLst>
          </p:cNvPr>
          <p:cNvCxnSpPr>
            <a:cxnSpLocks/>
          </p:cNvCxnSpPr>
          <p:nvPr/>
        </p:nvCxnSpPr>
        <p:spPr>
          <a:xfrm>
            <a:off x="6075871" y="3991708"/>
            <a:ext cx="903063" cy="10902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C52676-AD78-BC45-AD01-6CEABADBB4F7}"/>
              </a:ext>
            </a:extLst>
          </p:cNvPr>
          <p:cNvCxnSpPr>
            <a:cxnSpLocks/>
          </p:cNvCxnSpPr>
          <p:nvPr/>
        </p:nvCxnSpPr>
        <p:spPr>
          <a:xfrm>
            <a:off x="6075871" y="3960416"/>
            <a:ext cx="0" cy="11611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35435D-95FF-DA48-8673-4ED9920F62FD}"/>
              </a:ext>
            </a:extLst>
          </p:cNvPr>
          <p:cNvCxnSpPr>
            <a:cxnSpLocks/>
          </p:cNvCxnSpPr>
          <p:nvPr/>
        </p:nvCxnSpPr>
        <p:spPr>
          <a:xfrm flipH="1">
            <a:off x="5172807" y="3924729"/>
            <a:ext cx="923190" cy="11572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07634F-3E13-5043-92BA-44087277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Klasterovanje serverskih komponenti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2456-F63A-A840-8BF2-C9F28418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varijanta 1: </a:t>
            </a:r>
            <a:r>
              <a:rPr lang="en-RS" b="1">
                <a:solidFill>
                  <a:srgbClr val="C00000"/>
                </a:solidFill>
              </a:rPr>
              <a:t>smart stub</a:t>
            </a:r>
          </a:p>
          <a:p>
            <a:pPr lvl="1"/>
            <a:r>
              <a:rPr lang="en-RS"/>
              <a:t>logika za pristup klasteru je ugrađena u automatski generisani stub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7D97CD-9873-3447-B6BB-D99543C17C20}"/>
              </a:ext>
            </a:extLst>
          </p:cNvPr>
          <p:cNvSpPr/>
          <p:nvPr/>
        </p:nvSpPr>
        <p:spPr>
          <a:xfrm>
            <a:off x="5172807" y="2576147"/>
            <a:ext cx="1846385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klijent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F58395-DE2E-3B4B-B8B7-00DBF1265F85}"/>
              </a:ext>
            </a:extLst>
          </p:cNvPr>
          <p:cNvSpPr/>
          <p:nvPr/>
        </p:nvSpPr>
        <p:spPr>
          <a:xfrm>
            <a:off x="5213065" y="3554353"/>
            <a:ext cx="1765869" cy="740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stub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C615FF0B-9834-AB43-A31E-2CD16B69D9FE}"/>
              </a:ext>
            </a:extLst>
          </p:cNvPr>
          <p:cNvSpPr/>
          <p:nvPr/>
        </p:nvSpPr>
        <p:spPr>
          <a:xfrm>
            <a:off x="5935538" y="3134459"/>
            <a:ext cx="320919" cy="419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409215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634F-3E13-5043-92BA-44087277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Klasterovanje serverskih komponenti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C2456-F63A-A840-8BF2-C9F28418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/>
              <a:t>varijanta 2: </a:t>
            </a:r>
            <a:r>
              <a:rPr lang="en-RS" b="1">
                <a:solidFill>
                  <a:srgbClr val="C00000"/>
                </a:solidFill>
              </a:rPr>
              <a:t>interceptor proxy</a:t>
            </a:r>
          </a:p>
          <a:p>
            <a:pPr lvl="1"/>
            <a:r>
              <a:rPr lang="en-RS"/>
              <a:t>logika za pristup klasteru je ugrađena poseban presretački objekat na serveru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87D97CD-9873-3447-B6BB-D99543C17C20}"/>
              </a:ext>
            </a:extLst>
          </p:cNvPr>
          <p:cNvSpPr/>
          <p:nvPr/>
        </p:nvSpPr>
        <p:spPr>
          <a:xfrm>
            <a:off x="3080238" y="2751936"/>
            <a:ext cx="1846385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klijent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F58395-DE2E-3B4B-B8B7-00DBF1265F85}"/>
              </a:ext>
            </a:extLst>
          </p:cNvPr>
          <p:cNvSpPr/>
          <p:nvPr/>
        </p:nvSpPr>
        <p:spPr>
          <a:xfrm>
            <a:off x="3120496" y="3730142"/>
            <a:ext cx="1765869" cy="740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stub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C615FF0B-9834-AB43-A31E-2CD16B69D9FE}"/>
              </a:ext>
            </a:extLst>
          </p:cNvPr>
          <p:cNvSpPr/>
          <p:nvPr/>
        </p:nvSpPr>
        <p:spPr>
          <a:xfrm>
            <a:off x="3842969" y="3310248"/>
            <a:ext cx="320919" cy="4198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634C08-3CF7-5C47-8C83-E6BD22C787A3}"/>
              </a:ext>
            </a:extLst>
          </p:cNvPr>
          <p:cNvSpPr/>
          <p:nvPr/>
        </p:nvSpPr>
        <p:spPr>
          <a:xfrm>
            <a:off x="7350370" y="4585131"/>
            <a:ext cx="1666142" cy="492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interceptor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3176674-FD20-E34B-8622-E8A02E7EC77E}"/>
              </a:ext>
            </a:extLst>
          </p:cNvPr>
          <p:cNvCxnSpPr>
            <a:stCxn id="5" idx="4"/>
            <a:endCxn id="7" idx="1"/>
          </p:cNvCxnSpPr>
          <p:nvPr/>
        </p:nvCxnSpPr>
        <p:spPr>
          <a:xfrm rot="16200000" flipH="1">
            <a:off x="5496689" y="2977635"/>
            <a:ext cx="360422" cy="3346939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E9377D5F-FCA1-384B-B2A8-40A501ACE369}"/>
              </a:ext>
            </a:extLst>
          </p:cNvPr>
          <p:cNvSpPr/>
          <p:nvPr/>
        </p:nvSpPr>
        <p:spPr>
          <a:xfrm>
            <a:off x="5019755" y="4435661"/>
            <a:ext cx="1499088" cy="79130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mreža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902A0C7-0193-D644-ACA8-BD23B7D7E2C0}"/>
              </a:ext>
            </a:extLst>
          </p:cNvPr>
          <p:cNvSpPr/>
          <p:nvPr/>
        </p:nvSpPr>
        <p:spPr>
          <a:xfrm>
            <a:off x="7187712" y="3943294"/>
            <a:ext cx="259373" cy="1903534"/>
          </a:xfrm>
          <a:prstGeom prst="leftBracket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58E18-1DFE-7343-B21A-16FED9DE3D5B}"/>
              </a:ext>
            </a:extLst>
          </p:cNvPr>
          <p:cNvSpPr txBox="1"/>
          <p:nvPr/>
        </p:nvSpPr>
        <p:spPr>
          <a:xfrm>
            <a:off x="7413807" y="5574267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server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6A56C-6A59-D745-AF52-A112EC49B610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016512" y="4154310"/>
            <a:ext cx="1186962" cy="677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A75F45-F751-7045-934D-B5EC1EEFFEF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9016512" y="4817397"/>
            <a:ext cx="1186962" cy="139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AA5FB1-115F-504F-B993-406734FE302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16512" y="4831316"/>
            <a:ext cx="1186962" cy="649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1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564-6CCC-A049-AE07-31E30D18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Pojam klastera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9C81-D560-D748-ACCC-89EB2842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grupa međusobno povezanih računara koji funkcionišu tako da se mogu posmatrati kao jedan sistem koji pruža neki servis </a:t>
            </a:r>
            <a:endParaRPr lang="en-GB">
              <a:effectLst/>
            </a:endParaRPr>
          </a:p>
          <a:p>
            <a:endParaRPr lang="en-RS"/>
          </a:p>
          <a:p>
            <a:r>
              <a:rPr lang="en-GB"/>
              <a:t>klaster se koristi kao </a:t>
            </a:r>
            <a:endParaRPr lang="en-GB">
              <a:effectLst/>
            </a:endParaRPr>
          </a:p>
          <a:p>
            <a:pPr lvl="1"/>
            <a:r>
              <a:rPr lang="en-GB"/>
              <a:t>sredstvo za unapređenje performansi</a:t>
            </a:r>
          </a:p>
          <a:p>
            <a:pPr lvl="1"/>
            <a:r>
              <a:rPr lang="en-GB"/>
              <a:t>sredstvo za unapređenje pouzdanosti</a:t>
            </a:r>
          </a:p>
          <a:p>
            <a:pPr lvl="1"/>
            <a:r>
              <a:rPr lang="en-GB"/>
              <a:t>jeftinije rešenje u odnosu na jedan računar ekvivalentnih mogućnosti </a:t>
            </a:r>
            <a:endParaRPr lang="en-GB">
              <a:effectLst/>
            </a:endParaRPr>
          </a:p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0000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540A-AE95-A34A-AAED-889167BB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Pojam klastera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E40C-F25E-7C41-9B7D-DA792EE6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povezivanje čvorova u klasteru </a:t>
            </a:r>
            <a:endParaRPr lang="en-GB">
              <a:effectLst/>
            </a:endParaRPr>
          </a:p>
          <a:p>
            <a:pPr lvl="1"/>
            <a:r>
              <a:rPr lang="en-GB"/>
              <a:t>najčešće u lokalnoj mreži </a:t>
            </a:r>
          </a:p>
          <a:p>
            <a:pPr lvl="1"/>
            <a:r>
              <a:rPr lang="en-GB"/>
              <a:t>može i distribuirano </a:t>
            </a:r>
            <a:endParaRPr lang="en-GB">
              <a:effectLst/>
            </a:endParaRPr>
          </a:p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5150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844A-0C83-4B48-9329-1C5B5447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Vrste klastera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B821-DD1E-5E49-AC80-54670173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high-availability (failover) cluster </a:t>
            </a:r>
            <a:endParaRPr lang="en-GB">
              <a:effectLst/>
            </a:endParaRPr>
          </a:p>
          <a:p>
            <a:pPr lvl="1"/>
            <a:r>
              <a:rPr lang="en-GB"/>
              <a:t>redundantni hardver: veća pouzdanost </a:t>
            </a:r>
          </a:p>
          <a:p>
            <a:pPr lvl="1"/>
            <a:r>
              <a:rPr lang="en-GB"/>
              <a:t>minimum 2 računara</a:t>
            </a:r>
          </a:p>
          <a:p>
            <a:pPr lvl="1"/>
            <a:r>
              <a:rPr lang="en-GB"/>
              <a:t>eliminiše SPoF (single point of failure) </a:t>
            </a:r>
            <a:endParaRPr lang="en-GB">
              <a:effectLst/>
            </a:endParaRPr>
          </a:p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0177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C4E0-9A0D-0343-82AE-29FE3AD3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Vrste klastera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A1F0-C6BE-CE4F-86EE-A4BC88C8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load balancing </a:t>
            </a:r>
            <a:endParaRPr lang="en-GB">
              <a:effectLst/>
            </a:endParaRPr>
          </a:p>
          <a:p>
            <a:pPr lvl="1"/>
            <a:r>
              <a:rPr lang="en-GB"/>
              <a:t>raspodela opterećenja na više čvorova </a:t>
            </a:r>
          </a:p>
          <a:p>
            <a:pPr lvl="1"/>
            <a:r>
              <a:rPr lang="en-GB"/>
              <a:t>različiti algoritmi raspodele </a:t>
            </a:r>
            <a:endParaRPr lang="en-GB">
              <a:effectLst/>
            </a:endParaRPr>
          </a:p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8522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4D87-C94D-2041-9EDA-0F31B6FF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Vrste klastera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4120-ED62-DD44-B43B-FA47E70F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high performance clusters </a:t>
            </a:r>
            <a:endParaRPr lang="en-GB">
              <a:effectLst/>
            </a:endParaRPr>
          </a:p>
          <a:p>
            <a:pPr lvl="1"/>
            <a:r>
              <a:rPr lang="en-GB"/>
              <a:t>namenjeni za specifične poslove masovne paralelne obrade podataka</a:t>
            </a:r>
          </a:p>
          <a:p>
            <a:pPr lvl="1"/>
            <a:r>
              <a:rPr lang="en-GB"/>
              <a:t>različiti načini za sprezanje čvorova:</a:t>
            </a:r>
          </a:p>
          <a:p>
            <a:pPr lvl="2"/>
            <a:r>
              <a:rPr lang="en-GB"/>
              <a:t>tightly coupled</a:t>
            </a:r>
          </a:p>
          <a:p>
            <a:pPr lvl="2"/>
            <a:r>
              <a:rPr lang="en-GB"/>
              <a:t>loosely coupled</a:t>
            </a:r>
          </a:p>
          <a:p>
            <a:pPr lvl="2"/>
            <a:r>
              <a:rPr lang="en-GB"/>
              <a:t>grid computing </a:t>
            </a:r>
            <a:endParaRPr lang="en-GB">
              <a:effectLst/>
            </a:endParaRPr>
          </a:p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08209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4388-5467-8541-8A84-7BAC2A3E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Vrste klastera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C451-6076-AF43-9BE9-AEFDB2C2A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granica između high-availability i scalability klastera nije čvsta </a:t>
            </a:r>
            <a:endParaRPr lang="en-GB">
              <a:effectLst/>
            </a:endParaRPr>
          </a:p>
          <a:p>
            <a:endParaRPr lang="en-RS"/>
          </a:p>
          <a:p>
            <a:r>
              <a:rPr lang="en-GB"/>
              <a:t>dodavanjem novih čvorova u klaster se, u principu, </a:t>
            </a:r>
            <a:br>
              <a:rPr lang="en-GB"/>
            </a:br>
            <a:r>
              <a:rPr lang="en-GB"/>
              <a:t>povećava i dostupnost i skalabilnost </a:t>
            </a:r>
            <a:endParaRPr lang="en-GB">
              <a:effectLst/>
            </a:endParaRPr>
          </a:p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73133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EA04-679B-5A4A-A803-1123AA9C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Principi rada u klasteru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B025-A89C-9E4D-BE58-D0F0FA95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 b="1">
                <a:solidFill>
                  <a:srgbClr val="C00000"/>
                </a:solidFill>
              </a:rPr>
              <a:t>load balancing </a:t>
            </a:r>
            <a:r>
              <a:rPr lang="en-RS"/>
              <a:t>– ravnoteža opreterećenja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BAE86CA-B6E3-6442-A8AA-F0B8CC9C5FFD}"/>
              </a:ext>
            </a:extLst>
          </p:cNvPr>
          <p:cNvSpPr/>
          <p:nvPr/>
        </p:nvSpPr>
        <p:spPr>
          <a:xfrm>
            <a:off x="1411165" y="3314699"/>
            <a:ext cx="1692520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klijent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D183D4-DE18-434D-A8F7-BB6A27133356}"/>
              </a:ext>
            </a:extLst>
          </p:cNvPr>
          <p:cNvSpPr/>
          <p:nvPr/>
        </p:nvSpPr>
        <p:spPr>
          <a:xfrm>
            <a:off x="1402373" y="4007947"/>
            <a:ext cx="1692520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klijent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6E46DB-BFE8-C447-B29B-C3698A92F515}"/>
              </a:ext>
            </a:extLst>
          </p:cNvPr>
          <p:cNvSpPr/>
          <p:nvPr/>
        </p:nvSpPr>
        <p:spPr>
          <a:xfrm>
            <a:off x="1393581" y="4701195"/>
            <a:ext cx="1692520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klijent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894EB6-430C-A445-BB7A-79CB7DADFD41}"/>
              </a:ext>
            </a:extLst>
          </p:cNvPr>
          <p:cNvSpPr/>
          <p:nvPr/>
        </p:nvSpPr>
        <p:spPr>
          <a:xfrm>
            <a:off x="5016011" y="3451832"/>
            <a:ext cx="2250831" cy="1670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load balancer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53B342-D559-B942-8A2E-AD043EDA8AB0}"/>
              </a:ext>
            </a:extLst>
          </p:cNvPr>
          <p:cNvSpPr/>
          <p:nvPr/>
        </p:nvSpPr>
        <p:spPr>
          <a:xfrm>
            <a:off x="9196752" y="3314699"/>
            <a:ext cx="1692520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server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761DB2-E217-B945-92D6-94ABB3C045AE}"/>
              </a:ext>
            </a:extLst>
          </p:cNvPr>
          <p:cNvSpPr/>
          <p:nvPr/>
        </p:nvSpPr>
        <p:spPr>
          <a:xfrm>
            <a:off x="9214336" y="4007947"/>
            <a:ext cx="1692520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server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E2124A-F663-F844-B454-ED25071498B7}"/>
              </a:ext>
            </a:extLst>
          </p:cNvPr>
          <p:cNvSpPr/>
          <p:nvPr/>
        </p:nvSpPr>
        <p:spPr>
          <a:xfrm>
            <a:off x="9231920" y="4701195"/>
            <a:ext cx="1692520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F2C9B7-5B17-0648-9B91-7C6CECFEE464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103685" y="3593855"/>
            <a:ext cx="1912326" cy="69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286A43-0A09-CB45-8EA0-B9404B8AEEE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266842" y="3593855"/>
            <a:ext cx="1929910" cy="69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F1532E-9F4A-514B-B48D-DCED9E80CE0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94893" y="4287102"/>
            <a:ext cx="1921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10F4CF-CCB6-F34D-811F-97D15654A47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266842" y="4287102"/>
            <a:ext cx="1947494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F35DB2-47B8-C846-A96E-F2AE3E179B5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86101" y="4287102"/>
            <a:ext cx="1929910" cy="6932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A84F8B-1CAD-A749-97C9-D24A1B45E02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266842" y="4287102"/>
            <a:ext cx="1965078" cy="6932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F10C4711-DFA6-6B4F-BC7E-2EA476B54289}"/>
              </a:ext>
            </a:extLst>
          </p:cNvPr>
          <p:cNvSpPr/>
          <p:nvPr/>
        </p:nvSpPr>
        <p:spPr>
          <a:xfrm>
            <a:off x="4537148" y="2532183"/>
            <a:ext cx="711127" cy="3679581"/>
          </a:xfrm>
          <a:custGeom>
            <a:avLst/>
            <a:gdLst>
              <a:gd name="connsiteX0" fmla="*/ 711127 w 711127"/>
              <a:gd name="connsiteY0" fmla="*/ 0 h 3679581"/>
              <a:gd name="connsiteX1" fmla="*/ 341850 w 711127"/>
              <a:gd name="connsiteY1" fmla="*/ 400050 h 3679581"/>
              <a:gd name="connsiteX2" fmla="*/ 47308 w 711127"/>
              <a:gd name="connsiteY2" fmla="*/ 1125416 h 3679581"/>
              <a:gd name="connsiteX3" fmla="*/ 42912 w 711127"/>
              <a:gd name="connsiteY3" fmla="*/ 2338754 h 3679581"/>
              <a:gd name="connsiteX4" fmla="*/ 460546 w 711127"/>
              <a:gd name="connsiteY4" fmla="*/ 3415812 h 3679581"/>
              <a:gd name="connsiteX5" fmla="*/ 623204 w 711127"/>
              <a:gd name="connsiteY5" fmla="*/ 3679581 h 367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27" h="3679581">
                <a:moveTo>
                  <a:pt x="711127" y="0"/>
                </a:moveTo>
                <a:cubicBezTo>
                  <a:pt x="581806" y="106240"/>
                  <a:pt x="452486" y="212481"/>
                  <a:pt x="341850" y="400050"/>
                </a:cubicBezTo>
                <a:cubicBezTo>
                  <a:pt x="231213" y="587619"/>
                  <a:pt x="97131" y="802299"/>
                  <a:pt x="47308" y="1125416"/>
                </a:cubicBezTo>
                <a:cubicBezTo>
                  <a:pt x="-2515" y="1448533"/>
                  <a:pt x="-25961" y="1957021"/>
                  <a:pt x="42912" y="2338754"/>
                </a:cubicBezTo>
                <a:cubicBezTo>
                  <a:pt x="111785" y="2720487"/>
                  <a:pt x="363831" y="3192341"/>
                  <a:pt x="460546" y="3415812"/>
                </a:cubicBezTo>
                <a:cubicBezTo>
                  <a:pt x="557261" y="3639283"/>
                  <a:pt x="544073" y="3645144"/>
                  <a:pt x="623204" y="3679581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90774-B126-C24B-AC82-E045B9C23EB4}"/>
              </a:ext>
            </a:extLst>
          </p:cNvPr>
          <p:cNvSpPr txBox="1"/>
          <p:nvPr/>
        </p:nvSpPr>
        <p:spPr>
          <a:xfrm>
            <a:off x="5016011" y="5857354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spolja se vidi kao jedan server</a:t>
            </a:r>
          </a:p>
        </p:txBody>
      </p:sp>
    </p:spTree>
    <p:extLst>
      <p:ext uri="{BB962C8B-B14F-4D97-AF65-F5344CB8AC3E}">
        <p14:creationId xmlns:p14="http://schemas.microsoft.com/office/powerpoint/2010/main" val="271370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B674-DE22-BF46-BD37-FDCCBB26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Principi rada u klasteru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44C7C-26E0-574C-A509-C30DCC64D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S" b="1">
                <a:solidFill>
                  <a:srgbClr val="C00000"/>
                </a:solidFill>
              </a:rPr>
              <a:t>failover</a:t>
            </a:r>
            <a:r>
              <a:rPr lang="en-RS"/>
              <a:t> – otpornost na otkaz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DAEDCEE-9D37-4245-8F83-98F97B60C2F6}"/>
              </a:ext>
            </a:extLst>
          </p:cNvPr>
          <p:cNvSpPr/>
          <p:nvPr/>
        </p:nvSpPr>
        <p:spPr>
          <a:xfrm>
            <a:off x="1402373" y="4007947"/>
            <a:ext cx="1692520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klijent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3863A4-871B-2A44-91D5-3F669B117CAF}"/>
              </a:ext>
            </a:extLst>
          </p:cNvPr>
          <p:cNvSpPr/>
          <p:nvPr/>
        </p:nvSpPr>
        <p:spPr>
          <a:xfrm>
            <a:off x="5016011" y="3451832"/>
            <a:ext cx="2250831" cy="1670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dispatcher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82B071-BF9F-F74C-8063-83C47E25667F}"/>
              </a:ext>
            </a:extLst>
          </p:cNvPr>
          <p:cNvSpPr/>
          <p:nvPr/>
        </p:nvSpPr>
        <p:spPr>
          <a:xfrm>
            <a:off x="9196752" y="3314699"/>
            <a:ext cx="1692520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server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EAF6D4-7DC7-3241-A31F-5D17227D9582}"/>
              </a:ext>
            </a:extLst>
          </p:cNvPr>
          <p:cNvSpPr/>
          <p:nvPr/>
        </p:nvSpPr>
        <p:spPr>
          <a:xfrm>
            <a:off x="9231920" y="4701195"/>
            <a:ext cx="1692520" cy="5583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>
                <a:latin typeface="Myriad Pro" panose="020B0503030403020204" pitchFamily="34" charset="0"/>
              </a:rPr>
              <a:t>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645630-E9D1-7047-86C6-AFF8BBE5CCC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266842" y="3593855"/>
            <a:ext cx="1929910" cy="693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B92E0B-5301-D24E-8A54-90844A954F3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094893" y="4287102"/>
            <a:ext cx="192111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57E689-2720-C644-BB27-00CA4006940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266842" y="4287102"/>
            <a:ext cx="1965078" cy="69324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287D86AE-8AE3-354B-8A9A-99B16DB95BCC}"/>
              </a:ext>
            </a:extLst>
          </p:cNvPr>
          <p:cNvSpPr/>
          <p:nvPr/>
        </p:nvSpPr>
        <p:spPr>
          <a:xfrm>
            <a:off x="4537148" y="2532183"/>
            <a:ext cx="711127" cy="3679581"/>
          </a:xfrm>
          <a:custGeom>
            <a:avLst/>
            <a:gdLst>
              <a:gd name="connsiteX0" fmla="*/ 711127 w 711127"/>
              <a:gd name="connsiteY0" fmla="*/ 0 h 3679581"/>
              <a:gd name="connsiteX1" fmla="*/ 341850 w 711127"/>
              <a:gd name="connsiteY1" fmla="*/ 400050 h 3679581"/>
              <a:gd name="connsiteX2" fmla="*/ 47308 w 711127"/>
              <a:gd name="connsiteY2" fmla="*/ 1125416 h 3679581"/>
              <a:gd name="connsiteX3" fmla="*/ 42912 w 711127"/>
              <a:gd name="connsiteY3" fmla="*/ 2338754 h 3679581"/>
              <a:gd name="connsiteX4" fmla="*/ 460546 w 711127"/>
              <a:gd name="connsiteY4" fmla="*/ 3415812 h 3679581"/>
              <a:gd name="connsiteX5" fmla="*/ 623204 w 711127"/>
              <a:gd name="connsiteY5" fmla="*/ 3679581 h 367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127" h="3679581">
                <a:moveTo>
                  <a:pt x="711127" y="0"/>
                </a:moveTo>
                <a:cubicBezTo>
                  <a:pt x="581806" y="106240"/>
                  <a:pt x="452486" y="212481"/>
                  <a:pt x="341850" y="400050"/>
                </a:cubicBezTo>
                <a:cubicBezTo>
                  <a:pt x="231213" y="587619"/>
                  <a:pt x="97131" y="802299"/>
                  <a:pt x="47308" y="1125416"/>
                </a:cubicBezTo>
                <a:cubicBezTo>
                  <a:pt x="-2515" y="1448533"/>
                  <a:pt x="-25961" y="1957021"/>
                  <a:pt x="42912" y="2338754"/>
                </a:cubicBezTo>
                <a:cubicBezTo>
                  <a:pt x="111785" y="2720487"/>
                  <a:pt x="363831" y="3192341"/>
                  <a:pt x="460546" y="3415812"/>
                </a:cubicBezTo>
                <a:cubicBezTo>
                  <a:pt x="557261" y="3639283"/>
                  <a:pt x="544073" y="3645144"/>
                  <a:pt x="623204" y="3679581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9F167B-7128-5841-BE70-9D2373957F04}"/>
              </a:ext>
            </a:extLst>
          </p:cNvPr>
          <p:cNvSpPr txBox="1"/>
          <p:nvPr/>
        </p:nvSpPr>
        <p:spPr>
          <a:xfrm>
            <a:off x="5016011" y="5857354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latin typeface="Myriad Pro" panose="020B0503030403020204" pitchFamily="34" charset="0"/>
              </a:rPr>
              <a:t>spolja se vidi kao jedan server</a:t>
            </a:r>
          </a:p>
          <a:p>
            <a:r>
              <a:rPr lang="en-RS">
                <a:latin typeface="Myriad Pro" panose="020B0503030403020204" pitchFamily="34" charset="0"/>
              </a:rPr>
              <a:t>klijent ne primećuje otkaz servera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DBAA9-D356-4041-A195-192BAF72D826}"/>
              </a:ext>
            </a:extLst>
          </p:cNvPr>
          <p:cNvSpPr txBox="1"/>
          <p:nvPr/>
        </p:nvSpPr>
        <p:spPr>
          <a:xfrm>
            <a:off x="8124092" y="359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rgbClr val="FF0000"/>
                </a:solidFill>
                <a:latin typeface="Myriad Pro" panose="020B050303040302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ED98F-91FF-6441-87B5-F01F4954B488}"/>
              </a:ext>
            </a:extLst>
          </p:cNvPr>
          <p:cNvSpPr txBox="1"/>
          <p:nvPr/>
        </p:nvSpPr>
        <p:spPr>
          <a:xfrm>
            <a:off x="8231797" y="4611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>
                <a:solidFill>
                  <a:schemeClr val="accent6"/>
                </a:solidFill>
                <a:latin typeface="Myriad Pro" panose="020B0503030403020204" pitchFamily="34" charset="0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95F073-0E1A-A540-91BB-A2D8AD28AF35}"/>
              </a:ext>
            </a:extLst>
          </p:cNvPr>
          <p:cNvCxnSpPr/>
          <p:nvPr/>
        </p:nvCxnSpPr>
        <p:spPr>
          <a:xfrm>
            <a:off x="9302262" y="3024554"/>
            <a:ext cx="1204546" cy="11561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7BEFE4-687A-8945-ACF2-8B6D3A3D30CC}"/>
              </a:ext>
            </a:extLst>
          </p:cNvPr>
          <p:cNvCxnSpPr>
            <a:cxnSpLocks/>
          </p:cNvCxnSpPr>
          <p:nvPr/>
        </p:nvCxnSpPr>
        <p:spPr>
          <a:xfrm flipH="1">
            <a:off x="9407772" y="3024554"/>
            <a:ext cx="1204546" cy="11561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2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636</Words>
  <Application>Microsoft Macintosh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Myriad Pro</vt:lpstr>
      <vt:lpstr>Office Theme</vt:lpstr>
      <vt:lpstr>Web aplikacije i klasteri</vt:lpstr>
      <vt:lpstr>Pojam klastera</vt:lpstr>
      <vt:lpstr>Pojam klastera</vt:lpstr>
      <vt:lpstr>Vrste klastera</vt:lpstr>
      <vt:lpstr>Vrste klastera</vt:lpstr>
      <vt:lpstr>Vrste klastera</vt:lpstr>
      <vt:lpstr>Vrste klastera</vt:lpstr>
      <vt:lpstr>Principi rada u klasteru</vt:lpstr>
      <vt:lpstr>Principi rada u klasteru</vt:lpstr>
      <vt:lpstr>Klaster web servera</vt:lpstr>
      <vt:lpstr>Klaster web servera i replikacija HTTP sesije</vt:lpstr>
      <vt:lpstr>Klaster web servera i replikacija HTTP sesije</vt:lpstr>
      <vt:lpstr>Klaster web servera i replikacija HTTP sesije</vt:lpstr>
      <vt:lpstr>Klaster web servera i replikacija HTTP sesije</vt:lpstr>
      <vt:lpstr>Klaster web servera i replikacija HTTP sesije</vt:lpstr>
      <vt:lpstr>Klaster baze podataka</vt:lpstr>
      <vt:lpstr>Klaster baze podataka</vt:lpstr>
      <vt:lpstr>Klasterovanje serverskih komponenti</vt:lpstr>
      <vt:lpstr>Klasterovanje serverskih komponenti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aplikacije i klasteri</dc:title>
  <dc:creator>Branko Milosavljevic</dc:creator>
  <cp:lastModifiedBy>Branko Milosavljevic</cp:lastModifiedBy>
  <cp:revision>19</cp:revision>
  <dcterms:created xsi:type="dcterms:W3CDTF">2020-04-09T09:21:08Z</dcterms:created>
  <dcterms:modified xsi:type="dcterms:W3CDTF">2020-04-12T07:05:51Z</dcterms:modified>
</cp:coreProperties>
</file>