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924E-D1F9-ABA2-CCDA-B454688F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263CD-00F8-D7F4-DE73-2CB1CDE7A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F6768-07BF-1FFB-6260-06959684F1A6}"/>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97AFCF88-3B4D-82C2-0172-12EDAD207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63362A-8868-C4EC-5FC6-D27A87C90CD9}"/>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225249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C8F5-0A36-F9E2-8729-0DEB1DA1AD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B42D7-7335-E5C5-AC6B-F818A6F9BB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6945C-6D49-4B1B-CFFA-B64252513E48}"/>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5A460A1D-4A8D-9E82-352A-30CBDA1B0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335F5-84C2-7A63-304D-7A122E773880}"/>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33553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E9BCE-A021-44A9-5C5C-63CFDA0BF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676EDD-E374-A69A-0ABD-5BE2E1776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3E870-9A58-06B9-2AEF-5A16A7A2A6BA}"/>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600BE4F0-0129-84EC-B936-93D65A52A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C8835-31E1-8AFD-AF87-26AF13972555}"/>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352443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1721-C758-7F98-2B7D-EFBD0ECA0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99413-0607-DB92-E187-639B9BD0B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7A47A-027D-B120-0F32-ECCBB77BE298}"/>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3643BA4D-9B33-EE85-7F21-3A7CF842E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D170D-F8D0-6001-D787-9D0A9FADCCE8}"/>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191042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0D1A-2F34-B3B6-F833-DF1DEA9CA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7FBB5-6D28-0B7E-169B-7D4520DE4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4169BE-F514-531C-36D7-DFDDF2BBF706}"/>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F739095B-5B7E-8EA9-A10E-ED0B975E7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68B94-0575-0D2A-84F7-CBDFA145DCCA}"/>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285051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E562-2227-AD21-6CF5-A0BF36D7A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BAA37F-13E3-242D-D56C-274945FB4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69111D-0544-E20E-6455-A94C926F4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D696A-6E99-B5D3-2773-932D943D544B}"/>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6" name="Footer Placeholder 5">
            <a:extLst>
              <a:ext uri="{FF2B5EF4-FFF2-40B4-BE49-F238E27FC236}">
                <a16:creationId xmlns:a16="http://schemas.microsoft.com/office/drawing/2014/main" id="{C49D979F-0410-FAC5-18A5-094753239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C7B568-DA52-C0E3-A268-7B439FAB3C86}"/>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107092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1DDD-4BDC-BC12-BECB-CE472BF1DD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B5F681-625C-4D05-A323-C9DBF189B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3659C-148F-AAED-44C2-DE14EDBFD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382EE1-F584-D709-5E58-B4A7120D5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392B5-82B9-8E5A-8F32-65EDFC520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E61447-C3AC-D674-985E-1E1B5C4B49C7}"/>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8" name="Footer Placeholder 7">
            <a:extLst>
              <a:ext uri="{FF2B5EF4-FFF2-40B4-BE49-F238E27FC236}">
                <a16:creationId xmlns:a16="http://schemas.microsoft.com/office/drawing/2014/main" id="{EE7A5D6A-A9A5-241F-5478-29B310E11B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28CDE3-DA3E-0E0C-8129-A69A8476DCE6}"/>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185068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3ECF-C838-7201-6282-C278B6A04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3EDFA-CDFC-4DF1-5A8D-F7E21E281B0E}"/>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4" name="Footer Placeholder 3">
            <a:extLst>
              <a:ext uri="{FF2B5EF4-FFF2-40B4-BE49-F238E27FC236}">
                <a16:creationId xmlns:a16="http://schemas.microsoft.com/office/drawing/2014/main" id="{5FA3F2D3-9A4A-3A45-3CB4-874B175DBB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D30ECE-7674-02F9-AEC2-9F33009E1DF1}"/>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223464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59E67-3EAA-0FDB-7122-4F3FC7A52AEC}"/>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3" name="Footer Placeholder 2">
            <a:extLst>
              <a:ext uri="{FF2B5EF4-FFF2-40B4-BE49-F238E27FC236}">
                <a16:creationId xmlns:a16="http://schemas.microsoft.com/office/drawing/2014/main" id="{CA408F85-F4C5-2F4B-1257-8718DDD7D5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C0E128-AAFB-727F-B7AC-2C6BD710AF5D}"/>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104728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C26-BD89-5F87-537E-2201CFB28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D6D54-8B78-39FA-6276-2FAC18A39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59D224-DB87-33D4-D3B0-A62A73E64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74E0B-51BE-E6FB-B039-9167FAD3A727}"/>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6" name="Footer Placeholder 5">
            <a:extLst>
              <a:ext uri="{FF2B5EF4-FFF2-40B4-BE49-F238E27FC236}">
                <a16:creationId xmlns:a16="http://schemas.microsoft.com/office/drawing/2014/main" id="{0AA0BF1A-DB1B-0782-2B0B-AE7C1E2B5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8A695-8E80-B33E-0919-19A89E7554EB}"/>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141191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802-E9E9-3342-CF35-0025C0A6B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4E90E5-E0ED-1B8C-70A6-73D4188E4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A9ED15-B028-D57E-39C8-F68EC77C9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B0545-89D3-0F83-AFCE-CA9382AB52C0}"/>
              </a:ext>
            </a:extLst>
          </p:cNvPr>
          <p:cNvSpPr>
            <a:spLocks noGrp="1"/>
          </p:cNvSpPr>
          <p:nvPr>
            <p:ph type="dt" sz="half" idx="10"/>
          </p:nvPr>
        </p:nvSpPr>
        <p:spPr/>
        <p:txBody>
          <a:bodyPr/>
          <a:lstStyle/>
          <a:p>
            <a:fld id="{8BFF7903-28E0-4D09-A740-B31294C63AAF}" type="datetimeFigureOut">
              <a:rPr lang="en-IN" smtClean="0"/>
              <a:t>02-10-2022</a:t>
            </a:fld>
            <a:endParaRPr lang="en-IN"/>
          </a:p>
        </p:txBody>
      </p:sp>
      <p:sp>
        <p:nvSpPr>
          <p:cNvPr id="6" name="Footer Placeholder 5">
            <a:extLst>
              <a:ext uri="{FF2B5EF4-FFF2-40B4-BE49-F238E27FC236}">
                <a16:creationId xmlns:a16="http://schemas.microsoft.com/office/drawing/2014/main" id="{3FF3F8A0-F91D-E0D4-DF4D-4E1F2A9A93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BC5550-ECE9-773C-BDFF-54759C504BC8}"/>
              </a:ext>
            </a:extLst>
          </p:cNvPr>
          <p:cNvSpPr>
            <a:spLocks noGrp="1"/>
          </p:cNvSpPr>
          <p:nvPr>
            <p:ph type="sldNum" sz="quarter" idx="12"/>
          </p:nvPr>
        </p:nvSpPr>
        <p:spPr/>
        <p:txBody>
          <a:bodyPr/>
          <a:lstStyle/>
          <a:p>
            <a:fld id="{CDE1F5D7-CE20-4B72-9F05-AE17A6E0D6E0}" type="slidenum">
              <a:rPr lang="en-IN" smtClean="0"/>
              <a:t>‹#›</a:t>
            </a:fld>
            <a:endParaRPr lang="en-IN"/>
          </a:p>
        </p:txBody>
      </p:sp>
    </p:spTree>
    <p:extLst>
      <p:ext uri="{BB962C8B-B14F-4D97-AF65-F5344CB8AC3E}">
        <p14:creationId xmlns:p14="http://schemas.microsoft.com/office/powerpoint/2010/main" val="371722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361C9-3654-5462-8545-78D3FA264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5904E-6FA8-E736-DEB9-8A9935F22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18251-0B2C-BD8B-3098-C54895FD4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F7903-28E0-4D09-A740-B31294C63AAF}" type="datetimeFigureOut">
              <a:rPr lang="en-IN" smtClean="0"/>
              <a:t>02-10-2022</a:t>
            </a:fld>
            <a:endParaRPr lang="en-IN"/>
          </a:p>
        </p:txBody>
      </p:sp>
      <p:sp>
        <p:nvSpPr>
          <p:cNvPr id="5" name="Footer Placeholder 4">
            <a:extLst>
              <a:ext uri="{FF2B5EF4-FFF2-40B4-BE49-F238E27FC236}">
                <a16:creationId xmlns:a16="http://schemas.microsoft.com/office/drawing/2014/main" id="{207788BF-D6C2-D6B9-227E-9BD2B2F30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F7E953-87BE-8171-4785-EF04BAD63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F5D7-CE20-4B72-9F05-AE17A6E0D6E0}" type="slidenum">
              <a:rPr lang="en-IN" smtClean="0"/>
              <a:t>‹#›</a:t>
            </a:fld>
            <a:endParaRPr lang="en-IN"/>
          </a:p>
        </p:txBody>
      </p:sp>
    </p:spTree>
    <p:extLst>
      <p:ext uri="{BB962C8B-B14F-4D97-AF65-F5344CB8AC3E}">
        <p14:creationId xmlns:p14="http://schemas.microsoft.com/office/powerpoint/2010/main" val="1253126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1AAA8-7B7F-63C5-91C5-FBB063A10CE5}"/>
              </a:ext>
            </a:extLst>
          </p:cNvPr>
          <p:cNvSpPr txBox="1"/>
          <p:nvPr/>
        </p:nvSpPr>
        <p:spPr>
          <a:xfrm>
            <a:off x="4378503" y="2109511"/>
            <a:ext cx="3434993" cy="1015663"/>
          </a:xfrm>
          <a:prstGeom prst="rect">
            <a:avLst/>
          </a:prstGeom>
          <a:noFill/>
        </p:spPr>
        <p:txBody>
          <a:bodyPr wrap="square" rtlCol="0">
            <a:spAutoFit/>
          </a:bodyPr>
          <a:lstStyle/>
          <a:p>
            <a:r>
              <a:rPr lang="en-US" sz="6000" b="1" dirty="0"/>
              <a:t>JavaScript</a:t>
            </a:r>
            <a:endParaRPr lang="en-IN" sz="6000" b="1" dirty="0"/>
          </a:p>
        </p:txBody>
      </p:sp>
      <p:cxnSp>
        <p:nvCxnSpPr>
          <p:cNvPr id="6" name="Straight Connector 5">
            <a:extLst>
              <a:ext uri="{FF2B5EF4-FFF2-40B4-BE49-F238E27FC236}">
                <a16:creationId xmlns:a16="http://schemas.microsoft.com/office/drawing/2014/main" id="{58667040-90A2-D082-8B6A-6F2DE71082E0}"/>
              </a:ext>
            </a:extLst>
          </p:cNvPr>
          <p:cNvCxnSpPr/>
          <p:nvPr/>
        </p:nvCxnSpPr>
        <p:spPr>
          <a:xfrm>
            <a:off x="1674688" y="3125174"/>
            <a:ext cx="8743308" cy="0"/>
          </a:xfrm>
          <a:prstGeom prst="line">
            <a:avLst/>
          </a:prstGeom>
          <a:ln w="5080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7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3785652"/>
          </a:xfrm>
          <a:prstGeom prst="rect">
            <a:avLst/>
          </a:prstGeom>
          <a:noFill/>
        </p:spPr>
        <p:txBody>
          <a:bodyPr wrap="square" rtlCol="0">
            <a:spAutoFit/>
          </a:bodyPr>
          <a:lstStyle/>
          <a:p>
            <a:r>
              <a:rPr lang="en-US" sz="2000" b="1" dirty="0">
                <a:effectLst/>
                <a:latin typeface="BlinkMacSystemFont"/>
              </a:rPr>
              <a:t>Google Chrome</a:t>
            </a:r>
          </a:p>
          <a:p>
            <a:r>
              <a:rPr lang="en-US" sz="2000" dirty="0">
                <a:effectLst/>
                <a:latin typeface="BlinkMacSystemFont"/>
              </a:rPr>
              <a:t>Open the page bug.html.</a:t>
            </a:r>
          </a:p>
          <a:p>
            <a:endParaRPr lang="en-US" sz="2000" dirty="0">
              <a:effectLst/>
              <a:latin typeface="BlinkMacSystemFont"/>
            </a:endParaRPr>
          </a:p>
          <a:p>
            <a:r>
              <a:rPr lang="en-US" sz="2000" dirty="0">
                <a:effectLst/>
                <a:latin typeface="BlinkMacSystemFont"/>
              </a:rPr>
              <a:t>There’s an error in the JavaScript code on it. It’s hidden from a regular visitor’s eyes, so let’s open developer tools to see it.</a:t>
            </a:r>
          </a:p>
          <a:p>
            <a:endParaRPr lang="en-US" sz="2000" dirty="0">
              <a:effectLst/>
              <a:latin typeface="BlinkMacSystemFont"/>
            </a:endParaRPr>
          </a:p>
          <a:p>
            <a:r>
              <a:rPr lang="en-US" sz="2000" dirty="0">
                <a:effectLst/>
                <a:latin typeface="BlinkMacSystemFont"/>
              </a:rPr>
              <a:t>Press F12 or, if you’re on Mac, then </a:t>
            </a:r>
            <a:r>
              <a:rPr lang="en-US" sz="2000" dirty="0" err="1">
                <a:effectLst/>
                <a:latin typeface="BlinkMacSystemFont"/>
              </a:rPr>
              <a:t>Cmd+Opt+J</a:t>
            </a:r>
            <a:r>
              <a:rPr lang="en-US" sz="2000" dirty="0">
                <a:effectLst/>
                <a:latin typeface="BlinkMacSystemFont"/>
              </a:rPr>
              <a:t>.</a:t>
            </a:r>
          </a:p>
          <a:p>
            <a:endParaRPr lang="en-US" sz="2000" dirty="0">
              <a:effectLst/>
              <a:latin typeface="BlinkMacSystemFont"/>
            </a:endParaRPr>
          </a:p>
          <a:p>
            <a:r>
              <a:rPr lang="en-US" sz="2000" dirty="0">
                <a:effectLst/>
                <a:latin typeface="BlinkMacSystemFont"/>
              </a:rPr>
              <a:t>The developer tools will open on the Console tab by default.</a:t>
            </a:r>
          </a:p>
          <a:p>
            <a:endParaRPr lang="en-US" sz="2000" dirty="0">
              <a:effectLst/>
              <a:latin typeface="BlinkMacSystemFont"/>
            </a:endParaRPr>
          </a:p>
          <a:p>
            <a:r>
              <a:rPr lang="en-US" sz="2000" dirty="0">
                <a:effectLst/>
                <a:latin typeface="BlinkMacSystemFont"/>
              </a:rPr>
              <a:t>It looks somewhat like this:</a:t>
            </a:r>
          </a:p>
          <a:p>
            <a:endParaRPr lang="en-US" sz="2000" i="0" dirty="0">
              <a:solidFill>
                <a:srgbClr val="313130"/>
              </a:solidFill>
              <a:effectLst/>
              <a:latin typeface="BlinkMacSystemFont"/>
            </a:endParaRPr>
          </a:p>
        </p:txBody>
      </p:sp>
      <p:pic>
        <p:nvPicPr>
          <p:cNvPr id="2052" name="Picture 4">
            <a:extLst>
              <a:ext uri="{FF2B5EF4-FFF2-40B4-BE49-F238E27FC236}">
                <a16:creationId xmlns:a16="http://schemas.microsoft.com/office/drawing/2014/main" id="{FF9E184E-32E9-4FBF-49C6-5673AE127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015" y="3821986"/>
            <a:ext cx="8689040" cy="294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9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2554545"/>
          </a:xfrm>
          <a:prstGeom prst="rect">
            <a:avLst/>
          </a:prstGeom>
          <a:noFill/>
        </p:spPr>
        <p:txBody>
          <a:bodyPr wrap="square" rtlCol="0">
            <a:spAutoFit/>
          </a:bodyPr>
          <a:lstStyle/>
          <a:p>
            <a:r>
              <a:rPr lang="en-US" sz="2000" dirty="0">
                <a:effectLst/>
                <a:latin typeface="BlinkMacSystemFont"/>
              </a:rPr>
              <a:t>The exact look of developer tools depends on your version of Chrome. It changes from time to time but should be similar.</a:t>
            </a:r>
          </a:p>
          <a:p>
            <a:endParaRPr lang="en-US" sz="2000" dirty="0">
              <a:effectLst/>
              <a:latin typeface="BlinkMacSystemFont"/>
            </a:endParaRPr>
          </a:p>
          <a:p>
            <a:pPr marL="342900" indent="-342900">
              <a:buFont typeface="Arial" panose="020B0604020202020204" pitchFamily="34" charset="0"/>
              <a:buChar char="•"/>
            </a:pPr>
            <a:r>
              <a:rPr lang="en-US" sz="2000" dirty="0">
                <a:effectLst/>
                <a:latin typeface="BlinkMacSystemFont"/>
              </a:rPr>
              <a:t>Here we can see the red-colored error message. In this case, the script contains an unknown “</a:t>
            </a:r>
            <a:r>
              <a:rPr lang="en-US" sz="2000" dirty="0" err="1">
                <a:effectLst/>
                <a:latin typeface="BlinkMacSystemFont"/>
              </a:rPr>
              <a:t>lalala</a:t>
            </a:r>
            <a:r>
              <a:rPr lang="en-US" sz="2000" dirty="0">
                <a:effectLst/>
                <a:latin typeface="BlinkMacSystemFont"/>
              </a:rPr>
              <a:t>” command.</a:t>
            </a:r>
          </a:p>
          <a:p>
            <a:endParaRPr lang="en-US" sz="2000" dirty="0">
              <a:effectLst/>
              <a:latin typeface="BlinkMacSystemFont"/>
            </a:endParaRPr>
          </a:p>
          <a:p>
            <a:pPr marL="342900" indent="-342900">
              <a:buFont typeface="Arial" panose="020B0604020202020204" pitchFamily="34" charset="0"/>
              <a:buChar char="•"/>
            </a:pPr>
            <a:r>
              <a:rPr lang="en-US" sz="2000" dirty="0">
                <a:effectLst/>
                <a:latin typeface="BlinkMacSystemFont"/>
              </a:rPr>
              <a:t>On the right, there is a clickable link to the source bug.html:12 with the line number where the error has occurred.</a:t>
            </a:r>
            <a:endParaRPr lang="en-US" sz="2000" i="0" dirty="0">
              <a:solidFill>
                <a:srgbClr val="313130"/>
              </a:solidFill>
              <a:effectLst/>
              <a:latin typeface="BlinkMacSystemFont"/>
            </a:endParaRPr>
          </a:p>
        </p:txBody>
      </p:sp>
      <p:pic>
        <p:nvPicPr>
          <p:cNvPr id="2052" name="Picture 4">
            <a:extLst>
              <a:ext uri="{FF2B5EF4-FFF2-40B4-BE49-F238E27FC236}">
                <a16:creationId xmlns:a16="http://schemas.microsoft.com/office/drawing/2014/main" id="{FF9E184E-32E9-4FBF-49C6-5673AE127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015" y="3821986"/>
            <a:ext cx="8689040" cy="294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28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1938992"/>
          </a:xfrm>
          <a:prstGeom prst="rect">
            <a:avLst/>
          </a:prstGeom>
          <a:noFill/>
        </p:spPr>
        <p:txBody>
          <a:bodyPr wrap="square" rtlCol="0">
            <a:spAutoFit/>
          </a:bodyPr>
          <a:lstStyle/>
          <a:p>
            <a:r>
              <a:rPr lang="en-US" sz="2000" b="1" dirty="0">
                <a:effectLst/>
                <a:latin typeface="BlinkMacSystemFont"/>
              </a:rPr>
              <a:t>Firefox, Edge, and others</a:t>
            </a:r>
          </a:p>
          <a:p>
            <a:endParaRPr lang="en-US" sz="2000" b="1" dirty="0">
              <a:effectLst/>
              <a:latin typeface="BlinkMacSystemFont"/>
            </a:endParaRPr>
          </a:p>
          <a:p>
            <a:r>
              <a:rPr lang="en-US" sz="2000" dirty="0">
                <a:effectLst/>
                <a:latin typeface="BlinkMacSystemFont"/>
              </a:rPr>
              <a:t>Most other browsers use F12 to open developer tools.</a:t>
            </a:r>
          </a:p>
          <a:p>
            <a:endParaRPr lang="en-US" sz="2000" dirty="0">
              <a:effectLst/>
              <a:latin typeface="BlinkMacSystemFont"/>
            </a:endParaRPr>
          </a:p>
          <a:p>
            <a:r>
              <a:rPr lang="en-US" sz="2000" dirty="0">
                <a:effectLst/>
                <a:latin typeface="BlinkMacSystemFont"/>
              </a:rPr>
              <a:t>The look &amp; feel of them is quite similar. Once you know how to use one of these tools (you can start with Chrome), you can easily switch to another.</a:t>
            </a:r>
            <a:endParaRPr lang="en-US" sz="2000" i="0" dirty="0">
              <a:solidFill>
                <a:srgbClr val="313130"/>
              </a:solidFill>
              <a:effectLst/>
              <a:latin typeface="BlinkMacSystemFont"/>
            </a:endParaRPr>
          </a:p>
        </p:txBody>
      </p:sp>
      <p:sp>
        <p:nvSpPr>
          <p:cNvPr id="3" name="TextBox 2">
            <a:extLst>
              <a:ext uri="{FF2B5EF4-FFF2-40B4-BE49-F238E27FC236}">
                <a16:creationId xmlns:a16="http://schemas.microsoft.com/office/drawing/2014/main" id="{7C6FC8E3-F9DB-8BC3-8975-D8A98F052EE8}"/>
              </a:ext>
            </a:extLst>
          </p:cNvPr>
          <p:cNvSpPr txBox="1"/>
          <p:nvPr/>
        </p:nvSpPr>
        <p:spPr>
          <a:xfrm>
            <a:off x="493160" y="2751762"/>
            <a:ext cx="11270750" cy="1938992"/>
          </a:xfrm>
          <a:prstGeom prst="rect">
            <a:avLst/>
          </a:prstGeom>
          <a:noFill/>
        </p:spPr>
        <p:txBody>
          <a:bodyPr wrap="square" rtlCol="0">
            <a:spAutoFit/>
          </a:bodyPr>
          <a:lstStyle/>
          <a:p>
            <a:r>
              <a:rPr lang="en-US" sz="2000" b="1" dirty="0">
                <a:effectLst/>
                <a:latin typeface="BlinkMacSystemFont"/>
              </a:rPr>
              <a:t>Safari</a:t>
            </a:r>
          </a:p>
          <a:p>
            <a:endParaRPr lang="en-US" sz="2000" b="1" dirty="0">
              <a:effectLst/>
              <a:latin typeface="BlinkMacSystemFont"/>
            </a:endParaRPr>
          </a:p>
          <a:p>
            <a:r>
              <a:rPr lang="en-US" sz="2000" dirty="0">
                <a:effectLst/>
                <a:latin typeface="BlinkMacSystemFont"/>
              </a:rPr>
              <a:t>Safari (Mac browser, not supported by Windows/Linux) is a little bit special here. We need to enable the “Develop menu” first.</a:t>
            </a:r>
          </a:p>
          <a:p>
            <a:endParaRPr lang="en-US" sz="2000" dirty="0">
              <a:effectLst/>
              <a:latin typeface="BlinkMacSystemFont"/>
            </a:endParaRPr>
          </a:p>
          <a:p>
            <a:r>
              <a:rPr lang="en-US" sz="2000" dirty="0">
                <a:effectLst/>
                <a:latin typeface="BlinkMacSystemFont"/>
              </a:rPr>
              <a:t>Open Preferences and go to the “Advanced” pane. There’s a checkbox at the bottom:</a:t>
            </a:r>
            <a:endParaRPr lang="en-US" sz="2000" i="0" dirty="0">
              <a:solidFill>
                <a:srgbClr val="313130"/>
              </a:solidFill>
              <a:effectLst/>
              <a:latin typeface="BlinkMacSystemFont"/>
            </a:endParaRPr>
          </a:p>
        </p:txBody>
      </p:sp>
    </p:spTree>
    <p:extLst>
      <p:ext uri="{BB962C8B-B14F-4D97-AF65-F5344CB8AC3E}">
        <p14:creationId xmlns:p14="http://schemas.microsoft.com/office/powerpoint/2010/main" val="109293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8EEB9CB-DB7A-8FE6-9905-843AA96DD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38" y="1171347"/>
            <a:ext cx="7664523" cy="451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9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646331"/>
          </a:xfrm>
          <a:prstGeom prst="rect">
            <a:avLst/>
          </a:prstGeom>
          <a:noFill/>
        </p:spPr>
        <p:txBody>
          <a:bodyPr wrap="square" rtlCol="0">
            <a:spAutoFit/>
          </a:bodyPr>
          <a:lstStyle/>
          <a:p>
            <a:pPr algn="ctr"/>
            <a:r>
              <a:rPr lang="en-US" b="0" i="0" dirty="0">
                <a:solidFill>
                  <a:srgbClr val="313130"/>
                </a:solidFill>
                <a:effectLst/>
                <a:latin typeface="BlinkMacSystemFont"/>
              </a:rPr>
              <a:t>Here we learn JavaScript, starting from scratch and go on to advanced concepts like OOP.</a:t>
            </a:r>
          </a:p>
          <a:p>
            <a:pPr algn="ctr"/>
            <a:r>
              <a:rPr lang="en-US" b="0" i="0" dirty="0">
                <a:solidFill>
                  <a:srgbClr val="313130"/>
                </a:solidFill>
                <a:effectLst/>
                <a:latin typeface="BlinkMacSystemFont"/>
              </a:rPr>
              <a:t>We concentrate on the language itself here.</a:t>
            </a:r>
          </a:p>
        </p:txBody>
      </p:sp>
      <p:sp>
        <p:nvSpPr>
          <p:cNvPr id="3" name="TextBox 2">
            <a:extLst>
              <a:ext uri="{FF2B5EF4-FFF2-40B4-BE49-F238E27FC236}">
                <a16:creationId xmlns:a16="http://schemas.microsoft.com/office/drawing/2014/main" id="{1AE2AEF3-D503-97D8-A2C0-631E5950B4E4}"/>
              </a:ext>
            </a:extLst>
          </p:cNvPr>
          <p:cNvSpPr txBox="1"/>
          <p:nvPr/>
        </p:nvSpPr>
        <p:spPr>
          <a:xfrm>
            <a:off x="1469205" y="1443841"/>
            <a:ext cx="4006921" cy="3970318"/>
          </a:xfrm>
          <a:prstGeom prst="rect">
            <a:avLst/>
          </a:prstGeom>
          <a:noFill/>
        </p:spPr>
        <p:txBody>
          <a:bodyPr wrap="square" rtlCol="0">
            <a:spAutoFit/>
          </a:bodyPr>
          <a:lstStyle/>
          <a:p>
            <a:pPr marL="285750" indent="-285750">
              <a:buFont typeface="Arial" panose="020B0604020202020204" pitchFamily="34" charset="0"/>
              <a:buChar char="•"/>
            </a:pPr>
            <a:r>
              <a:rPr lang="en-IN" dirty="0"/>
              <a:t>An introduction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JavaScript Fundamentals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Code quality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Objects: the basics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types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Advanced working with functions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Object properties configuration</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301F0A2B-916E-098A-4D49-4F015B94D55C}"/>
              </a:ext>
            </a:extLst>
          </p:cNvPr>
          <p:cNvSpPr txBox="1"/>
          <p:nvPr/>
        </p:nvSpPr>
        <p:spPr>
          <a:xfrm>
            <a:off x="8013843" y="1443841"/>
            <a:ext cx="3462391"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Prototypes, inheritance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Classes</a:t>
            </a:r>
          </a:p>
          <a:p>
            <a:endParaRPr lang="en-IN" dirty="0"/>
          </a:p>
          <a:p>
            <a:pPr marL="285750" indent="-285750">
              <a:buFont typeface="Arial" panose="020B0604020202020204" pitchFamily="34" charset="0"/>
              <a:buChar char="•"/>
            </a:pPr>
            <a:r>
              <a:rPr lang="en-IN" dirty="0"/>
              <a:t>Error handling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Promises, async/await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Generators, advanced iteration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Modules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Miscellaneous</a:t>
            </a:r>
          </a:p>
        </p:txBody>
      </p:sp>
    </p:spTree>
    <p:extLst>
      <p:ext uri="{BB962C8B-B14F-4D97-AF65-F5344CB8AC3E}">
        <p14:creationId xmlns:p14="http://schemas.microsoft.com/office/powerpoint/2010/main" val="400653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5016758"/>
          </a:xfrm>
          <a:prstGeom prst="rect">
            <a:avLst/>
          </a:prstGeom>
          <a:noFill/>
        </p:spPr>
        <p:txBody>
          <a:bodyPr wrap="square" rtlCol="0">
            <a:spAutoFit/>
          </a:bodyPr>
          <a:lstStyle/>
          <a:p>
            <a:pPr algn="l"/>
            <a:r>
              <a:rPr lang="en-US" sz="2000" b="1" i="0" u="sng" dirty="0">
                <a:solidFill>
                  <a:srgbClr val="666666"/>
                </a:solidFill>
                <a:effectLst/>
                <a:latin typeface="BlinkMacSystemFont"/>
              </a:rPr>
              <a:t>What is JavaScript?</a:t>
            </a:r>
          </a:p>
          <a:p>
            <a:pPr algn="l"/>
            <a:endParaRPr lang="en-US" sz="2000" b="1" i="0" dirty="0">
              <a:solidFill>
                <a:srgbClr val="313130"/>
              </a:solidFill>
              <a:effectLst/>
              <a:latin typeface="BlinkMacSystemFont"/>
            </a:endParaRPr>
          </a:p>
          <a:p>
            <a:pPr algn="l"/>
            <a:r>
              <a:rPr lang="en-US" sz="2000" b="0" i="1" dirty="0">
                <a:solidFill>
                  <a:srgbClr val="313130"/>
                </a:solidFill>
                <a:effectLst/>
                <a:latin typeface="BlinkMacSystemFont"/>
              </a:rPr>
              <a:t>JavaScript</a:t>
            </a:r>
            <a:r>
              <a:rPr lang="en-US" sz="2000" b="0" i="0" dirty="0">
                <a:solidFill>
                  <a:srgbClr val="313130"/>
                </a:solidFill>
                <a:effectLst/>
                <a:latin typeface="BlinkMacSystemFont"/>
              </a:rPr>
              <a:t> was initially created to “make web pages alive”.</a:t>
            </a:r>
          </a:p>
          <a:p>
            <a:pPr algn="l"/>
            <a:r>
              <a:rPr lang="en-US" sz="2000" b="0" i="0" dirty="0">
                <a:solidFill>
                  <a:srgbClr val="313130"/>
                </a:solidFill>
                <a:effectLst/>
                <a:latin typeface="BlinkMacSystemFont"/>
              </a:rPr>
              <a:t>The programs in this language are called </a:t>
            </a:r>
            <a:r>
              <a:rPr lang="en-US" sz="2000" b="0" i="1" dirty="0">
                <a:solidFill>
                  <a:srgbClr val="313130"/>
                </a:solidFill>
                <a:effectLst/>
                <a:latin typeface="BlinkMacSystemFont"/>
              </a:rPr>
              <a:t>scripts</a:t>
            </a:r>
            <a:r>
              <a:rPr lang="en-US" sz="2000" b="0" i="0" dirty="0">
                <a:solidFill>
                  <a:srgbClr val="313130"/>
                </a:solidFill>
                <a:effectLst/>
                <a:latin typeface="BlinkMacSystemFont"/>
              </a:rPr>
              <a:t>. They can be written right in a web page’s HTML and run automatically as the page loads.</a:t>
            </a:r>
          </a:p>
          <a:p>
            <a:pPr algn="l"/>
            <a:r>
              <a:rPr lang="en-US" sz="2000" b="0" i="0" dirty="0">
                <a:solidFill>
                  <a:srgbClr val="313130"/>
                </a:solidFill>
                <a:effectLst/>
                <a:latin typeface="BlinkMacSystemFont"/>
              </a:rPr>
              <a:t>Scripts are provided and executed as plain text. They don’t need special preparation or compilation to run.</a:t>
            </a:r>
          </a:p>
          <a:p>
            <a:pPr algn="l"/>
            <a:endParaRPr lang="en-US" sz="2000" dirty="0">
              <a:solidFill>
                <a:srgbClr val="313130"/>
              </a:solidFill>
              <a:latin typeface="BlinkMacSystemFont"/>
            </a:endParaRPr>
          </a:p>
          <a:p>
            <a:pPr algn="l"/>
            <a:r>
              <a:rPr lang="en-US" sz="2000" b="0" i="0" dirty="0">
                <a:solidFill>
                  <a:srgbClr val="313130"/>
                </a:solidFill>
                <a:effectLst/>
                <a:latin typeface="BlinkMacSystemFont"/>
              </a:rPr>
              <a:t>Today, JavaScript can execute not only in the browser, but also on the server, or actually on any device that has a special program called </a:t>
            </a:r>
            <a:r>
              <a:rPr lang="en-US" sz="2000" b="0" i="0" u="none" strike="noStrike" dirty="0">
                <a:solidFill>
                  <a:srgbClr val="313130"/>
                </a:solidFill>
                <a:effectLst/>
                <a:latin typeface="BlinkMacSystemFont"/>
              </a:rPr>
              <a:t>the JavaScript engine</a:t>
            </a:r>
            <a:r>
              <a:rPr lang="en-US" sz="2000" b="0" i="0" dirty="0">
                <a:solidFill>
                  <a:srgbClr val="313130"/>
                </a:solidFill>
                <a:effectLst/>
                <a:latin typeface="BlinkMacSystemFont"/>
              </a:rPr>
              <a:t>.</a:t>
            </a:r>
          </a:p>
          <a:p>
            <a:pPr algn="l"/>
            <a:r>
              <a:rPr lang="en-US" sz="2000" b="0" i="0" dirty="0">
                <a:solidFill>
                  <a:srgbClr val="313130"/>
                </a:solidFill>
                <a:effectLst/>
                <a:latin typeface="BlinkMacSystemFont"/>
              </a:rPr>
              <a:t>The browser has an embedded engine sometimes called a “JavaScript virtual machine”.</a:t>
            </a:r>
          </a:p>
          <a:p>
            <a:pPr algn="l"/>
            <a:r>
              <a:rPr lang="en-US" sz="2000" b="0" i="0" dirty="0">
                <a:solidFill>
                  <a:srgbClr val="313130"/>
                </a:solidFill>
                <a:effectLst/>
                <a:latin typeface="BlinkMacSystemFont"/>
              </a:rPr>
              <a:t>Different engines have different “codenames”. For example:</a:t>
            </a:r>
          </a:p>
          <a:p>
            <a:pPr algn="l">
              <a:buFont typeface="Arial" panose="020B0604020202020204" pitchFamily="34" charset="0"/>
              <a:buChar char="•"/>
            </a:pPr>
            <a:r>
              <a:rPr lang="en-US" sz="2000" b="0" i="0" u="none" strike="noStrike" dirty="0">
                <a:solidFill>
                  <a:srgbClr val="313130"/>
                </a:solidFill>
                <a:effectLst/>
                <a:latin typeface="BlinkMacSystemFont"/>
              </a:rPr>
              <a:t>V8</a:t>
            </a:r>
            <a:r>
              <a:rPr lang="en-US" sz="2000" b="0" i="0" dirty="0">
                <a:solidFill>
                  <a:srgbClr val="313130"/>
                </a:solidFill>
                <a:effectLst/>
                <a:latin typeface="BlinkMacSystemFont"/>
              </a:rPr>
              <a:t> – in Chrome, Opera and Edge.</a:t>
            </a:r>
          </a:p>
          <a:p>
            <a:pPr algn="l">
              <a:buFont typeface="Arial" panose="020B0604020202020204" pitchFamily="34" charset="0"/>
              <a:buChar char="•"/>
            </a:pPr>
            <a:r>
              <a:rPr lang="en-US" sz="2000" b="0" i="0" u="none" strike="noStrike" dirty="0">
                <a:solidFill>
                  <a:srgbClr val="313130"/>
                </a:solidFill>
                <a:effectLst/>
                <a:latin typeface="BlinkMacSystemFont"/>
              </a:rPr>
              <a:t>SpiderMonkey</a:t>
            </a:r>
            <a:r>
              <a:rPr lang="en-US" sz="2000" b="0" i="0" dirty="0">
                <a:solidFill>
                  <a:srgbClr val="313130"/>
                </a:solidFill>
                <a:effectLst/>
                <a:latin typeface="BlinkMacSystemFont"/>
              </a:rPr>
              <a:t> – in Firefox.</a:t>
            </a:r>
          </a:p>
          <a:p>
            <a:pPr algn="l">
              <a:buFont typeface="Arial" panose="020B0604020202020204" pitchFamily="34" charset="0"/>
              <a:buChar char="•"/>
            </a:pPr>
            <a:r>
              <a:rPr lang="en-US" sz="2000" b="0" i="0" dirty="0">
                <a:solidFill>
                  <a:srgbClr val="313130"/>
                </a:solidFill>
                <a:effectLst/>
                <a:latin typeface="BlinkMacSystemFont"/>
              </a:rPr>
              <a:t>…There are other codenames like “Chakra” for IE, “</a:t>
            </a:r>
            <a:r>
              <a:rPr lang="en-US" sz="2000" b="0" i="0" dirty="0" err="1">
                <a:solidFill>
                  <a:srgbClr val="313130"/>
                </a:solidFill>
                <a:effectLst/>
                <a:latin typeface="BlinkMacSystemFont"/>
              </a:rPr>
              <a:t>JavaScriptCore</a:t>
            </a:r>
            <a:r>
              <a:rPr lang="en-US" sz="2000" b="0" i="0" dirty="0">
                <a:solidFill>
                  <a:srgbClr val="313130"/>
                </a:solidFill>
                <a:effectLst/>
                <a:latin typeface="BlinkMacSystemFont"/>
              </a:rPr>
              <a:t>”, “Nitro” and “</a:t>
            </a:r>
            <a:r>
              <a:rPr lang="en-US" sz="2000" b="0" i="0" dirty="0" err="1">
                <a:solidFill>
                  <a:srgbClr val="313130"/>
                </a:solidFill>
                <a:effectLst/>
                <a:latin typeface="BlinkMacSystemFont"/>
              </a:rPr>
              <a:t>SquirrelFish</a:t>
            </a:r>
            <a:r>
              <a:rPr lang="en-US" sz="2000" b="0" i="0" dirty="0">
                <a:solidFill>
                  <a:srgbClr val="313130"/>
                </a:solidFill>
                <a:effectLst/>
                <a:latin typeface="BlinkMacSystemFont"/>
              </a:rPr>
              <a:t>” for Safari, etc.</a:t>
            </a:r>
          </a:p>
          <a:p>
            <a:pPr algn="l"/>
            <a:endParaRPr lang="en-US" sz="2000" b="0" i="0" dirty="0">
              <a:solidFill>
                <a:srgbClr val="313130"/>
              </a:solidFill>
              <a:effectLst/>
              <a:latin typeface="BlinkMacSystemFont"/>
            </a:endParaRPr>
          </a:p>
        </p:txBody>
      </p:sp>
    </p:spTree>
    <p:extLst>
      <p:ext uri="{BB962C8B-B14F-4D97-AF65-F5344CB8AC3E}">
        <p14:creationId xmlns:p14="http://schemas.microsoft.com/office/powerpoint/2010/main" val="185885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5324535"/>
          </a:xfrm>
          <a:prstGeom prst="rect">
            <a:avLst/>
          </a:prstGeom>
          <a:noFill/>
        </p:spPr>
        <p:txBody>
          <a:bodyPr wrap="square" rtlCol="0">
            <a:spAutoFit/>
          </a:bodyPr>
          <a:lstStyle/>
          <a:p>
            <a:pPr algn="l"/>
            <a:r>
              <a:rPr lang="en-US" sz="2000" b="1" i="0" u="none" strike="noStrike" dirty="0">
                <a:solidFill>
                  <a:srgbClr val="313130"/>
                </a:solidFill>
                <a:effectLst/>
                <a:latin typeface="BlinkMacSystemFont"/>
              </a:rPr>
              <a:t>What can in-browser JavaScript do?</a:t>
            </a:r>
          </a:p>
          <a:p>
            <a:pPr algn="l"/>
            <a:endParaRPr lang="en-US" sz="2000" b="1" i="0" dirty="0">
              <a:solidFill>
                <a:srgbClr val="313130"/>
              </a:solidFill>
              <a:effectLst/>
              <a:latin typeface="BlinkMacSystemFont"/>
            </a:endParaRPr>
          </a:p>
          <a:p>
            <a:pPr algn="l"/>
            <a:r>
              <a:rPr lang="en-US" sz="2000" b="0" i="0" dirty="0">
                <a:solidFill>
                  <a:srgbClr val="313130"/>
                </a:solidFill>
                <a:effectLst/>
                <a:latin typeface="BlinkMacSystemFont"/>
              </a:rPr>
              <a:t>Modern JavaScript is a “safe” programming language. It does not provide low-level access to memory or the CPU, because it was initially created for browsers which do not require it.</a:t>
            </a:r>
          </a:p>
          <a:p>
            <a:pPr algn="l"/>
            <a:r>
              <a:rPr lang="en-US" sz="2000" b="0" i="0" dirty="0">
                <a:solidFill>
                  <a:srgbClr val="313130"/>
                </a:solidFill>
                <a:effectLst/>
                <a:latin typeface="BlinkMacSystemFont"/>
              </a:rPr>
              <a:t>JavaScript’s capabilities greatly depend on the environment it’s running in. For instance, </a:t>
            </a:r>
            <a:r>
              <a:rPr lang="en-US" sz="2000" b="0" i="0" u="none" strike="noStrike" dirty="0">
                <a:solidFill>
                  <a:srgbClr val="313130"/>
                </a:solidFill>
                <a:effectLst/>
                <a:latin typeface="BlinkMacSystemFont"/>
              </a:rPr>
              <a:t>Node.js</a:t>
            </a:r>
            <a:r>
              <a:rPr lang="en-US" sz="2000" b="0" i="0" dirty="0">
                <a:solidFill>
                  <a:srgbClr val="313130"/>
                </a:solidFill>
                <a:effectLst/>
                <a:latin typeface="BlinkMacSystemFont"/>
              </a:rPr>
              <a:t> supports functions that allow JavaScript to read/write arbitrary files, perform network requests, etc.</a:t>
            </a:r>
          </a:p>
          <a:p>
            <a:pPr algn="l"/>
            <a:r>
              <a:rPr lang="en-US" sz="2000" b="0" i="0" dirty="0">
                <a:solidFill>
                  <a:srgbClr val="313130"/>
                </a:solidFill>
                <a:effectLst/>
                <a:latin typeface="BlinkMacSystemFont"/>
              </a:rPr>
              <a:t>In-browser JavaScript can do everything related to webpage manipulation, interaction with the user, and the webserver.</a:t>
            </a:r>
          </a:p>
          <a:p>
            <a:pPr algn="l"/>
            <a:endParaRPr lang="en-US" sz="2000" b="0" i="0" dirty="0">
              <a:solidFill>
                <a:srgbClr val="313130"/>
              </a:solidFill>
              <a:effectLst/>
              <a:latin typeface="BlinkMacSystemFont"/>
            </a:endParaRPr>
          </a:p>
          <a:p>
            <a:pPr algn="l"/>
            <a:r>
              <a:rPr lang="en-US" sz="2000" b="0" i="0" dirty="0">
                <a:solidFill>
                  <a:srgbClr val="313130"/>
                </a:solidFill>
                <a:effectLst/>
                <a:latin typeface="BlinkMacSystemFont"/>
              </a:rPr>
              <a:t>For instance, in-browser JavaScript is able to:</a:t>
            </a:r>
          </a:p>
          <a:p>
            <a:pPr algn="l"/>
            <a:endParaRPr lang="en-US" sz="2000" b="0" i="0" dirty="0">
              <a:solidFill>
                <a:srgbClr val="313130"/>
              </a:solidFill>
              <a:effectLst/>
              <a:latin typeface="BlinkMacSystemFont"/>
            </a:endParaRPr>
          </a:p>
          <a:p>
            <a:pPr algn="l">
              <a:buFont typeface="Arial" panose="020B0604020202020204" pitchFamily="34" charset="0"/>
              <a:buChar char="•"/>
            </a:pPr>
            <a:r>
              <a:rPr lang="en-US" sz="2000" b="0" i="0" dirty="0">
                <a:solidFill>
                  <a:srgbClr val="313130"/>
                </a:solidFill>
                <a:effectLst/>
                <a:latin typeface="BlinkMacSystemFont"/>
              </a:rPr>
              <a:t>Add new HTML to the page, change the existing content, modify styles.</a:t>
            </a:r>
          </a:p>
          <a:p>
            <a:pPr algn="l">
              <a:buFont typeface="Arial" panose="020B0604020202020204" pitchFamily="34" charset="0"/>
              <a:buChar char="•"/>
            </a:pPr>
            <a:r>
              <a:rPr lang="en-US" sz="2000" b="0" i="0" dirty="0">
                <a:solidFill>
                  <a:srgbClr val="313130"/>
                </a:solidFill>
                <a:effectLst/>
                <a:latin typeface="BlinkMacSystemFont"/>
              </a:rPr>
              <a:t>React to user actions, run on mouse clicks, pointer movements, key presses.</a:t>
            </a:r>
          </a:p>
          <a:p>
            <a:pPr algn="l">
              <a:buFont typeface="Arial" panose="020B0604020202020204" pitchFamily="34" charset="0"/>
              <a:buChar char="•"/>
            </a:pPr>
            <a:r>
              <a:rPr lang="en-US" sz="2000" b="0" i="0" dirty="0">
                <a:solidFill>
                  <a:srgbClr val="313130"/>
                </a:solidFill>
                <a:effectLst/>
                <a:latin typeface="BlinkMacSystemFont"/>
              </a:rPr>
              <a:t>Send requests over the network to remote servers, download and upload files (so-called </a:t>
            </a:r>
            <a:r>
              <a:rPr lang="en-US" sz="2000" b="0" i="0" u="none" strike="noStrike" dirty="0">
                <a:solidFill>
                  <a:srgbClr val="313130"/>
                </a:solidFill>
                <a:effectLst/>
                <a:latin typeface="BlinkMacSystemFont"/>
              </a:rPr>
              <a:t>AJAX</a:t>
            </a:r>
            <a:r>
              <a:rPr lang="en-US" sz="2000" b="0" i="0" dirty="0">
                <a:solidFill>
                  <a:srgbClr val="313130"/>
                </a:solidFill>
                <a:effectLst/>
                <a:latin typeface="BlinkMacSystemFont"/>
              </a:rPr>
              <a:t> and </a:t>
            </a:r>
            <a:r>
              <a:rPr lang="en-US" sz="2000" b="0" i="0" u="none" strike="noStrike" dirty="0">
                <a:solidFill>
                  <a:srgbClr val="313130"/>
                </a:solidFill>
                <a:effectLst/>
                <a:latin typeface="BlinkMacSystemFont"/>
              </a:rPr>
              <a:t>COMET</a:t>
            </a:r>
            <a:r>
              <a:rPr lang="en-US" sz="2000" b="0" i="0" dirty="0">
                <a:solidFill>
                  <a:srgbClr val="313130"/>
                </a:solidFill>
                <a:effectLst/>
                <a:latin typeface="BlinkMacSystemFont"/>
              </a:rPr>
              <a:t> technologies).</a:t>
            </a:r>
          </a:p>
          <a:p>
            <a:pPr algn="l">
              <a:buFont typeface="Arial" panose="020B0604020202020204" pitchFamily="34" charset="0"/>
              <a:buChar char="•"/>
            </a:pPr>
            <a:r>
              <a:rPr lang="en-US" sz="2000" b="0" i="0" dirty="0">
                <a:solidFill>
                  <a:srgbClr val="313130"/>
                </a:solidFill>
                <a:effectLst/>
                <a:latin typeface="BlinkMacSystemFont"/>
              </a:rPr>
              <a:t>Get and set cookies, ask questions to the visitor, show messages.</a:t>
            </a:r>
          </a:p>
          <a:p>
            <a:pPr algn="l">
              <a:buFont typeface="Arial" panose="020B0604020202020204" pitchFamily="34" charset="0"/>
              <a:buChar char="•"/>
            </a:pPr>
            <a:r>
              <a:rPr lang="en-US" sz="2000" b="0" i="0" dirty="0">
                <a:solidFill>
                  <a:srgbClr val="313130"/>
                </a:solidFill>
                <a:effectLst/>
                <a:latin typeface="BlinkMacSystemFont"/>
              </a:rPr>
              <a:t>Remember the data on the client-side (“local storage”).</a:t>
            </a:r>
          </a:p>
        </p:txBody>
      </p:sp>
    </p:spTree>
    <p:extLst>
      <p:ext uri="{BB962C8B-B14F-4D97-AF65-F5344CB8AC3E}">
        <p14:creationId xmlns:p14="http://schemas.microsoft.com/office/powerpoint/2010/main" val="401635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5016758"/>
          </a:xfrm>
          <a:prstGeom prst="rect">
            <a:avLst/>
          </a:prstGeom>
          <a:noFill/>
        </p:spPr>
        <p:txBody>
          <a:bodyPr wrap="square" rtlCol="0">
            <a:spAutoFit/>
          </a:bodyPr>
          <a:lstStyle/>
          <a:p>
            <a:pPr algn="l"/>
            <a:r>
              <a:rPr lang="en-US" sz="2000" b="1" i="0" u="none" strike="noStrike" dirty="0">
                <a:solidFill>
                  <a:srgbClr val="313130"/>
                </a:solidFill>
                <a:effectLst/>
                <a:latin typeface="BlinkMacSystemFont"/>
              </a:rPr>
              <a:t>What CAN’T in-browser JavaScript do?</a:t>
            </a:r>
          </a:p>
          <a:p>
            <a:pPr algn="l"/>
            <a:endParaRPr lang="en-US" sz="2000" b="1"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JavaScript’s abilities in the browser are limited to protect the user’s safety. The aim is to prevent an evil webpage from accessing private information or harming the user’s data.</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Examples of such restrictions include:</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JavaScript on a webpage may not read/write arbitrary files on the hard disk, copy them or execute programs. It has no direct access to OS functions.</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Modern browsers allow it to work with files, but the access is limited and only provided if the user does certain actions, like “dropping” a file into a browser window or selecting it via an &lt;input&gt; tag.</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There are ways to interact with the camera/microphone and other devices, but they require a user’s explicit permission. So a JavaScript-enabled page may not sneakily enable a web-camera, observe the surroundings and send the information to the any third party.</a:t>
            </a:r>
            <a:endParaRPr lang="en-US" sz="2000" i="0" dirty="0">
              <a:solidFill>
                <a:srgbClr val="313130"/>
              </a:solidFill>
              <a:effectLst/>
              <a:latin typeface="BlinkMacSystemFont"/>
            </a:endParaRPr>
          </a:p>
        </p:txBody>
      </p:sp>
    </p:spTree>
    <p:extLst>
      <p:ext uri="{BB962C8B-B14F-4D97-AF65-F5344CB8AC3E}">
        <p14:creationId xmlns:p14="http://schemas.microsoft.com/office/powerpoint/2010/main" val="369474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5940088"/>
          </a:xfrm>
          <a:prstGeom prst="rect">
            <a:avLst/>
          </a:prstGeom>
          <a:noFill/>
        </p:spPr>
        <p:txBody>
          <a:bodyPr wrap="square" rtlCol="0">
            <a:spAutoFit/>
          </a:bodyPr>
          <a:lstStyle/>
          <a:p>
            <a:pPr algn="l"/>
            <a:r>
              <a:rPr lang="en-US" sz="2000" b="1" i="0" u="none" strike="noStrike" dirty="0">
                <a:solidFill>
                  <a:srgbClr val="313130"/>
                </a:solidFill>
                <a:effectLst/>
                <a:latin typeface="BlinkMacSystemFont"/>
              </a:rPr>
              <a:t>What CAN’T in-browser JavaScript do? </a:t>
            </a:r>
            <a:r>
              <a:rPr lang="en-US" sz="2000" b="1" i="0" u="none" strike="noStrike" dirty="0" err="1">
                <a:solidFill>
                  <a:srgbClr val="313130"/>
                </a:solidFill>
                <a:effectLst/>
                <a:latin typeface="BlinkMacSystemFont"/>
              </a:rPr>
              <a:t>Cont</a:t>
            </a:r>
            <a:r>
              <a:rPr lang="en-US" sz="2000" b="1" i="0" u="none" strike="noStrike" dirty="0">
                <a:solidFill>
                  <a:srgbClr val="313130"/>
                </a:solidFill>
                <a:effectLst/>
                <a:latin typeface="BlinkMacSystemFont"/>
              </a:rPr>
              <a:t>…</a:t>
            </a:r>
          </a:p>
          <a:p>
            <a:pPr algn="l"/>
            <a:endParaRPr lang="en-US" sz="2000" b="1"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Different tabs/windows generally do not know about each other. Sometimes they do, for example when one window uses JavaScript to open the other one. But even in this case, JavaScript from one page may not access the other page if they come from different sites (from a different domain, protocol or port).</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This is called the “Same Origin Policy”. To work around that, both pages must agree for data exchange and must contain special JavaScript code that handles it. We’ll cover that in the tutorial.</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This limitation is, again, for the user’s safety. A page from http://anysite.com which a user has opened must not be able to access another browser tab with the URL http://gmail.com, for example, and steal information from there.</a:t>
            </a:r>
          </a:p>
          <a:p>
            <a:pPr algn="l"/>
            <a:endParaRPr lang="en-US" sz="2000" dirty="0">
              <a:solidFill>
                <a:srgbClr val="313130"/>
              </a:solidFill>
              <a:latin typeface="BlinkMacSystemFont"/>
            </a:endParaRPr>
          </a:p>
          <a:p>
            <a:r>
              <a:rPr lang="en-US" sz="2000" b="0" i="0" dirty="0">
                <a:solidFill>
                  <a:srgbClr val="313130"/>
                </a:solidFill>
                <a:effectLst/>
                <a:latin typeface="BlinkMacSystemFont"/>
              </a:rPr>
              <a:t>JavaScript can easily communicate over the net to the server where the current page came from. But its ability to receive data from other sites/domains is crippled. Though possible, it requires explicit agreement (expressed in HTTP headers) from the remote side. Once again, that’s a safety limitation.</a:t>
            </a:r>
          </a:p>
          <a:p>
            <a:pPr algn="l"/>
            <a:endParaRPr lang="en-US" sz="2000" i="0" dirty="0">
              <a:solidFill>
                <a:srgbClr val="313130"/>
              </a:solidFill>
              <a:effectLst/>
              <a:latin typeface="BlinkMacSystemFont"/>
            </a:endParaRPr>
          </a:p>
          <a:p>
            <a:pPr algn="l"/>
            <a:r>
              <a:rPr lang="en-US" sz="2000" b="0" i="0" dirty="0">
                <a:solidFill>
                  <a:srgbClr val="313130"/>
                </a:solidFill>
                <a:effectLst/>
                <a:latin typeface="BlinkMacSystemFont"/>
              </a:rPr>
              <a:t>Such limitations do not exist if JavaScript is used outside of the browser, for example on a server. Modern browsers also allow plugins/extensions which may ask for extended permissions.</a:t>
            </a:r>
            <a:endParaRPr lang="en-US" sz="2000" i="0" dirty="0">
              <a:solidFill>
                <a:srgbClr val="313130"/>
              </a:solidFill>
              <a:effectLst/>
              <a:latin typeface="BlinkMacSystemFont"/>
            </a:endParaRPr>
          </a:p>
        </p:txBody>
      </p:sp>
    </p:spTree>
    <p:extLst>
      <p:ext uri="{BB962C8B-B14F-4D97-AF65-F5344CB8AC3E}">
        <p14:creationId xmlns:p14="http://schemas.microsoft.com/office/powerpoint/2010/main" val="177588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4401205"/>
          </a:xfrm>
          <a:prstGeom prst="rect">
            <a:avLst/>
          </a:prstGeom>
          <a:noFill/>
        </p:spPr>
        <p:txBody>
          <a:bodyPr wrap="square" rtlCol="0">
            <a:spAutoFit/>
          </a:bodyPr>
          <a:lstStyle/>
          <a:p>
            <a:pPr algn="l"/>
            <a:r>
              <a:rPr lang="en-US" sz="2000" b="1" i="0" u="none" strike="noStrike" dirty="0">
                <a:solidFill>
                  <a:srgbClr val="313130"/>
                </a:solidFill>
                <a:effectLst/>
                <a:latin typeface="BlinkMacSystemFont"/>
              </a:rPr>
              <a:t>What makes JavaScript unique?</a:t>
            </a:r>
          </a:p>
          <a:p>
            <a:pPr algn="l"/>
            <a:endParaRPr lang="en-US" sz="2000" b="1"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There are at least three great things about JavaScript:</a:t>
            </a:r>
          </a:p>
          <a:p>
            <a:pPr algn="l"/>
            <a:endParaRPr lang="en-US" sz="2000" i="0" u="none" strike="noStrike" dirty="0">
              <a:solidFill>
                <a:srgbClr val="313130"/>
              </a:solidFill>
              <a:effectLst/>
              <a:latin typeface="BlinkMacSystemFont"/>
            </a:endParaRPr>
          </a:p>
          <a:p>
            <a:pPr marL="342900" indent="-342900" algn="l">
              <a:buFont typeface="Arial" panose="020B0604020202020204" pitchFamily="34" charset="0"/>
              <a:buChar char="•"/>
            </a:pPr>
            <a:r>
              <a:rPr lang="en-US" sz="2000" i="0" u="none" strike="noStrike" dirty="0">
                <a:solidFill>
                  <a:srgbClr val="313130"/>
                </a:solidFill>
                <a:effectLst/>
                <a:latin typeface="BlinkMacSystemFont"/>
              </a:rPr>
              <a:t>Full integration with HTML/CSS.</a:t>
            </a:r>
          </a:p>
          <a:p>
            <a:pPr marL="342900" indent="-342900" algn="l">
              <a:buFont typeface="Arial" panose="020B0604020202020204" pitchFamily="34" charset="0"/>
              <a:buChar char="•"/>
            </a:pPr>
            <a:r>
              <a:rPr lang="en-US" sz="2000" i="0" u="none" strike="noStrike" dirty="0">
                <a:solidFill>
                  <a:srgbClr val="313130"/>
                </a:solidFill>
                <a:effectLst/>
                <a:latin typeface="BlinkMacSystemFont"/>
              </a:rPr>
              <a:t>Simple things are done simply.</a:t>
            </a:r>
          </a:p>
          <a:p>
            <a:pPr marL="342900" indent="-342900" algn="l">
              <a:buFont typeface="Arial" panose="020B0604020202020204" pitchFamily="34" charset="0"/>
              <a:buChar char="•"/>
            </a:pPr>
            <a:r>
              <a:rPr lang="en-US" sz="2000" i="0" u="none" strike="noStrike" dirty="0">
                <a:solidFill>
                  <a:srgbClr val="313130"/>
                </a:solidFill>
                <a:effectLst/>
                <a:latin typeface="BlinkMacSystemFont"/>
              </a:rPr>
              <a:t>Supported by all major browsers and enabled by default.</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JavaScript is the only browser technology that combines these three things.</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That’s what makes JavaScript unique. That’s why it’s the most widespread tool for creating browser interfaces.</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That said, JavaScript can be used to create servers, mobile applications, etc.</a:t>
            </a:r>
            <a:endParaRPr lang="en-US" sz="2000" i="0" dirty="0">
              <a:solidFill>
                <a:srgbClr val="313130"/>
              </a:solidFill>
              <a:effectLst/>
              <a:latin typeface="BlinkMacSystemFont"/>
            </a:endParaRPr>
          </a:p>
        </p:txBody>
      </p:sp>
    </p:spTree>
    <p:extLst>
      <p:ext uri="{BB962C8B-B14F-4D97-AF65-F5344CB8AC3E}">
        <p14:creationId xmlns:p14="http://schemas.microsoft.com/office/powerpoint/2010/main" val="423771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3170099"/>
          </a:xfrm>
          <a:prstGeom prst="rect">
            <a:avLst/>
          </a:prstGeom>
          <a:noFill/>
        </p:spPr>
        <p:txBody>
          <a:bodyPr wrap="square" rtlCol="0">
            <a:spAutoFit/>
          </a:bodyPr>
          <a:lstStyle/>
          <a:p>
            <a:pPr algn="l"/>
            <a:r>
              <a:rPr lang="en-US" sz="2000" b="1" i="0" u="none" strike="noStrike" dirty="0">
                <a:solidFill>
                  <a:srgbClr val="313130"/>
                </a:solidFill>
                <a:effectLst/>
                <a:latin typeface="BlinkMacSystemFont"/>
              </a:rPr>
              <a:t>Summary</a:t>
            </a:r>
          </a:p>
          <a:p>
            <a:pPr algn="l"/>
            <a:endParaRPr lang="en-US" sz="2000" b="1"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JavaScript was initially created as a browser-only language, but it is now used in many other environments as well.</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Today, JavaScript has a unique position as the most widely-adopted browser language, fully integrated with HTML/CSS.</a:t>
            </a:r>
          </a:p>
          <a:p>
            <a:pPr algn="l"/>
            <a:endParaRPr lang="en-US" sz="2000" i="0" u="none" strike="noStrike" dirty="0">
              <a:solidFill>
                <a:srgbClr val="313130"/>
              </a:solidFill>
              <a:effectLst/>
              <a:latin typeface="BlinkMacSystemFont"/>
            </a:endParaRPr>
          </a:p>
          <a:p>
            <a:pPr algn="l"/>
            <a:r>
              <a:rPr lang="en-US" sz="2000" i="0" u="none" strike="noStrike" dirty="0">
                <a:solidFill>
                  <a:srgbClr val="313130"/>
                </a:solidFill>
                <a:effectLst/>
                <a:latin typeface="BlinkMacSystemFont"/>
              </a:rPr>
              <a:t>There are many languages that get “transpiled” to JavaScript and provide certain features. It is recommended to take a look at them, at least briefly, after mastering JavaScript.</a:t>
            </a:r>
            <a:endParaRPr lang="en-US" sz="2000" i="0" dirty="0">
              <a:solidFill>
                <a:srgbClr val="313130"/>
              </a:solidFill>
              <a:effectLst/>
              <a:latin typeface="BlinkMacSystemFont"/>
            </a:endParaRPr>
          </a:p>
        </p:txBody>
      </p:sp>
    </p:spTree>
    <p:extLst>
      <p:ext uri="{BB962C8B-B14F-4D97-AF65-F5344CB8AC3E}">
        <p14:creationId xmlns:p14="http://schemas.microsoft.com/office/powerpoint/2010/main" val="255237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B7A1-6BFF-81BC-195C-68DB7DFBBF4E}"/>
              </a:ext>
            </a:extLst>
          </p:cNvPr>
          <p:cNvSpPr txBox="1"/>
          <p:nvPr/>
        </p:nvSpPr>
        <p:spPr>
          <a:xfrm>
            <a:off x="493160" y="380144"/>
            <a:ext cx="11270750" cy="5632311"/>
          </a:xfrm>
          <a:prstGeom prst="rect">
            <a:avLst/>
          </a:prstGeom>
          <a:noFill/>
        </p:spPr>
        <p:txBody>
          <a:bodyPr wrap="square" rtlCol="0">
            <a:spAutoFit/>
          </a:bodyPr>
          <a:lstStyle/>
          <a:p>
            <a:r>
              <a:rPr lang="en-US" sz="2000" b="1" dirty="0">
                <a:effectLst/>
                <a:latin typeface="BlinkMacSystemFont"/>
              </a:rPr>
              <a:t>Developer console</a:t>
            </a:r>
          </a:p>
          <a:p>
            <a:endParaRPr lang="en-US" sz="2000" b="1" dirty="0">
              <a:effectLst/>
              <a:latin typeface="BlinkMacSystemFont"/>
            </a:endParaRPr>
          </a:p>
          <a:p>
            <a:pPr algn="l"/>
            <a:r>
              <a:rPr lang="en-US" sz="2000" b="0" i="0" dirty="0">
                <a:solidFill>
                  <a:srgbClr val="313130"/>
                </a:solidFill>
                <a:effectLst/>
                <a:latin typeface="BlinkMacSystemFont"/>
              </a:rPr>
              <a:t>Code is prone to errors. You will quite likely make errors… Oh, what am I talking about? You are </a:t>
            </a:r>
            <a:r>
              <a:rPr lang="en-US" sz="2000" b="0" i="1" dirty="0">
                <a:solidFill>
                  <a:srgbClr val="313130"/>
                </a:solidFill>
                <a:effectLst/>
                <a:latin typeface="BlinkMacSystemFont"/>
              </a:rPr>
              <a:t>absolutely</a:t>
            </a:r>
            <a:r>
              <a:rPr lang="en-US" sz="2000" b="0" i="0" dirty="0">
                <a:solidFill>
                  <a:srgbClr val="313130"/>
                </a:solidFill>
                <a:effectLst/>
                <a:latin typeface="BlinkMacSystemFont"/>
              </a:rPr>
              <a:t> going to make errors, at least if you’re a human, not a </a:t>
            </a:r>
            <a:r>
              <a:rPr lang="en-US" sz="2000" b="0" i="0" u="none" strike="noStrike" dirty="0">
                <a:solidFill>
                  <a:srgbClr val="313130"/>
                </a:solidFill>
                <a:effectLst/>
                <a:latin typeface="BlinkMacSystemFont"/>
              </a:rPr>
              <a:t>robot</a:t>
            </a:r>
            <a:r>
              <a:rPr lang="en-US" sz="2000" b="0" i="0" dirty="0">
                <a:solidFill>
                  <a:srgbClr val="313130"/>
                </a:solidFill>
                <a:effectLst/>
                <a:latin typeface="BlinkMacSystemFont"/>
              </a:rPr>
              <a:t>.</a:t>
            </a:r>
          </a:p>
          <a:p>
            <a:pPr algn="l"/>
            <a:endParaRPr lang="en-US" sz="2000" b="0" i="0" dirty="0">
              <a:solidFill>
                <a:srgbClr val="313130"/>
              </a:solidFill>
              <a:effectLst/>
              <a:latin typeface="BlinkMacSystemFont"/>
            </a:endParaRPr>
          </a:p>
          <a:p>
            <a:pPr algn="l"/>
            <a:r>
              <a:rPr lang="en-US" sz="2000" b="0" i="0" dirty="0">
                <a:solidFill>
                  <a:srgbClr val="313130"/>
                </a:solidFill>
                <a:effectLst/>
                <a:latin typeface="BlinkMacSystemFont"/>
              </a:rPr>
              <a:t>But in the browser, users don’t see errors by default. So, if something goes wrong in the script, we won’t see what’s broken and can’t fix it.</a:t>
            </a:r>
          </a:p>
          <a:p>
            <a:pPr algn="l"/>
            <a:endParaRPr lang="en-US" sz="2000" b="0" i="0" dirty="0">
              <a:solidFill>
                <a:srgbClr val="313130"/>
              </a:solidFill>
              <a:effectLst/>
              <a:latin typeface="BlinkMacSystemFont"/>
            </a:endParaRPr>
          </a:p>
          <a:p>
            <a:pPr algn="l"/>
            <a:r>
              <a:rPr lang="en-US" sz="2000" b="0" i="0" dirty="0">
                <a:solidFill>
                  <a:srgbClr val="313130"/>
                </a:solidFill>
                <a:effectLst/>
                <a:latin typeface="BlinkMacSystemFont"/>
              </a:rPr>
              <a:t>To see errors and get a lot of other useful information about scripts, “developer tools” have been embedded in browsers.</a:t>
            </a:r>
          </a:p>
          <a:p>
            <a:pPr algn="l"/>
            <a:endParaRPr lang="en-US" sz="2000" b="0" i="0" dirty="0">
              <a:solidFill>
                <a:srgbClr val="313130"/>
              </a:solidFill>
              <a:effectLst/>
              <a:latin typeface="BlinkMacSystemFont"/>
            </a:endParaRPr>
          </a:p>
          <a:p>
            <a:pPr algn="l"/>
            <a:r>
              <a:rPr lang="en-US" sz="2000" b="0" i="0" dirty="0">
                <a:solidFill>
                  <a:srgbClr val="313130"/>
                </a:solidFill>
                <a:effectLst/>
                <a:latin typeface="BlinkMacSystemFont"/>
              </a:rPr>
              <a:t>Most developers lean towards Chrome or Firefox for development because those browsers have the best developer tools. Other browsers also provide developer tools, sometimes with special features, but are usually playing “catch-up” to Chrome or Firefox. So most developers have a “favorite” browser and switch to others if a problem is browser-specific.</a:t>
            </a:r>
          </a:p>
          <a:p>
            <a:pPr algn="l"/>
            <a:endParaRPr lang="en-US" sz="2000" b="0" i="0" dirty="0">
              <a:solidFill>
                <a:srgbClr val="313130"/>
              </a:solidFill>
              <a:effectLst/>
              <a:latin typeface="BlinkMacSystemFont"/>
            </a:endParaRPr>
          </a:p>
          <a:p>
            <a:pPr algn="l"/>
            <a:r>
              <a:rPr lang="en-US" sz="2000" b="0" i="0" dirty="0">
                <a:solidFill>
                  <a:srgbClr val="313130"/>
                </a:solidFill>
                <a:effectLst/>
                <a:latin typeface="BlinkMacSystemFont"/>
              </a:rPr>
              <a:t>Developer tools are potent; they have many features. To start, we’ll learn how to open them, look at errors, and run JavaScript commands.</a:t>
            </a:r>
          </a:p>
        </p:txBody>
      </p:sp>
    </p:spTree>
    <p:extLst>
      <p:ext uri="{BB962C8B-B14F-4D97-AF65-F5344CB8AC3E}">
        <p14:creationId xmlns:p14="http://schemas.microsoft.com/office/powerpoint/2010/main" val="298757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1404</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BlinkMacSystemFont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Chiplunkar</dc:creator>
  <cp:lastModifiedBy>Sanjay Chiplunkar</cp:lastModifiedBy>
  <cp:revision>28</cp:revision>
  <dcterms:created xsi:type="dcterms:W3CDTF">2022-10-02T11:16:36Z</dcterms:created>
  <dcterms:modified xsi:type="dcterms:W3CDTF">2022-10-02T11:54:42Z</dcterms:modified>
</cp:coreProperties>
</file>