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138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5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3409B6-9F2A-4338-8C0B-BE7D0F203E0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81DF1C-D2C9-4CFF-940C-D8F3A20622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“</a:t>
            </a:r>
            <a:r>
              <a:rPr lang="en-US" dirty="0" err="1" smtClean="0"/>
              <a:t>Missingness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Rhea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3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Replace missing values with mean</a:t>
            </a:r>
          </a:p>
          <a:p>
            <a:endParaRPr lang="en-US" dirty="0" smtClean="0"/>
          </a:p>
          <a:p>
            <a:r>
              <a:rPr lang="en-US" sz="1800" dirty="0"/>
              <a:t>True positive rate</a:t>
            </a:r>
            <a:r>
              <a:rPr lang="en-US" sz="1800" dirty="0"/>
              <a:t>: </a:t>
            </a:r>
            <a:r>
              <a:rPr lang="en-US" sz="1800" dirty="0"/>
              <a:t>0.11640</a:t>
            </a:r>
          </a:p>
          <a:p>
            <a:r>
              <a:rPr lang="en-US" sz="1800" dirty="0"/>
              <a:t>True </a:t>
            </a:r>
            <a:r>
              <a:rPr lang="en-US" sz="1800" dirty="0"/>
              <a:t>negative rate: </a:t>
            </a:r>
            <a:r>
              <a:rPr lang="en-US" sz="1800" dirty="0"/>
              <a:t>0.74386</a:t>
            </a:r>
          </a:p>
          <a:p>
            <a:r>
              <a:rPr lang="en-US" sz="1800" dirty="0" smtClean="0"/>
              <a:t>Most </a:t>
            </a:r>
            <a:r>
              <a:rPr lang="en-US" sz="1800" dirty="0"/>
              <a:t>correlated</a:t>
            </a:r>
          </a:p>
          <a:p>
            <a:pPr lvl="1"/>
            <a:r>
              <a:rPr lang="en-US" sz="1400" dirty="0"/>
              <a:t>age, </a:t>
            </a:r>
            <a:r>
              <a:rPr lang="en-US" sz="1400" dirty="0" err="1"/>
              <a:t>avg_glucose_level</a:t>
            </a:r>
            <a:r>
              <a:rPr lang="en-US" sz="1400" dirty="0"/>
              <a:t>, </a:t>
            </a:r>
            <a:r>
              <a:rPr lang="en-US" sz="1400" dirty="0" smtClean="0"/>
              <a:t>hypertension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305050"/>
            <a:ext cx="5781675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55" y="1009865"/>
            <a:ext cx="4467225" cy="52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Replace missing values with k-</a:t>
            </a:r>
            <a:r>
              <a:rPr lang="en-US" sz="1800" dirty="0" err="1"/>
              <a:t>nn</a:t>
            </a:r>
            <a:endParaRPr lang="en-US" sz="1800" dirty="0"/>
          </a:p>
          <a:p>
            <a:r>
              <a:rPr lang="en-US" sz="1800" dirty="0"/>
              <a:t>k=3 </a:t>
            </a:r>
            <a:r>
              <a:rPr lang="en-US" sz="1800" dirty="0" smtClean="0"/>
              <a:t>[3]</a:t>
            </a:r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True </a:t>
            </a:r>
            <a:r>
              <a:rPr lang="en-US" sz="1800" dirty="0"/>
              <a:t>positive rate: 0.1117</a:t>
            </a:r>
          </a:p>
          <a:p>
            <a:r>
              <a:rPr lang="en-US" sz="1800" dirty="0"/>
              <a:t>True negative rate: </a:t>
            </a:r>
            <a:r>
              <a:rPr lang="en-US" sz="1800" dirty="0"/>
              <a:t>0.7438</a:t>
            </a:r>
          </a:p>
          <a:p>
            <a:r>
              <a:rPr lang="en-US" sz="1800" dirty="0" smtClean="0"/>
              <a:t>Most </a:t>
            </a:r>
            <a:r>
              <a:rPr lang="en-US" sz="1800" dirty="0"/>
              <a:t>correlated</a:t>
            </a:r>
          </a:p>
          <a:p>
            <a:pPr lvl="1"/>
            <a:r>
              <a:rPr lang="en-US" sz="1400" dirty="0"/>
              <a:t>age, </a:t>
            </a:r>
            <a:r>
              <a:rPr lang="en-US" sz="1400" dirty="0" err="1"/>
              <a:t>avg_glucose_level</a:t>
            </a:r>
            <a:r>
              <a:rPr lang="en-US" sz="1400" dirty="0"/>
              <a:t>, </a:t>
            </a:r>
            <a:r>
              <a:rPr lang="en-US" sz="1400" dirty="0" err="1" smtClean="0"/>
              <a:t>heart_disease</a:t>
            </a:r>
            <a:endParaRPr lang="en-US" sz="14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[3]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D. M. P.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Murti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U.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Pujianto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A. P.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Wibawa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M. I. Akbar, "K-Nearest Neighbor (K-NN) based Missing Data Imputation," 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 5th International Conference on Science in Information Technology (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ICSITech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2019, pp. 83-88,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10.1109/ICSITech46713.2019.8987530.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90" y="390286"/>
            <a:ext cx="4238625" cy="5026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6193"/>
            <a:ext cx="5343525" cy="3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is a good way to handle missing data</a:t>
            </a:r>
          </a:p>
          <a:p>
            <a:r>
              <a:rPr lang="en-US" dirty="0" smtClean="0"/>
              <a:t>Unbalanced datasets make poisoning attacks more complicated</a:t>
            </a:r>
          </a:p>
          <a:p>
            <a:pPr marL="0" indent="0">
              <a:buNone/>
            </a:pPr>
            <a:r>
              <a:rPr lang="en-US" dirty="0" smtClean="0"/>
              <a:t>Future work</a:t>
            </a:r>
          </a:p>
          <a:p>
            <a:r>
              <a:rPr lang="en-US" dirty="0" smtClean="0"/>
              <a:t>Remove the top, middle, bottom % of correlated data</a:t>
            </a:r>
          </a:p>
          <a:p>
            <a:r>
              <a:rPr lang="en-US" dirty="0" smtClean="0"/>
              <a:t>Find different methods for removing data</a:t>
            </a:r>
          </a:p>
          <a:p>
            <a:r>
              <a:rPr lang="en-US" dirty="0" smtClean="0"/>
              <a:t>Test on different models besides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0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Lin, WC., Tsai, CF. Missing value imputation: a review and analysis of the literature (2006–2017). </a:t>
            </a:r>
            <a:r>
              <a:rPr lang="en-US" sz="1600" dirty="0" err="1"/>
              <a:t>Artif</a:t>
            </a:r>
            <a:r>
              <a:rPr lang="en-US" sz="1600" dirty="0"/>
              <a:t> </a:t>
            </a:r>
            <a:r>
              <a:rPr lang="en-US" sz="1600" dirty="0" err="1"/>
              <a:t>Intell</a:t>
            </a:r>
            <a:r>
              <a:rPr lang="en-US" sz="1600" dirty="0"/>
              <a:t> Rev 53, 1487–1509 (2020). https://doi.org/10.1007/s10462-019-09709-4</a:t>
            </a:r>
            <a:endParaRPr lang="en-US" sz="1600" dirty="0"/>
          </a:p>
          <a:p>
            <a:r>
              <a:rPr lang="en-US" sz="1600" dirty="0" smtClean="0"/>
              <a:t>D</a:t>
            </a:r>
            <a:r>
              <a:rPr lang="en-US" sz="1600" dirty="0"/>
              <a:t>. M. P. </a:t>
            </a:r>
            <a:r>
              <a:rPr lang="en-US" sz="1600" dirty="0" err="1"/>
              <a:t>Murti</a:t>
            </a:r>
            <a:r>
              <a:rPr lang="en-US" sz="1600" dirty="0"/>
              <a:t>, U. </a:t>
            </a:r>
            <a:r>
              <a:rPr lang="en-US" sz="1600" dirty="0" err="1"/>
              <a:t>Pujianto</a:t>
            </a:r>
            <a:r>
              <a:rPr lang="en-US" sz="1600" dirty="0"/>
              <a:t>, A. P. </a:t>
            </a:r>
            <a:r>
              <a:rPr lang="en-US" sz="1600" dirty="0" err="1"/>
              <a:t>Wibawa</a:t>
            </a:r>
            <a:r>
              <a:rPr lang="en-US" sz="1600" dirty="0"/>
              <a:t> and M. I. Akbar, "K-Nearest Neighbor (K-NN) based Missing Data Imputation," </a:t>
            </a:r>
            <a:r>
              <a:rPr lang="en-US" sz="1600" i="1" dirty="0"/>
              <a:t>2019 5th International Conference on Science in Information Technology (</a:t>
            </a:r>
            <a:r>
              <a:rPr lang="en-US" sz="1600" i="1" dirty="0" err="1"/>
              <a:t>ICSITech</a:t>
            </a:r>
            <a:r>
              <a:rPr lang="en-US" sz="1600" i="1" dirty="0"/>
              <a:t>)</a:t>
            </a:r>
            <a:r>
              <a:rPr lang="en-US" sz="1600" dirty="0"/>
              <a:t>, 2019, pp. 83-88, </a:t>
            </a:r>
            <a:r>
              <a:rPr lang="en-US" sz="1600" dirty="0" err="1"/>
              <a:t>doi</a:t>
            </a:r>
            <a:r>
              <a:rPr lang="en-US" sz="1600" dirty="0"/>
              <a:t>: </a:t>
            </a:r>
            <a:r>
              <a:rPr lang="en-US" sz="1600" dirty="0" smtClean="0"/>
              <a:t>10.1109/ICSITech46713.2019.8987530</a:t>
            </a:r>
          </a:p>
          <a:p>
            <a:r>
              <a:rPr lang="en-US" sz="1600" dirty="0" err="1"/>
              <a:t>Baraldi</a:t>
            </a:r>
            <a:r>
              <a:rPr lang="en-US" sz="1600" dirty="0"/>
              <a:t>, Amanda, and Craig Enders. “An Introduction to Modern Missing Data Analyses.” </a:t>
            </a:r>
            <a:r>
              <a:rPr lang="en-US" sz="1600" i="1" dirty="0"/>
              <a:t>Journal of School Psychology</a:t>
            </a:r>
            <a:r>
              <a:rPr lang="en-US" sz="1600" dirty="0"/>
              <a:t>, vol. 48, no. 1, 2010, pp. 5–37., https://doi.org/10.1016/j.jsp.2009.10.001. </a:t>
            </a:r>
          </a:p>
          <a:p>
            <a:r>
              <a:rPr lang="en-US" sz="1600" dirty="0" err="1"/>
              <a:t>Podsakoff</a:t>
            </a:r>
            <a:r>
              <a:rPr lang="en-US" sz="1600" dirty="0"/>
              <a:t>, Philip M., et al. “Sources of Method Bias in Social Science Research and Recommendations on How to Control It.” </a:t>
            </a:r>
            <a:r>
              <a:rPr lang="en-US" sz="1600" dirty="0"/>
              <a:t>Annual</a:t>
            </a:r>
            <a:r>
              <a:rPr lang="en-US" sz="1600" i="1" dirty="0"/>
              <a:t> Review of Psychology</a:t>
            </a:r>
            <a:r>
              <a:rPr lang="en-US" sz="1600" dirty="0"/>
              <a:t>, vol. 63, no. 1, 2012, pp. 539–569., https://doi.org/10.1146/annurev-psych-120710-100452. </a:t>
            </a:r>
          </a:p>
          <a:p>
            <a:r>
              <a:rPr lang="en-US" sz="1600" dirty="0" err="1"/>
              <a:t>Lakshminarayan</a:t>
            </a:r>
            <a:r>
              <a:rPr lang="en-US" sz="1600" dirty="0"/>
              <a:t>, </a:t>
            </a:r>
            <a:r>
              <a:rPr lang="en-US" sz="1600" dirty="0" err="1"/>
              <a:t>Kamakshi</a:t>
            </a:r>
            <a:r>
              <a:rPr lang="en-US" sz="1600" dirty="0"/>
              <a:t>, et al. “Imputation of Missing Data in Industrial Databases.” </a:t>
            </a:r>
            <a:r>
              <a:rPr lang="en-US" sz="1600" i="1" dirty="0"/>
              <a:t>Applied Intelligence</a:t>
            </a:r>
            <a:r>
              <a:rPr lang="en-US" sz="1600" dirty="0"/>
              <a:t>, vol. 11, no. 3, 1999, pp. 259–275., https://doi.org/10.1023/a:1008334909089. </a:t>
            </a:r>
          </a:p>
          <a:p>
            <a:r>
              <a:rPr lang="en-US" sz="1600" dirty="0" err="1" smtClean="0"/>
              <a:t>Raghunathan</a:t>
            </a:r>
            <a:r>
              <a:rPr lang="en-US" sz="1600" dirty="0" smtClean="0"/>
              <a:t>, </a:t>
            </a:r>
            <a:r>
              <a:rPr lang="en-US" sz="1600" dirty="0" err="1" smtClean="0"/>
              <a:t>Trivellore</a:t>
            </a:r>
            <a:r>
              <a:rPr lang="en-US" sz="1600" dirty="0" smtClean="0"/>
              <a:t> E. “What Do We Do with Missing Data? Some Options for Analysis of Incomplete Data.” </a:t>
            </a:r>
            <a:r>
              <a:rPr lang="en-US" sz="1600" i="1" dirty="0" smtClean="0"/>
              <a:t>Annual </a:t>
            </a:r>
            <a:r>
              <a:rPr lang="en-US" sz="1600" i="1" dirty="0"/>
              <a:t>Review of Public Health</a:t>
            </a:r>
            <a:r>
              <a:rPr lang="en-US" sz="1600" dirty="0"/>
              <a:t>, vol. 25, no. 1, 2004, pp. 99–117., https://doi.org/10.1146/annurev.publhealth.25.102802.124410. </a:t>
            </a:r>
          </a:p>
          <a:p>
            <a:r>
              <a:rPr lang="en-US" sz="1600" dirty="0"/>
              <a:t>Marston L, Carpenter JR, Walters KR, Morris RW, Nazareth I, Petersen I. </a:t>
            </a:r>
            <a:r>
              <a:rPr lang="en-US" sz="1600" i="1" dirty="0"/>
              <a:t>Issues in multiple imputation of missing data for large general practice clinical databases</a:t>
            </a:r>
            <a:r>
              <a:rPr lang="en-US" sz="1600" dirty="0"/>
              <a:t>. </a:t>
            </a:r>
            <a:r>
              <a:rPr lang="en-US" sz="1600" dirty="0" err="1"/>
              <a:t>Pharmacoepidemiol</a:t>
            </a:r>
            <a:r>
              <a:rPr lang="en-US" sz="1600" dirty="0"/>
              <a:t> Drug </a:t>
            </a:r>
            <a:r>
              <a:rPr lang="en-US" sz="1600" dirty="0" err="1"/>
              <a:t>Saf</a:t>
            </a:r>
            <a:r>
              <a:rPr lang="en-US" sz="1600" dirty="0"/>
              <a:t>. 2010;19(6):618–626.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3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Many datasets are incomplete</a:t>
            </a:r>
          </a:p>
          <a:p>
            <a:pPr lvl="1"/>
            <a:r>
              <a:rPr lang="en-US" sz="1800" dirty="0" smtClean="0"/>
              <a:t>Random error – forgot to fill out a question in a questionnaire</a:t>
            </a:r>
          </a:p>
          <a:p>
            <a:pPr lvl="1"/>
            <a:r>
              <a:rPr lang="en-US" sz="1800" dirty="0" smtClean="0"/>
              <a:t>Systematic bias – certain types of people preferred not to answer a question</a:t>
            </a:r>
          </a:p>
          <a:p>
            <a:r>
              <a:rPr lang="en-US" sz="1800" dirty="0" smtClean="0"/>
              <a:t>Different ways to address missing data</a:t>
            </a:r>
          </a:p>
          <a:p>
            <a:pPr lvl="1"/>
            <a:r>
              <a:rPr lang="en-US" sz="1800" dirty="0" smtClean="0"/>
              <a:t>Remove the data point</a:t>
            </a:r>
          </a:p>
          <a:p>
            <a:pPr lvl="1"/>
            <a:r>
              <a:rPr lang="en-US" sz="1800" dirty="0" smtClean="0"/>
              <a:t>Use some statistic to “complete” the data point</a:t>
            </a:r>
          </a:p>
          <a:p>
            <a:r>
              <a:rPr lang="en-US" sz="1800" dirty="0" smtClean="0"/>
              <a:t>Poisoning attacks can introduce “</a:t>
            </a:r>
            <a:r>
              <a:rPr lang="en-US" sz="1800" dirty="0" err="1" smtClean="0"/>
              <a:t>missingness</a:t>
            </a:r>
            <a:r>
              <a:rPr lang="en-US" sz="1800" dirty="0" smtClean="0"/>
              <a:t>” to skew results</a:t>
            </a:r>
          </a:p>
          <a:p>
            <a:r>
              <a:rPr lang="en-US" sz="1800" dirty="0" smtClean="0"/>
              <a:t>Previous works have </a:t>
            </a:r>
          </a:p>
          <a:p>
            <a:pPr lvl="1"/>
            <a:r>
              <a:rPr lang="en-US" sz="1800" dirty="0" smtClean="0"/>
              <a:t>Tested packages that address missing data (mean, KNN, etc</a:t>
            </a:r>
            <a:r>
              <a:rPr lang="en-US" sz="1800" dirty="0" smtClean="0"/>
              <a:t>.) TODO: Cite paper</a:t>
            </a:r>
          </a:p>
          <a:p>
            <a:pPr lvl="1"/>
            <a:r>
              <a:rPr lang="en-US" sz="1800" dirty="0" smtClean="0"/>
              <a:t>Conducted analyses on maximum likelihood and multiple imputation [1]</a:t>
            </a:r>
          </a:p>
          <a:p>
            <a:pPr lvl="1"/>
            <a:r>
              <a:rPr lang="en-US" sz="1800" dirty="0" smtClean="0"/>
              <a:t>Consider the ethical implications of missing data due to systematic bias [2]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Baraldi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Amanda N., and Craig K. Enders. “An Introduction to Modern Missing Data Analyses.”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School Psychology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vol. 48, no. 1, 2010, pp. 5–37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Podsakoff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Philip M., et al. “Sources of Method Bias in Social Science Research and Recommendations on How to Control It.”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Annual Review of Psychology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vol. 63, no. 1, 2012, pp. 539–569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2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Target model: Logistic regression (frequently used in healthcare)</a:t>
            </a:r>
          </a:p>
          <a:p>
            <a:r>
              <a:rPr lang="en-US" sz="2400" dirty="0" smtClean="0"/>
              <a:t>Goal: Design a poisoning attack on the dataset that reduces out of sample performance versus a complete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80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Used stroke prediction and heart failure prediction datasets</a:t>
            </a:r>
          </a:p>
          <a:p>
            <a:pPr marL="0" indent="0">
              <a:buNone/>
            </a:pPr>
            <a:r>
              <a:rPr lang="en-US" sz="1800" dirty="0" smtClean="0"/>
              <a:t>*Mean or KNN to complete </a:t>
            </a:r>
            <a:r>
              <a:rPr lang="en-US" sz="1800" dirty="0" smtClean="0"/>
              <a:t>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Look at correlations between target and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Select top 3 most correlated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Remove 1, 5, or 10% of the values in each selected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Compare results vs baseline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2472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stroke prediction and heart disease datasets</a:t>
            </a:r>
          </a:p>
          <a:p>
            <a:r>
              <a:rPr lang="en-US" dirty="0" smtClean="0"/>
              <a:t>Baseline:</a:t>
            </a:r>
          </a:p>
          <a:p>
            <a:pPr lvl="1"/>
            <a:r>
              <a:rPr lang="en-US" dirty="0" smtClean="0"/>
              <a:t>Remove all rows with any missing values</a:t>
            </a:r>
          </a:p>
          <a:p>
            <a:r>
              <a:rPr lang="en-US" dirty="0" smtClean="0"/>
              <a:t>Split into train/test (80%/20%)</a:t>
            </a:r>
          </a:p>
          <a:p>
            <a:r>
              <a:rPr lang="en-US" dirty="0" smtClean="0"/>
              <a:t>Create baseline model on training data – examine results on test</a:t>
            </a:r>
          </a:p>
          <a:p>
            <a:r>
              <a:rPr lang="en-US" dirty="0" smtClean="0"/>
              <a:t>Run algorithm on training data</a:t>
            </a:r>
          </a:p>
          <a:p>
            <a:r>
              <a:rPr lang="en-US" dirty="0" smtClean="0"/>
              <a:t>Train model on poisoned training data</a:t>
            </a:r>
          </a:p>
          <a:p>
            <a:r>
              <a:rPr lang="en-US" dirty="0" smtClean="0"/>
              <a:t>Evaluate on full test data</a:t>
            </a:r>
          </a:p>
        </p:txBody>
      </p:sp>
    </p:spTree>
    <p:extLst>
      <p:ext uri="{BB962C8B-B14F-4D97-AF65-F5344CB8AC3E}">
        <p14:creationId xmlns:p14="http://schemas.microsoft.com/office/powerpoint/2010/main" val="171116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Baseline:</a:t>
            </a:r>
          </a:p>
          <a:p>
            <a:pPr lvl="1"/>
            <a:r>
              <a:rPr lang="en-US" sz="1400" dirty="0" smtClean="0"/>
              <a:t>Fit model on full training data</a:t>
            </a:r>
          </a:p>
          <a:p>
            <a:pPr lvl="1"/>
            <a:r>
              <a:rPr lang="en-US" sz="1400" dirty="0" smtClean="0"/>
              <a:t>Test on full test data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Training </a:t>
            </a:r>
            <a:r>
              <a:rPr lang="en-US" sz="1800" dirty="0"/>
              <a:t>accuracy: </a:t>
            </a:r>
            <a:r>
              <a:rPr lang="en-US" sz="1800" dirty="0"/>
              <a:t>0.9464 </a:t>
            </a:r>
            <a:endParaRPr lang="en-US" sz="1800" dirty="0"/>
          </a:p>
          <a:p>
            <a:r>
              <a:rPr lang="en-US" sz="1800" dirty="0"/>
              <a:t>Test accuracy: </a:t>
            </a:r>
            <a:r>
              <a:rPr lang="en-US" sz="1800" dirty="0"/>
              <a:t>0.9504 </a:t>
            </a:r>
            <a:endParaRPr lang="en-US" sz="1800" dirty="0" smtClean="0"/>
          </a:p>
          <a:p>
            <a:r>
              <a:rPr lang="en-US" sz="1800" dirty="0" smtClean="0"/>
              <a:t>True positive rate: 0</a:t>
            </a:r>
            <a:endParaRPr lang="en-US" sz="1800" dirty="0"/>
          </a:p>
          <a:p>
            <a:r>
              <a:rPr lang="en-US" sz="1800" dirty="0"/>
              <a:t>True </a:t>
            </a:r>
            <a:r>
              <a:rPr lang="en-US" sz="1800" dirty="0"/>
              <a:t>negative rate: </a:t>
            </a:r>
            <a:r>
              <a:rPr lang="en-US" sz="1800" dirty="0" smtClean="0"/>
              <a:t>1.0</a:t>
            </a:r>
          </a:p>
          <a:p>
            <a:r>
              <a:rPr lang="en-US" sz="1800" dirty="0" smtClean="0"/>
              <a:t>Most correlated</a:t>
            </a:r>
          </a:p>
          <a:p>
            <a:pPr lvl="1"/>
            <a:r>
              <a:rPr lang="en-US" sz="1400" dirty="0" smtClean="0"/>
              <a:t>age, </a:t>
            </a:r>
            <a:r>
              <a:rPr lang="en-US" sz="1400" dirty="0" err="1" smtClean="0"/>
              <a:t>avg_glucose_level</a:t>
            </a:r>
            <a:r>
              <a:rPr lang="en-US" sz="1400" dirty="0" smtClean="0"/>
              <a:t>, </a:t>
            </a:r>
            <a:r>
              <a:rPr lang="en-US" sz="1400" dirty="0" err="1" smtClean="0"/>
              <a:t>heart_disease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271588"/>
            <a:ext cx="4209185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data points with missing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sz="1800" dirty="0"/>
              <a:t>True positive rate: 0</a:t>
            </a:r>
          </a:p>
          <a:p>
            <a:r>
              <a:rPr lang="en-US" sz="1800" dirty="0"/>
              <a:t>True negative rate: 1.0</a:t>
            </a:r>
          </a:p>
          <a:p>
            <a:r>
              <a:rPr lang="en-US" sz="1800" dirty="0"/>
              <a:t>Most correlated</a:t>
            </a:r>
          </a:p>
          <a:p>
            <a:pPr lvl="1"/>
            <a:r>
              <a:rPr lang="en-US" sz="1400" dirty="0"/>
              <a:t>age, </a:t>
            </a:r>
            <a:r>
              <a:rPr lang="en-US" sz="1400" dirty="0" err="1"/>
              <a:t>avg_glucose_level</a:t>
            </a:r>
            <a:r>
              <a:rPr lang="en-US" sz="1400" dirty="0"/>
              <a:t>, </a:t>
            </a:r>
            <a:r>
              <a:rPr lang="en-US" sz="1400" dirty="0" err="1"/>
              <a:t>heart_disease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338683"/>
            <a:ext cx="4923471" cy="356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508" y="1275555"/>
            <a:ext cx="4027172" cy="47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dataset stroke count:</a:t>
            </a:r>
          </a:p>
          <a:p>
            <a:pPr lvl="1"/>
            <a:r>
              <a:rPr lang="en-US" dirty="0" smtClean="0"/>
              <a:t>0 – 3246</a:t>
            </a:r>
          </a:p>
          <a:p>
            <a:pPr lvl="1"/>
            <a:r>
              <a:rPr lang="en-US" dirty="0" smtClean="0"/>
              <a:t>1 – 180</a:t>
            </a:r>
          </a:p>
          <a:p>
            <a:r>
              <a:rPr lang="en-US" dirty="0" smtClean="0"/>
              <a:t>Far more people in the dataset have had strokes than not</a:t>
            </a:r>
          </a:p>
          <a:p>
            <a:r>
              <a:rPr lang="en-US" dirty="0" err="1" smtClean="0"/>
              <a:t>Upsampled</a:t>
            </a:r>
            <a:r>
              <a:rPr lang="en-US" dirty="0" smtClean="0"/>
              <a:t> to reach 3246/2000 stroke/no stroke </a:t>
            </a:r>
          </a:p>
        </p:txBody>
      </p:sp>
    </p:spTree>
    <p:extLst>
      <p:ext uri="{BB962C8B-B14F-4D97-AF65-F5344CB8AC3E}">
        <p14:creationId xmlns:p14="http://schemas.microsoft.com/office/powerpoint/2010/main" val="386161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3246/2000 stroke to no stroke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Fit model on </a:t>
            </a:r>
            <a:r>
              <a:rPr lang="en-US" sz="1800" dirty="0" smtClean="0"/>
              <a:t>balanced </a:t>
            </a:r>
            <a:r>
              <a:rPr lang="en-US" sz="1800" dirty="0"/>
              <a:t>training </a:t>
            </a:r>
            <a:r>
              <a:rPr lang="en-US" sz="1800" dirty="0" smtClean="0"/>
              <a:t>data</a:t>
            </a:r>
            <a:endParaRPr lang="en-US" sz="18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Test on full test </a:t>
            </a:r>
            <a:r>
              <a:rPr lang="en-US" sz="1800" dirty="0" smtClean="0"/>
              <a:t>data</a:t>
            </a:r>
          </a:p>
          <a:p>
            <a:pPr marL="228600" lvl="1">
              <a:spcBef>
                <a:spcPts val="1000"/>
              </a:spcBef>
            </a:pPr>
            <a:endParaRPr lang="en-US" sz="18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Training </a:t>
            </a:r>
            <a:r>
              <a:rPr lang="en-US" sz="1800" dirty="0"/>
              <a:t>accuracy: </a:t>
            </a:r>
            <a:r>
              <a:rPr lang="en-US" sz="1800" dirty="0"/>
              <a:t>0.7618</a:t>
            </a:r>
            <a:endParaRPr lang="en-US" sz="18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Test accuracy: </a:t>
            </a:r>
            <a:r>
              <a:rPr lang="en-US" sz="1800" dirty="0"/>
              <a:t>0.74344 </a:t>
            </a:r>
            <a:endParaRPr lang="en-US" sz="18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True positive rate: </a:t>
            </a:r>
            <a:r>
              <a:rPr lang="en-US" sz="1800" dirty="0"/>
              <a:t>0.11413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True </a:t>
            </a:r>
            <a:r>
              <a:rPr lang="en-US" sz="1800" dirty="0"/>
              <a:t>negative rate: </a:t>
            </a:r>
            <a:r>
              <a:rPr lang="en-US" sz="1800" dirty="0"/>
              <a:t>0.75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Most </a:t>
            </a:r>
            <a:r>
              <a:rPr lang="en-US" sz="1800" dirty="0" smtClean="0"/>
              <a:t>correlated features</a:t>
            </a:r>
          </a:p>
          <a:p>
            <a:pPr marL="685800" lvl="2">
              <a:spcBef>
                <a:spcPts val="1000"/>
              </a:spcBef>
            </a:pPr>
            <a:r>
              <a:rPr lang="en-US" sz="1400" dirty="0" smtClean="0"/>
              <a:t>age</a:t>
            </a:r>
            <a:r>
              <a:rPr lang="en-US" sz="1400" dirty="0"/>
              <a:t>, </a:t>
            </a:r>
            <a:r>
              <a:rPr lang="en-US" sz="1400" dirty="0" err="1"/>
              <a:t>avg_glucose_level</a:t>
            </a:r>
            <a:r>
              <a:rPr lang="en-US" sz="1400" dirty="0"/>
              <a:t>, </a:t>
            </a:r>
            <a:r>
              <a:rPr lang="en-US" sz="1400" dirty="0" err="1"/>
              <a:t>heart_disease</a:t>
            </a:r>
            <a:endParaRPr lang="en-US" sz="14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800100"/>
            <a:ext cx="4333693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54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6027</TotalTime>
  <Words>627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Selective “Missingness”</vt:lpstr>
      <vt:lpstr>Introduction</vt:lpstr>
      <vt:lpstr>Problem Statement</vt:lpstr>
      <vt:lpstr>Algorithm</vt:lpstr>
      <vt:lpstr>Methodology</vt:lpstr>
      <vt:lpstr>Experimental Results</vt:lpstr>
      <vt:lpstr>Experiment 1</vt:lpstr>
      <vt:lpstr>Class imbalance</vt:lpstr>
      <vt:lpstr>New Baseline</vt:lpstr>
      <vt:lpstr>Experiment 2</vt:lpstr>
      <vt:lpstr>Experiment 3</vt:lpstr>
      <vt:lpstr>Conclusions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“Missingness”</dc:title>
  <dc:creator>Rhea Banerjee</dc:creator>
  <cp:lastModifiedBy>Rhea Banerjee</cp:lastModifiedBy>
  <cp:revision>22</cp:revision>
  <dcterms:created xsi:type="dcterms:W3CDTF">2022-04-08T15:46:35Z</dcterms:created>
  <dcterms:modified xsi:type="dcterms:W3CDTF">2022-04-26T15:45:36Z</dcterms:modified>
</cp:coreProperties>
</file>