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7" r:id="rId4"/>
    <p:sldId id="259" r:id="rId5"/>
    <p:sldId id="260" r:id="rId6"/>
    <p:sldId id="261" r:id="rId7"/>
    <p:sldId id="262" r:id="rId8"/>
    <p:sldId id="263" r:id="rId9"/>
    <p:sldId id="264" r:id="rId10"/>
    <p:sldId id="267" r:id="rId11"/>
    <p:sldId id="265" r:id="rId12"/>
    <p:sldId id="266" r:id="rId13"/>
    <p:sldId id="272" r:id="rId14"/>
    <p:sldId id="268" r:id="rId15"/>
    <p:sldId id="270" r:id="rId16"/>
    <p:sldId id="269"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E6FF"/>
    <a:srgbClr val="5F987E"/>
    <a:srgbClr val="CEA630"/>
    <a:srgbClr val="575AA7"/>
    <a:srgbClr val="D04F45"/>
    <a:srgbClr val="CD4F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4"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8B0E6-AC3A-44F4-83BC-8365BDE1B3CD}" type="datetimeFigureOut">
              <a:rPr lang="en-US" smtClean="0"/>
              <a:t>7/21/2022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9A5C90-4655-4B4F-AAFF-EDFA0F253C8D}" type="slidenum">
              <a:rPr lang="en-US" smtClean="0"/>
              <a:t>‹#›</a:t>
            </a:fld>
            <a:endParaRPr lang="en-US"/>
          </a:p>
        </p:txBody>
      </p:sp>
    </p:spTree>
    <p:extLst>
      <p:ext uri="{BB962C8B-B14F-4D97-AF65-F5344CB8AC3E}">
        <p14:creationId xmlns:p14="http://schemas.microsoft.com/office/powerpoint/2010/main" val="949840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9A5C90-4655-4B4F-AAFF-EDFA0F253C8D}" type="slidenum">
              <a:rPr lang="en-US" smtClean="0"/>
              <a:t>1</a:t>
            </a:fld>
            <a:endParaRPr lang="en-US"/>
          </a:p>
        </p:txBody>
      </p:sp>
    </p:spTree>
    <p:extLst>
      <p:ext uri="{BB962C8B-B14F-4D97-AF65-F5344CB8AC3E}">
        <p14:creationId xmlns:p14="http://schemas.microsoft.com/office/powerpoint/2010/main" val="327461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9A5C90-4655-4B4F-AAFF-EDFA0F253C8D}" type="slidenum">
              <a:rPr lang="en-US" smtClean="0"/>
              <a:t>2</a:t>
            </a:fld>
            <a:endParaRPr lang="en-US"/>
          </a:p>
        </p:txBody>
      </p:sp>
    </p:spTree>
    <p:extLst>
      <p:ext uri="{BB962C8B-B14F-4D97-AF65-F5344CB8AC3E}">
        <p14:creationId xmlns:p14="http://schemas.microsoft.com/office/powerpoint/2010/main" val="1325031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02E3-2C8A-8915-1A5E-32BAD1E373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4F2182-CE8E-A831-17D2-2EC983F96D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BA49A2-39B9-FBD3-BFDB-8F9D6925B534}"/>
              </a:ext>
            </a:extLst>
          </p:cNvPr>
          <p:cNvSpPr>
            <a:spLocks noGrp="1"/>
          </p:cNvSpPr>
          <p:nvPr>
            <p:ph type="dt" sz="half" idx="10"/>
          </p:nvPr>
        </p:nvSpPr>
        <p:spPr/>
        <p:txBody>
          <a:bodyPr/>
          <a:lstStyle/>
          <a:p>
            <a:fld id="{14BC1272-29CF-4AF3-9EC6-6A18980EB12E}" type="datetimeFigureOut">
              <a:rPr lang="en-US" smtClean="0"/>
              <a:t>7/21/2022</a:t>
            </a:fld>
            <a:endParaRPr lang="en-US"/>
          </a:p>
        </p:txBody>
      </p:sp>
      <p:sp>
        <p:nvSpPr>
          <p:cNvPr id="5" name="Footer Placeholder 4">
            <a:extLst>
              <a:ext uri="{FF2B5EF4-FFF2-40B4-BE49-F238E27FC236}">
                <a16:creationId xmlns:a16="http://schemas.microsoft.com/office/drawing/2014/main" id="{BAB6C45E-E7BC-1969-F9E8-EECF192DB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EAD81-7834-77FE-004F-B940F5281A28}"/>
              </a:ext>
            </a:extLst>
          </p:cNvPr>
          <p:cNvSpPr>
            <a:spLocks noGrp="1"/>
          </p:cNvSpPr>
          <p:nvPr>
            <p:ph type="sldNum" sz="quarter" idx="12"/>
          </p:nvPr>
        </p:nvSpPr>
        <p:spPr/>
        <p:txBody>
          <a:bodyPr/>
          <a:lstStyle/>
          <a:p>
            <a:fld id="{FFFD0185-C2FA-4C45-A7D2-9FFE62DA0F13}" type="slidenum">
              <a:rPr lang="en-US" smtClean="0"/>
              <a:t>‹#›</a:t>
            </a:fld>
            <a:endParaRPr lang="en-US"/>
          </a:p>
        </p:txBody>
      </p:sp>
    </p:spTree>
    <p:extLst>
      <p:ext uri="{BB962C8B-B14F-4D97-AF65-F5344CB8AC3E}">
        <p14:creationId xmlns:p14="http://schemas.microsoft.com/office/powerpoint/2010/main" val="2450185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8313-E407-8C2E-A789-2A111F7738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5DA0E7-C6DD-A780-96A0-1EA9BBE319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C3EC7E-24B1-F187-694C-B7E02E85E501}"/>
              </a:ext>
            </a:extLst>
          </p:cNvPr>
          <p:cNvSpPr>
            <a:spLocks noGrp="1"/>
          </p:cNvSpPr>
          <p:nvPr>
            <p:ph type="dt" sz="half" idx="10"/>
          </p:nvPr>
        </p:nvSpPr>
        <p:spPr/>
        <p:txBody>
          <a:bodyPr/>
          <a:lstStyle/>
          <a:p>
            <a:fld id="{14BC1272-29CF-4AF3-9EC6-6A18980EB12E}" type="datetimeFigureOut">
              <a:rPr lang="en-US" smtClean="0"/>
              <a:t>7/21/2022</a:t>
            </a:fld>
            <a:endParaRPr lang="en-US"/>
          </a:p>
        </p:txBody>
      </p:sp>
      <p:sp>
        <p:nvSpPr>
          <p:cNvPr id="5" name="Footer Placeholder 4">
            <a:extLst>
              <a:ext uri="{FF2B5EF4-FFF2-40B4-BE49-F238E27FC236}">
                <a16:creationId xmlns:a16="http://schemas.microsoft.com/office/drawing/2014/main" id="{6400BBEF-177E-CB24-1CC5-00CBBE9DE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66372-5F5E-55F3-2179-D5A1489FAD8A}"/>
              </a:ext>
            </a:extLst>
          </p:cNvPr>
          <p:cNvSpPr>
            <a:spLocks noGrp="1"/>
          </p:cNvSpPr>
          <p:nvPr>
            <p:ph type="sldNum" sz="quarter" idx="12"/>
          </p:nvPr>
        </p:nvSpPr>
        <p:spPr/>
        <p:txBody>
          <a:bodyPr/>
          <a:lstStyle/>
          <a:p>
            <a:fld id="{FFFD0185-C2FA-4C45-A7D2-9FFE62DA0F13}" type="slidenum">
              <a:rPr lang="en-US" smtClean="0"/>
              <a:t>‹#›</a:t>
            </a:fld>
            <a:endParaRPr lang="en-US"/>
          </a:p>
        </p:txBody>
      </p:sp>
    </p:spTree>
    <p:extLst>
      <p:ext uri="{BB962C8B-B14F-4D97-AF65-F5344CB8AC3E}">
        <p14:creationId xmlns:p14="http://schemas.microsoft.com/office/powerpoint/2010/main" val="757830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6E9831-37F9-4115-75E5-523889D3E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83615C-067E-2BBD-2508-AFD8FDD4D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D1B015-A04A-84B6-63A8-444E1DAB1CC9}"/>
              </a:ext>
            </a:extLst>
          </p:cNvPr>
          <p:cNvSpPr>
            <a:spLocks noGrp="1"/>
          </p:cNvSpPr>
          <p:nvPr>
            <p:ph type="dt" sz="half" idx="10"/>
          </p:nvPr>
        </p:nvSpPr>
        <p:spPr/>
        <p:txBody>
          <a:bodyPr/>
          <a:lstStyle/>
          <a:p>
            <a:fld id="{14BC1272-29CF-4AF3-9EC6-6A18980EB12E}" type="datetimeFigureOut">
              <a:rPr lang="en-US" smtClean="0"/>
              <a:t>7/21/2022</a:t>
            </a:fld>
            <a:endParaRPr lang="en-US"/>
          </a:p>
        </p:txBody>
      </p:sp>
      <p:sp>
        <p:nvSpPr>
          <p:cNvPr id="5" name="Footer Placeholder 4">
            <a:extLst>
              <a:ext uri="{FF2B5EF4-FFF2-40B4-BE49-F238E27FC236}">
                <a16:creationId xmlns:a16="http://schemas.microsoft.com/office/drawing/2014/main" id="{8A7EA102-5FB7-5413-882E-187DFAEC5F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440CB-A848-2F8A-CFB7-007320657FC4}"/>
              </a:ext>
            </a:extLst>
          </p:cNvPr>
          <p:cNvSpPr>
            <a:spLocks noGrp="1"/>
          </p:cNvSpPr>
          <p:nvPr>
            <p:ph type="sldNum" sz="quarter" idx="12"/>
          </p:nvPr>
        </p:nvSpPr>
        <p:spPr/>
        <p:txBody>
          <a:bodyPr/>
          <a:lstStyle/>
          <a:p>
            <a:fld id="{FFFD0185-C2FA-4C45-A7D2-9FFE62DA0F13}" type="slidenum">
              <a:rPr lang="en-US" smtClean="0"/>
              <a:t>‹#›</a:t>
            </a:fld>
            <a:endParaRPr lang="en-US"/>
          </a:p>
        </p:txBody>
      </p:sp>
    </p:spTree>
    <p:extLst>
      <p:ext uri="{BB962C8B-B14F-4D97-AF65-F5344CB8AC3E}">
        <p14:creationId xmlns:p14="http://schemas.microsoft.com/office/powerpoint/2010/main" val="2873166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4D11-C778-5838-800D-72CE2E59F3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2CCB94-D891-0BF9-F582-D7087BA76D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539A5-B4DF-116E-F8E8-E202DB83876A}"/>
              </a:ext>
            </a:extLst>
          </p:cNvPr>
          <p:cNvSpPr>
            <a:spLocks noGrp="1"/>
          </p:cNvSpPr>
          <p:nvPr>
            <p:ph type="dt" sz="half" idx="10"/>
          </p:nvPr>
        </p:nvSpPr>
        <p:spPr/>
        <p:txBody>
          <a:bodyPr/>
          <a:lstStyle/>
          <a:p>
            <a:fld id="{14BC1272-29CF-4AF3-9EC6-6A18980EB12E}" type="datetimeFigureOut">
              <a:rPr lang="en-US" smtClean="0"/>
              <a:t>7/21/2022</a:t>
            </a:fld>
            <a:endParaRPr lang="en-US"/>
          </a:p>
        </p:txBody>
      </p:sp>
      <p:sp>
        <p:nvSpPr>
          <p:cNvPr id="5" name="Footer Placeholder 4">
            <a:extLst>
              <a:ext uri="{FF2B5EF4-FFF2-40B4-BE49-F238E27FC236}">
                <a16:creationId xmlns:a16="http://schemas.microsoft.com/office/drawing/2014/main" id="{F9AFF311-0F35-B104-48F0-EC09152F6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62AAF-274C-665C-F750-1A1947149A58}"/>
              </a:ext>
            </a:extLst>
          </p:cNvPr>
          <p:cNvSpPr>
            <a:spLocks noGrp="1"/>
          </p:cNvSpPr>
          <p:nvPr>
            <p:ph type="sldNum" sz="quarter" idx="12"/>
          </p:nvPr>
        </p:nvSpPr>
        <p:spPr/>
        <p:txBody>
          <a:bodyPr/>
          <a:lstStyle/>
          <a:p>
            <a:fld id="{FFFD0185-C2FA-4C45-A7D2-9FFE62DA0F13}" type="slidenum">
              <a:rPr lang="en-US" smtClean="0"/>
              <a:t>‹#›</a:t>
            </a:fld>
            <a:endParaRPr lang="en-US"/>
          </a:p>
        </p:txBody>
      </p:sp>
    </p:spTree>
    <p:extLst>
      <p:ext uri="{BB962C8B-B14F-4D97-AF65-F5344CB8AC3E}">
        <p14:creationId xmlns:p14="http://schemas.microsoft.com/office/powerpoint/2010/main" val="257084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2F597-CAE6-27FB-C9FD-DD3EBBB588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1BFCE2-F253-6763-F104-2246DBFEB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1CB5E8-63D1-04EE-9AA6-A01691D81744}"/>
              </a:ext>
            </a:extLst>
          </p:cNvPr>
          <p:cNvSpPr>
            <a:spLocks noGrp="1"/>
          </p:cNvSpPr>
          <p:nvPr>
            <p:ph type="dt" sz="half" idx="10"/>
          </p:nvPr>
        </p:nvSpPr>
        <p:spPr/>
        <p:txBody>
          <a:bodyPr/>
          <a:lstStyle/>
          <a:p>
            <a:fld id="{14BC1272-29CF-4AF3-9EC6-6A18980EB12E}" type="datetimeFigureOut">
              <a:rPr lang="en-US" smtClean="0"/>
              <a:t>7/21/2022</a:t>
            </a:fld>
            <a:endParaRPr lang="en-US"/>
          </a:p>
        </p:txBody>
      </p:sp>
      <p:sp>
        <p:nvSpPr>
          <p:cNvPr id="5" name="Footer Placeholder 4">
            <a:extLst>
              <a:ext uri="{FF2B5EF4-FFF2-40B4-BE49-F238E27FC236}">
                <a16:creationId xmlns:a16="http://schemas.microsoft.com/office/drawing/2014/main" id="{5FFFF3CB-B68A-FD03-4F08-78483A47D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6A0B8-841D-935D-5763-BB9A4788ADF3}"/>
              </a:ext>
            </a:extLst>
          </p:cNvPr>
          <p:cNvSpPr>
            <a:spLocks noGrp="1"/>
          </p:cNvSpPr>
          <p:nvPr>
            <p:ph type="sldNum" sz="quarter" idx="12"/>
          </p:nvPr>
        </p:nvSpPr>
        <p:spPr/>
        <p:txBody>
          <a:bodyPr/>
          <a:lstStyle/>
          <a:p>
            <a:fld id="{FFFD0185-C2FA-4C45-A7D2-9FFE62DA0F13}" type="slidenum">
              <a:rPr lang="en-US" smtClean="0"/>
              <a:t>‹#›</a:t>
            </a:fld>
            <a:endParaRPr lang="en-US"/>
          </a:p>
        </p:txBody>
      </p:sp>
    </p:spTree>
    <p:extLst>
      <p:ext uri="{BB962C8B-B14F-4D97-AF65-F5344CB8AC3E}">
        <p14:creationId xmlns:p14="http://schemas.microsoft.com/office/powerpoint/2010/main" val="354161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BC4B-FB55-7AAB-98E2-6EBE7D6932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8E5B8A-DE1A-8C82-DDC0-E23B736036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1D95E9-7144-8AFF-45D9-A19A7F162B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A86A83-BD57-3094-7BA3-A3C5D5A4E65E}"/>
              </a:ext>
            </a:extLst>
          </p:cNvPr>
          <p:cNvSpPr>
            <a:spLocks noGrp="1"/>
          </p:cNvSpPr>
          <p:nvPr>
            <p:ph type="dt" sz="half" idx="10"/>
          </p:nvPr>
        </p:nvSpPr>
        <p:spPr/>
        <p:txBody>
          <a:bodyPr/>
          <a:lstStyle/>
          <a:p>
            <a:fld id="{14BC1272-29CF-4AF3-9EC6-6A18980EB12E}" type="datetimeFigureOut">
              <a:rPr lang="en-US" smtClean="0"/>
              <a:t>7/21/2022</a:t>
            </a:fld>
            <a:endParaRPr lang="en-US"/>
          </a:p>
        </p:txBody>
      </p:sp>
      <p:sp>
        <p:nvSpPr>
          <p:cNvPr id="6" name="Footer Placeholder 5">
            <a:extLst>
              <a:ext uri="{FF2B5EF4-FFF2-40B4-BE49-F238E27FC236}">
                <a16:creationId xmlns:a16="http://schemas.microsoft.com/office/drawing/2014/main" id="{41375195-7EB3-FC7A-149E-2C59E7B5B0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AFB5BE-05F9-5CD0-1B3C-AA6B6F1331F3}"/>
              </a:ext>
            </a:extLst>
          </p:cNvPr>
          <p:cNvSpPr>
            <a:spLocks noGrp="1"/>
          </p:cNvSpPr>
          <p:nvPr>
            <p:ph type="sldNum" sz="quarter" idx="12"/>
          </p:nvPr>
        </p:nvSpPr>
        <p:spPr/>
        <p:txBody>
          <a:bodyPr/>
          <a:lstStyle/>
          <a:p>
            <a:fld id="{FFFD0185-C2FA-4C45-A7D2-9FFE62DA0F13}" type="slidenum">
              <a:rPr lang="en-US" smtClean="0"/>
              <a:t>‹#›</a:t>
            </a:fld>
            <a:endParaRPr lang="en-US"/>
          </a:p>
        </p:txBody>
      </p:sp>
    </p:spTree>
    <p:extLst>
      <p:ext uri="{BB962C8B-B14F-4D97-AF65-F5344CB8AC3E}">
        <p14:creationId xmlns:p14="http://schemas.microsoft.com/office/powerpoint/2010/main" val="748675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2DCD-9E98-F3E9-0F5F-80A23E0C8F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84AD50-F3B8-747E-8320-5DCDE8A8F9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CB96BC-BC73-1F2E-4421-8142880F6F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44E447-7BA8-770F-D4F9-20A7B84E67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665227-E29E-4487-6E6C-DD066A2229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8C2827-2420-EC17-C59C-D770CDB2B85D}"/>
              </a:ext>
            </a:extLst>
          </p:cNvPr>
          <p:cNvSpPr>
            <a:spLocks noGrp="1"/>
          </p:cNvSpPr>
          <p:nvPr>
            <p:ph type="dt" sz="half" idx="10"/>
          </p:nvPr>
        </p:nvSpPr>
        <p:spPr/>
        <p:txBody>
          <a:bodyPr/>
          <a:lstStyle/>
          <a:p>
            <a:fld id="{14BC1272-29CF-4AF3-9EC6-6A18980EB12E}" type="datetimeFigureOut">
              <a:rPr lang="en-US" smtClean="0"/>
              <a:t>7/21/2022</a:t>
            </a:fld>
            <a:endParaRPr lang="en-US"/>
          </a:p>
        </p:txBody>
      </p:sp>
      <p:sp>
        <p:nvSpPr>
          <p:cNvPr id="8" name="Footer Placeholder 7">
            <a:extLst>
              <a:ext uri="{FF2B5EF4-FFF2-40B4-BE49-F238E27FC236}">
                <a16:creationId xmlns:a16="http://schemas.microsoft.com/office/drawing/2014/main" id="{E3D2E4D6-DE1D-78CD-2D13-6018A2641F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E0CCE4-1C6E-A409-6699-114D02FFB59E}"/>
              </a:ext>
            </a:extLst>
          </p:cNvPr>
          <p:cNvSpPr>
            <a:spLocks noGrp="1"/>
          </p:cNvSpPr>
          <p:nvPr>
            <p:ph type="sldNum" sz="quarter" idx="12"/>
          </p:nvPr>
        </p:nvSpPr>
        <p:spPr/>
        <p:txBody>
          <a:bodyPr/>
          <a:lstStyle/>
          <a:p>
            <a:fld id="{FFFD0185-C2FA-4C45-A7D2-9FFE62DA0F13}" type="slidenum">
              <a:rPr lang="en-US" smtClean="0"/>
              <a:t>‹#›</a:t>
            </a:fld>
            <a:endParaRPr lang="en-US"/>
          </a:p>
        </p:txBody>
      </p:sp>
    </p:spTree>
    <p:extLst>
      <p:ext uri="{BB962C8B-B14F-4D97-AF65-F5344CB8AC3E}">
        <p14:creationId xmlns:p14="http://schemas.microsoft.com/office/powerpoint/2010/main" val="124143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5F63-BA24-93CC-3C1D-61244F7104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430EC8-B42F-7F50-4D11-6627B07D8E88}"/>
              </a:ext>
            </a:extLst>
          </p:cNvPr>
          <p:cNvSpPr>
            <a:spLocks noGrp="1"/>
          </p:cNvSpPr>
          <p:nvPr>
            <p:ph type="dt" sz="half" idx="10"/>
          </p:nvPr>
        </p:nvSpPr>
        <p:spPr/>
        <p:txBody>
          <a:bodyPr/>
          <a:lstStyle/>
          <a:p>
            <a:fld id="{14BC1272-29CF-4AF3-9EC6-6A18980EB12E}" type="datetimeFigureOut">
              <a:rPr lang="en-US" smtClean="0"/>
              <a:t>7/21/2022</a:t>
            </a:fld>
            <a:endParaRPr lang="en-US"/>
          </a:p>
        </p:txBody>
      </p:sp>
      <p:sp>
        <p:nvSpPr>
          <p:cNvPr id="4" name="Footer Placeholder 3">
            <a:extLst>
              <a:ext uri="{FF2B5EF4-FFF2-40B4-BE49-F238E27FC236}">
                <a16:creationId xmlns:a16="http://schemas.microsoft.com/office/drawing/2014/main" id="{04207FF2-551E-64A9-23B3-1ECFEAFF57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78C6C7-4501-423F-3CD9-14ABAD992266}"/>
              </a:ext>
            </a:extLst>
          </p:cNvPr>
          <p:cNvSpPr>
            <a:spLocks noGrp="1"/>
          </p:cNvSpPr>
          <p:nvPr>
            <p:ph type="sldNum" sz="quarter" idx="12"/>
          </p:nvPr>
        </p:nvSpPr>
        <p:spPr/>
        <p:txBody>
          <a:bodyPr/>
          <a:lstStyle/>
          <a:p>
            <a:fld id="{FFFD0185-C2FA-4C45-A7D2-9FFE62DA0F13}" type="slidenum">
              <a:rPr lang="en-US" smtClean="0"/>
              <a:t>‹#›</a:t>
            </a:fld>
            <a:endParaRPr lang="en-US"/>
          </a:p>
        </p:txBody>
      </p:sp>
    </p:spTree>
    <p:extLst>
      <p:ext uri="{BB962C8B-B14F-4D97-AF65-F5344CB8AC3E}">
        <p14:creationId xmlns:p14="http://schemas.microsoft.com/office/powerpoint/2010/main" val="163323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0314D0-E7EC-DA52-06EB-36F94DF2D5A7}"/>
              </a:ext>
            </a:extLst>
          </p:cNvPr>
          <p:cNvSpPr>
            <a:spLocks noGrp="1"/>
          </p:cNvSpPr>
          <p:nvPr>
            <p:ph type="dt" sz="half" idx="10"/>
          </p:nvPr>
        </p:nvSpPr>
        <p:spPr/>
        <p:txBody>
          <a:bodyPr/>
          <a:lstStyle/>
          <a:p>
            <a:fld id="{14BC1272-29CF-4AF3-9EC6-6A18980EB12E}" type="datetimeFigureOut">
              <a:rPr lang="en-US" smtClean="0"/>
              <a:t>7/21/2022</a:t>
            </a:fld>
            <a:endParaRPr lang="en-US"/>
          </a:p>
        </p:txBody>
      </p:sp>
      <p:sp>
        <p:nvSpPr>
          <p:cNvPr id="3" name="Footer Placeholder 2">
            <a:extLst>
              <a:ext uri="{FF2B5EF4-FFF2-40B4-BE49-F238E27FC236}">
                <a16:creationId xmlns:a16="http://schemas.microsoft.com/office/drawing/2014/main" id="{5D5D54DA-51C1-A8A9-B64D-001763D9D3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62471C-2E09-22E6-58AA-BBD3A01EBCCB}"/>
              </a:ext>
            </a:extLst>
          </p:cNvPr>
          <p:cNvSpPr>
            <a:spLocks noGrp="1"/>
          </p:cNvSpPr>
          <p:nvPr>
            <p:ph type="sldNum" sz="quarter" idx="12"/>
          </p:nvPr>
        </p:nvSpPr>
        <p:spPr/>
        <p:txBody>
          <a:bodyPr/>
          <a:lstStyle/>
          <a:p>
            <a:fld id="{FFFD0185-C2FA-4C45-A7D2-9FFE62DA0F13}" type="slidenum">
              <a:rPr lang="en-US" smtClean="0"/>
              <a:t>‹#›</a:t>
            </a:fld>
            <a:endParaRPr lang="en-US"/>
          </a:p>
        </p:txBody>
      </p:sp>
    </p:spTree>
    <p:extLst>
      <p:ext uri="{BB962C8B-B14F-4D97-AF65-F5344CB8AC3E}">
        <p14:creationId xmlns:p14="http://schemas.microsoft.com/office/powerpoint/2010/main" val="1952321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24FD4-C37F-5817-30F8-46A6E42B8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DA4F4C-1E97-BE16-FA9F-04C694E1CA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B8E111-53CF-96EE-0554-47D9A4DE5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76A94-F0CE-FDF0-707F-04E6B8149566}"/>
              </a:ext>
            </a:extLst>
          </p:cNvPr>
          <p:cNvSpPr>
            <a:spLocks noGrp="1"/>
          </p:cNvSpPr>
          <p:nvPr>
            <p:ph type="dt" sz="half" idx="10"/>
          </p:nvPr>
        </p:nvSpPr>
        <p:spPr/>
        <p:txBody>
          <a:bodyPr/>
          <a:lstStyle/>
          <a:p>
            <a:fld id="{14BC1272-29CF-4AF3-9EC6-6A18980EB12E}" type="datetimeFigureOut">
              <a:rPr lang="en-US" smtClean="0"/>
              <a:t>7/21/2022</a:t>
            </a:fld>
            <a:endParaRPr lang="en-US"/>
          </a:p>
        </p:txBody>
      </p:sp>
      <p:sp>
        <p:nvSpPr>
          <p:cNvPr id="6" name="Footer Placeholder 5">
            <a:extLst>
              <a:ext uri="{FF2B5EF4-FFF2-40B4-BE49-F238E27FC236}">
                <a16:creationId xmlns:a16="http://schemas.microsoft.com/office/drawing/2014/main" id="{CB59D1BD-FC3D-C6E4-B75F-97DAC0978E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71E892-181C-66CF-1356-67B981F8746C}"/>
              </a:ext>
            </a:extLst>
          </p:cNvPr>
          <p:cNvSpPr>
            <a:spLocks noGrp="1"/>
          </p:cNvSpPr>
          <p:nvPr>
            <p:ph type="sldNum" sz="quarter" idx="12"/>
          </p:nvPr>
        </p:nvSpPr>
        <p:spPr/>
        <p:txBody>
          <a:bodyPr/>
          <a:lstStyle/>
          <a:p>
            <a:fld id="{FFFD0185-C2FA-4C45-A7D2-9FFE62DA0F13}" type="slidenum">
              <a:rPr lang="en-US" smtClean="0"/>
              <a:t>‹#›</a:t>
            </a:fld>
            <a:endParaRPr lang="en-US"/>
          </a:p>
        </p:txBody>
      </p:sp>
    </p:spTree>
    <p:extLst>
      <p:ext uri="{BB962C8B-B14F-4D97-AF65-F5344CB8AC3E}">
        <p14:creationId xmlns:p14="http://schemas.microsoft.com/office/powerpoint/2010/main" val="60501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47BC1-53FC-E2E8-DB73-DF3089256D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E04FB1-A250-9C43-E02B-666E9B0E46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F01880-33E3-F2B0-0B3C-8B6960BE39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D5DEB2-F44D-5E8D-4C21-908300FF653C}"/>
              </a:ext>
            </a:extLst>
          </p:cNvPr>
          <p:cNvSpPr>
            <a:spLocks noGrp="1"/>
          </p:cNvSpPr>
          <p:nvPr>
            <p:ph type="dt" sz="half" idx="10"/>
          </p:nvPr>
        </p:nvSpPr>
        <p:spPr/>
        <p:txBody>
          <a:bodyPr/>
          <a:lstStyle/>
          <a:p>
            <a:fld id="{14BC1272-29CF-4AF3-9EC6-6A18980EB12E}" type="datetimeFigureOut">
              <a:rPr lang="en-US" smtClean="0"/>
              <a:t>7/21/2022</a:t>
            </a:fld>
            <a:endParaRPr lang="en-US"/>
          </a:p>
        </p:txBody>
      </p:sp>
      <p:sp>
        <p:nvSpPr>
          <p:cNvPr id="6" name="Footer Placeholder 5">
            <a:extLst>
              <a:ext uri="{FF2B5EF4-FFF2-40B4-BE49-F238E27FC236}">
                <a16:creationId xmlns:a16="http://schemas.microsoft.com/office/drawing/2014/main" id="{D62B90EE-04EA-B1B4-C8D3-E6DCAFC3A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7E7BBA-B9B5-EDEA-A8A3-2521A3517A91}"/>
              </a:ext>
            </a:extLst>
          </p:cNvPr>
          <p:cNvSpPr>
            <a:spLocks noGrp="1"/>
          </p:cNvSpPr>
          <p:nvPr>
            <p:ph type="sldNum" sz="quarter" idx="12"/>
          </p:nvPr>
        </p:nvSpPr>
        <p:spPr/>
        <p:txBody>
          <a:bodyPr/>
          <a:lstStyle/>
          <a:p>
            <a:fld id="{FFFD0185-C2FA-4C45-A7D2-9FFE62DA0F13}" type="slidenum">
              <a:rPr lang="en-US" smtClean="0"/>
              <a:t>‹#›</a:t>
            </a:fld>
            <a:endParaRPr lang="en-US"/>
          </a:p>
        </p:txBody>
      </p:sp>
    </p:spTree>
    <p:extLst>
      <p:ext uri="{BB962C8B-B14F-4D97-AF65-F5344CB8AC3E}">
        <p14:creationId xmlns:p14="http://schemas.microsoft.com/office/powerpoint/2010/main" val="92893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0D27DE-C492-3D54-9908-F70D7F8E9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F90C99-0303-DC5E-066C-D733281F4D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ED4A2C-F8DF-B2B0-D56E-9328D60E97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BC1272-29CF-4AF3-9EC6-6A18980EB12E}" type="datetimeFigureOut">
              <a:rPr lang="en-US" smtClean="0"/>
              <a:t>7/21/2022</a:t>
            </a:fld>
            <a:endParaRPr lang="en-US"/>
          </a:p>
        </p:txBody>
      </p:sp>
      <p:sp>
        <p:nvSpPr>
          <p:cNvPr id="5" name="Footer Placeholder 4">
            <a:extLst>
              <a:ext uri="{FF2B5EF4-FFF2-40B4-BE49-F238E27FC236}">
                <a16:creationId xmlns:a16="http://schemas.microsoft.com/office/drawing/2014/main" id="{583CC90F-A6FB-3EA4-45BF-C6BED2A4F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F07CAE-391E-B4CB-5608-E4F821DCEC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D0185-C2FA-4C45-A7D2-9FFE62DA0F13}" type="slidenum">
              <a:rPr lang="en-US" smtClean="0"/>
              <a:t>‹#›</a:t>
            </a:fld>
            <a:endParaRPr lang="en-US"/>
          </a:p>
        </p:txBody>
      </p:sp>
    </p:spTree>
    <p:extLst>
      <p:ext uri="{BB962C8B-B14F-4D97-AF65-F5344CB8AC3E}">
        <p14:creationId xmlns:p14="http://schemas.microsoft.com/office/powerpoint/2010/main" val="654984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jpeg"/><Relationship Id="rId7"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515AEAB6-76FF-1515-A27C-33A7451541EF}"/>
              </a:ext>
            </a:extLst>
          </p:cNvPr>
          <p:cNvPicPr>
            <a:picLocks noChangeAspect="1"/>
          </p:cNvPicPr>
          <p:nvPr/>
        </p:nvPicPr>
        <p:blipFill rotWithShape="1">
          <a:blip r:embed="rId3">
            <a:extLst>
              <a:ext uri="{28A0092B-C50C-407E-A947-70E740481C1C}">
                <a14:useLocalDpi xmlns:a14="http://schemas.microsoft.com/office/drawing/2010/main" val="0"/>
              </a:ext>
            </a:extLst>
          </a:blip>
          <a:srcRect l="4198" t="30551" r="75269" b="30041"/>
          <a:stretch/>
        </p:blipFill>
        <p:spPr>
          <a:xfrm>
            <a:off x="863101" y="2451657"/>
            <a:ext cx="1718365" cy="1855304"/>
          </a:xfrm>
          <a:prstGeom prst="rect">
            <a:avLst/>
          </a:prstGeom>
        </p:spPr>
      </p:pic>
      <p:pic>
        <p:nvPicPr>
          <p:cNvPr id="42" name="Picture 41" descr="A picture containing text&#10;&#10;Description automatically generated">
            <a:extLst>
              <a:ext uri="{FF2B5EF4-FFF2-40B4-BE49-F238E27FC236}">
                <a16:creationId xmlns:a16="http://schemas.microsoft.com/office/drawing/2014/main" id="{6BBD22BE-0ED5-ACF1-CF14-3BA1F5AE83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295" y="-149688"/>
            <a:ext cx="1913560" cy="1913560"/>
          </a:xfrm>
          <a:prstGeom prst="rect">
            <a:avLst/>
          </a:prstGeom>
        </p:spPr>
      </p:pic>
      <p:pic>
        <p:nvPicPr>
          <p:cNvPr id="13" name="Graphic 12" descr="Magnifying glass with solid fill">
            <a:extLst>
              <a:ext uri="{FF2B5EF4-FFF2-40B4-BE49-F238E27FC236}">
                <a16:creationId xmlns:a16="http://schemas.microsoft.com/office/drawing/2014/main" id="{B8D3AAB6-DA09-CD34-C699-EEFC669856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97169" y="288420"/>
            <a:ext cx="579178" cy="575874"/>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542FAFE4-7007-0F6C-92A4-5D85824F8F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81664" y="1539659"/>
            <a:ext cx="1099802" cy="1099802"/>
          </a:xfrm>
          <a:prstGeom prst="rect">
            <a:avLst/>
          </a:prstGeom>
        </p:spPr>
      </p:pic>
      <p:pic>
        <p:nvPicPr>
          <p:cNvPr id="21" name="Picture 20" descr="Icon&#10;&#10;Description automatically generated">
            <a:extLst>
              <a:ext uri="{FF2B5EF4-FFF2-40B4-BE49-F238E27FC236}">
                <a16:creationId xmlns:a16="http://schemas.microsoft.com/office/drawing/2014/main" id="{70B96EE1-6B26-D2F2-AB7F-0091B40A84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590" y="2639461"/>
            <a:ext cx="952500" cy="952500"/>
          </a:xfrm>
          <a:prstGeom prst="rect">
            <a:avLst/>
          </a:prstGeom>
        </p:spPr>
      </p:pic>
      <p:pic>
        <p:nvPicPr>
          <p:cNvPr id="23" name="Picture 22" descr="Icon&#10;&#10;Description automatically generated">
            <a:extLst>
              <a:ext uri="{FF2B5EF4-FFF2-40B4-BE49-F238E27FC236}">
                <a16:creationId xmlns:a16="http://schemas.microsoft.com/office/drawing/2014/main" id="{5FD1EB66-72C3-5448-5E07-D13F59AFCFB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2735" y="4258138"/>
            <a:ext cx="799548" cy="799548"/>
          </a:xfrm>
          <a:prstGeom prst="rect">
            <a:avLst/>
          </a:prstGeom>
        </p:spPr>
      </p:pic>
      <p:pic>
        <p:nvPicPr>
          <p:cNvPr id="26" name="Picture 25" descr="Diagram&#10;&#10;Description automatically generated">
            <a:extLst>
              <a:ext uri="{FF2B5EF4-FFF2-40B4-BE49-F238E27FC236}">
                <a16:creationId xmlns:a16="http://schemas.microsoft.com/office/drawing/2014/main" id="{14BA2344-4CE6-C9C6-5EC1-2FD91F47EE3E}"/>
              </a:ext>
            </a:extLst>
          </p:cNvPr>
          <p:cNvPicPr>
            <a:picLocks noChangeAspect="1"/>
          </p:cNvPicPr>
          <p:nvPr/>
        </p:nvPicPr>
        <p:blipFill rotWithShape="1">
          <a:blip r:embed="rId10">
            <a:extLst>
              <a:ext uri="{28A0092B-C50C-407E-A947-70E740481C1C}">
                <a14:useLocalDpi xmlns:a14="http://schemas.microsoft.com/office/drawing/2010/main" val="0"/>
              </a:ext>
            </a:extLst>
          </a:blip>
          <a:srcRect l="28304" t="16440" r="29046" b="23885"/>
          <a:stretch/>
        </p:blipFill>
        <p:spPr>
          <a:xfrm>
            <a:off x="4086097" y="1250185"/>
            <a:ext cx="4678018" cy="3682203"/>
          </a:xfrm>
          <a:prstGeom prst="rect">
            <a:avLst/>
          </a:prstGeom>
        </p:spPr>
      </p:pic>
      <p:sp>
        <p:nvSpPr>
          <p:cNvPr id="27" name="TextBox 26">
            <a:extLst>
              <a:ext uri="{FF2B5EF4-FFF2-40B4-BE49-F238E27FC236}">
                <a16:creationId xmlns:a16="http://schemas.microsoft.com/office/drawing/2014/main" id="{A2E40CB1-C447-6C1A-7491-0470A1EFF9BB}"/>
              </a:ext>
            </a:extLst>
          </p:cNvPr>
          <p:cNvSpPr txBox="1"/>
          <p:nvPr/>
        </p:nvSpPr>
        <p:spPr>
          <a:xfrm>
            <a:off x="1481664" y="3379309"/>
            <a:ext cx="609600" cy="584775"/>
          </a:xfrm>
          <a:prstGeom prst="rect">
            <a:avLst/>
          </a:prstGeom>
          <a:noFill/>
        </p:spPr>
        <p:txBody>
          <a:bodyPr wrap="square" rtlCol="0">
            <a:spAutoFit/>
          </a:bodyPr>
          <a:lstStyle/>
          <a:p>
            <a:r>
              <a:rPr lang="en-US" sz="3200" b="1" dirty="0">
                <a:latin typeface="Dreaming Outloud Script Pro" panose="020B0604020202020204" pitchFamily="66" charset="0"/>
                <a:cs typeface="Dreaming Outloud Script Pro" panose="020B0604020202020204" pitchFamily="66" charset="0"/>
              </a:rPr>
              <a:t>??</a:t>
            </a:r>
          </a:p>
        </p:txBody>
      </p:sp>
      <p:sp>
        <p:nvSpPr>
          <p:cNvPr id="28" name="TextBox 27">
            <a:extLst>
              <a:ext uri="{FF2B5EF4-FFF2-40B4-BE49-F238E27FC236}">
                <a16:creationId xmlns:a16="http://schemas.microsoft.com/office/drawing/2014/main" id="{2810B406-460A-6BEA-04AF-AF5EEEB3CDC7}"/>
              </a:ext>
            </a:extLst>
          </p:cNvPr>
          <p:cNvSpPr txBox="1"/>
          <p:nvPr/>
        </p:nvSpPr>
        <p:spPr>
          <a:xfrm>
            <a:off x="7080225" y="2696244"/>
            <a:ext cx="1144105" cy="483466"/>
          </a:xfrm>
          <a:prstGeom prst="rect">
            <a:avLst/>
          </a:prstGeom>
          <a:noFill/>
        </p:spPr>
        <p:txBody>
          <a:bodyPr wrap="square" rtlCol="0">
            <a:spAutoFit/>
          </a:bodyPr>
          <a:lstStyle/>
          <a:p>
            <a:pPr algn="ctr">
              <a:lnSpc>
                <a:spcPts val="1400"/>
              </a:lnSpc>
            </a:pPr>
            <a:r>
              <a:rPr lang="en-US" b="1" dirty="0">
                <a:solidFill>
                  <a:srgbClr val="CD4F43"/>
                </a:solidFill>
                <a:latin typeface="Dreaming Outloud Pro" panose="020B0604020202020204" pitchFamily="66" charset="0"/>
                <a:cs typeface="Dreaming Outloud Pro" panose="020B0604020202020204" pitchFamily="66" charset="0"/>
              </a:rPr>
              <a:t>G4</a:t>
            </a:r>
          </a:p>
          <a:p>
            <a:pPr algn="ctr">
              <a:lnSpc>
                <a:spcPts val="1400"/>
              </a:lnSpc>
            </a:pPr>
            <a:r>
              <a:rPr lang="en-US" b="1" dirty="0">
                <a:solidFill>
                  <a:srgbClr val="CD4F43"/>
                </a:solidFill>
                <a:latin typeface="Dreaming Outloud Pro" panose="020B0604020202020204" pitchFamily="66" charset="0"/>
                <a:cs typeface="Dreaming Outloud Pro" panose="020B0604020202020204" pitchFamily="66" charset="0"/>
              </a:rPr>
              <a:t>erupts</a:t>
            </a:r>
          </a:p>
        </p:txBody>
      </p:sp>
      <p:sp>
        <p:nvSpPr>
          <p:cNvPr id="30" name="TextBox 29">
            <a:extLst>
              <a:ext uri="{FF2B5EF4-FFF2-40B4-BE49-F238E27FC236}">
                <a16:creationId xmlns:a16="http://schemas.microsoft.com/office/drawing/2014/main" id="{8BBEAFBA-590C-E95A-C628-12BAB97C9EE6}"/>
              </a:ext>
            </a:extLst>
          </p:cNvPr>
          <p:cNvSpPr txBox="1"/>
          <p:nvPr/>
        </p:nvSpPr>
        <p:spPr>
          <a:xfrm>
            <a:off x="6034150" y="2703939"/>
            <a:ext cx="1285461" cy="475771"/>
          </a:xfrm>
          <a:prstGeom prst="rect">
            <a:avLst/>
          </a:prstGeom>
          <a:noFill/>
        </p:spPr>
        <p:txBody>
          <a:bodyPr wrap="square">
            <a:spAutoFit/>
          </a:bodyPr>
          <a:lstStyle/>
          <a:p>
            <a:pPr algn="ctr">
              <a:lnSpc>
                <a:spcPts val="1400"/>
              </a:lnSpc>
            </a:pPr>
            <a:r>
              <a:rPr lang="en-US" sz="1800" b="1" dirty="0">
                <a:solidFill>
                  <a:srgbClr val="575AA7"/>
                </a:solidFill>
                <a:latin typeface="Dreaming Outloud Pro" panose="020B0604020202020204" pitchFamily="66" charset="0"/>
                <a:cs typeface="Dreaming Outloud Pro" panose="020B0604020202020204" pitchFamily="66" charset="0"/>
              </a:rPr>
              <a:t>G1</a:t>
            </a:r>
          </a:p>
          <a:p>
            <a:pPr algn="ctr">
              <a:lnSpc>
                <a:spcPts val="1400"/>
              </a:lnSpc>
            </a:pPr>
            <a:r>
              <a:rPr lang="en-US" sz="1800" b="1" dirty="0">
                <a:solidFill>
                  <a:srgbClr val="575AA7"/>
                </a:solidFill>
                <a:latin typeface="Dreaming Outloud Pro" panose="020B0604020202020204" pitchFamily="66" charset="0"/>
                <a:cs typeface="Dreaming Outloud Pro" panose="020B0604020202020204" pitchFamily="66" charset="0"/>
              </a:rPr>
              <a:t>erupts</a:t>
            </a:r>
          </a:p>
        </p:txBody>
      </p:sp>
      <p:sp>
        <p:nvSpPr>
          <p:cNvPr id="31" name="TextBox 30">
            <a:extLst>
              <a:ext uri="{FF2B5EF4-FFF2-40B4-BE49-F238E27FC236}">
                <a16:creationId xmlns:a16="http://schemas.microsoft.com/office/drawing/2014/main" id="{A844A384-0A4A-7301-F23D-24CCD09A2A8C}"/>
              </a:ext>
            </a:extLst>
          </p:cNvPr>
          <p:cNvSpPr txBox="1"/>
          <p:nvPr/>
        </p:nvSpPr>
        <p:spPr>
          <a:xfrm rot="16200000">
            <a:off x="2962163" y="3427829"/>
            <a:ext cx="2267871" cy="319318"/>
          </a:xfrm>
          <a:prstGeom prst="rect">
            <a:avLst/>
          </a:prstGeom>
          <a:noFill/>
        </p:spPr>
        <p:txBody>
          <a:bodyPr wrap="square">
            <a:spAutoFit/>
          </a:bodyPr>
          <a:lstStyle/>
          <a:p>
            <a:pPr algn="ctr">
              <a:lnSpc>
                <a:spcPts val="1400"/>
              </a:lnSpc>
            </a:pPr>
            <a:r>
              <a:rPr lang="en-US" sz="2400" b="1" dirty="0">
                <a:latin typeface="Dreaming Outloud Pro" panose="020B0604020202020204" pitchFamily="66" charset="0"/>
                <a:cs typeface="Dreaming Outloud Pro" panose="020B0604020202020204" pitchFamily="66" charset="0"/>
              </a:rPr>
              <a:t>Temperature</a:t>
            </a:r>
          </a:p>
        </p:txBody>
      </p:sp>
      <p:sp>
        <p:nvSpPr>
          <p:cNvPr id="33" name="Rectangle 32">
            <a:extLst>
              <a:ext uri="{FF2B5EF4-FFF2-40B4-BE49-F238E27FC236}">
                <a16:creationId xmlns:a16="http://schemas.microsoft.com/office/drawing/2014/main" id="{186720EF-9016-C983-078A-E9A1BB6404B6}"/>
              </a:ext>
            </a:extLst>
          </p:cNvPr>
          <p:cNvSpPr/>
          <p:nvPr/>
        </p:nvSpPr>
        <p:spPr>
          <a:xfrm>
            <a:off x="4547962" y="4661091"/>
            <a:ext cx="3757129" cy="542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36E4EAF-5577-FC8A-1E61-69248D2C76A3}"/>
              </a:ext>
            </a:extLst>
          </p:cNvPr>
          <p:cNvSpPr/>
          <p:nvPr/>
        </p:nvSpPr>
        <p:spPr>
          <a:xfrm>
            <a:off x="8480813" y="1063647"/>
            <a:ext cx="2464904" cy="550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Icon&#10;&#10;Description automatically generated">
            <a:extLst>
              <a:ext uri="{FF2B5EF4-FFF2-40B4-BE49-F238E27FC236}">
                <a16:creationId xmlns:a16="http://schemas.microsoft.com/office/drawing/2014/main" id="{50156E96-1AD7-D51A-18F3-7E52BD44F16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92067" y="3378590"/>
            <a:ext cx="914400" cy="914400"/>
          </a:xfrm>
          <a:prstGeom prst="rect">
            <a:avLst/>
          </a:prstGeom>
        </p:spPr>
      </p:pic>
      <p:pic>
        <p:nvPicPr>
          <p:cNvPr id="47" name="Graphic 46" descr="Magnifying glass with solid fill">
            <a:extLst>
              <a:ext uri="{FF2B5EF4-FFF2-40B4-BE49-F238E27FC236}">
                <a16:creationId xmlns:a16="http://schemas.microsoft.com/office/drawing/2014/main" id="{C5C111F3-4823-79FA-CF73-8058419AD3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746826" y="26376"/>
            <a:ext cx="1599096" cy="1599096"/>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76E436F4-33E7-AF54-6F61-A961EF5F230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52429" y="288420"/>
            <a:ext cx="739045" cy="739045"/>
          </a:xfrm>
          <a:prstGeom prst="rect">
            <a:avLst/>
          </a:prstGeom>
        </p:spPr>
      </p:pic>
      <p:pic>
        <p:nvPicPr>
          <p:cNvPr id="51" name="Picture 50" descr="A picture containing text, clipart&#10;&#10;Description automatically generated">
            <a:extLst>
              <a:ext uri="{FF2B5EF4-FFF2-40B4-BE49-F238E27FC236}">
                <a16:creationId xmlns:a16="http://schemas.microsoft.com/office/drawing/2014/main" id="{EF6BBA68-BDA8-946A-56F3-95F1C04A581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52429" y="274449"/>
            <a:ext cx="458119" cy="458119"/>
          </a:xfrm>
          <a:prstGeom prst="rect">
            <a:avLst/>
          </a:prstGeom>
        </p:spPr>
      </p:pic>
      <p:sp>
        <p:nvSpPr>
          <p:cNvPr id="52" name="Rectangle 51">
            <a:extLst>
              <a:ext uri="{FF2B5EF4-FFF2-40B4-BE49-F238E27FC236}">
                <a16:creationId xmlns:a16="http://schemas.microsoft.com/office/drawing/2014/main" id="{6820B2AF-3CB2-80F5-072F-65404F354C95}"/>
              </a:ext>
            </a:extLst>
          </p:cNvPr>
          <p:cNvSpPr/>
          <p:nvPr/>
        </p:nvSpPr>
        <p:spPr>
          <a:xfrm>
            <a:off x="6058415" y="2278232"/>
            <a:ext cx="736224" cy="350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0B5EFD0-E252-9A09-114F-051075AFB6DC}"/>
              </a:ext>
            </a:extLst>
          </p:cNvPr>
          <p:cNvSpPr/>
          <p:nvPr/>
        </p:nvSpPr>
        <p:spPr>
          <a:xfrm>
            <a:off x="4672004" y="1253614"/>
            <a:ext cx="3552326" cy="13074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AAE299B4-0E1A-5A5B-3A1A-845BA9BB92F4}"/>
              </a:ext>
            </a:extLst>
          </p:cNvPr>
          <p:cNvSpPr/>
          <p:nvPr/>
        </p:nvSpPr>
        <p:spPr>
          <a:xfrm>
            <a:off x="4593840" y="2579621"/>
            <a:ext cx="861633" cy="2001212"/>
          </a:xfrm>
          <a:prstGeom prst="rect">
            <a:avLst/>
          </a:prstGeom>
          <a:noFill/>
          <a:ln w="12700">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54CE9479-3362-26C4-600D-19B788B3CD96}"/>
              </a:ext>
            </a:extLst>
          </p:cNvPr>
          <p:cNvSpPr/>
          <p:nvPr/>
        </p:nvSpPr>
        <p:spPr>
          <a:xfrm>
            <a:off x="7325998" y="2557627"/>
            <a:ext cx="861633" cy="2021002"/>
          </a:xfrm>
          <a:prstGeom prst="rect">
            <a:avLst/>
          </a:prstGeom>
          <a:noFill/>
          <a:ln w="12700">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E7F48263-59FC-F5C2-C132-D3B59862407C}"/>
              </a:ext>
            </a:extLst>
          </p:cNvPr>
          <p:cNvSpPr/>
          <p:nvPr/>
        </p:nvSpPr>
        <p:spPr>
          <a:xfrm>
            <a:off x="6115213" y="5075230"/>
            <a:ext cx="2464904" cy="550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2148AD2-A00A-BA64-9EEB-6B8F66C30578}"/>
              </a:ext>
            </a:extLst>
          </p:cNvPr>
          <p:cNvSpPr/>
          <p:nvPr/>
        </p:nvSpPr>
        <p:spPr>
          <a:xfrm>
            <a:off x="5025061" y="6333156"/>
            <a:ext cx="344556" cy="278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descr="Diagram&#10;&#10;Description automatically generated">
            <a:extLst>
              <a:ext uri="{FF2B5EF4-FFF2-40B4-BE49-F238E27FC236}">
                <a16:creationId xmlns:a16="http://schemas.microsoft.com/office/drawing/2014/main" id="{DE3B943D-CD19-5A30-2B59-E8B127737906}"/>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35206" t="17489" r="33842" b="62416"/>
          <a:stretch/>
        </p:blipFill>
        <p:spPr>
          <a:xfrm rot="10800000" flipH="1">
            <a:off x="4952872" y="4499277"/>
            <a:ext cx="3280789" cy="1219301"/>
          </a:xfrm>
          <a:prstGeom prst="rect">
            <a:avLst/>
          </a:prstGeom>
        </p:spPr>
      </p:pic>
      <p:sp>
        <p:nvSpPr>
          <p:cNvPr id="59" name="Rectangle 58">
            <a:extLst>
              <a:ext uri="{FF2B5EF4-FFF2-40B4-BE49-F238E27FC236}">
                <a16:creationId xmlns:a16="http://schemas.microsoft.com/office/drawing/2014/main" id="{3C3E0B62-0888-D61B-7A1E-D0959822E1BA}"/>
              </a:ext>
            </a:extLst>
          </p:cNvPr>
          <p:cNvSpPr/>
          <p:nvPr/>
        </p:nvSpPr>
        <p:spPr>
          <a:xfrm>
            <a:off x="6151477" y="4453367"/>
            <a:ext cx="544831" cy="313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71DCF83-4D2E-43E7-BD65-6783613A5DD4}"/>
              </a:ext>
            </a:extLst>
          </p:cNvPr>
          <p:cNvSpPr/>
          <p:nvPr/>
        </p:nvSpPr>
        <p:spPr>
          <a:xfrm>
            <a:off x="5816496" y="4875547"/>
            <a:ext cx="298717" cy="339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3E2F831D-F71C-10A8-D4E1-6CAE3167756E}"/>
              </a:ext>
            </a:extLst>
          </p:cNvPr>
          <p:cNvSpPr/>
          <p:nvPr/>
        </p:nvSpPr>
        <p:spPr>
          <a:xfrm>
            <a:off x="6860697" y="4875547"/>
            <a:ext cx="416858" cy="339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70903CA-A071-67AB-A9F7-888B946D6741}"/>
              </a:ext>
            </a:extLst>
          </p:cNvPr>
          <p:cNvSpPr/>
          <p:nvPr/>
        </p:nvSpPr>
        <p:spPr>
          <a:xfrm>
            <a:off x="6809688" y="5371257"/>
            <a:ext cx="1499468" cy="3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51E01FC-F2D5-4FD5-18A1-E1835D406E37}"/>
              </a:ext>
            </a:extLst>
          </p:cNvPr>
          <p:cNvSpPr/>
          <p:nvPr/>
        </p:nvSpPr>
        <p:spPr>
          <a:xfrm>
            <a:off x="8144143" y="1500122"/>
            <a:ext cx="416858" cy="339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CE96C5A-645B-19C3-0496-1E8F6479C28F}"/>
              </a:ext>
            </a:extLst>
          </p:cNvPr>
          <p:cNvSpPr/>
          <p:nvPr/>
        </p:nvSpPr>
        <p:spPr>
          <a:xfrm>
            <a:off x="5459593" y="4480753"/>
            <a:ext cx="416858" cy="339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EDFF21AC-FB9C-49E2-2E98-3B1D9C013F93}"/>
              </a:ext>
            </a:extLst>
          </p:cNvPr>
          <p:cNvSpPr txBox="1"/>
          <p:nvPr/>
        </p:nvSpPr>
        <p:spPr>
          <a:xfrm>
            <a:off x="5286315" y="4504198"/>
            <a:ext cx="2267871" cy="319318"/>
          </a:xfrm>
          <a:prstGeom prst="rect">
            <a:avLst/>
          </a:prstGeom>
          <a:noFill/>
        </p:spPr>
        <p:txBody>
          <a:bodyPr wrap="square">
            <a:spAutoFit/>
          </a:bodyPr>
          <a:lstStyle/>
          <a:p>
            <a:pPr algn="ctr">
              <a:lnSpc>
                <a:spcPts val="1400"/>
              </a:lnSpc>
            </a:pPr>
            <a:r>
              <a:rPr lang="en-US" sz="2400" b="1" dirty="0">
                <a:latin typeface="Dreaming Outloud Pro" panose="020B0604020202020204" pitchFamily="66" charset="0"/>
                <a:cs typeface="Dreaming Outloud Pro" panose="020B0604020202020204" pitchFamily="66" charset="0"/>
              </a:rPr>
              <a:t>Time</a:t>
            </a:r>
          </a:p>
        </p:txBody>
      </p:sp>
      <p:pic>
        <p:nvPicPr>
          <p:cNvPr id="67" name="Picture 66" descr="A picture containing text&#10;&#10;Description automatically generated">
            <a:extLst>
              <a:ext uri="{FF2B5EF4-FFF2-40B4-BE49-F238E27FC236}">
                <a16:creationId xmlns:a16="http://schemas.microsoft.com/office/drawing/2014/main" id="{71726198-9153-1841-5710-7DF98CA74C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09832" y="1228232"/>
            <a:ext cx="1099802" cy="1099802"/>
          </a:xfrm>
          <a:prstGeom prst="rect">
            <a:avLst/>
          </a:prstGeom>
        </p:spPr>
      </p:pic>
      <p:pic>
        <p:nvPicPr>
          <p:cNvPr id="68" name="Picture 67" descr="Icon&#10;&#10;Description automatically generated">
            <a:extLst>
              <a:ext uri="{FF2B5EF4-FFF2-40B4-BE49-F238E27FC236}">
                <a16:creationId xmlns:a16="http://schemas.microsoft.com/office/drawing/2014/main" id="{9F0DACB8-373F-2BF4-6700-C9D73A120C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76758" y="2328034"/>
            <a:ext cx="952500" cy="952500"/>
          </a:xfrm>
          <a:prstGeom prst="rect">
            <a:avLst/>
          </a:prstGeom>
        </p:spPr>
      </p:pic>
      <p:pic>
        <p:nvPicPr>
          <p:cNvPr id="69" name="Picture 68" descr="Icon&#10;&#10;Description automatically generated">
            <a:extLst>
              <a:ext uri="{FF2B5EF4-FFF2-40B4-BE49-F238E27FC236}">
                <a16:creationId xmlns:a16="http://schemas.microsoft.com/office/drawing/2014/main" id="{28372899-D93E-B154-6BC6-4306C60F953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78608" y="3810428"/>
            <a:ext cx="799548" cy="799548"/>
          </a:xfrm>
          <a:prstGeom prst="rect">
            <a:avLst/>
          </a:prstGeom>
        </p:spPr>
      </p:pic>
      <p:pic>
        <p:nvPicPr>
          <p:cNvPr id="71" name="Picture 70" descr="Icon&#10;&#10;Description automatically generated">
            <a:extLst>
              <a:ext uri="{FF2B5EF4-FFF2-40B4-BE49-F238E27FC236}">
                <a16:creationId xmlns:a16="http://schemas.microsoft.com/office/drawing/2014/main" id="{D84B36EE-0F7B-04D3-912C-419A94A365B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0235" y="3067163"/>
            <a:ext cx="914400" cy="914400"/>
          </a:xfrm>
          <a:prstGeom prst="rect">
            <a:avLst/>
          </a:prstGeom>
        </p:spPr>
      </p:pic>
      <p:pic>
        <p:nvPicPr>
          <p:cNvPr id="72" name="Picture 71" descr="Diagram&#10;&#10;Description automatically generated">
            <a:extLst>
              <a:ext uri="{FF2B5EF4-FFF2-40B4-BE49-F238E27FC236}">
                <a16:creationId xmlns:a16="http://schemas.microsoft.com/office/drawing/2014/main" id="{1FE63BD7-C176-E89F-B02C-6EBE5D3ECD86}"/>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75664" t="32052" r="3998" b="29666"/>
          <a:stretch/>
        </p:blipFill>
        <p:spPr>
          <a:xfrm>
            <a:off x="9673717" y="2124727"/>
            <a:ext cx="1702060" cy="1802296"/>
          </a:xfrm>
          <a:prstGeom prst="rect">
            <a:avLst/>
          </a:prstGeom>
        </p:spPr>
      </p:pic>
      <p:sp>
        <p:nvSpPr>
          <p:cNvPr id="73" name="Rectangle 72">
            <a:extLst>
              <a:ext uri="{FF2B5EF4-FFF2-40B4-BE49-F238E27FC236}">
                <a16:creationId xmlns:a16="http://schemas.microsoft.com/office/drawing/2014/main" id="{069858D4-0059-FABF-9B3B-E24C95C4C9CE}"/>
              </a:ext>
            </a:extLst>
          </p:cNvPr>
          <p:cNvSpPr/>
          <p:nvPr/>
        </p:nvSpPr>
        <p:spPr>
          <a:xfrm>
            <a:off x="9930291" y="2045511"/>
            <a:ext cx="410816" cy="411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23C8CFD7-C74B-132E-CD43-981266741240}"/>
              </a:ext>
            </a:extLst>
          </p:cNvPr>
          <p:cNvSpPr txBox="1"/>
          <p:nvPr/>
        </p:nvSpPr>
        <p:spPr>
          <a:xfrm>
            <a:off x="10256" y="4905213"/>
            <a:ext cx="4208670" cy="1908215"/>
          </a:xfrm>
          <a:prstGeom prst="rect">
            <a:avLst/>
          </a:prstGeom>
          <a:noFill/>
        </p:spPr>
        <p:txBody>
          <a:bodyPr wrap="square" rtlCol="0">
            <a:spAutoFit/>
          </a:bodyPr>
          <a:lstStyle/>
          <a:p>
            <a:pPr algn="just"/>
            <a:r>
              <a:rPr lang="en-US" sz="2800" b="1" i="1" dirty="0">
                <a:latin typeface="Dreaming Outloud Pro" panose="03050502040302030504" pitchFamily="66" charset="0"/>
                <a:cs typeface="Dreaming Outloud Pro" panose="03050502040302030504" pitchFamily="66" charset="0"/>
              </a:rPr>
              <a:t>1. </a:t>
            </a:r>
            <a:r>
              <a:rPr lang="en-US" b="1" dirty="0">
                <a:latin typeface="Dreaming Outloud Pro" panose="03050502040302030504" pitchFamily="66" charset="0"/>
                <a:cs typeface="Dreaming Outloud Pro" panose="03050502040302030504" pitchFamily="66" charset="0"/>
              </a:rPr>
              <a:t>The Yellowstone National Park (Wy, USA) has the greatest concentration of geysers worldwide. Eruption of one geyser usually causes eruptions of others, but we don’t know how. So how to get that perfectly-timed </a:t>
            </a:r>
            <a:r>
              <a:rPr lang="en-US" b="1" dirty="0" err="1">
                <a:latin typeface="Dreaming Outloud Pro" panose="03050502040302030504" pitchFamily="66" charset="0"/>
                <a:cs typeface="Dreaming Outloud Pro" panose="03050502040302030504" pitchFamily="66" charset="0"/>
              </a:rPr>
              <a:t>instagram</a:t>
            </a:r>
            <a:r>
              <a:rPr lang="en-US" b="1" dirty="0">
                <a:latin typeface="Dreaming Outloud Pro" panose="03050502040302030504" pitchFamily="66" charset="0"/>
                <a:cs typeface="Dreaming Outloud Pro" panose="03050502040302030504" pitchFamily="66" charset="0"/>
              </a:rPr>
              <a:t> shot?</a:t>
            </a:r>
          </a:p>
        </p:txBody>
      </p:sp>
      <p:sp>
        <p:nvSpPr>
          <p:cNvPr id="78" name="Rectangle 77">
            <a:extLst>
              <a:ext uri="{FF2B5EF4-FFF2-40B4-BE49-F238E27FC236}">
                <a16:creationId xmlns:a16="http://schemas.microsoft.com/office/drawing/2014/main" id="{4B98B68C-AC1A-C9B8-C3EA-E1114AE1161B}"/>
              </a:ext>
            </a:extLst>
          </p:cNvPr>
          <p:cNvSpPr/>
          <p:nvPr/>
        </p:nvSpPr>
        <p:spPr>
          <a:xfrm>
            <a:off x="7932712" y="1452366"/>
            <a:ext cx="1057119" cy="63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26167873-1952-8242-6DAA-DF238DD427D1}"/>
              </a:ext>
            </a:extLst>
          </p:cNvPr>
          <p:cNvSpPr txBox="1"/>
          <p:nvPr/>
        </p:nvSpPr>
        <p:spPr>
          <a:xfrm>
            <a:off x="3226760" y="-144621"/>
            <a:ext cx="6239613" cy="2739211"/>
          </a:xfrm>
          <a:prstGeom prst="rect">
            <a:avLst/>
          </a:prstGeom>
          <a:noFill/>
        </p:spPr>
        <p:txBody>
          <a:bodyPr wrap="square" rtlCol="0">
            <a:spAutoFit/>
          </a:bodyPr>
          <a:lstStyle/>
          <a:p>
            <a:pPr algn="just"/>
            <a:r>
              <a:rPr lang="en-US" sz="2800" b="1" i="1" dirty="0">
                <a:latin typeface="Dreaming Outloud Pro" panose="03050502040302030504" pitchFamily="66" charset="0"/>
                <a:cs typeface="Dreaming Outloud Pro" panose="03050502040302030504" pitchFamily="66" charset="0"/>
              </a:rPr>
              <a:t>2.</a:t>
            </a:r>
            <a:r>
              <a:rPr lang="en-US" b="1" dirty="0">
                <a:latin typeface="Dreaming Outloud Pro" panose="03050502040302030504" pitchFamily="66" charset="0"/>
                <a:cs typeface="Dreaming Outloud Pro" panose="03050502040302030504" pitchFamily="66" charset="0"/>
              </a:rPr>
              <a:t>To investigate geyser interactions, we recorded temperatures of 10 geysers continuously over 18 months. The geysers are hydraulically connected underground. But from outside, inferring those connections is difficult because the geyser interactions are delayed in time, and we lack a detailed understanding of the complex geophysics of the system. To make matters worse, geysers are very different from one another, some erupted only tens of times, while others erupted tens of thousands of times during recording!</a:t>
            </a:r>
          </a:p>
        </p:txBody>
      </p:sp>
      <p:sp>
        <p:nvSpPr>
          <p:cNvPr id="79" name="TextBox 78">
            <a:extLst>
              <a:ext uri="{FF2B5EF4-FFF2-40B4-BE49-F238E27FC236}">
                <a16:creationId xmlns:a16="http://schemas.microsoft.com/office/drawing/2014/main" id="{85846B01-2791-F7B9-52F5-ACE20EBF19B7}"/>
              </a:ext>
            </a:extLst>
          </p:cNvPr>
          <p:cNvSpPr txBox="1"/>
          <p:nvPr/>
        </p:nvSpPr>
        <p:spPr>
          <a:xfrm>
            <a:off x="4341417" y="5482518"/>
            <a:ext cx="4157665" cy="1354217"/>
          </a:xfrm>
          <a:prstGeom prst="rect">
            <a:avLst/>
          </a:prstGeom>
          <a:noFill/>
        </p:spPr>
        <p:txBody>
          <a:bodyPr wrap="square" rtlCol="0">
            <a:spAutoFit/>
          </a:bodyPr>
          <a:lstStyle/>
          <a:p>
            <a:pPr algn="just"/>
            <a:r>
              <a:rPr lang="en-US" sz="2800" b="1" i="1" dirty="0">
                <a:latin typeface="Dreaming Outloud Pro" panose="03050502040302030504" pitchFamily="66" charset="0"/>
                <a:cs typeface="Dreaming Outloud Pro" panose="03050502040302030504" pitchFamily="66" charset="0"/>
              </a:rPr>
              <a:t>3. </a:t>
            </a:r>
            <a:r>
              <a:rPr lang="en-US" b="1" dirty="0">
                <a:latin typeface="Dreaming Outloud Pro" panose="03050502040302030504" pitchFamily="66" charset="0"/>
                <a:cs typeface="Dreaming Outloud Pro" panose="03050502040302030504" pitchFamily="66" charset="0"/>
              </a:rPr>
              <a:t>Solution: Use the temperature data to train a neural network to give a computer model predicting future geyser temperatures from current ones!</a:t>
            </a:r>
          </a:p>
        </p:txBody>
      </p:sp>
      <p:sp>
        <p:nvSpPr>
          <p:cNvPr id="80" name="TextBox 79">
            <a:extLst>
              <a:ext uri="{FF2B5EF4-FFF2-40B4-BE49-F238E27FC236}">
                <a16:creationId xmlns:a16="http://schemas.microsoft.com/office/drawing/2014/main" id="{971D3232-1989-D7B6-DD17-4CEEF5612EBB}"/>
              </a:ext>
            </a:extLst>
          </p:cNvPr>
          <p:cNvSpPr txBox="1"/>
          <p:nvPr/>
        </p:nvSpPr>
        <p:spPr>
          <a:xfrm>
            <a:off x="8697553" y="4436157"/>
            <a:ext cx="3408804" cy="2462213"/>
          </a:xfrm>
          <a:prstGeom prst="rect">
            <a:avLst/>
          </a:prstGeom>
          <a:noFill/>
        </p:spPr>
        <p:txBody>
          <a:bodyPr wrap="square" rtlCol="0">
            <a:spAutoFit/>
          </a:bodyPr>
          <a:lstStyle/>
          <a:p>
            <a:pPr algn="just"/>
            <a:r>
              <a:rPr lang="en-US" sz="2800" b="1" i="1" dirty="0">
                <a:latin typeface="Dreaming Outloud Pro" panose="03050502040302030504" pitchFamily="66" charset="0"/>
                <a:cs typeface="Dreaming Outloud Pro" panose="03050502040302030504" pitchFamily="66" charset="0"/>
              </a:rPr>
              <a:t>4. </a:t>
            </a:r>
            <a:r>
              <a:rPr lang="en-US" b="1" dirty="0">
                <a:latin typeface="Dreaming Outloud Pro" panose="03050502040302030504" pitchFamily="66" charset="0"/>
                <a:cs typeface="Dreaming Outloud Pro" panose="03050502040302030504" pitchFamily="66" charset="0"/>
              </a:rPr>
              <a:t>When we dug into the computer model of the geyser system, we could decode how temperatures from different geysers are related with each other in that model. Voila! That gives the geyser interaction network now!</a:t>
            </a:r>
          </a:p>
        </p:txBody>
      </p:sp>
    </p:spTree>
    <p:extLst>
      <p:ext uri="{BB962C8B-B14F-4D97-AF65-F5344CB8AC3E}">
        <p14:creationId xmlns:p14="http://schemas.microsoft.com/office/powerpoint/2010/main" val="392120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AFFBC663-C7AF-0F46-009C-60EB7547E04C}"/>
              </a:ext>
            </a:extLst>
          </p:cNvPr>
          <p:cNvSpPr txBox="1"/>
          <p:nvPr/>
        </p:nvSpPr>
        <p:spPr>
          <a:xfrm>
            <a:off x="37164" y="74759"/>
            <a:ext cx="12117672" cy="3416320"/>
          </a:xfrm>
          <a:prstGeom prst="rect">
            <a:avLst/>
          </a:prstGeom>
          <a:noFill/>
        </p:spPr>
        <p:txBody>
          <a:bodyPr wrap="square" rtlCol="0">
            <a:spAutoFit/>
          </a:bodyPr>
          <a:lstStyle/>
          <a:p>
            <a:pPr algn="just"/>
            <a:r>
              <a:rPr lang="en-US" sz="3600" b="1" dirty="0">
                <a:latin typeface="Dreaming Outloud Pro" panose="03050502040302030504" pitchFamily="66" charset="0"/>
                <a:cs typeface="Dreaming Outloud Pro" panose="03050502040302030504" pitchFamily="66" charset="0"/>
              </a:rPr>
              <a:t>This is one of the earliest works we did. We developed a brand-new AI tool that can look at the dynamics of a complicated system with many moving components (think of multiple stock prices rising and crashing together as an example) and tell us how those components are interacting and influencing one another.</a:t>
            </a:r>
          </a:p>
        </p:txBody>
      </p:sp>
      <p:pic>
        <p:nvPicPr>
          <p:cNvPr id="7" name="Picture 6" descr="A picture containing text&#10;&#10;Description automatically generated">
            <a:extLst>
              <a:ext uri="{FF2B5EF4-FFF2-40B4-BE49-F238E27FC236}">
                <a16:creationId xmlns:a16="http://schemas.microsoft.com/office/drawing/2014/main" id="{81B13749-F0EB-CD3D-7CD9-AFF53793D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5671" y="3188369"/>
            <a:ext cx="1623460" cy="1623460"/>
          </a:xfrm>
          <a:prstGeom prst="rect">
            <a:avLst/>
          </a:prstGeom>
        </p:spPr>
      </p:pic>
      <p:sp>
        <p:nvSpPr>
          <p:cNvPr id="10" name="Thought Bubble: Cloud 9">
            <a:extLst>
              <a:ext uri="{FF2B5EF4-FFF2-40B4-BE49-F238E27FC236}">
                <a16:creationId xmlns:a16="http://schemas.microsoft.com/office/drawing/2014/main" id="{87BA5170-0A35-293C-7203-7630E85715BA}"/>
              </a:ext>
            </a:extLst>
          </p:cNvPr>
          <p:cNvSpPr/>
          <p:nvPr/>
        </p:nvSpPr>
        <p:spPr>
          <a:xfrm>
            <a:off x="10080320" y="2994016"/>
            <a:ext cx="1694046" cy="1157437"/>
          </a:xfrm>
          <a:prstGeom prst="cloudCallout">
            <a:avLst>
              <a:gd name="adj1" fmla="val -46401"/>
              <a:gd name="adj2" fmla="val 85785"/>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16B28500-0A0E-B4C2-F84A-621CBE87D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9626" y="4122941"/>
            <a:ext cx="1354756" cy="1354756"/>
          </a:xfrm>
          <a:prstGeom prst="rect">
            <a:avLst/>
          </a:prstGeom>
        </p:spPr>
      </p:pic>
      <p:sp>
        <p:nvSpPr>
          <p:cNvPr id="18" name="Oval 17">
            <a:extLst>
              <a:ext uri="{FF2B5EF4-FFF2-40B4-BE49-F238E27FC236}">
                <a16:creationId xmlns:a16="http://schemas.microsoft.com/office/drawing/2014/main" id="{61AD545B-8AF6-9018-FA6C-902E48C860F7}"/>
              </a:ext>
            </a:extLst>
          </p:cNvPr>
          <p:cNvSpPr/>
          <p:nvPr/>
        </p:nvSpPr>
        <p:spPr>
          <a:xfrm>
            <a:off x="9315915" y="4917707"/>
            <a:ext cx="182880" cy="182880"/>
          </a:xfrm>
          <a:prstGeom prst="ellipse">
            <a:avLst/>
          </a:pr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0006F87-DDBB-3A22-7343-8BE647660FB9}"/>
              </a:ext>
            </a:extLst>
          </p:cNvPr>
          <p:cNvSpPr/>
          <p:nvPr/>
        </p:nvSpPr>
        <p:spPr>
          <a:xfrm>
            <a:off x="9746043" y="4913856"/>
            <a:ext cx="182880" cy="182880"/>
          </a:xfrm>
          <a:prstGeom prst="ellipse">
            <a:avLst/>
          </a:pr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EBEB23D-D94B-ED07-5CDE-03B208F52595}"/>
              </a:ext>
            </a:extLst>
          </p:cNvPr>
          <p:cNvSpPr/>
          <p:nvPr/>
        </p:nvSpPr>
        <p:spPr>
          <a:xfrm>
            <a:off x="9697726" y="4862999"/>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5BF3097-E896-839F-9B65-4BD779C1E10F}"/>
              </a:ext>
            </a:extLst>
          </p:cNvPr>
          <p:cNvSpPr/>
          <p:nvPr/>
        </p:nvSpPr>
        <p:spPr>
          <a:xfrm>
            <a:off x="9250848" y="484984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picture containing text&#10;&#10;Description automatically generated">
            <a:extLst>
              <a:ext uri="{FF2B5EF4-FFF2-40B4-BE49-F238E27FC236}">
                <a16:creationId xmlns:a16="http://schemas.microsoft.com/office/drawing/2014/main" id="{68921BD6-DF59-3083-F8D3-64AF386F83E7}"/>
              </a:ext>
            </a:extLst>
          </p:cNvPr>
          <p:cNvPicPr>
            <a:picLocks noChangeAspect="1"/>
          </p:cNvPicPr>
          <p:nvPr/>
        </p:nvPicPr>
        <p:blipFill rotWithShape="1">
          <a:blip r:embed="rId2">
            <a:clrChange>
              <a:clrFrom>
                <a:srgbClr val="B5B5B5">
                  <a:alpha val="88627"/>
                </a:srgbClr>
              </a:clrFrom>
              <a:clrTo>
                <a:srgbClr val="B5B5B5">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rcRect t="42391" b="31121"/>
          <a:stretch/>
        </p:blipFill>
        <p:spPr>
          <a:xfrm flipH="1">
            <a:off x="7417146" y="4134451"/>
            <a:ext cx="1580510" cy="430017"/>
          </a:xfrm>
          <a:prstGeom prst="rect">
            <a:avLst/>
          </a:prstGeom>
        </p:spPr>
      </p:pic>
      <p:pic>
        <p:nvPicPr>
          <p:cNvPr id="26" name="Picture 25" descr="Icon&#10;&#10;Description automatically generated">
            <a:extLst>
              <a:ext uri="{FF2B5EF4-FFF2-40B4-BE49-F238E27FC236}">
                <a16:creationId xmlns:a16="http://schemas.microsoft.com/office/drawing/2014/main" id="{8DDD67BA-38C0-6C02-D951-9FF168F81C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8727" y="3124003"/>
            <a:ext cx="817231" cy="817231"/>
          </a:xfrm>
          <a:prstGeom prst="rect">
            <a:avLst/>
          </a:prstGeom>
        </p:spPr>
      </p:pic>
      <p:sp>
        <p:nvSpPr>
          <p:cNvPr id="27" name="TextBox 26">
            <a:extLst>
              <a:ext uri="{FF2B5EF4-FFF2-40B4-BE49-F238E27FC236}">
                <a16:creationId xmlns:a16="http://schemas.microsoft.com/office/drawing/2014/main" id="{A2FE8B3C-EB30-6E95-F329-CAD45A0C366F}"/>
              </a:ext>
            </a:extLst>
          </p:cNvPr>
          <p:cNvSpPr txBox="1"/>
          <p:nvPr/>
        </p:nvSpPr>
        <p:spPr>
          <a:xfrm>
            <a:off x="58907" y="3656527"/>
            <a:ext cx="7159308" cy="1815882"/>
          </a:xfrm>
          <a:prstGeom prst="rect">
            <a:avLst/>
          </a:prstGeom>
          <a:noFill/>
        </p:spPr>
        <p:txBody>
          <a:bodyPr wrap="square" rtlCol="0">
            <a:spAutoFit/>
          </a:bodyPr>
          <a:lstStyle/>
          <a:p>
            <a:pPr algn="just"/>
            <a:r>
              <a:rPr lang="en-US" sz="2800" b="1" dirty="0">
                <a:solidFill>
                  <a:schemeClr val="bg1">
                    <a:lumMod val="50000"/>
                  </a:schemeClr>
                </a:solidFill>
                <a:latin typeface="Dreaming Outloud Pro" panose="03050502040302030504" pitchFamily="66" charset="0"/>
                <a:cs typeface="Dreaming Outloud Pro" panose="03050502040302030504" pitchFamily="66" charset="0"/>
              </a:rPr>
              <a:t>The bonus?: Our method was explicitly designed to detect time-delayed interactions: the ones that take a long time to reveal themselves, like domino effects in economy.</a:t>
            </a:r>
          </a:p>
        </p:txBody>
      </p:sp>
      <p:pic>
        <p:nvPicPr>
          <p:cNvPr id="29" name="Picture 28" descr="Icon&#10;&#10;Description automatically generated">
            <a:extLst>
              <a:ext uri="{FF2B5EF4-FFF2-40B4-BE49-F238E27FC236}">
                <a16:creationId xmlns:a16="http://schemas.microsoft.com/office/drawing/2014/main" id="{DA75C8D4-9992-38D2-9801-E3FBD2090F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1299" y="5393265"/>
            <a:ext cx="1134533" cy="1134533"/>
          </a:xfrm>
          <a:prstGeom prst="rect">
            <a:avLst/>
          </a:prstGeom>
        </p:spPr>
      </p:pic>
    </p:spTree>
    <p:extLst>
      <p:ext uri="{BB962C8B-B14F-4D97-AF65-F5344CB8AC3E}">
        <p14:creationId xmlns:p14="http://schemas.microsoft.com/office/powerpoint/2010/main" val="271380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4C5FDB-7B45-CA36-0BE5-B30F88AE8D25}"/>
              </a:ext>
            </a:extLst>
          </p:cNvPr>
          <p:cNvSpPr txBox="1"/>
          <p:nvPr/>
        </p:nvSpPr>
        <p:spPr>
          <a:xfrm>
            <a:off x="37164" y="74759"/>
            <a:ext cx="12117672" cy="646331"/>
          </a:xfrm>
          <a:prstGeom prst="rect">
            <a:avLst/>
          </a:prstGeom>
          <a:noFill/>
        </p:spPr>
        <p:txBody>
          <a:bodyPr wrap="square" rtlCol="0">
            <a:spAutoFit/>
          </a:bodyPr>
          <a:lstStyle/>
          <a:p>
            <a:pPr algn="just"/>
            <a:r>
              <a:rPr lang="en-US" sz="3600" b="1" dirty="0">
                <a:latin typeface="Dreaming Outloud Pro" panose="03050502040302030504" pitchFamily="66" charset="0"/>
                <a:cs typeface="Dreaming Outloud Pro" panose="03050502040302030504" pitchFamily="66" charset="0"/>
              </a:rPr>
              <a:t>So here is how it works, broadly…</a:t>
            </a:r>
          </a:p>
        </p:txBody>
      </p:sp>
      <p:pic>
        <p:nvPicPr>
          <p:cNvPr id="4" name="Picture 3" descr="Diagram&#10;&#10;Description automatically generated">
            <a:extLst>
              <a:ext uri="{FF2B5EF4-FFF2-40B4-BE49-F238E27FC236}">
                <a16:creationId xmlns:a16="http://schemas.microsoft.com/office/drawing/2014/main" id="{3D17D8D7-2A70-51C0-9C84-1A33C97F6ED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33800" y="495033"/>
            <a:ext cx="5186099" cy="5186099"/>
          </a:xfrm>
          <a:prstGeom prst="rect">
            <a:avLst/>
          </a:prstGeom>
        </p:spPr>
      </p:pic>
      <p:sp>
        <p:nvSpPr>
          <p:cNvPr id="7" name="TextBox 6">
            <a:extLst>
              <a:ext uri="{FF2B5EF4-FFF2-40B4-BE49-F238E27FC236}">
                <a16:creationId xmlns:a16="http://schemas.microsoft.com/office/drawing/2014/main" id="{7EE1E34C-8DBF-E00A-8F9B-11F4749728C8}"/>
              </a:ext>
            </a:extLst>
          </p:cNvPr>
          <p:cNvSpPr txBox="1"/>
          <p:nvPr/>
        </p:nvSpPr>
        <p:spPr>
          <a:xfrm>
            <a:off x="643467" y="4711636"/>
            <a:ext cx="3039245" cy="1938992"/>
          </a:xfrm>
          <a:prstGeom prst="rect">
            <a:avLst/>
          </a:prstGeom>
          <a:noFill/>
        </p:spPr>
        <p:txBody>
          <a:bodyPr wrap="square" rtlCol="0">
            <a:spAutoFit/>
          </a:bodyPr>
          <a:lstStyle/>
          <a:p>
            <a:pPr algn="just"/>
            <a:r>
              <a:rPr lang="en-US" sz="2400" b="1" dirty="0">
                <a:solidFill>
                  <a:schemeClr val="accent1">
                    <a:lumMod val="75000"/>
                  </a:schemeClr>
                </a:solidFill>
                <a:latin typeface="Dreaming Outloud Pro" panose="03050502040302030504" pitchFamily="66" charset="0"/>
                <a:cs typeface="Dreaming Outloud Pro" panose="03050502040302030504" pitchFamily="66" charset="0"/>
              </a:rPr>
              <a:t>1.</a:t>
            </a:r>
            <a:r>
              <a:rPr lang="en-US" sz="2400" dirty="0">
                <a:solidFill>
                  <a:schemeClr val="bg1">
                    <a:lumMod val="50000"/>
                  </a:schemeClr>
                </a:solidFill>
                <a:latin typeface="Dreaming Outloud Pro" panose="03050502040302030504" pitchFamily="66" charset="0"/>
                <a:cs typeface="Dreaming Outloud Pro" panose="03050502040302030504" pitchFamily="66" charset="0"/>
              </a:rPr>
              <a:t> We have four nodes connected by an unknown network (think of prices of four stocks)…</a:t>
            </a:r>
          </a:p>
        </p:txBody>
      </p:sp>
      <p:sp>
        <p:nvSpPr>
          <p:cNvPr id="8" name="TextBox 7">
            <a:extLst>
              <a:ext uri="{FF2B5EF4-FFF2-40B4-BE49-F238E27FC236}">
                <a16:creationId xmlns:a16="http://schemas.microsoft.com/office/drawing/2014/main" id="{DA1E9D41-E78C-FC80-DC33-45C6A0D19441}"/>
              </a:ext>
            </a:extLst>
          </p:cNvPr>
          <p:cNvSpPr txBox="1"/>
          <p:nvPr/>
        </p:nvSpPr>
        <p:spPr>
          <a:xfrm>
            <a:off x="5497452" y="4792133"/>
            <a:ext cx="4048715" cy="1938992"/>
          </a:xfrm>
          <a:prstGeom prst="rect">
            <a:avLst/>
          </a:prstGeom>
          <a:noFill/>
        </p:spPr>
        <p:txBody>
          <a:bodyPr wrap="square" rtlCol="0">
            <a:spAutoFit/>
          </a:bodyPr>
          <a:lstStyle/>
          <a:p>
            <a:pPr algn="just"/>
            <a:r>
              <a:rPr lang="en-US" sz="2400" b="1" dirty="0">
                <a:solidFill>
                  <a:schemeClr val="accent1">
                    <a:lumMod val="75000"/>
                  </a:schemeClr>
                </a:solidFill>
                <a:latin typeface="Dreaming Outloud Pro" panose="03050502040302030504" pitchFamily="66" charset="0"/>
                <a:cs typeface="Dreaming Outloud Pro" panose="03050502040302030504" pitchFamily="66" charset="0"/>
              </a:rPr>
              <a:t>2.</a:t>
            </a:r>
            <a:r>
              <a:rPr lang="en-US" sz="2400" dirty="0">
                <a:solidFill>
                  <a:schemeClr val="bg1">
                    <a:lumMod val="50000"/>
                  </a:schemeClr>
                </a:solidFill>
                <a:latin typeface="Dreaming Outloud Pro" panose="03050502040302030504" pitchFamily="66" charset="0"/>
                <a:cs typeface="Dreaming Outloud Pro" panose="03050502040302030504" pitchFamily="66" charset="0"/>
              </a:rPr>
              <a:t> We have no clue how the nodes are linked, but we do have their dynamics recorded (again, think of a record of daily stock prices)…</a:t>
            </a:r>
          </a:p>
        </p:txBody>
      </p:sp>
      <p:sp>
        <p:nvSpPr>
          <p:cNvPr id="9" name="TextBox 8">
            <a:extLst>
              <a:ext uri="{FF2B5EF4-FFF2-40B4-BE49-F238E27FC236}">
                <a16:creationId xmlns:a16="http://schemas.microsoft.com/office/drawing/2014/main" id="{1605E0F9-0A8D-1F01-D97C-F8AFA21B04CA}"/>
              </a:ext>
            </a:extLst>
          </p:cNvPr>
          <p:cNvSpPr txBox="1"/>
          <p:nvPr/>
        </p:nvSpPr>
        <p:spPr>
          <a:xfrm>
            <a:off x="1446917" y="933327"/>
            <a:ext cx="4015496" cy="1938992"/>
          </a:xfrm>
          <a:prstGeom prst="rect">
            <a:avLst/>
          </a:prstGeom>
          <a:noFill/>
        </p:spPr>
        <p:txBody>
          <a:bodyPr wrap="square" rtlCol="0">
            <a:spAutoFit/>
          </a:bodyPr>
          <a:lstStyle/>
          <a:p>
            <a:pPr algn="just"/>
            <a:r>
              <a:rPr lang="en-US" sz="2000" b="1" dirty="0">
                <a:solidFill>
                  <a:schemeClr val="accent1">
                    <a:lumMod val="75000"/>
                  </a:schemeClr>
                </a:solidFill>
                <a:latin typeface="Dreaming Outloud Pro" panose="03050502040302030504" pitchFamily="66" charset="0"/>
                <a:cs typeface="Dreaming Outloud Pro" panose="03050502040302030504" pitchFamily="66" charset="0"/>
              </a:rPr>
              <a:t>3.</a:t>
            </a:r>
            <a:r>
              <a:rPr lang="en-US" sz="2000" dirty="0">
                <a:solidFill>
                  <a:schemeClr val="bg1">
                    <a:lumMod val="50000"/>
                  </a:schemeClr>
                </a:solidFill>
                <a:latin typeface="Dreaming Outloud Pro" panose="03050502040302030504" pitchFamily="66" charset="0"/>
                <a:cs typeface="Dreaming Outloud Pro" panose="03050502040302030504" pitchFamily="66" charset="0"/>
              </a:rPr>
              <a:t> Suppose we train an AI system to predict the dynamics of the four nodes at a much later time, just by looking at the present and past dynamics (like, will this stock crash next week?)…</a:t>
            </a:r>
          </a:p>
        </p:txBody>
      </p:sp>
      <p:sp>
        <p:nvSpPr>
          <p:cNvPr id="10" name="TextBox 9">
            <a:extLst>
              <a:ext uri="{FF2B5EF4-FFF2-40B4-BE49-F238E27FC236}">
                <a16:creationId xmlns:a16="http://schemas.microsoft.com/office/drawing/2014/main" id="{F5E39153-8350-16A8-CDFB-8536A67EDA09}"/>
              </a:ext>
            </a:extLst>
          </p:cNvPr>
          <p:cNvSpPr txBox="1"/>
          <p:nvPr/>
        </p:nvSpPr>
        <p:spPr>
          <a:xfrm>
            <a:off x="8621003" y="1274108"/>
            <a:ext cx="3355097" cy="3354765"/>
          </a:xfrm>
          <a:prstGeom prst="rect">
            <a:avLst/>
          </a:prstGeom>
          <a:noFill/>
        </p:spPr>
        <p:txBody>
          <a:bodyPr wrap="square" rtlCol="0">
            <a:spAutoFit/>
          </a:bodyPr>
          <a:lstStyle/>
          <a:p>
            <a:pPr algn="just"/>
            <a:r>
              <a:rPr lang="en-US" sz="2000" b="1" dirty="0">
                <a:solidFill>
                  <a:schemeClr val="accent1">
                    <a:lumMod val="75000"/>
                  </a:schemeClr>
                </a:solidFill>
                <a:latin typeface="Dreaming Outloud Pro" panose="03050502040302030504" pitchFamily="66" charset="0"/>
                <a:cs typeface="Dreaming Outloud Pro" panose="03050502040302030504" pitchFamily="66" charset="0"/>
              </a:rPr>
              <a:t>4.</a:t>
            </a:r>
            <a:r>
              <a:rPr lang="en-US" sz="2000" dirty="0">
                <a:solidFill>
                  <a:schemeClr val="bg1">
                    <a:lumMod val="50000"/>
                  </a:schemeClr>
                </a:solidFill>
                <a:latin typeface="Dreaming Outloud Pro" panose="03050502040302030504" pitchFamily="66" charset="0"/>
                <a:cs typeface="Dreaming Outloud Pro" panose="03050502040302030504" pitchFamily="66" charset="0"/>
              </a:rPr>
              <a:t> Now this trained AI better have an idea of the network model of how the nodes influence one another, if it wants to predict their future dynamics accurately…</a:t>
            </a:r>
          </a:p>
          <a:p>
            <a:pPr algn="just"/>
            <a:endParaRPr lang="en-US" sz="2000" dirty="0">
              <a:solidFill>
                <a:schemeClr val="bg1">
                  <a:lumMod val="50000"/>
                </a:schemeClr>
              </a:solidFill>
              <a:latin typeface="Dreaming Outloud Pro" panose="03050502040302030504" pitchFamily="66" charset="0"/>
              <a:cs typeface="Dreaming Outloud Pro" panose="03050502040302030504" pitchFamily="66" charset="0"/>
            </a:endParaRPr>
          </a:p>
          <a:p>
            <a:pPr algn="just"/>
            <a:r>
              <a:rPr lang="en-US" sz="2400" dirty="0">
                <a:solidFill>
                  <a:schemeClr val="tx1">
                    <a:lumMod val="65000"/>
                    <a:lumOff val="35000"/>
                  </a:schemeClr>
                </a:solidFill>
                <a:latin typeface="Dreaming Outloud Pro" panose="03050502040302030504" pitchFamily="66" charset="0"/>
                <a:cs typeface="Dreaming Outloud Pro" panose="03050502040302030504" pitchFamily="66" charset="0"/>
              </a:rPr>
              <a:t>That gives us the unknown network we were looking for!</a:t>
            </a:r>
          </a:p>
        </p:txBody>
      </p:sp>
    </p:spTree>
    <p:extLst>
      <p:ext uri="{BB962C8B-B14F-4D97-AF65-F5344CB8AC3E}">
        <p14:creationId xmlns:p14="http://schemas.microsoft.com/office/powerpoint/2010/main" val="1106877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D59C15-40FC-82B5-F579-6A67446A276D}"/>
              </a:ext>
            </a:extLst>
          </p:cNvPr>
          <p:cNvSpPr txBox="1"/>
          <p:nvPr/>
        </p:nvSpPr>
        <p:spPr>
          <a:xfrm>
            <a:off x="5050367" y="74759"/>
            <a:ext cx="7104468" cy="6740307"/>
          </a:xfrm>
          <a:prstGeom prst="rect">
            <a:avLst/>
          </a:prstGeom>
          <a:noFill/>
        </p:spPr>
        <p:txBody>
          <a:bodyPr wrap="square" rtlCol="0">
            <a:spAutoFit/>
          </a:bodyPr>
          <a:lstStyle/>
          <a:p>
            <a:pPr algn="just"/>
            <a:r>
              <a:rPr lang="en-US" sz="3600" b="1" dirty="0">
                <a:latin typeface="Dreaming Outloud Pro" panose="03050502040302030504" pitchFamily="66" charset="0"/>
                <a:cs typeface="Dreaming Outloud Pro" panose="03050502040302030504" pitchFamily="66" charset="0"/>
              </a:rPr>
              <a:t>To test whether our method is working on real data, we tried it on voltage recordings from 4 coupled optoelectronic oscillator circuits in our lab. These circuits switch between light signals and voltage signals. They can also be programmed to produce chaotic but synchronized outputs when coupled together – making them a really nice playground for nonlinear dynamics experiments!</a:t>
            </a:r>
          </a:p>
        </p:txBody>
      </p:sp>
      <p:pic>
        <p:nvPicPr>
          <p:cNvPr id="6" name="Picture 5" descr="Diagram&#10;&#10;Description automatically generated">
            <a:extLst>
              <a:ext uri="{FF2B5EF4-FFF2-40B4-BE49-F238E27FC236}">
                <a16:creationId xmlns:a16="http://schemas.microsoft.com/office/drawing/2014/main" id="{9F97AB0C-C2F3-7189-EF76-C0A1435D1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41" y="262896"/>
            <a:ext cx="3968892" cy="1960632"/>
          </a:xfrm>
          <a:prstGeom prst="rect">
            <a:avLst/>
          </a:prstGeom>
        </p:spPr>
      </p:pic>
      <p:sp>
        <p:nvSpPr>
          <p:cNvPr id="7" name="TextBox 6">
            <a:extLst>
              <a:ext uri="{FF2B5EF4-FFF2-40B4-BE49-F238E27FC236}">
                <a16:creationId xmlns:a16="http://schemas.microsoft.com/office/drawing/2014/main" id="{5B03C733-A7AD-BDA5-2147-A76EFFFE8B87}"/>
              </a:ext>
            </a:extLst>
          </p:cNvPr>
          <p:cNvSpPr txBox="1"/>
          <p:nvPr/>
        </p:nvSpPr>
        <p:spPr>
          <a:xfrm>
            <a:off x="194410" y="2316360"/>
            <a:ext cx="4326790" cy="1290738"/>
          </a:xfrm>
          <a:prstGeom prst="rect">
            <a:avLst/>
          </a:prstGeom>
          <a:noFill/>
        </p:spPr>
        <p:txBody>
          <a:bodyPr wrap="square" rtlCol="0">
            <a:spAutoFit/>
          </a:bodyPr>
          <a:lstStyle/>
          <a:p>
            <a:pPr algn="just">
              <a:lnSpc>
                <a:spcPts val="2300"/>
              </a:lnSpc>
            </a:pPr>
            <a:r>
              <a:rPr lang="en-US" sz="2400" b="1" dirty="0">
                <a:solidFill>
                  <a:schemeClr val="bg1">
                    <a:lumMod val="50000"/>
                  </a:schemeClr>
                </a:solidFill>
                <a:latin typeface="Dreaming Outloud Pro" panose="03050502040302030504" pitchFamily="66" charset="0"/>
                <a:cs typeface="Dreaming Outloud Pro" panose="03050502040302030504" pitchFamily="66" charset="0"/>
              </a:rPr>
              <a:t>Schematic of one optoelectronic oscillator circuit. We got 4 of these connected, but with some time-delay!</a:t>
            </a:r>
          </a:p>
        </p:txBody>
      </p:sp>
      <p:pic>
        <p:nvPicPr>
          <p:cNvPr id="4" name="Picture 3" descr="Calendar&#10;&#10;Description automatically generated with medium confidence">
            <a:extLst>
              <a:ext uri="{FF2B5EF4-FFF2-40B4-BE49-F238E27FC236}">
                <a16:creationId xmlns:a16="http://schemas.microsoft.com/office/drawing/2014/main" id="{C147B1E2-3161-0F64-96D0-2357E1B4D2C6}"/>
              </a:ext>
            </a:extLst>
          </p:cNvPr>
          <p:cNvPicPr>
            <a:picLocks noChangeAspect="1"/>
          </p:cNvPicPr>
          <p:nvPr/>
        </p:nvPicPr>
        <p:blipFill rotWithShape="1">
          <a:blip r:embed="rId3">
            <a:extLst>
              <a:ext uri="{28A0092B-C50C-407E-A947-70E740481C1C}">
                <a14:useLocalDpi xmlns:a14="http://schemas.microsoft.com/office/drawing/2010/main" val="0"/>
              </a:ext>
            </a:extLst>
          </a:blip>
          <a:srcRect t="14630" r="86602" b="8659"/>
          <a:stretch/>
        </p:blipFill>
        <p:spPr>
          <a:xfrm>
            <a:off x="239041" y="3776132"/>
            <a:ext cx="857393" cy="2081433"/>
          </a:xfrm>
          <a:prstGeom prst="rect">
            <a:avLst/>
          </a:prstGeom>
        </p:spPr>
      </p:pic>
      <p:pic>
        <p:nvPicPr>
          <p:cNvPr id="8" name="Picture 7" descr="Calendar&#10;&#10;Description automatically generated with medium confidence">
            <a:extLst>
              <a:ext uri="{FF2B5EF4-FFF2-40B4-BE49-F238E27FC236}">
                <a16:creationId xmlns:a16="http://schemas.microsoft.com/office/drawing/2014/main" id="{29A586CF-5DAD-8663-CF6D-B0EBBABDA8B0}"/>
              </a:ext>
            </a:extLst>
          </p:cNvPr>
          <p:cNvPicPr>
            <a:picLocks noChangeAspect="1"/>
          </p:cNvPicPr>
          <p:nvPr/>
        </p:nvPicPr>
        <p:blipFill rotWithShape="1">
          <a:blip r:embed="rId3">
            <a:extLst>
              <a:ext uri="{28A0092B-C50C-407E-A947-70E740481C1C}">
                <a14:useLocalDpi xmlns:a14="http://schemas.microsoft.com/office/drawing/2010/main" val="0"/>
              </a:ext>
            </a:extLst>
          </a:blip>
          <a:srcRect l="13662" t="17540" r="47466" b="8659"/>
          <a:stretch/>
        </p:blipFill>
        <p:spPr>
          <a:xfrm>
            <a:off x="1248834" y="3873498"/>
            <a:ext cx="2576145" cy="2073767"/>
          </a:xfrm>
          <a:prstGeom prst="rect">
            <a:avLst/>
          </a:prstGeom>
        </p:spPr>
      </p:pic>
      <p:pic>
        <p:nvPicPr>
          <p:cNvPr id="9" name="Picture 8" descr="Calendar&#10;&#10;Description automatically generated with medium confidence">
            <a:extLst>
              <a:ext uri="{FF2B5EF4-FFF2-40B4-BE49-F238E27FC236}">
                <a16:creationId xmlns:a16="http://schemas.microsoft.com/office/drawing/2014/main" id="{70A7E3EE-7F49-A4D3-0791-9023942B7A50}"/>
              </a:ext>
            </a:extLst>
          </p:cNvPr>
          <p:cNvPicPr>
            <a:picLocks noChangeAspect="1"/>
          </p:cNvPicPr>
          <p:nvPr/>
        </p:nvPicPr>
        <p:blipFill rotWithShape="1">
          <a:blip r:embed="rId3">
            <a:extLst>
              <a:ext uri="{28A0092B-C50C-407E-A947-70E740481C1C}">
                <a14:useLocalDpi xmlns:a14="http://schemas.microsoft.com/office/drawing/2010/main" val="0"/>
              </a:ext>
            </a:extLst>
          </a:blip>
          <a:srcRect l="86660" t="14377" r="-75" b="25662"/>
          <a:stretch/>
        </p:blipFill>
        <p:spPr>
          <a:xfrm>
            <a:off x="3896295" y="3974415"/>
            <a:ext cx="889000" cy="1684865"/>
          </a:xfrm>
          <a:prstGeom prst="rect">
            <a:avLst/>
          </a:prstGeom>
        </p:spPr>
      </p:pic>
      <p:sp>
        <p:nvSpPr>
          <p:cNvPr id="5" name="TextBox 4">
            <a:extLst>
              <a:ext uri="{FF2B5EF4-FFF2-40B4-BE49-F238E27FC236}">
                <a16:creationId xmlns:a16="http://schemas.microsoft.com/office/drawing/2014/main" id="{7DBFD042-0CCA-DC13-9592-4D493612B6EE}"/>
              </a:ext>
            </a:extLst>
          </p:cNvPr>
          <p:cNvSpPr txBox="1"/>
          <p:nvPr/>
        </p:nvSpPr>
        <p:spPr>
          <a:xfrm>
            <a:off x="2170723" y="5857565"/>
            <a:ext cx="1511300" cy="369332"/>
          </a:xfrm>
          <a:prstGeom prst="rect">
            <a:avLst/>
          </a:prstGeom>
          <a:noFill/>
        </p:spPr>
        <p:txBody>
          <a:bodyPr wrap="square" rtlCol="0">
            <a:spAutoFit/>
          </a:bodyPr>
          <a:lstStyle/>
          <a:p>
            <a:r>
              <a:rPr lang="en-US" b="1" dirty="0"/>
              <a:t>Time (</a:t>
            </a:r>
            <a:r>
              <a:rPr lang="en-US" b="1" dirty="0" err="1"/>
              <a:t>ms</a:t>
            </a:r>
            <a:r>
              <a:rPr lang="en-US" b="1" dirty="0"/>
              <a:t>)</a:t>
            </a:r>
          </a:p>
        </p:txBody>
      </p:sp>
      <p:sp>
        <p:nvSpPr>
          <p:cNvPr id="10" name="Rectangle 9">
            <a:extLst>
              <a:ext uri="{FF2B5EF4-FFF2-40B4-BE49-F238E27FC236}">
                <a16:creationId xmlns:a16="http://schemas.microsoft.com/office/drawing/2014/main" id="{ACB1E361-7EFF-0D6D-1092-488AAE0EC8C5}"/>
              </a:ext>
            </a:extLst>
          </p:cNvPr>
          <p:cNvSpPr/>
          <p:nvPr/>
        </p:nvSpPr>
        <p:spPr>
          <a:xfrm>
            <a:off x="1579033" y="4851400"/>
            <a:ext cx="2277534" cy="2497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Arrow: Right 11">
            <a:extLst>
              <a:ext uri="{FF2B5EF4-FFF2-40B4-BE49-F238E27FC236}">
                <a16:creationId xmlns:a16="http://schemas.microsoft.com/office/drawing/2014/main" id="{0B06CBA1-7EC7-E543-ADDB-029F43798847}"/>
              </a:ext>
            </a:extLst>
          </p:cNvPr>
          <p:cNvSpPr/>
          <p:nvPr/>
        </p:nvSpPr>
        <p:spPr>
          <a:xfrm>
            <a:off x="1136162" y="4047067"/>
            <a:ext cx="359834" cy="3429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A981A352-5925-28D4-3B7F-E9B285EEAED7}"/>
              </a:ext>
            </a:extLst>
          </p:cNvPr>
          <p:cNvSpPr/>
          <p:nvPr/>
        </p:nvSpPr>
        <p:spPr>
          <a:xfrm>
            <a:off x="1136162" y="5253567"/>
            <a:ext cx="359834" cy="3429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1FB02B7-3921-577F-C3D3-B28B0CED4890}"/>
              </a:ext>
            </a:extLst>
          </p:cNvPr>
          <p:cNvSpPr txBox="1"/>
          <p:nvPr/>
        </p:nvSpPr>
        <p:spPr>
          <a:xfrm>
            <a:off x="239041" y="6138760"/>
            <a:ext cx="4326790" cy="700833"/>
          </a:xfrm>
          <a:prstGeom prst="rect">
            <a:avLst/>
          </a:prstGeom>
          <a:noFill/>
        </p:spPr>
        <p:txBody>
          <a:bodyPr wrap="square" rtlCol="0">
            <a:spAutoFit/>
          </a:bodyPr>
          <a:lstStyle/>
          <a:p>
            <a:pPr algn="just">
              <a:lnSpc>
                <a:spcPts val="2300"/>
              </a:lnSpc>
            </a:pPr>
            <a:r>
              <a:rPr lang="en-US" sz="2400" b="1" dirty="0">
                <a:solidFill>
                  <a:schemeClr val="bg1">
                    <a:lumMod val="50000"/>
                  </a:schemeClr>
                </a:solidFill>
                <a:latin typeface="Dreaming Outloud Pro" panose="03050502040302030504" pitchFamily="66" charset="0"/>
                <a:cs typeface="Dreaming Outloud Pro" panose="03050502040302030504" pitchFamily="66" charset="0"/>
              </a:rPr>
              <a:t>Different networks produce different kinds of dynamics</a:t>
            </a:r>
          </a:p>
        </p:txBody>
      </p:sp>
    </p:spTree>
    <p:extLst>
      <p:ext uri="{BB962C8B-B14F-4D97-AF65-F5344CB8AC3E}">
        <p14:creationId xmlns:p14="http://schemas.microsoft.com/office/powerpoint/2010/main" val="3772083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A81794-9A3C-B100-5A1B-A6DDF41CD6AB}"/>
              </a:ext>
            </a:extLst>
          </p:cNvPr>
          <p:cNvSpPr txBox="1"/>
          <p:nvPr/>
        </p:nvSpPr>
        <p:spPr>
          <a:xfrm>
            <a:off x="53741" y="0"/>
            <a:ext cx="11959389" cy="5078313"/>
          </a:xfrm>
          <a:prstGeom prst="rect">
            <a:avLst/>
          </a:prstGeom>
          <a:noFill/>
        </p:spPr>
        <p:txBody>
          <a:bodyPr wrap="square">
            <a:spAutoFit/>
          </a:bodyPr>
          <a:lstStyle/>
          <a:p>
            <a:pPr algn="just"/>
            <a:r>
              <a:rPr lang="en-US" sz="3600" b="1" dirty="0">
                <a:latin typeface="Dreaming Outloud Pro" panose="03050502040302030504" pitchFamily="66" charset="0"/>
                <a:cs typeface="Dreaming Outloud Pro" panose="03050502040302030504" pitchFamily="66" charset="0"/>
              </a:rPr>
              <a:t>Our results showed that we got perfect network inference when there were no synchrony among the 4 oscillators. Thus, anything that destroyed synchrony – noise, differences in circuit specifications for the four oscillators, even strong coupling – actually helped us infer the underlying network!</a:t>
            </a:r>
          </a:p>
          <a:p>
            <a:pPr algn="just"/>
            <a:endParaRPr lang="en-US" sz="3600" b="1" dirty="0">
              <a:latin typeface="Dreaming Outloud Pro" panose="03050502040302030504" pitchFamily="66" charset="0"/>
              <a:cs typeface="Dreaming Outloud Pro" panose="03050502040302030504" pitchFamily="66" charset="0"/>
            </a:endParaRPr>
          </a:p>
          <a:p>
            <a:pPr algn="just"/>
            <a:r>
              <a:rPr lang="en-US" sz="3600" b="1" dirty="0">
                <a:latin typeface="Dreaming Outloud Pro" panose="03050502040302030504" pitchFamily="66" charset="0"/>
                <a:cs typeface="Dreaming Outloud Pro" panose="03050502040302030504" pitchFamily="66" charset="0"/>
              </a:rPr>
              <a:t>This approach can be used to infer interactions in systems involving time-delays, like weather patterns and stock market fluctuations.</a:t>
            </a:r>
            <a:endParaRPr lang="en-US" sz="3600" dirty="0"/>
          </a:p>
        </p:txBody>
      </p:sp>
      <p:pic>
        <p:nvPicPr>
          <p:cNvPr id="4" name="Picture 3" descr="A picture containing text, clipart&#10;&#10;Description automatically generated">
            <a:extLst>
              <a:ext uri="{FF2B5EF4-FFF2-40B4-BE49-F238E27FC236}">
                <a16:creationId xmlns:a16="http://schemas.microsoft.com/office/drawing/2014/main" id="{2A37D1E8-1709-E63F-4F4E-C92C5C0F8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899" y="4955546"/>
            <a:ext cx="1295401" cy="1295401"/>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913493B2-9FB2-C8B5-F3ED-D18C63530E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9000" y="4845479"/>
            <a:ext cx="1405468" cy="1405468"/>
          </a:xfrm>
          <a:prstGeom prst="rect">
            <a:avLst/>
          </a:prstGeom>
        </p:spPr>
      </p:pic>
    </p:spTree>
    <p:extLst>
      <p:ext uri="{BB962C8B-B14F-4D97-AF65-F5344CB8AC3E}">
        <p14:creationId xmlns:p14="http://schemas.microsoft.com/office/powerpoint/2010/main" val="1194961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887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9797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3D2D3AD9-89CF-11BC-6D1F-B0854EC77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940" y="643466"/>
            <a:ext cx="9904120" cy="5571067"/>
          </a:xfrm>
          <a:prstGeom prst="rect">
            <a:avLst/>
          </a:prstGeom>
        </p:spPr>
      </p:pic>
    </p:spTree>
    <p:extLst>
      <p:ext uri="{BB962C8B-B14F-4D97-AF65-F5344CB8AC3E}">
        <p14:creationId xmlns:p14="http://schemas.microsoft.com/office/powerpoint/2010/main" val="2129142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66A02C8F-3480-0C31-B089-550AC0A1D92C}"/>
              </a:ext>
            </a:extLst>
          </p:cNvPr>
          <p:cNvPicPr>
            <a:picLocks noChangeAspect="1"/>
          </p:cNvPicPr>
          <p:nvPr/>
        </p:nvPicPr>
        <p:blipFill rotWithShape="1">
          <a:blip r:embed="rId2">
            <a:extLst>
              <a:ext uri="{28A0092B-C50C-407E-A947-70E740481C1C}">
                <a14:useLocalDpi xmlns:a14="http://schemas.microsoft.com/office/drawing/2010/main" val="0"/>
              </a:ext>
            </a:extLst>
          </a:blip>
          <a:srcRect l="4523" t="9422" r="50151" b="8203"/>
          <a:stretch/>
        </p:blipFill>
        <p:spPr>
          <a:xfrm>
            <a:off x="1625601" y="1025640"/>
            <a:ext cx="3636432" cy="4295660"/>
          </a:xfrm>
          <a:prstGeom prst="rect">
            <a:avLst/>
          </a:prstGeom>
        </p:spPr>
      </p:pic>
      <p:pic>
        <p:nvPicPr>
          <p:cNvPr id="4" name="Picture 3" descr="Chart&#10;&#10;Description automatically generated with medium confidence">
            <a:extLst>
              <a:ext uri="{FF2B5EF4-FFF2-40B4-BE49-F238E27FC236}">
                <a16:creationId xmlns:a16="http://schemas.microsoft.com/office/drawing/2014/main" id="{B5F93FDD-6193-01D3-06A9-A561985A4956}"/>
              </a:ext>
            </a:extLst>
          </p:cNvPr>
          <p:cNvPicPr>
            <a:picLocks noChangeAspect="1"/>
          </p:cNvPicPr>
          <p:nvPr/>
        </p:nvPicPr>
        <p:blipFill rotWithShape="1">
          <a:blip r:embed="rId2">
            <a:extLst>
              <a:ext uri="{28A0092B-C50C-407E-A947-70E740481C1C}">
                <a14:useLocalDpi xmlns:a14="http://schemas.microsoft.com/office/drawing/2010/main" val="0"/>
              </a:ext>
            </a:extLst>
          </a:blip>
          <a:srcRect l="54649" t="9422" r="-497" b="8075"/>
          <a:stretch/>
        </p:blipFill>
        <p:spPr>
          <a:xfrm>
            <a:off x="6167968" y="1025639"/>
            <a:ext cx="3636432" cy="4253327"/>
          </a:xfrm>
          <a:prstGeom prst="rect">
            <a:avLst/>
          </a:prstGeom>
        </p:spPr>
      </p:pic>
      <p:sp>
        <p:nvSpPr>
          <p:cNvPr id="5" name="TextBox 4">
            <a:extLst>
              <a:ext uri="{FF2B5EF4-FFF2-40B4-BE49-F238E27FC236}">
                <a16:creationId xmlns:a16="http://schemas.microsoft.com/office/drawing/2014/main" id="{06590FAC-149D-5964-506E-C05EF16DAF0F}"/>
              </a:ext>
            </a:extLst>
          </p:cNvPr>
          <p:cNvSpPr txBox="1"/>
          <p:nvPr/>
        </p:nvSpPr>
        <p:spPr>
          <a:xfrm>
            <a:off x="2112433" y="5240868"/>
            <a:ext cx="3492500" cy="523220"/>
          </a:xfrm>
          <a:prstGeom prst="rect">
            <a:avLst/>
          </a:prstGeom>
          <a:noFill/>
        </p:spPr>
        <p:txBody>
          <a:bodyPr wrap="square" rtlCol="0">
            <a:spAutoFit/>
          </a:bodyPr>
          <a:lstStyle/>
          <a:p>
            <a:r>
              <a:rPr lang="en-US" sz="2800" b="1" dirty="0">
                <a:latin typeface="+mj-lt"/>
              </a:rPr>
              <a:t>From Oscillator #</a:t>
            </a:r>
          </a:p>
        </p:txBody>
      </p:sp>
      <p:sp>
        <p:nvSpPr>
          <p:cNvPr id="6" name="TextBox 5">
            <a:extLst>
              <a:ext uri="{FF2B5EF4-FFF2-40B4-BE49-F238E27FC236}">
                <a16:creationId xmlns:a16="http://schemas.microsoft.com/office/drawing/2014/main" id="{ECD50625-D70B-9179-E832-B6AA66D857DF}"/>
              </a:ext>
            </a:extLst>
          </p:cNvPr>
          <p:cNvSpPr txBox="1"/>
          <p:nvPr/>
        </p:nvSpPr>
        <p:spPr>
          <a:xfrm rot="16200000">
            <a:off x="-463549" y="2236547"/>
            <a:ext cx="3492500" cy="523220"/>
          </a:xfrm>
          <a:prstGeom prst="rect">
            <a:avLst/>
          </a:prstGeom>
          <a:noFill/>
        </p:spPr>
        <p:txBody>
          <a:bodyPr wrap="square" rtlCol="0">
            <a:spAutoFit/>
          </a:bodyPr>
          <a:lstStyle/>
          <a:p>
            <a:r>
              <a:rPr lang="en-US" sz="2800" b="1" dirty="0">
                <a:latin typeface="+mj-lt"/>
              </a:rPr>
              <a:t>To Oscillator #</a:t>
            </a:r>
          </a:p>
        </p:txBody>
      </p:sp>
      <p:sp>
        <p:nvSpPr>
          <p:cNvPr id="7" name="TextBox 6">
            <a:extLst>
              <a:ext uri="{FF2B5EF4-FFF2-40B4-BE49-F238E27FC236}">
                <a16:creationId xmlns:a16="http://schemas.microsoft.com/office/drawing/2014/main" id="{3D7A3365-1347-927E-F0F2-C3F5A9E0E6E2}"/>
              </a:ext>
            </a:extLst>
          </p:cNvPr>
          <p:cNvSpPr txBox="1"/>
          <p:nvPr/>
        </p:nvSpPr>
        <p:spPr>
          <a:xfrm rot="16200000">
            <a:off x="4160108" y="2101081"/>
            <a:ext cx="3492500" cy="523220"/>
          </a:xfrm>
          <a:prstGeom prst="rect">
            <a:avLst/>
          </a:prstGeom>
          <a:noFill/>
        </p:spPr>
        <p:txBody>
          <a:bodyPr wrap="square" rtlCol="0">
            <a:spAutoFit/>
          </a:bodyPr>
          <a:lstStyle/>
          <a:p>
            <a:r>
              <a:rPr lang="en-US" sz="2800" b="1" dirty="0">
                <a:latin typeface="+mj-lt"/>
              </a:rPr>
              <a:t>To Oscillator #</a:t>
            </a:r>
          </a:p>
        </p:txBody>
      </p:sp>
      <p:sp>
        <p:nvSpPr>
          <p:cNvPr id="8" name="TextBox 7">
            <a:extLst>
              <a:ext uri="{FF2B5EF4-FFF2-40B4-BE49-F238E27FC236}">
                <a16:creationId xmlns:a16="http://schemas.microsoft.com/office/drawing/2014/main" id="{46BC176A-6068-CBF2-FA2D-DC975934D964}"/>
              </a:ext>
            </a:extLst>
          </p:cNvPr>
          <p:cNvSpPr txBox="1"/>
          <p:nvPr/>
        </p:nvSpPr>
        <p:spPr>
          <a:xfrm>
            <a:off x="6587069" y="5240868"/>
            <a:ext cx="3492500" cy="523220"/>
          </a:xfrm>
          <a:prstGeom prst="rect">
            <a:avLst/>
          </a:prstGeom>
          <a:noFill/>
        </p:spPr>
        <p:txBody>
          <a:bodyPr wrap="square" rtlCol="0">
            <a:spAutoFit/>
          </a:bodyPr>
          <a:lstStyle/>
          <a:p>
            <a:r>
              <a:rPr lang="en-US" sz="2800" b="1" dirty="0">
                <a:latin typeface="+mj-lt"/>
              </a:rPr>
              <a:t>From Oscillator #</a:t>
            </a:r>
          </a:p>
        </p:txBody>
      </p:sp>
      <p:sp>
        <p:nvSpPr>
          <p:cNvPr id="9" name="TextBox 8">
            <a:extLst>
              <a:ext uri="{FF2B5EF4-FFF2-40B4-BE49-F238E27FC236}">
                <a16:creationId xmlns:a16="http://schemas.microsoft.com/office/drawing/2014/main" id="{36FBB998-A11E-587C-519F-54ED18CBA2AC}"/>
              </a:ext>
            </a:extLst>
          </p:cNvPr>
          <p:cNvSpPr txBox="1"/>
          <p:nvPr/>
        </p:nvSpPr>
        <p:spPr>
          <a:xfrm rot="5400000">
            <a:off x="3606741" y="3432916"/>
            <a:ext cx="3492500" cy="400110"/>
          </a:xfrm>
          <a:prstGeom prst="rect">
            <a:avLst/>
          </a:prstGeom>
          <a:noFill/>
        </p:spPr>
        <p:txBody>
          <a:bodyPr wrap="square" rtlCol="0">
            <a:spAutoFit/>
          </a:bodyPr>
          <a:lstStyle/>
          <a:p>
            <a:r>
              <a:rPr lang="en-US" sz="2000" b="1" dirty="0">
                <a:latin typeface="+mj-lt"/>
              </a:rPr>
              <a:t>Connection Strength</a:t>
            </a:r>
          </a:p>
        </p:txBody>
      </p:sp>
      <p:sp>
        <p:nvSpPr>
          <p:cNvPr id="10" name="TextBox 9">
            <a:extLst>
              <a:ext uri="{FF2B5EF4-FFF2-40B4-BE49-F238E27FC236}">
                <a16:creationId xmlns:a16="http://schemas.microsoft.com/office/drawing/2014/main" id="{A44D5916-0431-45A4-1E09-5400060BCCFA}"/>
              </a:ext>
            </a:extLst>
          </p:cNvPr>
          <p:cNvSpPr txBox="1"/>
          <p:nvPr/>
        </p:nvSpPr>
        <p:spPr>
          <a:xfrm rot="5400000">
            <a:off x="8195735" y="3432916"/>
            <a:ext cx="3492500" cy="400110"/>
          </a:xfrm>
          <a:prstGeom prst="rect">
            <a:avLst/>
          </a:prstGeom>
          <a:noFill/>
        </p:spPr>
        <p:txBody>
          <a:bodyPr wrap="square" rtlCol="0">
            <a:spAutoFit/>
          </a:bodyPr>
          <a:lstStyle/>
          <a:p>
            <a:r>
              <a:rPr lang="en-US" sz="2000" b="1" dirty="0">
                <a:latin typeface="+mj-lt"/>
              </a:rPr>
              <a:t>Connection Strength</a:t>
            </a:r>
          </a:p>
        </p:txBody>
      </p:sp>
      <p:sp>
        <p:nvSpPr>
          <p:cNvPr id="11" name="TextBox 10">
            <a:extLst>
              <a:ext uri="{FF2B5EF4-FFF2-40B4-BE49-F238E27FC236}">
                <a16:creationId xmlns:a16="http://schemas.microsoft.com/office/drawing/2014/main" id="{2E70A6DF-14BC-D297-E1FE-052AB63F868D}"/>
              </a:ext>
            </a:extLst>
          </p:cNvPr>
          <p:cNvSpPr txBox="1"/>
          <p:nvPr/>
        </p:nvSpPr>
        <p:spPr>
          <a:xfrm>
            <a:off x="6311900" y="725329"/>
            <a:ext cx="3492500" cy="400110"/>
          </a:xfrm>
          <a:prstGeom prst="rect">
            <a:avLst/>
          </a:prstGeom>
          <a:noFill/>
        </p:spPr>
        <p:txBody>
          <a:bodyPr wrap="square" rtlCol="0">
            <a:spAutoFit/>
          </a:bodyPr>
          <a:lstStyle/>
          <a:p>
            <a:r>
              <a:rPr lang="en-US" sz="2000" b="1" dirty="0">
                <a:latin typeface="+mj-lt"/>
              </a:rPr>
              <a:t>Inferred Connection Strengths</a:t>
            </a:r>
          </a:p>
        </p:txBody>
      </p:sp>
      <p:sp>
        <p:nvSpPr>
          <p:cNvPr id="12" name="TextBox 11">
            <a:extLst>
              <a:ext uri="{FF2B5EF4-FFF2-40B4-BE49-F238E27FC236}">
                <a16:creationId xmlns:a16="http://schemas.microsoft.com/office/drawing/2014/main" id="{ED6CD6D5-69F7-DF88-6933-102E86B786F4}"/>
              </a:ext>
            </a:extLst>
          </p:cNvPr>
          <p:cNvSpPr txBox="1"/>
          <p:nvPr/>
        </p:nvSpPr>
        <p:spPr>
          <a:xfrm>
            <a:off x="1938353" y="725329"/>
            <a:ext cx="3492500" cy="400110"/>
          </a:xfrm>
          <a:prstGeom prst="rect">
            <a:avLst/>
          </a:prstGeom>
          <a:noFill/>
        </p:spPr>
        <p:txBody>
          <a:bodyPr wrap="square" rtlCol="0">
            <a:spAutoFit/>
          </a:bodyPr>
          <a:lstStyle/>
          <a:p>
            <a:r>
              <a:rPr lang="en-US" sz="2000" b="1" dirty="0">
                <a:latin typeface="+mj-lt"/>
              </a:rPr>
              <a:t>True Connection Strengths</a:t>
            </a:r>
          </a:p>
        </p:txBody>
      </p:sp>
    </p:spTree>
    <p:extLst>
      <p:ext uri="{BB962C8B-B14F-4D97-AF65-F5344CB8AC3E}">
        <p14:creationId xmlns:p14="http://schemas.microsoft.com/office/powerpoint/2010/main" val="266679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515AEAB6-76FF-1515-A27C-33A7451541EF}"/>
              </a:ext>
            </a:extLst>
          </p:cNvPr>
          <p:cNvPicPr>
            <a:picLocks noChangeAspect="1"/>
          </p:cNvPicPr>
          <p:nvPr/>
        </p:nvPicPr>
        <p:blipFill rotWithShape="1">
          <a:blip r:embed="rId3">
            <a:extLst>
              <a:ext uri="{28A0092B-C50C-407E-A947-70E740481C1C}">
                <a14:useLocalDpi xmlns:a14="http://schemas.microsoft.com/office/drawing/2010/main" val="0"/>
              </a:ext>
            </a:extLst>
          </a:blip>
          <a:srcRect l="4198" t="30551" r="75269" b="30041"/>
          <a:stretch/>
        </p:blipFill>
        <p:spPr>
          <a:xfrm>
            <a:off x="863101" y="2451657"/>
            <a:ext cx="1718365" cy="1855304"/>
          </a:xfrm>
          <a:prstGeom prst="rect">
            <a:avLst/>
          </a:prstGeom>
        </p:spPr>
      </p:pic>
      <p:pic>
        <p:nvPicPr>
          <p:cNvPr id="42" name="Picture 41" descr="A picture containing text&#10;&#10;Description automatically generated">
            <a:extLst>
              <a:ext uri="{FF2B5EF4-FFF2-40B4-BE49-F238E27FC236}">
                <a16:creationId xmlns:a16="http://schemas.microsoft.com/office/drawing/2014/main" id="{6BBD22BE-0ED5-ACF1-CF14-3BA1F5AE83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295" y="-149688"/>
            <a:ext cx="1913560" cy="1913560"/>
          </a:xfrm>
          <a:prstGeom prst="rect">
            <a:avLst/>
          </a:prstGeom>
        </p:spPr>
      </p:pic>
      <p:pic>
        <p:nvPicPr>
          <p:cNvPr id="13" name="Graphic 12" descr="Magnifying glass with solid fill">
            <a:extLst>
              <a:ext uri="{FF2B5EF4-FFF2-40B4-BE49-F238E27FC236}">
                <a16:creationId xmlns:a16="http://schemas.microsoft.com/office/drawing/2014/main" id="{B8D3AAB6-DA09-CD34-C699-EEFC669856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97169" y="288420"/>
            <a:ext cx="579178" cy="575874"/>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542FAFE4-7007-0F6C-92A4-5D85824F8F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81664" y="1539659"/>
            <a:ext cx="1099802" cy="1099802"/>
          </a:xfrm>
          <a:prstGeom prst="rect">
            <a:avLst/>
          </a:prstGeom>
        </p:spPr>
      </p:pic>
      <p:pic>
        <p:nvPicPr>
          <p:cNvPr id="21" name="Picture 20" descr="Icon&#10;&#10;Description automatically generated">
            <a:extLst>
              <a:ext uri="{FF2B5EF4-FFF2-40B4-BE49-F238E27FC236}">
                <a16:creationId xmlns:a16="http://schemas.microsoft.com/office/drawing/2014/main" id="{70B96EE1-6B26-D2F2-AB7F-0091B40A84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590" y="2639461"/>
            <a:ext cx="952500" cy="952500"/>
          </a:xfrm>
          <a:prstGeom prst="rect">
            <a:avLst/>
          </a:prstGeom>
        </p:spPr>
      </p:pic>
      <p:pic>
        <p:nvPicPr>
          <p:cNvPr id="23" name="Picture 22" descr="Icon&#10;&#10;Description automatically generated">
            <a:extLst>
              <a:ext uri="{FF2B5EF4-FFF2-40B4-BE49-F238E27FC236}">
                <a16:creationId xmlns:a16="http://schemas.microsoft.com/office/drawing/2014/main" id="{5FD1EB66-72C3-5448-5E07-D13F59AFCFB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2735" y="4258138"/>
            <a:ext cx="799548" cy="799548"/>
          </a:xfrm>
          <a:prstGeom prst="rect">
            <a:avLst/>
          </a:prstGeom>
        </p:spPr>
      </p:pic>
      <p:pic>
        <p:nvPicPr>
          <p:cNvPr id="26" name="Picture 25" descr="Diagram&#10;&#10;Description automatically generated">
            <a:extLst>
              <a:ext uri="{FF2B5EF4-FFF2-40B4-BE49-F238E27FC236}">
                <a16:creationId xmlns:a16="http://schemas.microsoft.com/office/drawing/2014/main" id="{14BA2344-4CE6-C9C6-5EC1-2FD91F47EE3E}"/>
              </a:ext>
            </a:extLst>
          </p:cNvPr>
          <p:cNvPicPr>
            <a:picLocks noChangeAspect="1"/>
          </p:cNvPicPr>
          <p:nvPr/>
        </p:nvPicPr>
        <p:blipFill rotWithShape="1">
          <a:blip r:embed="rId10">
            <a:extLst>
              <a:ext uri="{28A0092B-C50C-407E-A947-70E740481C1C}">
                <a14:useLocalDpi xmlns:a14="http://schemas.microsoft.com/office/drawing/2010/main" val="0"/>
              </a:ext>
            </a:extLst>
          </a:blip>
          <a:srcRect l="28304" t="16440" r="29046" b="23885"/>
          <a:stretch/>
        </p:blipFill>
        <p:spPr>
          <a:xfrm>
            <a:off x="4086097" y="1250185"/>
            <a:ext cx="4678018" cy="3682203"/>
          </a:xfrm>
          <a:prstGeom prst="rect">
            <a:avLst/>
          </a:prstGeom>
        </p:spPr>
      </p:pic>
      <p:sp>
        <p:nvSpPr>
          <p:cNvPr id="27" name="TextBox 26">
            <a:extLst>
              <a:ext uri="{FF2B5EF4-FFF2-40B4-BE49-F238E27FC236}">
                <a16:creationId xmlns:a16="http://schemas.microsoft.com/office/drawing/2014/main" id="{A2E40CB1-C447-6C1A-7491-0470A1EFF9BB}"/>
              </a:ext>
            </a:extLst>
          </p:cNvPr>
          <p:cNvSpPr txBox="1"/>
          <p:nvPr/>
        </p:nvSpPr>
        <p:spPr>
          <a:xfrm>
            <a:off x="1481664" y="3379309"/>
            <a:ext cx="609600" cy="584775"/>
          </a:xfrm>
          <a:prstGeom prst="rect">
            <a:avLst/>
          </a:prstGeom>
          <a:noFill/>
        </p:spPr>
        <p:txBody>
          <a:bodyPr wrap="square" rtlCol="0">
            <a:spAutoFit/>
          </a:bodyPr>
          <a:lstStyle/>
          <a:p>
            <a:r>
              <a:rPr lang="en-US" sz="3200" b="1" dirty="0">
                <a:latin typeface="Dreaming Outloud Script Pro" panose="020B0604020202020204" pitchFamily="66" charset="0"/>
                <a:cs typeface="Dreaming Outloud Script Pro" panose="020B0604020202020204" pitchFamily="66" charset="0"/>
              </a:rPr>
              <a:t>??</a:t>
            </a:r>
          </a:p>
        </p:txBody>
      </p:sp>
      <p:sp>
        <p:nvSpPr>
          <p:cNvPr id="28" name="TextBox 27">
            <a:extLst>
              <a:ext uri="{FF2B5EF4-FFF2-40B4-BE49-F238E27FC236}">
                <a16:creationId xmlns:a16="http://schemas.microsoft.com/office/drawing/2014/main" id="{2810B406-460A-6BEA-04AF-AF5EEEB3CDC7}"/>
              </a:ext>
            </a:extLst>
          </p:cNvPr>
          <p:cNvSpPr txBox="1"/>
          <p:nvPr/>
        </p:nvSpPr>
        <p:spPr>
          <a:xfrm>
            <a:off x="7080225" y="2696244"/>
            <a:ext cx="1144105" cy="483466"/>
          </a:xfrm>
          <a:prstGeom prst="rect">
            <a:avLst/>
          </a:prstGeom>
          <a:noFill/>
        </p:spPr>
        <p:txBody>
          <a:bodyPr wrap="square" rtlCol="0">
            <a:spAutoFit/>
          </a:bodyPr>
          <a:lstStyle/>
          <a:p>
            <a:pPr algn="ctr">
              <a:lnSpc>
                <a:spcPts val="1400"/>
              </a:lnSpc>
            </a:pPr>
            <a:r>
              <a:rPr lang="en-US" b="1" dirty="0">
                <a:solidFill>
                  <a:srgbClr val="CD4F43"/>
                </a:solidFill>
                <a:latin typeface="Dreaming Outloud Pro" panose="020B0604020202020204" pitchFamily="66" charset="0"/>
                <a:cs typeface="Dreaming Outloud Pro" panose="020B0604020202020204" pitchFamily="66" charset="0"/>
              </a:rPr>
              <a:t>G4</a:t>
            </a:r>
          </a:p>
          <a:p>
            <a:pPr algn="ctr">
              <a:lnSpc>
                <a:spcPts val="1400"/>
              </a:lnSpc>
            </a:pPr>
            <a:r>
              <a:rPr lang="en-US" b="1" dirty="0">
                <a:solidFill>
                  <a:srgbClr val="CD4F43"/>
                </a:solidFill>
                <a:latin typeface="Dreaming Outloud Pro" panose="020B0604020202020204" pitchFamily="66" charset="0"/>
                <a:cs typeface="Dreaming Outloud Pro" panose="020B0604020202020204" pitchFamily="66" charset="0"/>
              </a:rPr>
              <a:t>erupts</a:t>
            </a:r>
          </a:p>
        </p:txBody>
      </p:sp>
      <p:sp>
        <p:nvSpPr>
          <p:cNvPr id="30" name="TextBox 29">
            <a:extLst>
              <a:ext uri="{FF2B5EF4-FFF2-40B4-BE49-F238E27FC236}">
                <a16:creationId xmlns:a16="http://schemas.microsoft.com/office/drawing/2014/main" id="{8BBEAFBA-590C-E95A-C628-12BAB97C9EE6}"/>
              </a:ext>
            </a:extLst>
          </p:cNvPr>
          <p:cNvSpPr txBox="1"/>
          <p:nvPr/>
        </p:nvSpPr>
        <p:spPr>
          <a:xfrm>
            <a:off x="6034150" y="2703939"/>
            <a:ext cx="1285461" cy="475771"/>
          </a:xfrm>
          <a:prstGeom prst="rect">
            <a:avLst/>
          </a:prstGeom>
          <a:noFill/>
        </p:spPr>
        <p:txBody>
          <a:bodyPr wrap="square">
            <a:spAutoFit/>
          </a:bodyPr>
          <a:lstStyle/>
          <a:p>
            <a:pPr algn="ctr">
              <a:lnSpc>
                <a:spcPts val="1400"/>
              </a:lnSpc>
            </a:pPr>
            <a:r>
              <a:rPr lang="en-US" sz="1800" b="1" dirty="0">
                <a:solidFill>
                  <a:srgbClr val="575AA7"/>
                </a:solidFill>
                <a:latin typeface="Dreaming Outloud Pro" panose="020B0604020202020204" pitchFamily="66" charset="0"/>
                <a:cs typeface="Dreaming Outloud Pro" panose="020B0604020202020204" pitchFamily="66" charset="0"/>
              </a:rPr>
              <a:t>G1</a:t>
            </a:r>
          </a:p>
          <a:p>
            <a:pPr algn="ctr">
              <a:lnSpc>
                <a:spcPts val="1400"/>
              </a:lnSpc>
            </a:pPr>
            <a:r>
              <a:rPr lang="en-US" sz="1800" b="1" dirty="0">
                <a:solidFill>
                  <a:srgbClr val="575AA7"/>
                </a:solidFill>
                <a:latin typeface="Dreaming Outloud Pro" panose="020B0604020202020204" pitchFamily="66" charset="0"/>
                <a:cs typeface="Dreaming Outloud Pro" panose="020B0604020202020204" pitchFamily="66" charset="0"/>
              </a:rPr>
              <a:t>erupts</a:t>
            </a:r>
          </a:p>
        </p:txBody>
      </p:sp>
      <p:sp>
        <p:nvSpPr>
          <p:cNvPr id="31" name="TextBox 30">
            <a:extLst>
              <a:ext uri="{FF2B5EF4-FFF2-40B4-BE49-F238E27FC236}">
                <a16:creationId xmlns:a16="http://schemas.microsoft.com/office/drawing/2014/main" id="{A844A384-0A4A-7301-F23D-24CCD09A2A8C}"/>
              </a:ext>
            </a:extLst>
          </p:cNvPr>
          <p:cNvSpPr txBox="1"/>
          <p:nvPr/>
        </p:nvSpPr>
        <p:spPr>
          <a:xfrm rot="16200000">
            <a:off x="2962163" y="3427829"/>
            <a:ext cx="2267871" cy="319318"/>
          </a:xfrm>
          <a:prstGeom prst="rect">
            <a:avLst/>
          </a:prstGeom>
          <a:noFill/>
        </p:spPr>
        <p:txBody>
          <a:bodyPr wrap="square">
            <a:spAutoFit/>
          </a:bodyPr>
          <a:lstStyle/>
          <a:p>
            <a:pPr algn="ctr">
              <a:lnSpc>
                <a:spcPts val="1400"/>
              </a:lnSpc>
            </a:pPr>
            <a:r>
              <a:rPr lang="en-US" sz="2400" b="1" dirty="0">
                <a:latin typeface="Dreaming Outloud Pro" panose="020B0604020202020204" pitchFamily="66" charset="0"/>
                <a:cs typeface="Dreaming Outloud Pro" panose="020B0604020202020204" pitchFamily="66" charset="0"/>
              </a:rPr>
              <a:t>Temperature</a:t>
            </a:r>
          </a:p>
        </p:txBody>
      </p:sp>
      <p:sp>
        <p:nvSpPr>
          <p:cNvPr id="33" name="Rectangle 32">
            <a:extLst>
              <a:ext uri="{FF2B5EF4-FFF2-40B4-BE49-F238E27FC236}">
                <a16:creationId xmlns:a16="http://schemas.microsoft.com/office/drawing/2014/main" id="{186720EF-9016-C983-078A-E9A1BB6404B6}"/>
              </a:ext>
            </a:extLst>
          </p:cNvPr>
          <p:cNvSpPr/>
          <p:nvPr/>
        </p:nvSpPr>
        <p:spPr>
          <a:xfrm>
            <a:off x="4547962" y="4661091"/>
            <a:ext cx="3757129" cy="542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36E4EAF-5577-FC8A-1E61-69248D2C76A3}"/>
              </a:ext>
            </a:extLst>
          </p:cNvPr>
          <p:cNvSpPr/>
          <p:nvPr/>
        </p:nvSpPr>
        <p:spPr>
          <a:xfrm>
            <a:off x="8480813" y="1063647"/>
            <a:ext cx="2464904" cy="550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Icon&#10;&#10;Description automatically generated">
            <a:extLst>
              <a:ext uri="{FF2B5EF4-FFF2-40B4-BE49-F238E27FC236}">
                <a16:creationId xmlns:a16="http://schemas.microsoft.com/office/drawing/2014/main" id="{50156E96-1AD7-D51A-18F3-7E52BD44F16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92067" y="3378590"/>
            <a:ext cx="914400" cy="914400"/>
          </a:xfrm>
          <a:prstGeom prst="rect">
            <a:avLst/>
          </a:prstGeom>
        </p:spPr>
      </p:pic>
      <p:pic>
        <p:nvPicPr>
          <p:cNvPr id="47" name="Graphic 46" descr="Magnifying glass with solid fill">
            <a:extLst>
              <a:ext uri="{FF2B5EF4-FFF2-40B4-BE49-F238E27FC236}">
                <a16:creationId xmlns:a16="http://schemas.microsoft.com/office/drawing/2014/main" id="{C5C111F3-4823-79FA-CF73-8058419AD3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746826" y="26376"/>
            <a:ext cx="1599096" cy="1599096"/>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76E436F4-33E7-AF54-6F61-A961EF5F230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52429" y="288420"/>
            <a:ext cx="739045" cy="739045"/>
          </a:xfrm>
          <a:prstGeom prst="rect">
            <a:avLst/>
          </a:prstGeom>
        </p:spPr>
      </p:pic>
      <p:pic>
        <p:nvPicPr>
          <p:cNvPr id="51" name="Picture 50" descr="A picture containing text, clipart&#10;&#10;Description automatically generated">
            <a:extLst>
              <a:ext uri="{FF2B5EF4-FFF2-40B4-BE49-F238E27FC236}">
                <a16:creationId xmlns:a16="http://schemas.microsoft.com/office/drawing/2014/main" id="{EF6BBA68-BDA8-946A-56F3-95F1C04A581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52429" y="274449"/>
            <a:ext cx="458119" cy="458119"/>
          </a:xfrm>
          <a:prstGeom prst="rect">
            <a:avLst/>
          </a:prstGeom>
        </p:spPr>
      </p:pic>
      <p:sp>
        <p:nvSpPr>
          <p:cNvPr id="52" name="Rectangle 51">
            <a:extLst>
              <a:ext uri="{FF2B5EF4-FFF2-40B4-BE49-F238E27FC236}">
                <a16:creationId xmlns:a16="http://schemas.microsoft.com/office/drawing/2014/main" id="{6820B2AF-3CB2-80F5-072F-65404F354C95}"/>
              </a:ext>
            </a:extLst>
          </p:cNvPr>
          <p:cNvSpPr/>
          <p:nvPr/>
        </p:nvSpPr>
        <p:spPr>
          <a:xfrm>
            <a:off x="6058415" y="2278232"/>
            <a:ext cx="736224" cy="350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0B5EFD0-E252-9A09-114F-051075AFB6DC}"/>
              </a:ext>
            </a:extLst>
          </p:cNvPr>
          <p:cNvSpPr/>
          <p:nvPr/>
        </p:nvSpPr>
        <p:spPr>
          <a:xfrm>
            <a:off x="4672004" y="1253614"/>
            <a:ext cx="3552326" cy="13074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AAE299B4-0E1A-5A5B-3A1A-845BA9BB92F4}"/>
              </a:ext>
            </a:extLst>
          </p:cNvPr>
          <p:cNvSpPr/>
          <p:nvPr/>
        </p:nvSpPr>
        <p:spPr>
          <a:xfrm>
            <a:off x="4593840" y="2579621"/>
            <a:ext cx="861633" cy="2001212"/>
          </a:xfrm>
          <a:prstGeom prst="rect">
            <a:avLst/>
          </a:prstGeom>
          <a:noFill/>
          <a:ln w="12700">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54CE9479-3362-26C4-600D-19B788B3CD96}"/>
              </a:ext>
            </a:extLst>
          </p:cNvPr>
          <p:cNvSpPr/>
          <p:nvPr/>
        </p:nvSpPr>
        <p:spPr>
          <a:xfrm>
            <a:off x="7325998" y="2557627"/>
            <a:ext cx="861633" cy="2021002"/>
          </a:xfrm>
          <a:prstGeom prst="rect">
            <a:avLst/>
          </a:prstGeom>
          <a:noFill/>
          <a:ln w="12700">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E7F48263-59FC-F5C2-C132-D3B59862407C}"/>
              </a:ext>
            </a:extLst>
          </p:cNvPr>
          <p:cNvSpPr/>
          <p:nvPr/>
        </p:nvSpPr>
        <p:spPr>
          <a:xfrm>
            <a:off x="6115213" y="5075230"/>
            <a:ext cx="2464904" cy="550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2148AD2-A00A-BA64-9EEB-6B8F66C30578}"/>
              </a:ext>
            </a:extLst>
          </p:cNvPr>
          <p:cNvSpPr/>
          <p:nvPr/>
        </p:nvSpPr>
        <p:spPr>
          <a:xfrm>
            <a:off x="5025061" y="6333156"/>
            <a:ext cx="344556" cy="278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descr="Diagram&#10;&#10;Description automatically generated">
            <a:extLst>
              <a:ext uri="{FF2B5EF4-FFF2-40B4-BE49-F238E27FC236}">
                <a16:creationId xmlns:a16="http://schemas.microsoft.com/office/drawing/2014/main" id="{DE3B943D-CD19-5A30-2B59-E8B127737906}"/>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35206" t="17489" r="33842" b="62416"/>
          <a:stretch/>
        </p:blipFill>
        <p:spPr>
          <a:xfrm rot="10800000" flipH="1">
            <a:off x="4952872" y="4499277"/>
            <a:ext cx="3280789" cy="1219301"/>
          </a:xfrm>
          <a:prstGeom prst="rect">
            <a:avLst/>
          </a:prstGeom>
        </p:spPr>
      </p:pic>
      <p:sp>
        <p:nvSpPr>
          <p:cNvPr id="59" name="Rectangle 58">
            <a:extLst>
              <a:ext uri="{FF2B5EF4-FFF2-40B4-BE49-F238E27FC236}">
                <a16:creationId xmlns:a16="http://schemas.microsoft.com/office/drawing/2014/main" id="{3C3E0B62-0888-D61B-7A1E-D0959822E1BA}"/>
              </a:ext>
            </a:extLst>
          </p:cNvPr>
          <p:cNvSpPr/>
          <p:nvPr/>
        </p:nvSpPr>
        <p:spPr>
          <a:xfrm>
            <a:off x="6151477" y="4453367"/>
            <a:ext cx="544831" cy="313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71DCF83-4D2E-43E7-BD65-6783613A5DD4}"/>
              </a:ext>
            </a:extLst>
          </p:cNvPr>
          <p:cNvSpPr/>
          <p:nvPr/>
        </p:nvSpPr>
        <p:spPr>
          <a:xfrm>
            <a:off x="5816496" y="4875547"/>
            <a:ext cx="298717" cy="339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3E2F831D-F71C-10A8-D4E1-6CAE3167756E}"/>
              </a:ext>
            </a:extLst>
          </p:cNvPr>
          <p:cNvSpPr/>
          <p:nvPr/>
        </p:nvSpPr>
        <p:spPr>
          <a:xfrm>
            <a:off x="6860697" y="4875547"/>
            <a:ext cx="416858" cy="339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70903CA-A071-67AB-A9F7-888B946D6741}"/>
              </a:ext>
            </a:extLst>
          </p:cNvPr>
          <p:cNvSpPr/>
          <p:nvPr/>
        </p:nvSpPr>
        <p:spPr>
          <a:xfrm>
            <a:off x="6809688" y="5371257"/>
            <a:ext cx="1499468" cy="3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51E01FC-F2D5-4FD5-18A1-E1835D406E37}"/>
              </a:ext>
            </a:extLst>
          </p:cNvPr>
          <p:cNvSpPr/>
          <p:nvPr/>
        </p:nvSpPr>
        <p:spPr>
          <a:xfrm>
            <a:off x="8144143" y="1500122"/>
            <a:ext cx="416858" cy="339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CE96C5A-645B-19C3-0496-1E8F6479C28F}"/>
              </a:ext>
            </a:extLst>
          </p:cNvPr>
          <p:cNvSpPr/>
          <p:nvPr/>
        </p:nvSpPr>
        <p:spPr>
          <a:xfrm>
            <a:off x="5459593" y="4480753"/>
            <a:ext cx="416858" cy="339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EDFF21AC-FB9C-49E2-2E98-3B1D9C013F93}"/>
              </a:ext>
            </a:extLst>
          </p:cNvPr>
          <p:cNvSpPr txBox="1"/>
          <p:nvPr/>
        </p:nvSpPr>
        <p:spPr>
          <a:xfrm>
            <a:off x="5286315" y="4504198"/>
            <a:ext cx="2267871" cy="319318"/>
          </a:xfrm>
          <a:prstGeom prst="rect">
            <a:avLst/>
          </a:prstGeom>
          <a:noFill/>
        </p:spPr>
        <p:txBody>
          <a:bodyPr wrap="square">
            <a:spAutoFit/>
          </a:bodyPr>
          <a:lstStyle/>
          <a:p>
            <a:pPr algn="ctr">
              <a:lnSpc>
                <a:spcPts val="1400"/>
              </a:lnSpc>
            </a:pPr>
            <a:r>
              <a:rPr lang="en-US" sz="2400" b="1" dirty="0">
                <a:latin typeface="Dreaming Outloud Pro" panose="020B0604020202020204" pitchFamily="66" charset="0"/>
                <a:cs typeface="Dreaming Outloud Pro" panose="020B0604020202020204" pitchFamily="66" charset="0"/>
              </a:rPr>
              <a:t>Time</a:t>
            </a:r>
          </a:p>
        </p:txBody>
      </p:sp>
      <p:pic>
        <p:nvPicPr>
          <p:cNvPr id="67" name="Picture 66" descr="A picture containing text&#10;&#10;Description automatically generated">
            <a:extLst>
              <a:ext uri="{FF2B5EF4-FFF2-40B4-BE49-F238E27FC236}">
                <a16:creationId xmlns:a16="http://schemas.microsoft.com/office/drawing/2014/main" id="{71726198-9153-1841-5710-7DF98CA74C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09832" y="1228232"/>
            <a:ext cx="1099802" cy="1099802"/>
          </a:xfrm>
          <a:prstGeom prst="rect">
            <a:avLst/>
          </a:prstGeom>
        </p:spPr>
      </p:pic>
      <p:pic>
        <p:nvPicPr>
          <p:cNvPr id="68" name="Picture 67" descr="Icon&#10;&#10;Description automatically generated">
            <a:extLst>
              <a:ext uri="{FF2B5EF4-FFF2-40B4-BE49-F238E27FC236}">
                <a16:creationId xmlns:a16="http://schemas.microsoft.com/office/drawing/2014/main" id="{9F0DACB8-373F-2BF4-6700-C9D73A120C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76758" y="2328034"/>
            <a:ext cx="952500" cy="952500"/>
          </a:xfrm>
          <a:prstGeom prst="rect">
            <a:avLst/>
          </a:prstGeom>
        </p:spPr>
      </p:pic>
      <p:pic>
        <p:nvPicPr>
          <p:cNvPr id="69" name="Picture 68" descr="Icon&#10;&#10;Description automatically generated">
            <a:extLst>
              <a:ext uri="{FF2B5EF4-FFF2-40B4-BE49-F238E27FC236}">
                <a16:creationId xmlns:a16="http://schemas.microsoft.com/office/drawing/2014/main" id="{28372899-D93E-B154-6BC6-4306C60F953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78608" y="3810428"/>
            <a:ext cx="799548" cy="799548"/>
          </a:xfrm>
          <a:prstGeom prst="rect">
            <a:avLst/>
          </a:prstGeom>
        </p:spPr>
      </p:pic>
      <p:pic>
        <p:nvPicPr>
          <p:cNvPr id="71" name="Picture 70" descr="Icon&#10;&#10;Description automatically generated">
            <a:extLst>
              <a:ext uri="{FF2B5EF4-FFF2-40B4-BE49-F238E27FC236}">
                <a16:creationId xmlns:a16="http://schemas.microsoft.com/office/drawing/2014/main" id="{D84B36EE-0F7B-04D3-912C-419A94A365B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0235" y="3067163"/>
            <a:ext cx="914400" cy="914400"/>
          </a:xfrm>
          <a:prstGeom prst="rect">
            <a:avLst/>
          </a:prstGeom>
        </p:spPr>
      </p:pic>
      <p:pic>
        <p:nvPicPr>
          <p:cNvPr id="72" name="Picture 71" descr="Diagram&#10;&#10;Description automatically generated">
            <a:extLst>
              <a:ext uri="{FF2B5EF4-FFF2-40B4-BE49-F238E27FC236}">
                <a16:creationId xmlns:a16="http://schemas.microsoft.com/office/drawing/2014/main" id="{1FE63BD7-C176-E89F-B02C-6EBE5D3ECD86}"/>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75664" t="32052" r="3998" b="29666"/>
          <a:stretch/>
        </p:blipFill>
        <p:spPr>
          <a:xfrm>
            <a:off x="9673717" y="2124727"/>
            <a:ext cx="1702060" cy="1802296"/>
          </a:xfrm>
          <a:prstGeom prst="rect">
            <a:avLst/>
          </a:prstGeom>
        </p:spPr>
      </p:pic>
      <p:sp>
        <p:nvSpPr>
          <p:cNvPr id="73" name="Rectangle 72">
            <a:extLst>
              <a:ext uri="{FF2B5EF4-FFF2-40B4-BE49-F238E27FC236}">
                <a16:creationId xmlns:a16="http://schemas.microsoft.com/office/drawing/2014/main" id="{069858D4-0059-FABF-9B3B-E24C95C4C9CE}"/>
              </a:ext>
            </a:extLst>
          </p:cNvPr>
          <p:cNvSpPr/>
          <p:nvPr/>
        </p:nvSpPr>
        <p:spPr>
          <a:xfrm>
            <a:off x="9930291" y="2045511"/>
            <a:ext cx="410816" cy="411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23C8CFD7-C74B-132E-CD43-981266741240}"/>
              </a:ext>
            </a:extLst>
          </p:cNvPr>
          <p:cNvSpPr txBox="1"/>
          <p:nvPr/>
        </p:nvSpPr>
        <p:spPr>
          <a:xfrm>
            <a:off x="10256" y="4905213"/>
            <a:ext cx="4208670" cy="1908215"/>
          </a:xfrm>
          <a:prstGeom prst="rect">
            <a:avLst/>
          </a:prstGeom>
          <a:noFill/>
        </p:spPr>
        <p:txBody>
          <a:bodyPr wrap="square" rtlCol="0">
            <a:spAutoFit/>
          </a:bodyPr>
          <a:lstStyle/>
          <a:p>
            <a:pPr algn="just"/>
            <a:r>
              <a:rPr lang="en-US" sz="2800" b="1" i="1" dirty="0">
                <a:latin typeface="Dreaming Outloud Pro" panose="03050502040302030504" pitchFamily="66" charset="0"/>
                <a:cs typeface="Dreaming Outloud Pro" panose="03050502040302030504" pitchFamily="66" charset="0"/>
              </a:rPr>
              <a:t>1. </a:t>
            </a:r>
            <a:r>
              <a:rPr lang="en-US" b="1" dirty="0">
                <a:latin typeface="Dreaming Outloud Pro" panose="03050502040302030504" pitchFamily="66" charset="0"/>
                <a:cs typeface="Dreaming Outloud Pro" panose="03050502040302030504" pitchFamily="66" charset="0"/>
              </a:rPr>
              <a:t>The Yellowstone National Park (Wy, USA) has the greatest concentration of geysers worldwide. Eruption of one geyser usually causes eruptions of others, but we don’t know how. So how to get that perfectly-timed </a:t>
            </a:r>
            <a:r>
              <a:rPr lang="en-US" b="1" dirty="0" err="1">
                <a:latin typeface="Dreaming Outloud Pro" panose="03050502040302030504" pitchFamily="66" charset="0"/>
                <a:cs typeface="Dreaming Outloud Pro" panose="03050502040302030504" pitchFamily="66" charset="0"/>
              </a:rPr>
              <a:t>instagram</a:t>
            </a:r>
            <a:r>
              <a:rPr lang="en-US" b="1" dirty="0">
                <a:latin typeface="Dreaming Outloud Pro" panose="03050502040302030504" pitchFamily="66" charset="0"/>
                <a:cs typeface="Dreaming Outloud Pro" panose="03050502040302030504" pitchFamily="66" charset="0"/>
              </a:rPr>
              <a:t> shot?</a:t>
            </a:r>
          </a:p>
        </p:txBody>
      </p:sp>
      <p:sp>
        <p:nvSpPr>
          <p:cNvPr id="78" name="Rectangle 77">
            <a:extLst>
              <a:ext uri="{FF2B5EF4-FFF2-40B4-BE49-F238E27FC236}">
                <a16:creationId xmlns:a16="http://schemas.microsoft.com/office/drawing/2014/main" id="{4B98B68C-AC1A-C9B8-C3EA-E1114AE1161B}"/>
              </a:ext>
            </a:extLst>
          </p:cNvPr>
          <p:cNvSpPr/>
          <p:nvPr/>
        </p:nvSpPr>
        <p:spPr>
          <a:xfrm>
            <a:off x="7932712" y="1452366"/>
            <a:ext cx="1057119" cy="63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26167873-1952-8242-6DAA-DF238DD427D1}"/>
              </a:ext>
            </a:extLst>
          </p:cNvPr>
          <p:cNvSpPr txBox="1"/>
          <p:nvPr/>
        </p:nvSpPr>
        <p:spPr>
          <a:xfrm>
            <a:off x="3226760" y="-144621"/>
            <a:ext cx="6239613" cy="2462213"/>
          </a:xfrm>
          <a:prstGeom prst="rect">
            <a:avLst/>
          </a:prstGeom>
          <a:noFill/>
        </p:spPr>
        <p:txBody>
          <a:bodyPr wrap="square" rtlCol="0">
            <a:spAutoFit/>
          </a:bodyPr>
          <a:lstStyle/>
          <a:p>
            <a:pPr algn="just"/>
            <a:r>
              <a:rPr lang="en-US" sz="2800" b="1" i="1" dirty="0">
                <a:latin typeface="Dreaming Outloud Pro" panose="03050502040302030504" pitchFamily="66" charset="0"/>
                <a:cs typeface="Dreaming Outloud Pro" panose="03050502040302030504" pitchFamily="66" charset="0"/>
              </a:rPr>
              <a:t>2.</a:t>
            </a:r>
            <a:r>
              <a:rPr lang="en-US" b="1" dirty="0">
                <a:latin typeface="Dreaming Outloud Pro" panose="03050502040302030504" pitchFamily="66" charset="0"/>
                <a:cs typeface="Dreaming Outloud Pro" panose="03050502040302030504" pitchFamily="66" charset="0"/>
              </a:rPr>
              <a:t>To investigate geyser interactions, we recorded temperatures of 10 geysers continuously over 18 months. But from outside, inferring those connections is difficult because the geyser interactions are delayed in time, and we lack a detailed understanding of the complex geophysics of the system. To make matters worse, geysers are very different from one another, some erupted only tens of times, while others erupted tens of thousands of times during recording!</a:t>
            </a:r>
          </a:p>
        </p:txBody>
      </p:sp>
      <p:sp>
        <p:nvSpPr>
          <p:cNvPr id="79" name="TextBox 78">
            <a:extLst>
              <a:ext uri="{FF2B5EF4-FFF2-40B4-BE49-F238E27FC236}">
                <a16:creationId xmlns:a16="http://schemas.microsoft.com/office/drawing/2014/main" id="{85846B01-2791-F7B9-52F5-ACE20EBF19B7}"/>
              </a:ext>
            </a:extLst>
          </p:cNvPr>
          <p:cNvSpPr txBox="1"/>
          <p:nvPr/>
        </p:nvSpPr>
        <p:spPr>
          <a:xfrm>
            <a:off x="4341417" y="5482518"/>
            <a:ext cx="4157665" cy="1354217"/>
          </a:xfrm>
          <a:prstGeom prst="rect">
            <a:avLst/>
          </a:prstGeom>
          <a:noFill/>
        </p:spPr>
        <p:txBody>
          <a:bodyPr wrap="square" rtlCol="0">
            <a:spAutoFit/>
          </a:bodyPr>
          <a:lstStyle/>
          <a:p>
            <a:pPr algn="just"/>
            <a:r>
              <a:rPr lang="en-US" sz="2800" b="1" i="1" dirty="0">
                <a:latin typeface="Dreaming Outloud Pro" panose="03050502040302030504" pitchFamily="66" charset="0"/>
                <a:cs typeface="Dreaming Outloud Pro" panose="03050502040302030504" pitchFamily="66" charset="0"/>
              </a:rPr>
              <a:t>3. </a:t>
            </a:r>
            <a:r>
              <a:rPr lang="en-US" b="1" dirty="0">
                <a:latin typeface="Dreaming Outloud Pro" panose="03050502040302030504" pitchFamily="66" charset="0"/>
                <a:cs typeface="Dreaming Outloud Pro" panose="03050502040302030504" pitchFamily="66" charset="0"/>
              </a:rPr>
              <a:t>Solution: Use the temperature data to train a neural network to give a computer model predicting future geyser temperatures from current ones!</a:t>
            </a:r>
          </a:p>
        </p:txBody>
      </p:sp>
      <p:sp>
        <p:nvSpPr>
          <p:cNvPr id="80" name="TextBox 79">
            <a:extLst>
              <a:ext uri="{FF2B5EF4-FFF2-40B4-BE49-F238E27FC236}">
                <a16:creationId xmlns:a16="http://schemas.microsoft.com/office/drawing/2014/main" id="{971D3232-1989-D7B6-DD17-4CEEF5612EBB}"/>
              </a:ext>
            </a:extLst>
          </p:cNvPr>
          <p:cNvSpPr txBox="1"/>
          <p:nvPr/>
        </p:nvSpPr>
        <p:spPr>
          <a:xfrm>
            <a:off x="8697553" y="4436157"/>
            <a:ext cx="3408804" cy="2462213"/>
          </a:xfrm>
          <a:prstGeom prst="rect">
            <a:avLst/>
          </a:prstGeom>
          <a:noFill/>
        </p:spPr>
        <p:txBody>
          <a:bodyPr wrap="square" rtlCol="0">
            <a:spAutoFit/>
          </a:bodyPr>
          <a:lstStyle/>
          <a:p>
            <a:pPr algn="just"/>
            <a:r>
              <a:rPr lang="en-US" sz="2800" b="1" i="1" dirty="0">
                <a:latin typeface="Dreaming Outloud Pro" panose="03050502040302030504" pitchFamily="66" charset="0"/>
                <a:cs typeface="Dreaming Outloud Pro" panose="03050502040302030504" pitchFamily="66" charset="0"/>
              </a:rPr>
              <a:t>4. </a:t>
            </a:r>
            <a:r>
              <a:rPr lang="en-US" b="1" dirty="0">
                <a:latin typeface="Dreaming Outloud Pro" panose="03050502040302030504" pitchFamily="66" charset="0"/>
                <a:cs typeface="Dreaming Outloud Pro" panose="03050502040302030504" pitchFamily="66" charset="0"/>
              </a:rPr>
              <a:t>When we dug into the computer model of the geyser system, we could decode how temperatures from different geysers are related with each other in that model. Voila! That gives the geyser interaction network now!</a:t>
            </a:r>
          </a:p>
        </p:txBody>
      </p:sp>
      <p:sp>
        <p:nvSpPr>
          <p:cNvPr id="70" name="TextBox 69">
            <a:extLst>
              <a:ext uri="{FF2B5EF4-FFF2-40B4-BE49-F238E27FC236}">
                <a16:creationId xmlns:a16="http://schemas.microsoft.com/office/drawing/2014/main" id="{6A04E70D-AF47-15B7-8897-30387A433DC7}"/>
              </a:ext>
            </a:extLst>
          </p:cNvPr>
          <p:cNvSpPr txBox="1"/>
          <p:nvPr/>
        </p:nvSpPr>
        <p:spPr>
          <a:xfrm>
            <a:off x="7080399" y="2694348"/>
            <a:ext cx="1144105" cy="483466"/>
          </a:xfrm>
          <a:prstGeom prst="rect">
            <a:avLst/>
          </a:prstGeom>
          <a:noFill/>
        </p:spPr>
        <p:txBody>
          <a:bodyPr wrap="square" rtlCol="0">
            <a:spAutoFit/>
          </a:bodyPr>
          <a:lstStyle/>
          <a:p>
            <a:pPr algn="ctr">
              <a:lnSpc>
                <a:spcPts val="1400"/>
              </a:lnSpc>
            </a:pPr>
            <a:r>
              <a:rPr lang="en-US" b="1" dirty="0">
                <a:solidFill>
                  <a:srgbClr val="CD4F43"/>
                </a:solidFill>
                <a:latin typeface="Dreaming Outloud Pro" panose="020B0604020202020204" pitchFamily="66" charset="0"/>
                <a:cs typeface="Dreaming Outloud Pro" panose="020B0604020202020204" pitchFamily="66" charset="0"/>
              </a:rPr>
              <a:t>G4</a:t>
            </a:r>
          </a:p>
          <a:p>
            <a:pPr algn="ctr">
              <a:lnSpc>
                <a:spcPts val="1400"/>
              </a:lnSpc>
            </a:pPr>
            <a:r>
              <a:rPr lang="en-US" b="1" dirty="0">
                <a:solidFill>
                  <a:srgbClr val="CD4F43"/>
                </a:solidFill>
                <a:latin typeface="Dreaming Outloud Pro" panose="020B0604020202020204" pitchFamily="66" charset="0"/>
                <a:cs typeface="Dreaming Outloud Pro" panose="020B0604020202020204" pitchFamily="66" charset="0"/>
              </a:rPr>
              <a:t>erupts</a:t>
            </a:r>
          </a:p>
        </p:txBody>
      </p:sp>
      <p:sp>
        <p:nvSpPr>
          <p:cNvPr id="75" name="TextBox 74">
            <a:extLst>
              <a:ext uri="{FF2B5EF4-FFF2-40B4-BE49-F238E27FC236}">
                <a16:creationId xmlns:a16="http://schemas.microsoft.com/office/drawing/2014/main" id="{689E6E0E-1307-4869-6719-698F0119E385}"/>
              </a:ext>
            </a:extLst>
          </p:cNvPr>
          <p:cNvSpPr txBox="1"/>
          <p:nvPr/>
        </p:nvSpPr>
        <p:spPr>
          <a:xfrm>
            <a:off x="6034324" y="2702043"/>
            <a:ext cx="1285461" cy="475771"/>
          </a:xfrm>
          <a:prstGeom prst="rect">
            <a:avLst/>
          </a:prstGeom>
          <a:noFill/>
        </p:spPr>
        <p:txBody>
          <a:bodyPr wrap="square">
            <a:spAutoFit/>
          </a:bodyPr>
          <a:lstStyle/>
          <a:p>
            <a:pPr algn="ctr">
              <a:lnSpc>
                <a:spcPts val="1400"/>
              </a:lnSpc>
            </a:pPr>
            <a:r>
              <a:rPr lang="en-US" sz="1800" b="1" dirty="0">
                <a:solidFill>
                  <a:srgbClr val="575AA7"/>
                </a:solidFill>
                <a:latin typeface="Dreaming Outloud Pro" panose="020B0604020202020204" pitchFamily="66" charset="0"/>
                <a:cs typeface="Dreaming Outloud Pro" panose="020B0604020202020204" pitchFamily="66" charset="0"/>
              </a:rPr>
              <a:t>G1</a:t>
            </a:r>
          </a:p>
          <a:p>
            <a:pPr algn="ctr">
              <a:lnSpc>
                <a:spcPts val="1400"/>
              </a:lnSpc>
            </a:pPr>
            <a:r>
              <a:rPr lang="en-US" sz="1800" b="1" dirty="0">
                <a:solidFill>
                  <a:srgbClr val="575AA7"/>
                </a:solidFill>
                <a:latin typeface="Dreaming Outloud Pro" panose="020B0604020202020204" pitchFamily="66" charset="0"/>
                <a:cs typeface="Dreaming Outloud Pro" panose="020B0604020202020204" pitchFamily="66" charset="0"/>
              </a:rPr>
              <a:t>erupts</a:t>
            </a:r>
          </a:p>
        </p:txBody>
      </p:sp>
      <p:sp>
        <p:nvSpPr>
          <p:cNvPr id="76" name="TextBox 75">
            <a:extLst>
              <a:ext uri="{FF2B5EF4-FFF2-40B4-BE49-F238E27FC236}">
                <a16:creationId xmlns:a16="http://schemas.microsoft.com/office/drawing/2014/main" id="{2CA8C903-9AF7-7D9A-0199-CD6C0C2B8AE5}"/>
              </a:ext>
            </a:extLst>
          </p:cNvPr>
          <p:cNvSpPr txBox="1"/>
          <p:nvPr/>
        </p:nvSpPr>
        <p:spPr>
          <a:xfrm rot="16200000">
            <a:off x="2962337" y="3425933"/>
            <a:ext cx="2267871" cy="319318"/>
          </a:xfrm>
          <a:prstGeom prst="rect">
            <a:avLst/>
          </a:prstGeom>
          <a:noFill/>
        </p:spPr>
        <p:txBody>
          <a:bodyPr wrap="square">
            <a:spAutoFit/>
          </a:bodyPr>
          <a:lstStyle/>
          <a:p>
            <a:pPr algn="ctr">
              <a:lnSpc>
                <a:spcPts val="1400"/>
              </a:lnSpc>
            </a:pPr>
            <a:r>
              <a:rPr lang="en-US" sz="2400" b="1" dirty="0">
                <a:latin typeface="Dreaming Outloud Pro" panose="020B0604020202020204" pitchFamily="66" charset="0"/>
                <a:cs typeface="Dreaming Outloud Pro" panose="020B0604020202020204" pitchFamily="66" charset="0"/>
              </a:rPr>
              <a:t>Temperature</a:t>
            </a:r>
          </a:p>
        </p:txBody>
      </p:sp>
      <p:sp>
        <p:nvSpPr>
          <p:cNvPr id="81" name="Rectangle 80">
            <a:extLst>
              <a:ext uri="{FF2B5EF4-FFF2-40B4-BE49-F238E27FC236}">
                <a16:creationId xmlns:a16="http://schemas.microsoft.com/office/drawing/2014/main" id="{26B027E7-B959-CBA0-7650-3462A70A5379}"/>
              </a:ext>
            </a:extLst>
          </p:cNvPr>
          <p:cNvSpPr/>
          <p:nvPr/>
        </p:nvSpPr>
        <p:spPr>
          <a:xfrm>
            <a:off x="4594014" y="2577725"/>
            <a:ext cx="861633" cy="2001212"/>
          </a:xfrm>
          <a:prstGeom prst="rect">
            <a:avLst/>
          </a:prstGeom>
          <a:noFill/>
          <a:ln w="12700">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id="{DD794632-8D1F-C10E-04F3-79C05D42CA66}"/>
              </a:ext>
            </a:extLst>
          </p:cNvPr>
          <p:cNvSpPr/>
          <p:nvPr/>
        </p:nvSpPr>
        <p:spPr>
          <a:xfrm>
            <a:off x="7326172" y="2555731"/>
            <a:ext cx="861633" cy="2021002"/>
          </a:xfrm>
          <a:prstGeom prst="rect">
            <a:avLst/>
          </a:prstGeom>
          <a:noFill/>
          <a:ln w="12700">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3" name="Rectangle 82">
            <a:extLst>
              <a:ext uri="{FF2B5EF4-FFF2-40B4-BE49-F238E27FC236}">
                <a16:creationId xmlns:a16="http://schemas.microsoft.com/office/drawing/2014/main" id="{5B59A116-E748-8CB7-3DEF-5A8501E844C0}"/>
              </a:ext>
            </a:extLst>
          </p:cNvPr>
          <p:cNvSpPr/>
          <p:nvPr/>
        </p:nvSpPr>
        <p:spPr>
          <a:xfrm>
            <a:off x="6151651" y="4451471"/>
            <a:ext cx="544831" cy="313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0A810267-94FA-55D8-03FE-F48F456807F9}"/>
              </a:ext>
            </a:extLst>
          </p:cNvPr>
          <p:cNvSpPr/>
          <p:nvPr/>
        </p:nvSpPr>
        <p:spPr>
          <a:xfrm>
            <a:off x="5459767" y="4478857"/>
            <a:ext cx="416858" cy="339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92FCAC68-B12F-9BDF-E63A-0B201564F854}"/>
              </a:ext>
            </a:extLst>
          </p:cNvPr>
          <p:cNvSpPr txBox="1"/>
          <p:nvPr/>
        </p:nvSpPr>
        <p:spPr>
          <a:xfrm>
            <a:off x="5286489" y="4502302"/>
            <a:ext cx="2267871" cy="319318"/>
          </a:xfrm>
          <a:prstGeom prst="rect">
            <a:avLst/>
          </a:prstGeom>
          <a:noFill/>
        </p:spPr>
        <p:txBody>
          <a:bodyPr wrap="square">
            <a:spAutoFit/>
          </a:bodyPr>
          <a:lstStyle/>
          <a:p>
            <a:pPr algn="ctr">
              <a:lnSpc>
                <a:spcPts val="1400"/>
              </a:lnSpc>
            </a:pPr>
            <a:r>
              <a:rPr lang="en-US" sz="2400" b="1" dirty="0">
                <a:latin typeface="Dreaming Outloud Pro" panose="020B0604020202020204" pitchFamily="66" charset="0"/>
                <a:cs typeface="Dreaming Outloud Pro" panose="020B0604020202020204" pitchFamily="66" charset="0"/>
              </a:rPr>
              <a:t>Time</a:t>
            </a:r>
          </a:p>
        </p:txBody>
      </p:sp>
      <p:pic>
        <p:nvPicPr>
          <p:cNvPr id="96" name="Picture 95" descr="A picture containing text&#10;&#10;Description automatically generated">
            <a:extLst>
              <a:ext uri="{FF2B5EF4-FFF2-40B4-BE49-F238E27FC236}">
                <a16:creationId xmlns:a16="http://schemas.microsoft.com/office/drawing/2014/main" id="{62355AC3-FCE0-5B4C-E2F2-9DDDBBE5BC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79459" y="1539659"/>
            <a:ext cx="1099802" cy="1099802"/>
          </a:xfrm>
          <a:prstGeom prst="rect">
            <a:avLst/>
          </a:prstGeom>
        </p:spPr>
      </p:pic>
      <p:pic>
        <p:nvPicPr>
          <p:cNvPr id="97" name="Picture 96" descr="Icon&#10;&#10;Description automatically generated">
            <a:extLst>
              <a:ext uri="{FF2B5EF4-FFF2-40B4-BE49-F238E27FC236}">
                <a16:creationId xmlns:a16="http://schemas.microsoft.com/office/drawing/2014/main" id="{1CA98DAB-69B8-6021-F3B6-F918045EEA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385" y="2639461"/>
            <a:ext cx="952500" cy="952500"/>
          </a:xfrm>
          <a:prstGeom prst="rect">
            <a:avLst/>
          </a:prstGeom>
        </p:spPr>
      </p:pic>
      <p:pic>
        <p:nvPicPr>
          <p:cNvPr id="98" name="Picture 97" descr="Icon&#10;&#10;Description automatically generated">
            <a:extLst>
              <a:ext uri="{FF2B5EF4-FFF2-40B4-BE49-F238E27FC236}">
                <a16:creationId xmlns:a16="http://schemas.microsoft.com/office/drawing/2014/main" id="{968F8D41-7B87-9266-B928-8CD6E243C09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89862" y="3378590"/>
            <a:ext cx="914400" cy="914400"/>
          </a:xfrm>
          <a:prstGeom prst="rect">
            <a:avLst/>
          </a:prstGeom>
        </p:spPr>
      </p:pic>
    </p:spTree>
    <p:extLst>
      <p:ext uri="{BB962C8B-B14F-4D97-AF65-F5344CB8AC3E}">
        <p14:creationId xmlns:p14="http://schemas.microsoft.com/office/powerpoint/2010/main" val="327419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0490C84-478D-9EBC-929A-465959B1365A}"/>
              </a:ext>
            </a:extLst>
          </p:cNvPr>
          <p:cNvGrpSpPr/>
          <p:nvPr/>
        </p:nvGrpSpPr>
        <p:grpSpPr>
          <a:xfrm>
            <a:off x="-59543" y="2011184"/>
            <a:ext cx="4097341" cy="2310560"/>
            <a:chOff x="-117295" y="-149688"/>
            <a:chExt cx="3463217" cy="1913560"/>
          </a:xfrm>
        </p:grpSpPr>
        <p:pic>
          <p:nvPicPr>
            <p:cNvPr id="5" name="Picture 4" descr="A picture containing text&#10;&#10;Description automatically generated">
              <a:extLst>
                <a:ext uri="{FF2B5EF4-FFF2-40B4-BE49-F238E27FC236}">
                  <a16:creationId xmlns:a16="http://schemas.microsoft.com/office/drawing/2014/main" id="{E90D1DDF-0DBD-BA1A-008D-BFF272A99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95" y="-149688"/>
              <a:ext cx="1913560" cy="1913560"/>
            </a:xfrm>
            <a:prstGeom prst="rect">
              <a:avLst/>
            </a:prstGeom>
          </p:spPr>
        </p:pic>
        <p:pic>
          <p:nvPicPr>
            <p:cNvPr id="6" name="Graphic 5" descr="Magnifying glass with solid fill">
              <a:extLst>
                <a:ext uri="{FF2B5EF4-FFF2-40B4-BE49-F238E27FC236}">
                  <a16:creationId xmlns:a16="http://schemas.microsoft.com/office/drawing/2014/main" id="{AC17FE21-4990-2231-931A-5B5ABCAB17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97169" y="288420"/>
              <a:ext cx="579178" cy="575874"/>
            </a:xfrm>
            <a:prstGeom prst="rect">
              <a:avLst/>
            </a:prstGeom>
          </p:spPr>
        </p:pic>
        <p:pic>
          <p:nvPicPr>
            <p:cNvPr id="12" name="Graphic 11" descr="Magnifying glass with solid fill">
              <a:extLst>
                <a:ext uri="{FF2B5EF4-FFF2-40B4-BE49-F238E27FC236}">
                  <a16:creationId xmlns:a16="http://schemas.microsoft.com/office/drawing/2014/main" id="{4AB753E9-E2EF-00D6-CDF7-8C2F8C999B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746826" y="26376"/>
              <a:ext cx="1599096" cy="1599096"/>
            </a:xfrm>
            <a:prstGeom prst="rect">
              <a:avLst/>
            </a:prstGeom>
          </p:spPr>
        </p:pic>
        <p:pic>
          <p:nvPicPr>
            <p:cNvPr id="13" name="Picture 12" descr="Shape&#10;&#10;Description automatically generated with low confidence">
              <a:extLst>
                <a:ext uri="{FF2B5EF4-FFF2-40B4-BE49-F238E27FC236}">
                  <a16:creationId xmlns:a16="http://schemas.microsoft.com/office/drawing/2014/main" id="{5A4FCDC0-B2E1-B252-36ED-0CCB91F852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2429" y="288420"/>
              <a:ext cx="739045" cy="739045"/>
            </a:xfrm>
            <a:prstGeom prst="rect">
              <a:avLst/>
            </a:prstGeom>
          </p:spPr>
        </p:pic>
        <p:pic>
          <p:nvPicPr>
            <p:cNvPr id="14" name="Picture 13" descr="A picture containing text, clipart&#10;&#10;Description automatically generated">
              <a:extLst>
                <a:ext uri="{FF2B5EF4-FFF2-40B4-BE49-F238E27FC236}">
                  <a16:creationId xmlns:a16="http://schemas.microsoft.com/office/drawing/2014/main" id="{CB455EEB-BEEE-561D-CC1D-5C28A62C0C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52429" y="274449"/>
              <a:ext cx="458119" cy="458119"/>
            </a:xfrm>
            <a:prstGeom prst="rect">
              <a:avLst/>
            </a:prstGeom>
          </p:spPr>
        </p:pic>
      </p:grpSp>
      <p:sp>
        <p:nvSpPr>
          <p:cNvPr id="20" name="TextBox 19">
            <a:extLst>
              <a:ext uri="{FF2B5EF4-FFF2-40B4-BE49-F238E27FC236}">
                <a16:creationId xmlns:a16="http://schemas.microsoft.com/office/drawing/2014/main" id="{AFFBC663-C7AF-0F46-009C-60EB7547E04C}"/>
              </a:ext>
            </a:extLst>
          </p:cNvPr>
          <p:cNvSpPr txBox="1"/>
          <p:nvPr/>
        </p:nvSpPr>
        <p:spPr>
          <a:xfrm>
            <a:off x="4037798" y="904306"/>
            <a:ext cx="8079874" cy="4524315"/>
          </a:xfrm>
          <a:prstGeom prst="rect">
            <a:avLst/>
          </a:prstGeom>
          <a:noFill/>
        </p:spPr>
        <p:txBody>
          <a:bodyPr wrap="square" rtlCol="0">
            <a:spAutoFit/>
          </a:bodyPr>
          <a:lstStyle/>
          <a:p>
            <a:pPr algn="just"/>
            <a:r>
              <a:rPr lang="en-US" sz="3600" b="1" dirty="0">
                <a:latin typeface="Dreaming Outloud Pro" panose="03050502040302030504" pitchFamily="66" charset="0"/>
                <a:cs typeface="Dreaming Outloud Pro" panose="03050502040302030504" pitchFamily="66" charset="0"/>
              </a:rPr>
              <a:t>The Yellowstone National Park in the state of Wyoming in US has the greatest concentration of geysers worldwide.</a:t>
            </a:r>
          </a:p>
          <a:p>
            <a:pPr algn="just"/>
            <a:endParaRPr lang="en-US" sz="3600" b="1" dirty="0">
              <a:latin typeface="Dreaming Outloud Pro" panose="03050502040302030504" pitchFamily="66" charset="0"/>
              <a:cs typeface="Dreaming Outloud Pro" panose="03050502040302030504" pitchFamily="66" charset="0"/>
            </a:endParaRPr>
          </a:p>
          <a:p>
            <a:pPr algn="just"/>
            <a:r>
              <a:rPr lang="en-US" sz="3600" b="1" dirty="0">
                <a:latin typeface="Dreaming Outloud Pro" panose="03050502040302030504" pitchFamily="66" charset="0"/>
                <a:cs typeface="Dreaming Outloud Pro" panose="03050502040302030504" pitchFamily="66" charset="0"/>
              </a:rPr>
              <a:t>They attract millions of visitors each year and their eruption dynamics have been the subject of extensive research for nearly two centuries.</a:t>
            </a:r>
          </a:p>
        </p:txBody>
      </p:sp>
    </p:spTree>
    <p:extLst>
      <p:ext uri="{BB962C8B-B14F-4D97-AF65-F5344CB8AC3E}">
        <p14:creationId xmlns:p14="http://schemas.microsoft.com/office/powerpoint/2010/main" val="343657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7C0CEEE4-E93C-82F5-5863-C2CC88298D6D}"/>
              </a:ext>
            </a:extLst>
          </p:cNvPr>
          <p:cNvPicPr>
            <a:picLocks noChangeAspect="1"/>
          </p:cNvPicPr>
          <p:nvPr/>
        </p:nvPicPr>
        <p:blipFill rotWithShape="1">
          <a:blip r:embed="rId2">
            <a:extLst>
              <a:ext uri="{28A0092B-C50C-407E-A947-70E740481C1C}">
                <a14:useLocalDpi xmlns:a14="http://schemas.microsoft.com/office/drawing/2010/main" val="0"/>
              </a:ext>
            </a:extLst>
          </a:blip>
          <a:srcRect l="4198" t="30551" r="75269" b="30041"/>
          <a:stretch/>
        </p:blipFill>
        <p:spPr>
          <a:xfrm>
            <a:off x="9540236" y="2451657"/>
            <a:ext cx="1718365" cy="1855304"/>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39EB50E2-9E48-1C55-C95D-5E78D6CB1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8799" y="1539659"/>
            <a:ext cx="1099802" cy="1099802"/>
          </a:xfrm>
          <a:prstGeom prst="rect">
            <a:avLst/>
          </a:prstGeom>
        </p:spPr>
      </p:pic>
      <p:pic>
        <p:nvPicPr>
          <p:cNvPr id="15" name="Picture 14" descr="Icon&#10;&#10;Description automatically generated">
            <a:extLst>
              <a:ext uri="{FF2B5EF4-FFF2-40B4-BE49-F238E27FC236}">
                <a16:creationId xmlns:a16="http://schemas.microsoft.com/office/drawing/2014/main" id="{5C54096F-DCF4-14B8-BDD5-D64B105AD7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5725" y="2639461"/>
            <a:ext cx="952500" cy="952500"/>
          </a:xfrm>
          <a:prstGeom prst="rect">
            <a:avLst/>
          </a:prstGeom>
        </p:spPr>
      </p:pic>
      <p:pic>
        <p:nvPicPr>
          <p:cNvPr id="16" name="Picture 15" descr="Icon&#10;&#10;Description automatically generated">
            <a:extLst>
              <a:ext uri="{FF2B5EF4-FFF2-40B4-BE49-F238E27FC236}">
                <a16:creationId xmlns:a16="http://schemas.microsoft.com/office/drawing/2014/main" id="{20779255-54F8-E1F0-0D19-AC270060D9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99870" y="4258138"/>
            <a:ext cx="799548" cy="799548"/>
          </a:xfrm>
          <a:prstGeom prst="rect">
            <a:avLst/>
          </a:prstGeom>
        </p:spPr>
      </p:pic>
      <p:sp>
        <p:nvSpPr>
          <p:cNvPr id="17" name="TextBox 16">
            <a:extLst>
              <a:ext uri="{FF2B5EF4-FFF2-40B4-BE49-F238E27FC236}">
                <a16:creationId xmlns:a16="http://schemas.microsoft.com/office/drawing/2014/main" id="{16C8B06E-7817-5B82-2AB8-66667C3C1186}"/>
              </a:ext>
            </a:extLst>
          </p:cNvPr>
          <p:cNvSpPr txBox="1"/>
          <p:nvPr/>
        </p:nvSpPr>
        <p:spPr>
          <a:xfrm>
            <a:off x="10158799" y="3379309"/>
            <a:ext cx="609600" cy="584775"/>
          </a:xfrm>
          <a:prstGeom prst="rect">
            <a:avLst/>
          </a:prstGeom>
          <a:noFill/>
        </p:spPr>
        <p:txBody>
          <a:bodyPr wrap="square" rtlCol="0">
            <a:spAutoFit/>
          </a:bodyPr>
          <a:lstStyle/>
          <a:p>
            <a:r>
              <a:rPr lang="en-US" sz="3200" b="1" dirty="0">
                <a:latin typeface="Dreaming Outloud Script Pro" panose="020B0604020202020204" pitchFamily="66" charset="0"/>
                <a:cs typeface="Dreaming Outloud Script Pro" panose="020B0604020202020204" pitchFamily="66" charset="0"/>
              </a:rPr>
              <a:t>??</a:t>
            </a:r>
          </a:p>
        </p:txBody>
      </p:sp>
      <p:pic>
        <p:nvPicPr>
          <p:cNvPr id="21" name="Picture 20" descr="Icon&#10;&#10;Description automatically generated">
            <a:extLst>
              <a:ext uri="{FF2B5EF4-FFF2-40B4-BE49-F238E27FC236}">
                <a16:creationId xmlns:a16="http://schemas.microsoft.com/office/drawing/2014/main" id="{F4F7085B-80C0-F449-FC68-F8F88B6BEC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69202" y="3378590"/>
            <a:ext cx="914400" cy="914400"/>
          </a:xfrm>
          <a:prstGeom prst="rect">
            <a:avLst/>
          </a:prstGeom>
        </p:spPr>
      </p:pic>
      <p:sp>
        <p:nvSpPr>
          <p:cNvPr id="25" name="TextBox 24">
            <a:extLst>
              <a:ext uri="{FF2B5EF4-FFF2-40B4-BE49-F238E27FC236}">
                <a16:creationId xmlns:a16="http://schemas.microsoft.com/office/drawing/2014/main" id="{B3287174-4DEA-5785-ECF4-E8B70A0D0A8D}"/>
              </a:ext>
            </a:extLst>
          </p:cNvPr>
          <p:cNvSpPr txBox="1"/>
          <p:nvPr/>
        </p:nvSpPr>
        <p:spPr>
          <a:xfrm>
            <a:off x="138798" y="1641366"/>
            <a:ext cx="8542255" cy="3416320"/>
          </a:xfrm>
          <a:prstGeom prst="rect">
            <a:avLst/>
          </a:prstGeom>
          <a:noFill/>
        </p:spPr>
        <p:txBody>
          <a:bodyPr wrap="square" rtlCol="0">
            <a:spAutoFit/>
          </a:bodyPr>
          <a:lstStyle/>
          <a:p>
            <a:pPr algn="just"/>
            <a:r>
              <a:rPr lang="en-US" sz="3600" b="1" dirty="0">
                <a:latin typeface="Dreaming Outloud Pro" panose="03050502040302030504" pitchFamily="66" charset="0"/>
                <a:cs typeface="Dreaming Outloud Pro" panose="03050502040302030504" pitchFamily="66" charset="0"/>
              </a:rPr>
              <a:t>Eruption of one geyser usually influences eruptions of others, but in a complicated way. Research shows that individual geysers are not isolated but rather are hydraulically connected in the subsurface with other geysers and thermal springs. </a:t>
            </a:r>
          </a:p>
        </p:txBody>
      </p:sp>
    </p:spTree>
    <p:extLst>
      <p:ext uri="{BB962C8B-B14F-4D97-AF65-F5344CB8AC3E}">
        <p14:creationId xmlns:p14="http://schemas.microsoft.com/office/powerpoint/2010/main" val="291769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3287174-4DEA-5785-ECF4-E8B70A0D0A8D}"/>
              </a:ext>
            </a:extLst>
          </p:cNvPr>
          <p:cNvSpPr txBox="1"/>
          <p:nvPr/>
        </p:nvSpPr>
        <p:spPr>
          <a:xfrm>
            <a:off x="152016" y="244950"/>
            <a:ext cx="11993846" cy="6186309"/>
          </a:xfrm>
          <a:prstGeom prst="rect">
            <a:avLst/>
          </a:prstGeom>
          <a:noFill/>
        </p:spPr>
        <p:txBody>
          <a:bodyPr wrap="square" rtlCol="0">
            <a:spAutoFit/>
          </a:bodyPr>
          <a:lstStyle/>
          <a:p>
            <a:pPr algn="just"/>
            <a:r>
              <a:rPr lang="en-US" sz="3600" b="1" dirty="0">
                <a:latin typeface="Dreaming Outloud Pro" panose="03050502040302030504" pitchFamily="66" charset="0"/>
                <a:cs typeface="Dreaming Outloud Pro" panose="03050502040302030504" pitchFamily="66" charset="0"/>
              </a:rPr>
              <a:t>Understanding of such connections between geysers is not only critical for managing tourism and infrastructure around Yellowstone National Park’s geysers, but also insightful in exploring patterns of interdependence that may exist among other episodic geological phenomena, like volcanic eruptions. </a:t>
            </a:r>
          </a:p>
          <a:p>
            <a:pPr algn="just"/>
            <a:endParaRPr lang="en-US" sz="3600" b="1" dirty="0">
              <a:latin typeface="Dreaming Outloud Pro" panose="03050502040302030504" pitchFamily="66" charset="0"/>
              <a:cs typeface="Dreaming Outloud Pro" panose="03050502040302030504" pitchFamily="66" charset="0"/>
            </a:endParaRPr>
          </a:p>
          <a:p>
            <a:pPr algn="just"/>
            <a:r>
              <a:rPr lang="en-US" sz="3600" b="1" dirty="0">
                <a:latin typeface="Dreaming Outloud Pro" panose="03050502040302030504" pitchFamily="66" charset="0"/>
                <a:cs typeface="Dreaming Outloud Pro" panose="03050502040302030504" pitchFamily="66" charset="0"/>
              </a:rPr>
              <a:t>But from outside, inferring those connections is difficult because the geyser interactions are delayed in time, and we lack a detailed understanding of the complex geophysics of the system. </a:t>
            </a:r>
          </a:p>
        </p:txBody>
      </p:sp>
    </p:spTree>
    <p:extLst>
      <p:ext uri="{BB962C8B-B14F-4D97-AF65-F5344CB8AC3E}">
        <p14:creationId xmlns:p14="http://schemas.microsoft.com/office/powerpoint/2010/main" val="145506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DB3DA2B5-BCE0-B807-EE46-F8F2FDC22423}"/>
              </a:ext>
            </a:extLst>
          </p:cNvPr>
          <p:cNvPicPr>
            <a:picLocks noChangeAspect="1"/>
          </p:cNvPicPr>
          <p:nvPr/>
        </p:nvPicPr>
        <p:blipFill rotWithShape="1">
          <a:blip r:embed="rId2">
            <a:extLst>
              <a:ext uri="{28A0092B-C50C-407E-A947-70E740481C1C}">
                <a14:useLocalDpi xmlns:a14="http://schemas.microsoft.com/office/drawing/2010/main" val="0"/>
              </a:ext>
            </a:extLst>
          </a:blip>
          <a:srcRect l="28304" t="16440" r="29046" b="23885"/>
          <a:stretch/>
        </p:blipFill>
        <p:spPr>
          <a:xfrm>
            <a:off x="3003251" y="1250185"/>
            <a:ext cx="4678018" cy="3682203"/>
          </a:xfrm>
          <a:prstGeom prst="rect">
            <a:avLst/>
          </a:prstGeom>
        </p:spPr>
      </p:pic>
      <p:sp>
        <p:nvSpPr>
          <p:cNvPr id="4" name="TextBox 3">
            <a:extLst>
              <a:ext uri="{FF2B5EF4-FFF2-40B4-BE49-F238E27FC236}">
                <a16:creationId xmlns:a16="http://schemas.microsoft.com/office/drawing/2014/main" id="{8C9E8B10-522B-35E1-8067-75DAFEE6069C}"/>
              </a:ext>
            </a:extLst>
          </p:cNvPr>
          <p:cNvSpPr txBox="1"/>
          <p:nvPr/>
        </p:nvSpPr>
        <p:spPr>
          <a:xfrm>
            <a:off x="5997379" y="2696244"/>
            <a:ext cx="1144105" cy="483466"/>
          </a:xfrm>
          <a:prstGeom prst="rect">
            <a:avLst/>
          </a:prstGeom>
          <a:noFill/>
        </p:spPr>
        <p:txBody>
          <a:bodyPr wrap="square" rtlCol="0">
            <a:spAutoFit/>
          </a:bodyPr>
          <a:lstStyle/>
          <a:p>
            <a:pPr algn="ctr">
              <a:lnSpc>
                <a:spcPts val="1400"/>
              </a:lnSpc>
            </a:pPr>
            <a:r>
              <a:rPr lang="en-US" b="1" dirty="0">
                <a:solidFill>
                  <a:srgbClr val="CD4F43"/>
                </a:solidFill>
                <a:latin typeface="Dreaming Outloud Pro" panose="020B0604020202020204" pitchFamily="66" charset="0"/>
                <a:cs typeface="Dreaming Outloud Pro" panose="020B0604020202020204" pitchFamily="66" charset="0"/>
              </a:rPr>
              <a:t>G4</a:t>
            </a:r>
          </a:p>
          <a:p>
            <a:pPr algn="ctr">
              <a:lnSpc>
                <a:spcPts val="1400"/>
              </a:lnSpc>
            </a:pPr>
            <a:r>
              <a:rPr lang="en-US" b="1" dirty="0">
                <a:solidFill>
                  <a:srgbClr val="CD4F43"/>
                </a:solidFill>
                <a:latin typeface="Dreaming Outloud Pro" panose="020B0604020202020204" pitchFamily="66" charset="0"/>
                <a:cs typeface="Dreaming Outloud Pro" panose="020B0604020202020204" pitchFamily="66" charset="0"/>
              </a:rPr>
              <a:t>erupts</a:t>
            </a:r>
          </a:p>
        </p:txBody>
      </p:sp>
      <p:sp>
        <p:nvSpPr>
          <p:cNvPr id="5" name="TextBox 4">
            <a:extLst>
              <a:ext uri="{FF2B5EF4-FFF2-40B4-BE49-F238E27FC236}">
                <a16:creationId xmlns:a16="http://schemas.microsoft.com/office/drawing/2014/main" id="{B7D475E6-4FD0-EE74-79FB-8F03FC839CCC}"/>
              </a:ext>
            </a:extLst>
          </p:cNvPr>
          <p:cNvSpPr txBox="1"/>
          <p:nvPr/>
        </p:nvSpPr>
        <p:spPr>
          <a:xfrm>
            <a:off x="4951304" y="2703939"/>
            <a:ext cx="1285461" cy="475771"/>
          </a:xfrm>
          <a:prstGeom prst="rect">
            <a:avLst/>
          </a:prstGeom>
          <a:noFill/>
        </p:spPr>
        <p:txBody>
          <a:bodyPr wrap="square">
            <a:spAutoFit/>
          </a:bodyPr>
          <a:lstStyle/>
          <a:p>
            <a:pPr algn="ctr">
              <a:lnSpc>
                <a:spcPts val="1400"/>
              </a:lnSpc>
            </a:pPr>
            <a:r>
              <a:rPr lang="en-US" sz="1800" b="1" dirty="0">
                <a:solidFill>
                  <a:srgbClr val="575AA7"/>
                </a:solidFill>
                <a:latin typeface="Dreaming Outloud Pro" panose="020B0604020202020204" pitchFamily="66" charset="0"/>
                <a:cs typeface="Dreaming Outloud Pro" panose="020B0604020202020204" pitchFamily="66" charset="0"/>
              </a:rPr>
              <a:t>G1</a:t>
            </a:r>
          </a:p>
          <a:p>
            <a:pPr algn="ctr">
              <a:lnSpc>
                <a:spcPts val="1400"/>
              </a:lnSpc>
            </a:pPr>
            <a:r>
              <a:rPr lang="en-US" sz="1800" b="1" dirty="0">
                <a:solidFill>
                  <a:srgbClr val="575AA7"/>
                </a:solidFill>
                <a:latin typeface="Dreaming Outloud Pro" panose="020B0604020202020204" pitchFamily="66" charset="0"/>
                <a:cs typeface="Dreaming Outloud Pro" panose="020B0604020202020204" pitchFamily="66" charset="0"/>
              </a:rPr>
              <a:t>erupts</a:t>
            </a:r>
          </a:p>
        </p:txBody>
      </p:sp>
      <p:sp>
        <p:nvSpPr>
          <p:cNvPr id="6" name="TextBox 5">
            <a:extLst>
              <a:ext uri="{FF2B5EF4-FFF2-40B4-BE49-F238E27FC236}">
                <a16:creationId xmlns:a16="http://schemas.microsoft.com/office/drawing/2014/main" id="{7F8E3B32-3D69-33CD-1238-6B1435A5A053}"/>
              </a:ext>
            </a:extLst>
          </p:cNvPr>
          <p:cNvSpPr txBox="1"/>
          <p:nvPr/>
        </p:nvSpPr>
        <p:spPr>
          <a:xfrm rot="16200000">
            <a:off x="1879317" y="3427829"/>
            <a:ext cx="2267871" cy="319318"/>
          </a:xfrm>
          <a:prstGeom prst="rect">
            <a:avLst/>
          </a:prstGeom>
          <a:noFill/>
        </p:spPr>
        <p:txBody>
          <a:bodyPr wrap="square">
            <a:spAutoFit/>
          </a:bodyPr>
          <a:lstStyle/>
          <a:p>
            <a:pPr algn="ctr">
              <a:lnSpc>
                <a:spcPts val="1400"/>
              </a:lnSpc>
            </a:pPr>
            <a:r>
              <a:rPr lang="en-US" sz="2400" b="1" dirty="0">
                <a:latin typeface="Dreaming Outloud Pro" panose="020B0604020202020204" pitchFamily="66" charset="0"/>
                <a:cs typeface="Dreaming Outloud Pro" panose="020B0604020202020204" pitchFamily="66" charset="0"/>
              </a:rPr>
              <a:t>Temperature</a:t>
            </a:r>
          </a:p>
        </p:txBody>
      </p:sp>
      <p:sp>
        <p:nvSpPr>
          <p:cNvPr id="7" name="Rectangle 6">
            <a:extLst>
              <a:ext uri="{FF2B5EF4-FFF2-40B4-BE49-F238E27FC236}">
                <a16:creationId xmlns:a16="http://schemas.microsoft.com/office/drawing/2014/main" id="{27ABB3E8-E318-EFFE-EBB4-5EEC026A5DF7}"/>
              </a:ext>
            </a:extLst>
          </p:cNvPr>
          <p:cNvSpPr/>
          <p:nvPr/>
        </p:nvSpPr>
        <p:spPr>
          <a:xfrm>
            <a:off x="3465116" y="4661091"/>
            <a:ext cx="3757129" cy="542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B454460-DFA4-05D2-5DF3-6889A2F64D79}"/>
              </a:ext>
            </a:extLst>
          </p:cNvPr>
          <p:cNvSpPr/>
          <p:nvPr/>
        </p:nvSpPr>
        <p:spPr>
          <a:xfrm>
            <a:off x="4975569" y="2278232"/>
            <a:ext cx="736224" cy="350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FB30D0-6160-CCBC-B2F3-C6317075D19D}"/>
              </a:ext>
            </a:extLst>
          </p:cNvPr>
          <p:cNvSpPr/>
          <p:nvPr/>
        </p:nvSpPr>
        <p:spPr>
          <a:xfrm>
            <a:off x="3465115" y="1244226"/>
            <a:ext cx="4250197" cy="13074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C3710A-8A7D-3D4A-DE32-A9DC2EB51E40}"/>
              </a:ext>
            </a:extLst>
          </p:cNvPr>
          <p:cNvSpPr/>
          <p:nvPr/>
        </p:nvSpPr>
        <p:spPr>
          <a:xfrm>
            <a:off x="3510994" y="2579621"/>
            <a:ext cx="861633" cy="2001212"/>
          </a:xfrm>
          <a:prstGeom prst="rect">
            <a:avLst/>
          </a:prstGeom>
          <a:noFill/>
          <a:ln w="12700">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D8078F7C-8D7D-0D34-B9A1-D694AA1A5C01}"/>
              </a:ext>
            </a:extLst>
          </p:cNvPr>
          <p:cNvSpPr/>
          <p:nvPr/>
        </p:nvSpPr>
        <p:spPr>
          <a:xfrm>
            <a:off x="6243152" y="2557627"/>
            <a:ext cx="861633" cy="2021002"/>
          </a:xfrm>
          <a:prstGeom prst="rect">
            <a:avLst/>
          </a:prstGeom>
          <a:noFill/>
          <a:ln w="12700">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9F6CDFC0-DEC2-FC77-C23E-2430104B36CE}"/>
              </a:ext>
            </a:extLst>
          </p:cNvPr>
          <p:cNvSpPr/>
          <p:nvPr/>
        </p:nvSpPr>
        <p:spPr>
          <a:xfrm>
            <a:off x="5032367" y="5075230"/>
            <a:ext cx="2464904" cy="550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41DC309-4720-D66A-C77F-A14938DDF5DA}"/>
              </a:ext>
            </a:extLst>
          </p:cNvPr>
          <p:cNvSpPr/>
          <p:nvPr/>
        </p:nvSpPr>
        <p:spPr>
          <a:xfrm>
            <a:off x="3942215" y="6333156"/>
            <a:ext cx="344556" cy="278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Diagram&#10;&#10;Description automatically generated">
            <a:extLst>
              <a:ext uri="{FF2B5EF4-FFF2-40B4-BE49-F238E27FC236}">
                <a16:creationId xmlns:a16="http://schemas.microsoft.com/office/drawing/2014/main" id="{EF148CBE-0852-38C8-9286-C0BD5DB6AB4B}"/>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5206" t="17489" r="33842" b="62416"/>
          <a:stretch/>
        </p:blipFill>
        <p:spPr>
          <a:xfrm rot="10800000" flipH="1">
            <a:off x="3870026" y="4499277"/>
            <a:ext cx="3280789" cy="1219301"/>
          </a:xfrm>
          <a:prstGeom prst="rect">
            <a:avLst/>
          </a:prstGeom>
        </p:spPr>
      </p:pic>
      <p:sp>
        <p:nvSpPr>
          <p:cNvPr id="15" name="Rectangle 14">
            <a:extLst>
              <a:ext uri="{FF2B5EF4-FFF2-40B4-BE49-F238E27FC236}">
                <a16:creationId xmlns:a16="http://schemas.microsoft.com/office/drawing/2014/main" id="{CED0B38C-0C9E-E882-B9A0-A2A70F765D36}"/>
              </a:ext>
            </a:extLst>
          </p:cNvPr>
          <p:cNvSpPr/>
          <p:nvPr/>
        </p:nvSpPr>
        <p:spPr>
          <a:xfrm>
            <a:off x="5068631" y="4453367"/>
            <a:ext cx="544831" cy="313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1BB334-CDBE-81C5-AA68-7DD8E0540FD8}"/>
              </a:ext>
            </a:extLst>
          </p:cNvPr>
          <p:cNvSpPr/>
          <p:nvPr/>
        </p:nvSpPr>
        <p:spPr>
          <a:xfrm>
            <a:off x="4734749" y="4840950"/>
            <a:ext cx="298717" cy="339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767053F-2259-D07E-F52E-D31F811855A2}"/>
              </a:ext>
            </a:extLst>
          </p:cNvPr>
          <p:cNvSpPr/>
          <p:nvPr/>
        </p:nvSpPr>
        <p:spPr>
          <a:xfrm>
            <a:off x="5777851" y="4837450"/>
            <a:ext cx="416858" cy="339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BFCCD6-6407-FFDC-5B63-D6DC82CC0EBD}"/>
              </a:ext>
            </a:extLst>
          </p:cNvPr>
          <p:cNvSpPr/>
          <p:nvPr/>
        </p:nvSpPr>
        <p:spPr>
          <a:xfrm>
            <a:off x="5726842" y="5371257"/>
            <a:ext cx="1499468" cy="3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A6BFB1-6C09-8306-03F0-B20AC2BEF070}"/>
              </a:ext>
            </a:extLst>
          </p:cNvPr>
          <p:cNvSpPr/>
          <p:nvPr/>
        </p:nvSpPr>
        <p:spPr>
          <a:xfrm>
            <a:off x="8144143" y="1500122"/>
            <a:ext cx="416858" cy="339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04EC57C-A0D0-4810-731E-C2973CFFF329}"/>
              </a:ext>
            </a:extLst>
          </p:cNvPr>
          <p:cNvSpPr/>
          <p:nvPr/>
        </p:nvSpPr>
        <p:spPr>
          <a:xfrm>
            <a:off x="4376747" y="4480753"/>
            <a:ext cx="416858" cy="339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F0FCFB8-589F-EF07-AA00-7C5AF4390EFD}"/>
              </a:ext>
            </a:extLst>
          </p:cNvPr>
          <p:cNvSpPr txBox="1"/>
          <p:nvPr/>
        </p:nvSpPr>
        <p:spPr>
          <a:xfrm>
            <a:off x="4203469" y="4504198"/>
            <a:ext cx="2267871" cy="319318"/>
          </a:xfrm>
          <a:prstGeom prst="rect">
            <a:avLst/>
          </a:prstGeom>
          <a:noFill/>
        </p:spPr>
        <p:txBody>
          <a:bodyPr wrap="square">
            <a:spAutoFit/>
          </a:bodyPr>
          <a:lstStyle/>
          <a:p>
            <a:pPr algn="ctr">
              <a:lnSpc>
                <a:spcPts val="1400"/>
              </a:lnSpc>
            </a:pPr>
            <a:r>
              <a:rPr lang="en-US" sz="2400" b="1" dirty="0">
                <a:latin typeface="Dreaming Outloud Pro" panose="020B0604020202020204" pitchFamily="66" charset="0"/>
                <a:cs typeface="Dreaming Outloud Pro" panose="020B0604020202020204" pitchFamily="66" charset="0"/>
              </a:rPr>
              <a:t>Time</a:t>
            </a:r>
          </a:p>
        </p:txBody>
      </p:sp>
      <p:sp>
        <p:nvSpPr>
          <p:cNvPr id="22" name="Rectangle 21">
            <a:extLst>
              <a:ext uri="{FF2B5EF4-FFF2-40B4-BE49-F238E27FC236}">
                <a16:creationId xmlns:a16="http://schemas.microsoft.com/office/drawing/2014/main" id="{60C9CFBC-6958-432D-2F89-D43D986A2312}"/>
              </a:ext>
            </a:extLst>
          </p:cNvPr>
          <p:cNvSpPr/>
          <p:nvPr/>
        </p:nvSpPr>
        <p:spPr>
          <a:xfrm>
            <a:off x="7932712" y="1452366"/>
            <a:ext cx="1057119" cy="63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E912607-236C-8AEF-FA07-0B19F949422B}"/>
              </a:ext>
            </a:extLst>
          </p:cNvPr>
          <p:cNvSpPr txBox="1"/>
          <p:nvPr/>
        </p:nvSpPr>
        <p:spPr>
          <a:xfrm>
            <a:off x="2923566" y="5672194"/>
            <a:ext cx="4827676" cy="923330"/>
          </a:xfrm>
          <a:prstGeom prst="rect">
            <a:avLst/>
          </a:prstGeom>
          <a:noFill/>
        </p:spPr>
        <p:txBody>
          <a:bodyPr wrap="square" rtlCol="0">
            <a:spAutoFit/>
          </a:bodyPr>
          <a:lstStyle/>
          <a:p>
            <a:pPr algn="just"/>
            <a:r>
              <a:rPr lang="en-US" b="1" dirty="0">
                <a:solidFill>
                  <a:schemeClr val="bg1">
                    <a:lumMod val="50000"/>
                  </a:schemeClr>
                </a:solidFill>
                <a:latin typeface="Dreaming Outloud Pro" panose="03050502040302030504" pitchFamily="66" charset="0"/>
                <a:cs typeface="Dreaming Outloud Pro" panose="03050502040302030504" pitchFamily="66" charset="0"/>
              </a:rPr>
              <a:t>We used the temperature data to train a neural network to give a computer model predicting future geyser temperatures from current ones!</a:t>
            </a:r>
          </a:p>
        </p:txBody>
      </p:sp>
      <p:sp>
        <p:nvSpPr>
          <p:cNvPr id="26" name="TextBox 25">
            <a:extLst>
              <a:ext uri="{FF2B5EF4-FFF2-40B4-BE49-F238E27FC236}">
                <a16:creationId xmlns:a16="http://schemas.microsoft.com/office/drawing/2014/main" id="{B1B0ED41-822C-2314-AAD7-2180F13D26ED}"/>
              </a:ext>
            </a:extLst>
          </p:cNvPr>
          <p:cNvSpPr txBox="1"/>
          <p:nvPr/>
        </p:nvSpPr>
        <p:spPr>
          <a:xfrm>
            <a:off x="5997553" y="2694348"/>
            <a:ext cx="1144105" cy="483466"/>
          </a:xfrm>
          <a:prstGeom prst="rect">
            <a:avLst/>
          </a:prstGeom>
          <a:noFill/>
        </p:spPr>
        <p:txBody>
          <a:bodyPr wrap="square" rtlCol="0">
            <a:spAutoFit/>
          </a:bodyPr>
          <a:lstStyle/>
          <a:p>
            <a:pPr algn="ctr">
              <a:lnSpc>
                <a:spcPts val="1400"/>
              </a:lnSpc>
            </a:pPr>
            <a:r>
              <a:rPr lang="en-US" b="1" dirty="0">
                <a:solidFill>
                  <a:srgbClr val="CD4F43"/>
                </a:solidFill>
                <a:latin typeface="Dreaming Outloud Pro" panose="020B0604020202020204" pitchFamily="66" charset="0"/>
                <a:cs typeface="Dreaming Outloud Pro" panose="020B0604020202020204" pitchFamily="66" charset="0"/>
              </a:rPr>
              <a:t>G4</a:t>
            </a:r>
          </a:p>
          <a:p>
            <a:pPr algn="ctr">
              <a:lnSpc>
                <a:spcPts val="1400"/>
              </a:lnSpc>
            </a:pPr>
            <a:r>
              <a:rPr lang="en-US" b="1" dirty="0">
                <a:solidFill>
                  <a:srgbClr val="CD4F43"/>
                </a:solidFill>
                <a:latin typeface="Dreaming Outloud Pro" panose="020B0604020202020204" pitchFamily="66" charset="0"/>
                <a:cs typeface="Dreaming Outloud Pro" panose="020B0604020202020204" pitchFamily="66" charset="0"/>
              </a:rPr>
              <a:t>erupts</a:t>
            </a:r>
          </a:p>
        </p:txBody>
      </p:sp>
      <p:sp>
        <p:nvSpPr>
          <p:cNvPr id="27" name="TextBox 26">
            <a:extLst>
              <a:ext uri="{FF2B5EF4-FFF2-40B4-BE49-F238E27FC236}">
                <a16:creationId xmlns:a16="http://schemas.microsoft.com/office/drawing/2014/main" id="{C71E497B-0B13-BB76-0B60-DB23D23A3014}"/>
              </a:ext>
            </a:extLst>
          </p:cNvPr>
          <p:cNvSpPr txBox="1"/>
          <p:nvPr/>
        </p:nvSpPr>
        <p:spPr>
          <a:xfrm>
            <a:off x="4951478" y="2702043"/>
            <a:ext cx="1285461" cy="475771"/>
          </a:xfrm>
          <a:prstGeom prst="rect">
            <a:avLst/>
          </a:prstGeom>
          <a:noFill/>
        </p:spPr>
        <p:txBody>
          <a:bodyPr wrap="square">
            <a:spAutoFit/>
          </a:bodyPr>
          <a:lstStyle/>
          <a:p>
            <a:pPr algn="ctr">
              <a:lnSpc>
                <a:spcPts val="1400"/>
              </a:lnSpc>
            </a:pPr>
            <a:r>
              <a:rPr lang="en-US" sz="1800" b="1" dirty="0">
                <a:solidFill>
                  <a:srgbClr val="575AA7"/>
                </a:solidFill>
                <a:latin typeface="Dreaming Outloud Pro" panose="020B0604020202020204" pitchFamily="66" charset="0"/>
                <a:cs typeface="Dreaming Outloud Pro" panose="020B0604020202020204" pitchFamily="66" charset="0"/>
              </a:rPr>
              <a:t>G1</a:t>
            </a:r>
          </a:p>
          <a:p>
            <a:pPr algn="ctr">
              <a:lnSpc>
                <a:spcPts val="1400"/>
              </a:lnSpc>
            </a:pPr>
            <a:r>
              <a:rPr lang="en-US" sz="1800" b="1" dirty="0">
                <a:solidFill>
                  <a:srgbClr val="575AA7"/>
                </a:solidFill>
                <a:latin typeface="Dreaming Outloud Pro" panose="020B0604020202020204" pitchFamily="66" charset="0"/>
                <a:cs typeface="Dreaming Outloud Pro" panose="020B0604020202020204" pitchFamily="66" charset="0"/>
              </a:rPr>
              <a:t>erupts</a:t>
            </a:r>
          </a:p>
        </p:txBody>
      </p:sp>
      <p:sp>
        <p:nvSpPr>
          <p:cNvPr id="28" name="TextBox 27">
            <a:extLst>
              <a:ext uri="{FF2B5EF4-FFF2-40B4-BE49-F238E27FC236}">
                <a16:creationId xmlns:a16="http://schemas.microsoft.com/office/drawing/2014/main" id="{1A97C895-EC61-9FC2-6FF5-FCBF999B9AF1}"/>
              </a:ext>
            </a:extLst>
          </p:cNvPr>
          <p:cNvSpPr txBox="1"/>
          <p:nvPr/>
        </p:nvSpPr>
        <p:spPr>
          <a:xfrm rot="16200000">
            <a:off x="1879491" y="3425933"/>
            <a:ext cx="2267871" cy="319318"/>
          </a:xfrm>
          <a:prstGeom prst="rect">
            <a:avLst/>
          </a:prstGeom>
          <a:noFill/>
        </p:spPr>
        <p:txBody>
          <a:bodyPr wrap="square">
            <a:spAutoFit/>
          </a:bodyPr>
          <a:lstStyle/>
          <a:p>
            <a:pPr algn="ctr">
              <a:lnSpc>
                <a:spcPts val="1400"/>
              </a:lnSpc>
            </a:pPr>
            <a:r>
              <a:rPr lang="en-US" sz="2400" b="1" dirty="0">
                <a:latin typeface="Dreaming Outloud Pro" panose="020B0604020202020204" pitchFamily="66" charset="0"/>
                <a:cs typeface="Dreaming Outloud Pro" panose="020B0604020202020204" pitchFamily="66" charset="0"/>
              </a:rPr>
              <a:t>Temperature</a:t>
            </a:r>
          </a:p>
        </p:txBody>
      </p:sp>
      <p:sp>
        <p:nvSpPr>
          <p:cNvPr id="29" name="Rectangle 28">
            <a:extLst>
              <a:ext uri="{FF2B5EF4-FFF2-40B4-BE49-F238E27FC236}">
                <a16:creationId xmlns:a16="http://schemas.microsoft.com/office/drawing/2014/main" id="{BBB41E34-249B-D019-958B-1EC5A082BAE9}"/>
              </a:ext>
            </a:extLst>
          </p:cNvPr>
          <p:cNvSpPr/>
          <p:nvPr/>
        </p:nvSpPr>
        <p:spPr>
          <a:xfrm>
            <a:off x="3511168" y="2577725"/>
            <a:ext cx="861633" cy="2001212"/>
          </a:xfrm>
          <a:prstGeom prst="rect">
            <a:avLst/>
          </a:prstGeom>
          <a:noFill/>
          <a:ln w="12700">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85736029-B12D-20A4-6310-57EA2B379342}"/>
              </a:ext>
            </a:extLst>
          </p:cNvPr>
          <p:cNvSpPr/>
          <p:nvPr/>
        </p:nvSpPr>
        <p:spPr>
          <a:xfrm>
            <a:off x="6243326" y="2555731"/>
            <a:ext cx="861633" cy="2021002"/>
          </a:xfrm>
          <a:prstGeom prst="rect">
            <a:avLst/>
          </a:prstGeom>
          <a:noFill/>
          <a:ln w="12700">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DAD1AD63-3DF5-81C9-52FD-AD991FE52B4A}"/>
              </a:ext>
            </a:extLst>
          </p:cNvPr>
          <p:cNvSpPr/>
          <p:nvPr/>
        </p:nvSpPr>
        <p:spPr>
          <a:xfrm>
            <a:off x="5068805" y="4451471"/>
            <a:ext cx="544831" cy="313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D9ADC40-7ABF-CAA3-9795-BA581E278F60}"/>
              </a:ext>
            </a:extLst>
          </p:cNvPr>
          <p:cNvSpPr/>
          <p:nvPr/>
        </p:nvSpPr>
        <p:spPr>
          <a:xfrm>
            <a:off x="4376921" y="4478857"/>
            <a:ext cx="416858" cy="339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CDED0CD-76EF-0C94-B63B-76A070685D43}"/>
              </a:ext>
            </a:extLst>
          </p:cNvPr>
          <p:cNvSpPr txBox="1"/>
          <p:nvPr/>
        </p:nvSpPr>
        <p:spPr>
          <a:xfrm>
            <a:off x="4203643" y="4502302"/>
            <a:ext cx="2267871" cy="319318"/>
          </a:xfrm>
          <a:prstGeom prst="rect">
            <a:avLst/>
          </a:prstGeom>
          <a:noFill/>
        </p:spPr>
        <p:txBody>
          <a:bodyPr wrap="square">
            <a:spAutoFit/>
          </a:bodyPr>
          <a:lstStyle/>
          <a:p>
            <a:pPr algn="ctr">
              <a:lnSpc>
                <a:spcPts val="1400"/>
              </a:lnSpc>
            </a:pPr>
            <a:r>
              <a:rPr lang="en-US" sz="2400" b="1" dirty="0">
                <a:latin typeface="Dreaming Outloud Pro" panose="020B0604020202020204" pitchFamily="66" charset="0"/>
                <a:cs typeface="Dreaming Outloud Pro" panose="020B0604020202020204" pitchFamily="66" charset="0"/>
              </a:rPr>
              <a:t>Time</a:t>
            </a:r>
          </a:p>
        </p:txBody>
      </p:sp>
      <p:pic>
        <p:nvPicPr>
          <p:cNvPr id="34" name="Picture 33" descr="Icon&#10;&#10;Description automatically generated">
            <a:extLst>
              <a:ext uri="{FF2B5EF4-FFF2-40B4-BE49-F238E27FC236}">
                <a16:creationId xmlns:a16="http://schemas.microsoft.com/office/drawing/2014/main" id="{B38C2164-3307-2E58-69A3-D3D6A0AAAE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4692" y="2577725"/>
            <a:ext cx="799548" cy="799548"/>
          </a:xfrm>
          <a:prstGeom prst="rect">
            <a:avLst/>
          </a:prstGeom>
        </p:spPr>
      </p:pic>
      <p:pic>
        <p:nvPicPr>
          <p:cNvPr id="35" name="Picture 34" descr="A picture containing text&#10;&#10;Description automatically generated">
            <a:extLst>
              <a:ext uri="{FF2B5EF4-FFF2-40B4-BE49-F238E27FC236}">
                <a16:creationId xmlns:a16="http://schemas.microsoft.com/office/drawing/2014/main" id="{953782BD-3FA0-6C7C-A187-4CCE3458BC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0286" y="2434372"/>
            <a:ext cx="1099802" cy="1099802"/>
          </a:xfrm>
          <a:prstGeom prst="rect">
            <a:avLst/>
          </a:prstGeom>
        </p:spPr>
      </p:pic>
      <p:pic>
        <p:nvPicPr>
          <p:cNvPr id="36" name="Picture 35" descr="Icon&#10;&#10;Description automatically generated">
            <a:extLst>
              <a:ext uri="{FF2B5EF4-FFF2-40B4-BE49-F238E27FC236}">
                <a16:creationId xmlns:a16="http://schemas.microsoft.com/office/drawing/2014/main" id="{A6A328E1-AB02-BAB1-72D9-24D49EE0B0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81740" y="3606155"/>
            <a:ext cx="952500" cy="952500"/>
          </a:xfrm>
          <a:prstGeom prst="rect">
            <a:avLst/>
          </a:prstGeom>
        </p:spPr>
      </p:pic>
      <p:pic>
        <p:nvPicPr>
          <p:cNvPr id="37" name="Picture 36" descr="Icon&#10;&#10;Description automatically generated">
            <a:extLst>
              <a:ext uri="{FF2B5EF4-FFF2-40B4-BE49-F238E27FC236}">
                <a16:creationId xmlns:a16="http://schemas.microsoft.com/office/drawing/2014/main" id="{7F85B93D-35E0-E865-9E07-FA88CB6962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70502" y="3644255"/>
            <a:ext cx="914400" cy="914400"/>
          </a:xfrm>
          <a:prstGeom prst="rect">
            <a:avLst/>
          </a:prstGeom>
        </p:spPr>
      </p:pic>
      <p:sp>
        <p:nvSpPr>
          <p:cNvPr id="38" name="TextBox 37">
            <a:extLst>
              <a:ext uri="{FF2B5EF4-FFF2-40B4-BE49-F238E27FC236}">
                <a16:creationId xmlns:a16="http://schemas.microsoft.com/office/drawing/2014/main" id="{FA32D9BD-BFB2-F178-79C4-E1507D7F57F7}"/>
              </a:ext>
            </a:extLst>
          </p:cNvPr>
          <p:cNvSpPr txBox="1"/>
          <p:nvPr/>
        </p:nvSpPr>
        <p:spPr>
          <a:xfrm>
            <a:off x="8711015" y="4590643"/>
            <a:ext cx="2960576" cy="2031325"/>
          </a:xfrm>
          <a:prstGeom prst="rect">
            <a:avLst/>
          </a:prstGeom>
          <a:noFill/>
        </p:spPr>
        <p:txBody>
          <a:bodyPr wrap="square">
            <a:spAutoFit/>
          </a:bodyPr>
          <a:lstStyle/>
          <a:p>
            <a:pPr algn="just"/>
            <a:r>
              <a:rPr lang="en-US" b="1" dirty="0">
                <a:solidFill>
                  <a:schemeClr val="bg1">
                    <a:lumMod val="50000"/>
                  </a:schemeClr>
                </a:solidFill>
                <a:latin typeface="Dreaming Outloud Pro" panose="03050502040302030504" pitchFamily="66" charset="0"/>
                <a:cs typeface="Dreaming Outloud Pro" panose="03050502040302030504" pitchFamily="66" charset="0"/>
              </a:rPr>
              <a:t>Some geysers erupted only tens of times, while others erupted tens of thousands of times during recording: another complication in understanding their mutual interactions!</a:t>
            </a:r>
            <a:endParaRPr lang="en-US" dirty="0">
              <a:solidFill>
                <a:schemeClr val="bg1">
                  <a:lumMod val="50000"/>
                </a:schemeClr>
              </a:solidFill>
            </a:endParaRPr>
          </a:p>
        </p:txBody>
      </p:sp>
      <p:sp>
        <p:nvSpPr>
          <p:cNvPr id="39" name="TextBox 38">
            <a:extLst>
              <a:ext uri="{FF2B5EF4-FFF2-40B4-BE49-F238E27FC236}">
                <a16:creationId xmlns:a16="http://schemas.microsoft.com/office/drawing/2014/main" id="{FE17718A-5375-0B3E-2AC5-616A6B78BC8E}"/>
              </a:ext>
            </a:extLst>
          </p:cNvPr>
          <p:cNvSpPr txBox="1"/>
          <p:nvPr/>
        </p:nvSpPr>
        <p:spPr>
          <a:xfrm>
            <a:off x="9165552" y="2673404"/>
            <a:ext cx="1285461" cy="296235"/>
          </a:xfrm>
          <a:prstGeom prst="rect">
            <a:avLst/>
          </a:prstGeom>
          <a:noFill/>
        </p:spPr>
        <p:txBody>
          <a:bodyPr wrap="square">
            <a:spAutoFit/>
          </a:bodyPr>
          <a:lstStyle/>
          <a:p>
            <a:pPr algn="ctr">
              <a:lnSpc>
                <a:spcPts val="1400"/>
              </a:lnSpc>
            </a:pPr>
            <a:r>
              <a:rPr lang="en-US" sz="1800" b="1" dirty="0">
                <a:solidFill>
                  <a:srgbClr val="575AA7"/>
                </a:solidFill>
                <a:latin typeface="Dreaming Outloud Pro" panose="020B0604020202020204" pitchFamily="66" charset="0"/>
                <a:cs typeface="Dreaming Outloud Pro" panose="020B0604020202020204" pitchFamily="66" charset="0"/>
              </a:rPr>
              <a:t>G1</a:t>
            </a:r>
          </a:p>
        </p:txBody>
      </p:sp>
      <p:sp>
        <p:nvSpPr>
          <p:cNvPr id="40" name="TextBox 39">
            <a:extLst>
              <a:ext uri="{FF2B5EF4-FFF2-40B4-BE49-F238E27FC236}">
                <a16:creationId xmlns:a16="http://schemas.microsoft.com/office/drawing/2014/main" id="{B5A959BF-87A3-A701-8C58-BDAB527F8BB1}"/>
              </a:ext>
            </a:extLst>
          </p:cNvPr>
          <p:cNvSpPr txBox="1"/>
          <p:nvPr/>
        </p:nvSpPr>
        <p:spPr>
          <a:xfrm>
            <a:off x="9180187" y="3888362"/>
            <a:ext cx="1285461" cy="296235"/>
          </a:xfrm>
          <a:prstGeom prst="rect">
            <a:avLst/>
          </a:prstGeom>
          <a:noFill/>
        </p:spPr>
        <p:txBody>
          <a:bodyPr wrap="square">
            <a:spAutoFit/>
          </a:bodyPr>
          <a:lstStyle/>
          <a:p>
            <a:pPr algn="ctr">
              <a:lnSpc>
                <a:spcPts val="1400"/>
              </a:lnSpc>
            </a:pPr>
            <a:r>
              <a:rPr lang="en-US" sz="1800" b="1" dirty="0">
                <a:solidFill>
                  <a:srgbClr val="5F987E"/>
                </a:solidFill>
                <a:latin typeface="Dreaming Outloud Pro" panose="020B0604020202020204" pitchFamily="66" charset="0"/>
                <a:cs typeface="Dreaming Outloud Pro" panose="020B0604020202020204" pitchFamily="66" charset="0"/>
              </a:rPr>
              <a:t>G2</a:t>
            </a:r>
          </a:p>
        </p:txBody>
      </p:sp>
      <p:sp>
        <p:nvSpPr>
          <p:cNvPr id="41" name="TextBox 40">
            <a:extLst>
              <a:ext uri="{FF2B5EF4-FFF2-40B4-BE49-F238E27FC236}">
                <a16:creationId xmlns:a16="http://schemas.microsoft.com/office/drawing/2014/main" id="{14CCF1A6-C60F-668A-A3FF-0BD725E3CFC0}"/>
              </a:ext>
            </a:extLst>
          </p:cNvPr>
          <p:cNvSpPr txBox="1"/>
          <p:nvPr/>
        </p:nvSpPr>
        <p:spPr>
          <a:xfrm>
            <a:off x="10714082" y="2702043"/>
            <a:ext cx="1285461" cy="296235"/>
          </a:xfrm>
          <a:prstGeom prst="rect">
            <a:avLst/>
          </a:prstGeom>
          <a:noFill/>
        </p:spPr>
        <p:txBody>
          <a:bodyPr wrap="square">
            <a:spAutoFit/>
          </a:bodyPr>
          <a:lstStyle/>
          <a:p>
            <a:pPr algn="ctr">
              <a:lnSpc>
                <a:spcPts val="1400"/>
              </a:lnSpc>
            </a:pPr>
            <a:r>
              <a:rPr lang="en-US" sz="1800" b="1">
                <a:solidFill>
                  <a:srgbClr val="CEA630"/>
                </a:solidFill>
                <a:latin typeface="Dreaming Outloud Pro" panose="020B0604020202020204" pitchFamily="66" charset="0"/>
                <a:cs typeface="Dreaming Outloud Pro" panose="020B0604020202020204" pitchFamily="66" charset="0"/>
              </a:rPr>
              <a:t>G3</a:t>
            </a:r>
            <a:endParaRPr lang="en-US" sz="1800" b="1" dirty="0">
              <a:solidFill>
                <a:srgbClr val="CEA630"/>
              </a:solidFill>
              <a:latin typeface="Dreaming Outloud Pro" panose="020B0604020202020204" pitchFamily="66" charset="0"/>
              <a:cs typeface="Dreaming Outloud Pro" panose="020B0604020202020204" pitchFamily="66" charset="0"/>
            </a:endParaRPr>
          </a:p>
        </p:txBody>
      </p:sp>
      <p:sp>
        <p:nvSpPr>
          <p:cNvPr id="42" name="TextBox 41">
            <a:extLst>
              <a:ext uri="{FF2B5EF4-FFF2-40B4-BE49-F238E27FC236}">
                <a16:creationId xmlns:a16="http://schemas.microsoft.com/office/drawing/2014/main" id="{72E4452C-8E4C-6C6B-CD06-B4B826DD3248}"/>
              </a:ext>
            </a:extLst>
          </p:cNvPr>
          <p:cNvSpPr txBox="1"/>
          <p:nvPr/>
        </p:nvSpPr>
        <p:spPr>
          <a:xfrm>
            <a:off x="10714082" y="3888376"/>
            <a:ext cx="1285461" cy="296235"/>
          </a:xfrm>
          <a:prstGeom prst="rect">
            <a:avLst/>
          </a:prstGeom>
          <a:noFill/>
        </p:spPr>
        <p:txBody>
          <a:bodyPr wrap="square">
            <a:spAutoFit/>
          </a:bodyPr>
          <a:lstStyle/>
          <a:p>
            <a:pPr algn="ctr">
              <a:lnSpc>
                <a:spcPts val="1400"/>
              </a:lnSpc>
            </a:pPr>
            <a:r>
              <a:rPr lang="en-US" sz="1800" b="1" dirty="0">
                <a:solidFill>
                  <a:srgbClr val="D04F45"/>
                </a:solidFill>
                <a:latin typeface="Dreaming Outloud Pro" panose="020B0604020202020204" pitchFamily="66" charset="0"/>
                <a:cs typeface="Dreaming Outloud Pro" panose="020B0604020202020204" pitchFamily="66" charset="0"/>
              </a:rPr>
              <a:t>G4</a:t>
            </a:r>
          </a:p>
        </p:txBody>
      </p:sp>
      <p:sp>
        <p:nvSpPr>
          <p:cNvPr id="43" name="TextBox 42">
            <a:extLst>
              <a:ext uri="{FF2B5EF4-FFF2-40B4-BE49-F238E27FC236}">
                <a16:creationId xmlns:a16="http://schemas.microsoft.com/office/drawing/2014/main" id="{B4EB9888-5D69-4B56-66AA-8CC376724AF3}"/>
              </a:ext>
            </a:extLst>
          </p:cNvPr>
          <p:cNvSpPr txBox="1"/>
          <p:nvPr/>
        </p:nvSpPr>
        <p:spPr>
          <a:xfrm>
            <a:off x="165283" y="36737"/>
            <a:ext cx="11834260" cy="2862322"/>
          </a:xfrm>
          <a:prstGeom prst="rect">
            <a:avLst/>
          </a:prstGeom>
          <a:noFill/>
        </p:spPr>
        <p:txBody>
          <a:bodyPr wrap="square" rtlCol="0">
            <a:spAutoFit/>
          </a:bodyPr>
          <a:lstStyle/>
          <a:p>
            <a:pPr algn="just"/>
            <a:r>
              <a:rPr lang="en-US" sz="3600" b="1" dirty="0">
                <a:latin typeface="Dreaming Outloud Pro" panose="03050502040302030504" pitchFamily="66" charset="0"/>
                <a:cs typeface="Dreaming Outloud Pro" panose="03050502040302030504" pitchFamily="66" charset="0"/>
              </a:rPr>
              <a:t>To investigate geyser interactions, we recorded temperature profiles of 10 geysers continuously for 18 months. Most previous works focus only on eruption timings, but we looked into full temperature records during and between eruptions.</a:t>
            </a:r>
          </a:p>
        </p:txBody>
      </p:sp>
      <p:cxnSp>
        <p:nvCxnSpPr>
          <p:cNvPr id="45" name="Straight Connector 44">
            <a:extLst>
              <a:ext uri="{FF2B5EF4-FFF2-40B4-BE49-F238E27FC236}">
                <a16:creationId xmlns:a16="http://schemas.microsoft.com/office/drawing/2014/main" id="{E4E5103A-9FE0-075E-534B-F8197B38AD7E}"/>
              </a:ext>
            </a:extLst>
          </p:cNvPr>
          <p:cNvCxnSpPr/>
          <p:nvPr/>
        </p:nvCxnSpPr>
        <p:spPr>
          <a:xfrm>
            <a:off x="11034240" y="4184597"/>
            <a:ext cx="640080" cy="0"/>
          </a:xfrm>
          <a:prstGeom prst="line">
            <a:avLst/>
          </a:prstGeom>
          <a:ln w="57150">
            <a:solidFill>
              <a:srgbClr val="D04F45"/>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2BFA38-EF7B-571E-E96F-5D4EBB564CA7}"/>
              </a:ext>
            </a:extLst>
          </p:cNvPr>
          <p:cNvCxnSpPr/>
          <p:nvPr/>
        </p:nvCxnSpPr>
        <p:spPr>
          <a:xfrm>
            <a:off x="9495606" y="3031995"/>
            <a:ext cx="640080" cy="0"/>
          </a:xfrm>
          <a:prstGeom prst="line">
            <a:avLst/>
          </a:prstGeom>
          <a:ln w="57150">
            <a:solidFill>
              <a:srgbClr val="575AA7"/>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EEDB65-6032-3FA3-479F-68859BDDF895}"/>
              </a:ext>
            </a:extLst>
          </p:cNvPr>
          <p:cNvCxnSpPr/>
          <p:nvPr/>
        </p:nvCxnSpPr>
        <p:spPr>
          <a:xfrm>
            <a:off x="11034240" y="3031995"/>
            <a:ext cx="640080" cy="0"/>
          </a:xfrm>
          <a:prstGeom prst="line">
            <a:avLst/>
          </a:prstGeom>
          <a:ln w="57150">
            <a:solidFill>
              <a:srgbClr val="CEA63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7EAC937-916A-A447-918A-41D287A04737}"/>
              </a:ext>
            </a:extLst>
          </p:cNvPr>
          <p:cNvCxnSpPr/>
          <p:nvPr/>
        </p:nvCxnSpPr>
        <p:spPr>
          <a:xfrm>
            <a:off x="9495606" y="4208447"/>
            <a:ext cx="640080" cy="0"/>
          </a:xfrm>
          <a:prstGeom prst="line">
            <a:avLst/>
          </a:prstGeom>
          <a:ln w="57150">
            <a:solidFill>
              <a:srgbClr val="5F987E"/>
            </a:solidFill>
          </a:ln>
        </p:spPr>
        <p:style>
          <a:lnRef idx="1">
            <a:schemeClr val="accent1"/>
          </a:lnRef>
          <a:fillRef idx="0">
            <a:schemeClr val="accent1"/>
          </a:fillRef>
          <a:effectRef idx="0">
            <a:schemeClr val="accent1"/>
          </a:effectRef>
          <a:fontRef idx="minor">
            <a:schemeClr val="tx1"/>
          </a:fontRef>
        </p:style>
      </p:cxnSp>
      <p:pic>
        <p:nvPicPr>
          <p:cNvPr id="50" name="Picture 49" descr="A screenshot of a video game&#10;&#10;Description automatically generated">
            <a:extLst>
              <a:ext uri="{FF2B5EF4-FFF2-40B4-BE49-F238E27FC236}">
                <a16:creationId xmlns:a16="http://schemas.microsoft.com/office/drawing/2014/main" id="{C4B30544-D9C6-0235-9865-E196267E65C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7746" y="4077055"/>
            <a:ext cx="1375270" cy="1375270"/>
          </a:xfrm>
          <a:prstGeom prst="rect">
            <a:avLst/>
          </a:prstGeom>
        </p:spPr>
      </p:pic>
      <p:pic>
        <p:nvPicPr>
          <p:cNvPr id="52" name="Picture 51" descr="A picture containing text, device, gauge, meter&#10;&#10;Description automatically generated">
            <a:extLst>
              <a:ext uri="{FF2B5EF4-FFF2-40B4-BE49-F238E27FC236}">
                <a16:creationId xmlns:a16="http://schemas.microsoft.com/office/drawing/2014/main" id="{60CCCF4B-E4C1-CEFB-2A1C-10EA389DCD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2505" y="3457631"/>
            <a:ext cx="839335" cy="839335"/>
          </a:xfrm>
          <a:prstGeom prst="rect">
            <a:avLst/>
          </a:prstGeom>
        </p:spPr>
      </p:pic>
    </p:spTree>
    <p:extLst>
      <p:ext uri="{BB962C8B-B14F-4D97-AF65-F5344CB8AC3E}">
        <p14:creationId xmlns:p14="http://schemas.microsoft.com/office/powerpoint/2010/main" val="22965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AFFBC663-C7AF-0F46-009C-60EB7547E04C}"/>
              </a:ext>
            </a:extLst>
          </p:cNvPr>
          <p:cNvSpPr txBox="1"/>
          <p:nvPr/>
        </p:nvSpPr>
        <p:spPr>
          <a:xfrm>
            <a:off x="3388532" y="0"/>
            <a:ext cx="8602553" cy="6740307"/>
          </a:xfrm>
          <a:prstGeom prst="rect">
            <a:avLst/>
          </a:prstGeom>
          <a:noFill/>
        </p:spPr>
        <p:txBody>
          <a:bodyPr wrap="square" rtlCol="0">
            <a:spAutoFit/>
          </a:bodyPr>
          <a:lstStyle/>
          <a:p>
            <a:pPr algn="just"/>
            <a:r>
              <a:rPr lang="en-US" sz="3600" b="1" dirty="0">
                <a:latin typeface="Dreaming Outloud Pro" panose="03050502040302030504" pitchFamily="66" charset="0"/>
                <a:cs typeface="Dreaming Outloud Pro" panose="03050502040302030504" pitchFamily="66" charset="0"/>
              </a:rPr>
              <a:t>When we dug into the computer model of the geyser system, we could decode how temperatures from different geysers are related with each other in that model.</a:t>
            </a:r>
          </a:p>
          <a:p>
            <a:pPr algn="just"/>
            <a:endParaRPr lang="en-US" sz="3600" b="1" dirty="0">
              <a:latin typeface="Dreaming Outloud Pro" panose="03050502040302030504" pitchFamily="66" charset="0"/>
              <a:cs typeface="Dreaming Outloud Pro" panose="03050502040302030504" pitchFamily="66" charset="0"/>
            </a:endParaRPr>
          </a:p>
          <a:p>
            <a:pPr algn="just"/>
            <a:r>
              <a:rPr lang="en-US" sz="3600" b="1" dirty="0">
                <a:latin typeface="Dreaming Outloud Pro" panose="03050502040302030504" pitchFamily="66" charset="0"/>
                <a:cs typeface="Dreaming Outloud Pro" panose="03050502040302030504" pitchFamily="66" charset="0"/>
              </a:rPr>
              <a:t>That gives the geyser interaction network!</a:t>
            </a:r>
          </a:p>
          <a:p>
            <a:pPr algn="just"/>
            <a:endParaRPr lang="en-US" sz="3600" b="1" dirty="0">
              <a:latin typeface="Dreaming Outloud Pro" panose="03050502040302030504" pitchFamily="66" charset="0"/>
              <a:cs typeface="Dreaming Outloud Pro" panose="03050502040302030504" pitchFamily="66" charset="0"/>
            </a:endParaRPr>
          </a:p>
          <a:p>
            <a:pPr algn="just"/>
            <a:r>
              <a:rPr lang="en-US" sz="3600" b="1" dirty="0">
                <a:latin typeface="Dreaming Outloud Pro" panose="03050502040302030504" pitchFamily="66" charset="0"/>
                <a:cs typeface="Dreaming Outloud Pro" panose="03050502040302030504" pitchFamily="66" charset="0"/>
              </a:rPr>
              <a:t>Our model showed that when we combined data from multiple geysers, we could predict a geyser’s outflow temperature a lot better, </a:t>
            </a:r>
            <a:r>
              <a:rPr lang="en-US" sz="3600" b="1" dirty="0" err="1">
                <a:latin typeface="Dreaming Outloud Pro" panose="03050502040302030504" pitchFamily="66" charset="0"/>
                <a:cs typeface="Dreaming Outloud Pro" panose="03050502040302030504" pitchFamily="66" charset="0"/>
              </a:rPr>
              <a:t>upto</a:t>
            </a:r>
            <a:r>
              <a:rPr lang="en-US" sz="3600" b="1" dirty="0">
                <a:latin typeface="Dreaming Outloud Pro" panose="03050502040302030504" pitchFamily="66" charset="0"/>
                <a:cs typeface="Dreaming Outloud Pro" panose="03050502040302030504" pitchFamily="66" charset="0"/>
              </a:rPr>
              <a:t> 15 times more accurately in some cases!</a:t>
            </a:r>
          </a:p>
        </p:txBody>
      </p:sp>
      <p:pic>
        <p:nvPicPr>
          <p:cNvPr id="9" name="Picture 8" descr="A picture containing text&#10;&#10;Description automatically generated">
            <a:extLst>
              <a:ext uri="{FF2B5EF4-FFF2-40B4-BE49-F238E27FC236}">
                <a16:creationId xmlns:a16="http://schemas.microsoft.com/office/drawing/2014/main" id="{084F4495-CECE-1871-6628-EE01F3640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202" y="1882752"/>
            <a:ext cx="1099802" cy="1099802"/>
          </a:xfrm>
          <a:prstGeom prst="rect">
            <a:avLst/>
          </a:prstGeom>
        </p:spPr>
      </p:pic>
      <p:pic>
        <p:nvPicPr>
          <p:cNvPr id="10" name="Picture 9" descr="Icon&#10;&#10;Description automatically generated">
            <a:extLst>
              <a:ext uri="{FF2B5EF4-FFF2-40B4-BE49-F238E27FC236}">
                <a16:creationId xmlns:a16="http://schemas.microsoft.com/office/drawing/2014/main" id="{CDF39FE5-8E5B-5A7B-9148-A3AB734A2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28" y="2982554"/>
            <a:ext cx="952500" cy="952500"/>
          </a:xfrm>
          <a:prstGeom prst="rect">
            <a:avLst/>
          </a:prstGeom>
        </p:spPr>
      </p:pic>
      <p:pic>
        <p:nvPicPr>
          <p:cNvPr id="11" name="Picture 10" descr="Icon&#10;&#10;Description automatically generated">
            <a:extLst>
              <a:ext uri="{FF2B5EF4-FFF2-40B4-BE49-F238E27FC236}">
                <a16:creationId xmlns:a16="http://schemas.microsoft.com/office/drawing/2014/main" id="{9C57941F-B26E-8A9E-ED02-6030688636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78" y="4464948"/>
            <a:ext cx="799548" cy="799548"/>
          </a:xfrm>
          <a:prstGeom prst="rect">
            <a:avLst/>
          </a:prstGeom>
        </p:spPr>
      </p:pic>
      <p:pic>
        <p:nvPicPr>
          <p:cNvPr id="15" name="Picture 14" descr="Icon&#10;&#10;Description automatically generated">
            <a:extLst>
              <a:ext uri="{FF2B5EF4-FFF2-40B4-BE49-F238E27FC236}">
                <a16:creationId xmlns:a16="http://schemas.microsoft.com/office/drawing/2014/main" id="{97D5AFA0-1D9A-FF82-E919-C2712D551D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7605" y="3721683"/>
            <a:ext cx="914400" cy="914400"/>
          </a:xfrm>
          <a:prstGeom prst="rect">
            <a:avLst/>
          </a:prstGeom>
        </p:spPr>
      </p:pic>
      <p:pic>
        <p:nvPicPr>
          <p:cNvPr id="16" name="Picture 15" descr="Diagram&#10;&#10;Description automatically generated">
            <a:extLst>
              <a:ext uri="{FF2B5EF4-FFF2-40B4-BE49-F238E27FC236}">
                <a16:creationId xmlns:a16="http://schemas.microsoft.com/office/drawing/2014/main" id="{34BAFCEF-35A9-473A-C00D-9F23B0F76C8A}"/>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75664" t="32052" r="3998" b="29666"/>
          <a:stretch/>
        </p:blipFill>
        <p:spPr>
          <a:xfrm>
            <a:off x="881087" y="2779247"/>
            <a:ext cx="1702060" cy="1802296"/>
          </a:xfrm>
          <a:prstGeom prst="rect">
            <a:avLst/>
          </a:prstGeom>
        </p:spPr>
      </p:pic>
      <p:sp>
        <p:nvSpPr>
          <p:cNvPr id="17" name="Rectangle 16">
            <a:extLst>
              <a:ext uri="{FF2B5EF4-FFF2-40B4-BE49-F238E27FC236}">
                <a16:creationId xmlns:a16="http://schemas.microsoft.com/office/drawing/2014/main" id="{8EF0A8B5-BC63-E652-2829-460E3655205F}"/>
              </a:ext>
            </a:extLst>
          </p:cNvPr>
          <p:cNvSpPr/>
          <p:nvPr/>
        </p:nvSpPr>
        <p:spPr>
          <a:xfrm>
            <a:off x="1137661" y="2700031"/>
            <a:ext cx="410816" cy="411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029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A81794-9A3C-B100-5A1B-A6DDF41CD6AB}"/>
              </a:ext>
            </a:extLst>
          </p:cNvPr>
          <p:cNvSpPr txBox="1"/>
          <p:nvPr/>
        </p:nvSpPr>
        <p:spPr>
          <a:xfrm>
            <a:off x="53741" y="0"/>
            <a:ext cx="11959389" cy="5632311"/>
          </a:xfrm>
          <a:prstGeom prst="rect">
            <a:avLst/>
          </a:prstGeom>
          <a:noFill/>
        </p:spPr>
        <p:txBody>
          <a:bodyPr wrap="square">
            <a:spAutoFit/>
          </a:bodyPr>
          <a:lstStyle/>
          <a:p>
            <a:pPr algn="just"/>
            <a:r>
              <a:rPr lang="en-US" sz="3600" b="1" dirty="0">
                <a:latin typeface="Dreaming Outloud Pro" panose="03050502040302030504" pitchFamily="66" charset="0"/>
                <a:cs typeface="Dreaming Outloud Pro" panose="03050502040302030504" pitchFamily="66" charset="0"/>
              </a:rPr>
              <a:t>Our analyses highlight the existence of quantifiable geyser-to-geyser interactions influencing their eruptions. These interactions can be inferred by studying the geyser system as a complex network. </a:t>
            </a:r>
          </a:p>
          <a:p>
            <a:pPr algn="just"/>
            <a:endParaRPr lang="en-US" sz="3600" b="1" dirty="0">
              <a:latin typeface="Dreaming Outloud Pro" panose="03050502040302030504" pitchFamily="66" charset="0"/>
              <a:cs typeface="Dreaming Outloud Pro" panose="03050502040302030504" pitchFamily="66" charset="0"/>
            </a:endParaRPr>
          </a:p>
          <a:p>
            <a:pPr algn="just"/>
            <a:r>
              <a:rPr lang="en-US" sz="3600" b="1" dirty="0">
                <a:latin typeface="Dreaming Outloud Pro" panose="03050502040302030504" pitchFamily="66" charset="0"/>
                <a:cs typeface="Dreaming Outloud Pro" panose="03050502040302030504" pitchFamily="66" charset="0"/>
              </a:rPr>
              <a:t>Similar network-level approaches can now be applied for exploring patterns of interdependence that may underlie other episodic geological and ecological phenomena, like volcanic eruptions, mass extinctions, and tremors and slips in tectonic plates leading to earthquakes.</a:t>
            </a:r>
            <a:endParaRPr lang="en-US" sz="3600" dirty="0"/>
          </a:p>
        </p:txBody>
      </p:sp>
      <p:pic>
        <p:nvPicPr>
          <p:cNvPr id="5" name="Picture 4" descr="A screenshot of a video game&#10;&#10;Description automatically generated">
            <a:extLst>
              <a:ext uri="{FF2B5EF4-FFF2-40B4-BE49-F238E27FC236}">
                <a16:creationId xmlns:a16="http://schemas.microsoft.com/office/drawing/2014/main" id="{70553679-5B6C-88F6-196D-93878B2AC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552" y="5593079"/>
            <a:ext cx="999423" cy="999423"/>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BB09054D-C2AA-544E-ED6E-D72B6B57F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481" y="5658780"/>
            <a:ext cx="933722" cy="933722"/>
          </a:xfrm>
          <a:prstGeom prst="rect">
            <a:avLst/>
          </a:prstGeom>
        </p:spPr>
      </p:pic>
      <p:pic>
        <p:nvPicPr>
          <p:cNvPr id="9" name="Picture 8" descr="Logo&#10;&#10;Description automatically generated">
            <a:extLst>
              <a:ext uri="{FF2B5EF4-FFF2-40B4-BE49-F238E27FC236}">
                <a16:creationId xmlns:a16="http://schemas.microsoft.com/office/drawing/2014/main" id="{ECED3D00-801D-CE1B-CBD0-8EFC815A2D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1496" y="5632311"/>
            <a:ext cx="999424" cy="999424"/>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02538AEF-A8E3-474A-FE57-73E96C613A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8389" y="5697281"/>
            <a:ext cx="895221" cy="895221"/>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67CF2476-71A6-A9A4-E4ED-B2D3705ED7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0391558" y="5746139"/>
            <a:ext cx="895221" cy="964047"/>
          </a:xfrm>
          <a:prstGeom prst="rect">
            <a:avLst/>
          </a:prstGeom>
        </p:spPr>
      </p:pic>
      <p:pic>
        <p:nvPicPr>
          <p:cNvPr id="15" name="Picture 14" descr="Icon&#10;&#10;Description automatically generated">
            <a:extLst>
              <a:ext uri="{FF2B5EF4-FFF2-40B4-BE49-F238E27FC236}">
                <a16:creationId xmlns:a16="http://schemas.microsoft.com/office/drawing/2014/main" id="{59EC2310-F512-AD23-1B7B-7DB6DE5A56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97531" y="5043638"/>
            <a:ext cx="702501" cy="702501"/>
          </a:xfrm>
          <a:prstGeom prst="rect">
            <a:avLst/>
          </a:prstGeom>
        </p:spPr>
      </p:pic>
      <p:pic>
        <p:nvPicPr>
          <p:cNvPr id="17" name="Picture 16" descr="Graphical user interface&#10;&#10;Description automatically generated with medium confidence">
            <a:extLst>
              <a:ext uri="{FF2B5EF4-FFF2-40B4-BE49-F238E27FC236}">
                <a16:creationId xmlns:a16="http://schemas.microsoft.com/office/drawing/2014/main" id="{01DC1499-5415-AA64-11B9-ED734D9C18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03900" y="5697281"/>
            <a:ext cx="895221" cy="895221"/>
          </a:xfrm>
          <a:prstGeom prst="rect">
            <a:avLst/>
          </a:prstGeom>
        </p:spPr>
      </p:pic>
      <p:pic>
        <p:nvPicPr>
          <p:cNvPr id="19" name="Picture 18" descr="A picture containing text, sign, yellow, clipart&#10;&#10;Description automatically generated">
            <a:extLst>
              <a:ext uri="{FF2B5EF4-FFF2-40B4-BE49-F238E27FC236}">
                <a16:creationId xmlns:a16="http://schemas.microsoft.com/office/drawing/2014/main" id="{D68DD33B-11F2-1E02-E5B3-F02B24405AD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59412" y="5697281"/>
            <a:ext cx="846363" cy="846363"/>
          </a:xfrm>
          <a:prstGeom prst="rect">
            <a:avLst/>
          </a:prstGeom>
        </p:spPr>
      </p:pic>
    </p:spTree>
    <p:extLst>
      <p:ext uri="{BB962C8B-B14F-4D97-AF65-F5344CB8AC3E}">
        <p14:creationId xmlns:p14="http://schemas.microsoft.com/office/powerpoint/2010/main" val="3923058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5365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4543</TotalTime>
  <Words>1224</Words>
  <Application>Microsoft Office PowerPoint</Application>
  <PresentationFormat>Widescreen</PresentationFormat>
  <Paragraphs>89</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Dreaming Outloud Pro</vt:lpstr>
      <vt:lpstr>Dreaming Outloud Script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Amitava Banerjee</dc:creator>
  <cp:lastModifiedBy>Amitava Banerjee</cp:lastModifiedBy>
  <cp:revision>84</cp:revision>
  <dcterms:created xsi:type="dcterms:W3CDTF">2022-07-03T15:59:01Z</dcterms:created>
  <dcterms:modified xsi:type="dcterms:W3CDTF">2022-07-21T18:46:30Z</dcterms:modified>
</cp:coreProperties>
</file>