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9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Cambria" panose="02040503050406030204"/>
                <a:cs typeface="Cambria" panose="02040503050406030204"/>
              </a:defRPr>
            </a:lvl1pPr>
          </a:lstStyle>
          <a:p>
            <a:pPr marL="12700">
              <a:lnSpc>
                <a:spcPts val="2250"/>
              </a:lnSpc>
            </a:pPr>
            <a:r>
              <a:rPr spc="-50" dirty="0"/>
              <a:t>S</a:t>
            </a:r>
            <a:r>
              <a:rPr spc="-75" dirty="0"/>
              <a:t>c</a:t>
            </a:r>
            <a:r>
              <a:rPr spc="-120" dirty="0"/>
              <a:t>h</a:t>
            </a:r>
            <a:r>
              <a:rPr spc="-105" dirty="0"/>
              <a:t>oo</a:t>
            </a:r>
            <a:r>
              <a:rPr spc="-85" dirty="0"/>
              <a:t>l</a:t>
            </a:r>
            <a:r>
              <a:rPr spc="-60" dirty="0"/>
              <a:t> </a:t>
            </a:r>
            <a:r>
              <a:rPr spc="-70" dirty="0"/>
              <a:t>of</a:t>
            </a:r>
            <a:r>
              <a:rPr spc="-50" dirty="0"/>
              <a:t> </a:t>
            </a:r>
            <a:r>
              <a:rPr spc="-45" dirty="0"/>
              <a:t>C</a:t>
            </a:r>
            <a:r>
              <a:rPr spc="-90" dirty="0"/>
              <a:t>o</a:t>
            </a:r>
            <a:r>
              <a:rPr spc="-155" dirty="0"/>
              <a:t>m</a:t>
            </a:r>
            <a:r>
              <a:rPr spc="-105" dirty="0"/>
              <a:t>p</a:t>
            </a:r>
            <a:r>
              <a:rPr spc="-130" dirty="0"/>
              <a:t>u</a:t>
            </a:r>
            <a:r>
              <a:rPr spc="-105" dirty="0"/>
              <a:t>t</a:t>
            </a:r>
            <a:r>
              <a:rPr spc="-114" dirty="0"/>
              <a:t>e</a:t>
            </a:r>
            <a:r>
              <a:rPr spc="-110" dirty="0"/>
              <a:t>r</a:t>
            </a:r>
            <a:r>
              <a:rPr spc="-90" dirty="0"/>
              <a:t> </a:t>
            </a:r>
            <a:r>
              <a:rPr spc="-60" dirty="0"/>
              <a:t>E</a:t>
            </a:r>
            <a:r>
              <a:rPr spc="-80" dirty="0"/>
              <a:t>n</a:t>
            </a:r>
            <a:r>
              <a:rPr spc="-95" dirty="0"/>
              <a:t>g</a:t>
            </a:r>
            <a:r>
              <a:rPr spc="-75" dirty="0"/>
              <a:t>i</a:t>
            </a:r>
            <a:r>
              <a:rPr spc="-135" dirty="0"/>
              <a:t>n</a:t>
            </a:r>
            <a:r>
              <a:rPr spc="-130" dirty="0"/>
              <a:t>e</a:t>
            </a:r>
            <a:r>
              <a:rPr spc="-114" dirty="0"/>
              <a:t>e</a:t>
            </a:r>
            <a:r>
              <a:rPr spc="-135" dirty="0"/>
              <a:t>r</a:t>
            </a:r>
            <a:r>
              <a:rPr spc="-100" dirty="0"/>
              <a:t>i</a:t>
            </a:r>
            <a:r>
              <a:rPr spc="-135" dirty="0"/>
              <a:t>n</a:t>
            </a:r>
            <a:r>
              <a:rPr spc="-60" dirty="0"/>
              <a:t>g</a:t>
            </a:r>
            <a:endParaRPr spc="-6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chemeClr val="bg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Cambria" panose="02040503050406030204"/>
                <a:cs typeface="Cambria" panose="02040503050406030204"/>
              </a:defRPr>
            </a:lvl1pPr>
          </a:lstStyle>
          <a:p>
            <a:pPr marL="12700">
              <a:lnSpc>
                <a:spcPts val="2250"/>
              </a:lnSpc>
            </a:pPr>
            <a:r>
              <a:rPr spc="-50" dirty="0"/>
              <a:t>S</a:t>
            </a:r>
            <a:r>
              <a:rPr spc="-75" dirty="0"/>
              <a:t>c</a:t>
            </a:r>
            <a:r>
              <a:rPr spc="-120" dirty="0"/>
              <a:t>h</a:t>
            </a:r>
            <a:r>
              <a:rPr spc="-105" dirty="0"/>
              <a:t>oo</a:t>
            </a:r>
            <a:r>
              <a:rPr spc="-85" dirty="0"/>
              <a:t>l</a:t>
            </a:r>
            <a:r>
              <a:rPr spc="-60" dirty="0"/>
              <a:t> </a:t>
            </a:r>
            <a:r>
              <a:rPr spc="-70" dirty="0"/>
              <a:t>of</a:t>
            </a:r>
            <a:r>
              <a:rPr spc="-50" dirty="0"/>
              <a:t> </a:t>
            </a:r>
            <a:r>
              <a:rPr spc="-45" dirty="0"/>
              <a:t>C</a:t>
            </a:r>
            <a:r>
              <a:rPr spc="-90" dirty="0"/>
              <a:t>o</a:t>
            </a:r>
            <a:r>
              <a:rPr spc="-155" dirty="0"/>
              <a:t>m</a:t>
            </a:r>
            <a:r>
              <a:rPr spc="-105" dirty="0"/>
              <a:t>p</a:t>
            </a:r>
            <a:r>
              <a:rPr spc="-130" dirty="0"/>
              <a:t>u</a:t>
            </a:r>
            <a:r>
              <a:rPr spc="-105" dirty="0"/>
              <a:t>t</a:t>
            </a:r>
            <a:r>
              <a:rPr spc="-114" dirty="0"/>
              <a:t>e</a:t>
            </a:r>
            <a:r>
              <a:rPr spc="-110" dirty="0"/>
              <a:t>r</a:t>
            </a:r>
            <a:r>
              <a:rPr spc="-90" dirty="0"/>
              <a:t> </a:t>
            </a:r>
            <a:r>
              <a:rPr spc="-60" dirty="0"/>
              <a:t>E</a:t>
            </a:r>
            <a:r>
              <a:rPr spc="-80" dirty="0"/>
              <a:t>n</a:t>
            </a:r>
            <a:r>
              <a:rPr spc="-95" dirty="0"/>
              <a:t>g</a:t>
            </a:r>
            <a:r>
              <a:rPr spc="-75" dirty="0"/>
              <a:t>i</a:t>
            </a:r>
            <a:r>
              <a:rPr spc="-135" dirty="0"/>
              <a:t>n</a:t>
            </a:r>
            <a:r>
              <a:rPr spc="-130" dirty="0"/>
              <a:t>e</a:t>
            </a:r>
            <a:r>
              <a:rPr spc="-114" dirty="0"/>
              <a:t>e</a:t>
            </a:r>
            <a:r>
              <a:rPr spc="-135" dirty="0"/>
              <a:t>r</a:t>
            </a:r>
            <a:r>
              <a:rPr spc="-100" dirty="0"/>
              <a:t>i</a:t>
            </a:r>
            <a:r>
              <a:rPr spc="-135" dirty="0"/>
              <a:t>n</a:t>
            </a:r>
            <a:r>
              <a:rPr spc="-60" dirty="0"/>
              <a:t>g</a:t>
            </a:r>
            <a:endParaRPr spc="-6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chemeClr val="bg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5005" y="1456810"/>
            <a:ext cx="3242310" cy="4004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1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Cambria" panose="02040503050406030204"/>
                <a:cs typeface="Cambria" panose="02040503050406030204"/>
              </a:defRPr>
            </a:lvl1pPr>
          </a:lstStyle>
          <a:p>
            <a:pPr marL="12700">
              <a:lnSpc>
                <a:spcPts val="2250"/>
              </a:lnSpc>
            </a:pPr>
            <a:r>
              <a:rPr spc="-50" dirty="0"/>
              <a:t>S</a:t>
            </a:r>
            <a:r>
              <a:rPr spc="-75" dirty="0"/>
              <a:t>c</a:t>
            </a:r>
            <a:r>
              <a:rPr spc="-120" dirty="0"/>
              <a:t>h</a:t>
            </a:r>
            <a:r>
              <a:rPr spc="-105" dirty="0"/>
              <a:t>oo</a:t>
            </a:r>
            <a:r>
              <a:rPr spc="-85" dirty="0"/>
              <a:t>l</a:t>
            </a:r>
            <a:r>
              <a:rPr spc="-60" dirty="0"/>
              <a:t> </a:t>
            </a:r>
            <a:r>
              <a:rPr spc="-70" dirty="0"/>
              <a:t>of</a:t>
            </a:r>
            <a:r>
              <a:rPr spc="-50" dirty="0"/>
              <a:t> </a:t>
            </a:r>
            <a:r>
              <a:rPr spc="-45" dirty="0"/>
              <a:t>C</a:t>
            </a:r>
            <a:r>
              <a:rPr spc="-90" dirty="0"/>
              <a:t>o</a:t>
            </a:r>
            <a:r>
              <a:rPr spc="-155" dirty="0"/>
              <a:t>m</a:t>
            </a:r>
            <a:r>
              <a:rPr spc="-105" dirty="0"/>
              <a:t>p</a:t>
            </a:r>
            <a:r>
              <a:rPr spc="-130" dirty="0"/>
              <a:t>u</a:t>
            </a:r>
            <a:r>
              <a:rPr spc="-105" dirty="0"/>
              <a:t>t</a:t>
            </a:r>
            <a:r>
              <a:rPr spc="-114" dirty="0"/>
              <a:t>e</a:t>
            </a:r>
            <a:r>
              <a:rPr spc="-110" dirty="0"/>
              <a:t>r</a:t>
            </a:r>
            <a:r>
              <a:rPr spc="-90" dirty="0"/>
              <a:t> </a:t>
            </a:r>
            <a:r>
              <a:rPr spc="-60" dirty="0"/>
              <a:t>E</a:t>
            </a:r>
            <a:r>
              <a:rPr spc="-80" dirty="0"/>
              <a:t>n</a:t>
            </a:r>
            <a:r>
              <a:rPr spc="-95" dirty="0"/>
              <a:t>g</a:t>
            </a:r>
            <a:r>
              <a:rPr spc="-75" dirty="0"/>
              <a:t>i</a:t>
            </a:r>
            <a:r>
              <a:rPr spc="-135" dirty="0"/>
              <a:t>n</a:t>
            </a:r>
            <a:r>
              <a:rPr spc="-130" dirty="0"/>
              <a:t>e</a:t>
            </a:r>
            <a:r>
              <a:rPr spc="-114" dirty="0"/>
              <a:t>e</a:t>
            </a:r>
            <a:r>
              <a:rPr spc="-135" dirty="0"/>
              <a:t>r</a:t>
            </a:r>
            <a:r>
              <a:rPr spc="-100" dirty="0"/>
              <a:t>i</a:t>
            </a:r>
            <a:r>
              <a:rPr spc="-135" dirty="0"/>
              <a:t>n</a:t>
            </a:r>
            <a:r>
              <a:rPr spc="-60" dirty="0"/>
              <a:t>g</a:t>
            </a:r>
            <a:endParaRPr spc="-6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chemeClr val="bg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Cambria" panose="02040503050406030204"/>
                <a:cs typeface="Cambria" panose="02040503050406030204"/>
              </a:defRPr>
            </a:lvl1pPr>
          </a:lstStyle>
          <a:p>
            <a:pPr marL="12700">
              <a:lnSpc>
                <a:spcPts val="2250"/>
              </a:lnSpc>
            </a:pPr>
            <a:r>
              <a:rPr spc="-50" dirty="0"/>
              <a:t>S</a:t>
            </a:r>
            <a:r>
              <a:rPr spc="-75" dirty="0"/>
              <a:t>c</a:t>
            </a:r>
            <a:r>
              <a:rPr spc="-120" dirty="0"/>
              <a:t>h</a:t>
            </a:r>
            <a:r>
              <a:rPr spc="-105" dirty="0"/>
              <a:t>oo</a:t>
            </a:r>
            <a:r>
              <a:rPr spc="-85" dirty="0"/>
              <a:t>l</a:t>
            </a:r>
            <a:r>
              <a:rPr spc="-60" dirty="0"/>
              <a:t> </a:t>
            </a:r>
            <a:r>
              <a:rPr spc="-70" dirty="0"/>
              <a:t>of</a:t>
            </a:r>
            <a:r>
              <a:rPr spc="-50" dirty="0"/>
              <a:t> </a:t>
            </a:r>
            <a:r>
              <a:rPr spc="-45" dirty="0"/>
              <a:t>C</a:t>
            </a:r>
            <a:r>
              <a:rPr spc="-90" dirty="0"/>
              <a:t>o</a:t>
            </a:r>
            <a:r>
              <a:rPr spc="-155" dirty="0"/>
              <a:t>m</a:t>
            </a:r>
            <a:r>
              <a:rPr spc="-105" dirty="0"/>
              <a:t>p</a:t>
            </a:r>
            <a:r>
              <a:rPr spc="-130" dirty="0"/>
              <a:t>u</a:t>
            </a:r>
            <a:r>
              <a:rPr spc="-105" dirty="0"/>
              <a:t>t</a:t>
            </a:r>
            <a:r>
              <a:rPr spc="-114" dirty="0"/>
              <a:t>e</a:t>
            </a:r>
            <a:r>
              <a:rPr spc="-110" dirty="0"/>
              <a:t>r</a:t>
            </a:r>
            <a:r>
              <a:rPr spc="-90" dirty="0"/>
              <a:t> </a:t>
            </a:r>
            <a:r>
              <a:rPr spc="-60" dirty="0"/>
              <a:t>E</a:t>
            </a:r>
            <a:r>
              <a:rPr spc="-80" dirty="0"/>
              <a:t>n</a:t>
            </a:r>
            <a:r>
              <a:rPr spc="-95" dirty="0"/>
              <a:t>g</a:t>
            </a:r>
            <a:r>
              <a:rPr spc="-75" dirty="0"/>
              <a:t>i</a:t>
            </a:r>
            <a:r>
              <a:rPr spc="-135" dirty="0"/>
              <a:t>n</a:t>
            </a:r>
            <a:r>
              <a:rPr spc="-130" dirty="0"/>
              <a:t>e</a:t>
            </a:r>
            <a:r>
              <a:rPr spc="-114" dirty="0"/>
              <a:t>e</a:t>
            </a:r>
            <a:r>
              <a:rPr spc="-135" dirty="0"/>
              <a:t>r</a:t>
            </a:r>
            <a:r>
              <a:rPr spc="-100" dirty="0"/>
              <a:t>i</a:t>
            </a:r>
            <a:r>
              <a:rPr spc="-135" dirty="0"/>
              <a:t>n</a:t>
            </a:r>
            <a:r>
              <a:rPr spc="-60" dirty="0"/>
              <a:t>g</a:t>
            </a:r>
            <a:endParaRPr spc="-6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79525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609600" y="6506310"/>
            <a:ext cx="8115300" cy="316865"/>
          </a:xfrm>
          <a:custGeom>
            <a:avLst/>
            <a:gdLst/>
            <a:ahLst/>
            <a:cxnLst/>
            <a:rect l="l" t="t" r="r" b="b"/>
            <a:pathLst>
              <a:path w="8115300" h="316865">
                <a:moveTo>
                  <a:pt x="8115300" y="0"/>
                </a:moveTo>
                <a:lnTo>
                  <a:pt x="0" y="0"/>
                </a:lnTo>
                <a:lnTo>
                  <a:pt x="0" y="316522"/>
                </a:lnTo>
                <a:lnTo>
                  <a:pt x="8115300" y="316522"/>
                </a:lnTo>
                <a:lnTo>
                  <a:pt x="811530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609600" y="6506310"/>
            <a:ext cx="8115300" cy="316865"/>
          </a:xfrm>
          <a:custGeom>
            <a:avLst/>
            <a:gdLst/>
            <a:ahLst/>
            <a:cxnLst/>
            <a:rect l="l" t="t" r="r" b="b"/>
            <a:pathLst>
              <a:path w="8115300" h="316865">
                <a:moveTo>
                  <a:pt x="0" y="316522"/>
                </a:moveTo>
                <a:lnTo>
                  <a:pt x="8115300" y="316522"/>
                </a:lnTo>
                <a:lnTo>
                  <a:pt x="8115300" y="0"/>
                </a:lnTo>
                <a:lnTo>
                  <a:pt x="0" y="0"/>
                </a:lnTo>
                <a:lnTo>
                  <a:pt x="0" y="316522"/>
                </a:lnTo>
                <a:close/>
              </a:path>
            </a:pathLst>
          </a:custGeom>
          <a:ln w="12700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3400" y="537044"/>
            <a:ext cx="928395" cy="6821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Cambria" panose="02040503050406030204"/>
                <a:cs typeface="Cambria" panose="02040503050406030204"/>
              </a:defRPr>
            </a:lvl1pPr>
          </a:lstStyle>
          <a:p>
            <a:pPr marL="12700">
              <a:lnSpc>
                <a:spcPts val="2250"/>
              </a:lnSpc>
            </a:pPr>
            <a:r>
              <a:rPr spc="-50" dirty="0"/>
              <a:t>S</a:t>
            </a:r>
            <a:r>
              <a:rPr spc="-75" dirty="0"/>
              <a:t>c</a:t>
            </a:r>
            <a:r>
              <a:rPr spc="-120" dirty="0"/>
              <a:t>h</a:t>
            </a:r>
            <a:r>
              <a:rPr spc="-105" dirty="0"/>
              <a:t>oo</a:t>
            </a:r>
            <a:r>
              <a:rPr spc="-85" dirty="0"/>
              <a:t>l</a:t>
            </a:r>
            <a:r>
              <a:rPr spc="-60" dirty="0"/>
              <a:t> </a:t>
            </a:r>
            <a:r>
              <a:rPr spc="-70" dirty="0"/>
              <a:t>of</a:t>
            </a:r>
            <a:r>
              <a:rPr spc="-50" dirty="0"/>
              <a:t> </a:t>
            </a:r>
            <a:r>
              <a:rPr spc="-45" dirty="0"/>
              <a:t>C</a:t>
            </a:r>
            <a:r>
              <a:rPr spc="-90" dirty="0"/>
              <a:t>o</a:t>
            </a:r>
            <a:r>
              <a:rPr spc="-155" dirty="0"/>
              <a:t>m</a:t>
            </a:r>
            <a:r>
              <a:rPr spc="-105" dirty="0"/>
              <a:t>p</a:t>
            </a:r>
            <a:r>
              <a:rPr spc="-130" dirty="0"/>
              <a:t>u</a:t>
            </a:r>
            <a:r>
              <a:rPr spc="-105" dirty="0"/>
              <a:t>t</a:t>
            </a:r>
            <a:r>
              <a:rPr spc="-114" dirty="0"/>
              <a:t>e</a:t>
            </a:r>
            <a:r>
              <a:rPr spc="-110" dirty="0"/>
              <a:t>r</a:t>
            </a:r>
            <a:r>
              <a:rPr spc="-90" dirty="0"/>
              <a:t> </a:t>
            </a:r>
            <a:r>
              <a:rPr spc="-60" dirty="0"/>
              <a:t>E</a:t>
            </a:r>
            <a:r>
              <a:rPr spc="-80" dirty="0"/>
              <a:t>n</a:t>
            </a:r>
            <a:r>
              <a:rPr spc="-95" dirty="0"/>
              <a:t>g</a:t>
            </a:r>
            <a:r>
              <a:rPr spc="-75" dirty="0"/>
              <a:t>i</a:t>
            </a:r>
            <a:r>
              <a:rPr spc="-135" dirty="0"/>
              <a:t>n</a:t>
            </a:r>
            <a:r>
              <a:rPr spc="-130" dirty="0"/>
              <a:t>e</a:t>
            </a:r>
            <a:r>
              <a:rPr spc="-114" dirty="0"/>
              <a:t>e</a:t>
            </a:r>
            <a:r>
              <a:rPr spc="-135" dirty="0"/>
              <a:t>r</a:t>
            </a:r>
            <a:r>
              <a:rPr spc="-100" dirty="0"/>
              <a:t>i</a:t>
            </a:r>
            <a:r>
              <a:rPr spc="-135" dirty="0"/>
              <a:t>n</a:t>
            </a:r>
            <a:r>
              <a:rPr spc="-60" dirty="0"/>
              <a:t>g</a:t>
            </a:r>
            <a:endParaRPr spc="-6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79525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0504" y="1398219"/>
            <a:ext cx="8482990" cy="1214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1" i="0">
                <a:solidFill>
                  <a:schemeClr val="bg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68342" y="1508125"/>
            <a:ext cx="4436109" cy="2230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68600" y="6539704"/>
            <a:ext cx="3801109" cy="304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bg1"/>
                </a:solidFill>
                <a:latin typeface="Cambria" panose="02040503050406030204"/>
                <a:cs typeface="Cambria" panose="02040503050406030204"/>
              </a:defRPr>
            </a:lvl1pPr>
          </a:lstStyle>
          <a:p>
            <a:pPr marL="12700">
              <a:lnSpc>
                <a:spcPts val="2250"/>
              </a:lnSpc>
            </a:pPr>
            <a:r>
              <a:rPr spc="-50" dirty="0"/>
              <a:t>S</a:t>
            </a:r>
            <a:r>
              <a:rPr spc="-75" dirty="0"/>
              <a:t>c</a:t>
            </a:r>
            <a:r>
              <a:rPr spc="-120" dirty="0"/>
              <a:t>h</a:t>
            </a:r>
            <a:r>
              <a:rPr spc="-105" dirty="0"/>
              <a:t>oo</a:t>
            </a:r>
            <a:r>
              <a:rPr spc="-85" dirty="0"/>
              <a:t>l</a:t>
            </a:r>
            <a:r>
              <a:rPr spc="-60" dirty="0"/>
              <a:t> </a:t>
            </a:r>
            <a:r>
              <a:rPr spc="-70" dirty="0"/>
              <a:t>of</a:t>
            </a:r>
            <a:r>
              <a:rPr spc="-50" dirty="0"/>
              <a:t> </a:t>
            </a:r>
            <a:r>
              <a:rPr spc="-45" dirty="0"/>
              <a:t>C</a:t>
            </a:r>
            <a:r>
              <a:rPr spc="-90" dirty="0"/>
              <a:t>o</a:t>
            </a:r>
            <a:r>
              <a:rPr spc="-155" dirty="0"/>
              <a:t>m</a:t>
            </a:r>
            <a:r>
              <a:rPr spc="-105" dirty="0"/>
              <a:t>p</a:t>
            </a:r>
            <a:r>
              <a:rPr spc="-130" dirty="0"/>
              <a:t>u</a:t>
            </a:r>
            <a:r>
              <a:rPr spc="-105" dirty="0"/>
              <a:t>t</a:t>
            </a:r>
            <a:r>
              <a:rPr spc="-114" dirty="0"/>
              <a:t>e</a:t>
            </a:r>
            <a:r>
              <a:rPr spc="-110" dirty="0"/>
              <a:t>r</a:t>
            </a:r>
            <a:r>
              <a:rPr spc="-90" dirty="0"/>
              <a:t> </a:t>
            </a:r>
            <a:r>
              <a:rPr spc="-60" dirty="0"/>
              <a:t>E</a:t>
            </a:r>
            <a:r>
              <a:rPr spc="-80" dirty="0"/>
              <a:t>n</a:t>
            </a:r>
            <a:r>
              <a:rPr spc="-95" dirty="0"/>
              <a:t>g</a:t>
            </a:r>
            <a:r>
              <a:rPr spc="-75" dirty="0"/>
              <a:t>i</a:t>
            </a:r>
            <a:r>
              <a:rPr spc="-135" dirty="0"/>
              <a:t>n</a:t>
            </a:r>
            <a:r>
              <a:rPr spc="-130" dirty="0"/>
              <a:t>e</a:t>
            </a:r>
            <a:r>
              <a:rPr spc="-114" dirty="0"/>
              <a:t>e</a:t>
            </a:r>
            <a:r>
              <a:rPr spc="-135" dirty="0"/>
              <a:t>r</a:t>
            </a:r>
            <a:r>
              <a:rPr spc="-100" dirty="0"/>
              <a:t>i</a:t>
            </a:r>
            <a:r>
              <a:rPr spc="-135" dirty="0"/>
              <a:t>n</a:t>
            </a:r>
            <a:r>
              <a:rPr spc="-60" dirty="0"/>
              <a:t>g</a:t>
            </a:r>
            <a:endParaRPr spc="-6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1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13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jpeg"/><Relationship Id="rId1" Type="http://schemas.openxmlformats.org/officeDocument/2006/relationships/image" Target="../media/image1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jpeg"/><Relationship Id="rId1" Type="http://schemas.openxmlformats.org/officeDocument/2006/relationships/image" Target="../media/image1.jpe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5.jpeg"/><Relationship Id="rId6" Type="http://schemas.openxmlformats.org/officeDocument/2006/relationships/hyperlink" Target="http://www.youtube.com/playlist?list=PLqM7alHXFySEQDk2MDfbwEdjd2" TargetMode="External"/><Relationship Id="rId5" Type="http://schemas.openxmlformats.org/officeDocument/2006/relationships/hyperlink" Target="http://javarevisited.blogspot.in/2015/06/top-20-array-interview-" TargetMode="External"/><Relationship Id="rId4" Type="http://schemas.openxmlformats.org/officeDocument/2006/relationships/hyperlink" Target="http://www.hackerrank.com/domains/data-structures/arrays" TargetMode="External"/><Relationship Id="rId3" Type="http://schemas.openxmlformats.org/officeDocument/2006/relationships/hyperlink" Target="http://www.geeksforgeeks.org/array-data-structure/" TargetMode="External"/><Relationship Id="rId2" Type="http://schemas.openxmlformats.org/officeDocument/2006/relationships/hyperlink" Target="http://www.tutorialspoint.com/data_structures_algorithms/array_data_str" TargetMode="External"/><Relationship Id="rId1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.jpeg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970905"/>
          </a:xfrm>
          <a:custGeom>
            <a:avLst/>
            <a:gdLst/>
            <a:ahLst/>
            <a:cxnLst/>
            <a:rect l="l" t="t" r="r" b="b"/>
            <a:pathLst>
              <a:path w="9144000" h="5970905">
                <a:moveTo>
                  <a:pt x="0" y="5970587"/>
                </a:moveTo>
                <a:lnTo>
                  <a:pt x="9144000" y="5970587"/>
                </a:lnTo>
                <a:lnTo>
                  <a:pt x="9144000" y="0"/>
                </a:lnTo>
                <a:lnTo>
                  <a:pt x="0" y="0"/>
                </a:lnTo>
                <a:lnTo>
                  <a:pt x="0" y="5970587"/>
                </a:lnTo>
                <a:close/>
              </a:path>
            </a:pathLst>
          </a:custGeom>
          <a:solidFill>
            <a:srgbClr val="775F5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5970587"/>
            <a:ext cx="9144000" cy="887730"/>
            <a:chOff x="0" y="5970587"/>
            <a:chExt cx="9144000" cy="887730"/>
          </a:xfrm>
        </p:grpSpPr>
        <p:sp>
          <p:nvSpPr>
            <p:cNvPr id="4" name="object 4"/>
            <p:cNvSpPr/>
            <p:nvPr/>
          </p:nvSpPr>
          <p:spPr>
            <a:xfrm>
              <a:off x="0" y="5970587"/>
              <a:ext cx="9144000" cy="887730"/>
            </a:xfrm>
            <a:custGeom>
              <a:avLst/>
              <a:gdLst/>
              <a:ahLst/>
              <a:cxnLst/>
              <a:rect l="l" t="t" r="r" b="b"/>
              <a:pathLst>
                <a:path w="9144000" h="887729">
                  <a:moveTo>
                    <a:pt x="9144000" y="0"/>
                  </a:moveTo>
                  <a:lnTo>
                    <a:pt x="0" y="0"/>
                  </a:lnTo>
                  <a:lnTo>
                    <a:pt x="0" y="887412"/>
                  </a:lnTo>
                  <a:lnTo>
                    <a:pt x="9144000" y="88741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6053149"/>
              <a:ext cx="2240280" cy="713105"/>
            </a:xfrm>
            <a:custGeom>
              <a:avLst/>
              <a:gdLst/>
              <a:ahLst/>
              <a:cxnLst/>
              <a:rect l="l" t="t" r="r" b="b"/>
              <a:pathLst>
                <a:path w="2240280" h="713104">
                  <a:moveTo>
                    <a:pt x="2240026" y="0"/>
                  </a:moveTo>
                  <a:lnTo>
                    <a:pt x="0" y="0"/>
                  </a:lnTo>
                  <a:lnTo>
                    <a:pt x="0" y="712787"/>
                  </a:lnTo>
                  <a:lnTo>
                    <a:pt x="2240026" y="712787"/>
                  </a:lnTo>
                  <a:lnTo>
                    <a:pt x="2240026" y="0"/>
                  </a:lnTo>
                  <a:close/>
                </a:path>
              </a:pathLst>
            </a:custGeom>
            <a:solidFill>
              <a:srgbClr val="DD80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359025" y="6043624"/>
              <a:ext cx="6784975" cy="714375"/>
            </a:xfrm>
            <a:custGeom>
              <a:avLst/>
              <a:gdLst/>
              <a:ahLst/>
              <a:cxnLst/>
              <a:rect l="l" t="t" r="r" b="b"/>
              <a:pathLst>
                <a:path w="6784975" h="714375">
                  <a:moveTo>
                    <a:pt x="6784975" y="0"/>
                  </a:moveTo>
                  <a:lnTo>
                    <a:pt x="0" y="0"/>
                  </a:lnTo>
                  <a:lnTo>
                    <a:pt x="0" y="714375"/>
                  </a:lnTo>
                  <a:lnTo>
                    <a:pt x="6784975" y="714375"/>
                  </a:lnTo>
                  <a:lnTo>
                    <a:pt x="6784975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043432" y="521970"/>
            <a:ext cx="713359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Data</a:t>
            </a:r>
            <a:r>
              <a:rPr sz="2900" b="1" spc="-3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900" b="1" spc="-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Structures</a:t>
            </a:r>
            <a:r>
              <a:rPr sz="2900" b="1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900" b="1" spc="-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and</a:t>
            </a:r>
            <a:r>
              <a:rPr sz="2900" b="1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900" b="1" spc="-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Algorithms</a:t>
            </a:r>
            <a:r>
              <a:rPr sz="2900" b="1" spc="-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900" b="1" spc="-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(CS-2001)</a:t>
            </a:r>
            <a:endParaRPr sz="29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2720" marR="5080" indent="-262509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KALINGA </a:t>
            </a:r>
            <a:r>
              <a:rPr spc="-10" dirty="0"/>
              <a:t>INSTITUTE </a:t>
            </a:r>
            <a:r>
              <a:rPr spc="-5" dirty="0"/>
              <a:t>OF </a:t>
            </a:r>
            <a:r>
              <a:rPr spc="-10" dirty="0"/>
              <a:t>INDUSTRIAL </a:t>
            </a:r>
            <a:r>
              <a:rPr spc="-844" dirty="0"/>
              <a:t> </a:t>
            </a:r>
            <a:r>
              <a:rPr spc="-30" dirty="0"/>
              <a:t>TECHNOLOGY</a:t>
            </a:r>
            <a:endParaRPr spc="-30" dirty="0"/>
          </a:p>
        </p:txBody>
      </p:sp>
      <p:sp>
        <p:nvSpPr>
          <p:cNvPr id="9" name="object 9"/>
          <p:cNvSpPr txBox="1"/>
          <p:nvPr/>
        </p:nvSpPr>
        <p:spPr>
          <a:xfrm>
            <a:off x="973327" y="3311397"/>
            <a:ext cx="732599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School </a:t>
            </a:r>
            <a:r>
              <a:rPr sz="3900" b="1" spc="-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of</a:t>
            </a:r>
            <a:r>
              <a:rPr sz="3900" b="1" spc="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3900" b="1" spc="-1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Computer</a:t>
            </a:r>
            <a:r>
              <a:rPr sz="3900" b="1" spc="-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Engineering</a:t>
            </a:r>
            <a:endParaRPr sz="3900">
              <a:latin typeface="Cambria" panose="02040503050406030204"/>
              <a:cs typeface="Cambria" panose="020405030504060302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33800" y="4267136"/>
            <a:ext cx="1943100" cy="136740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41172" y="6135115"/>
            <a:ext cx="14535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4</a:t>
            </a:r>
            <a:r>
              <a:rPr sz="3200" b="1" i="1" spc="-9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3200" b="1" i="1" spc="-1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Credit</a:t>
            </a:r>
            <a:endParaRPr sz="32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82821" y="6081166"/>
            <a:ext cx="28962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i="1" spc="-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Lecture</a:t>
            </a:r>
            <a:r>
              <a:rPr sz="4000" b="1" i="1" spc="-8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4000" b="1" i="1" spc="-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Note</a:t>
            </a:r>
            <a:endParaRPr sz="40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6775" y="5676696"/>
            <a:ext cx="839978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1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Strictly</a:t>
            </a:r>
            <a:r>
              <a:rPr sz="1300" b="1" spc="1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for</a:t>
            </a:r>
            <a:r>
              <a:rPr sz="1300" b="1" spc="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internal</a:t>
            </a:r>
            <a:r>
              <a:rPr sz="1300" b="1" spc="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circulation</a:t>
            </a:r>
            <a:r>
              <a:rPr sz="1300" b="1" spc="6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(within</a:t>
            </a:r>
            <a:r>
              <a:rPr sz="1300" b="1" spc="4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300" b="1" spc="-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KIIT)</a:t>
            </a:r>
            <a:r>
              <a:rPr sz="1300" b="1" spc="-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300" b="1" spc="-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and</a:t>
            </a:r>
            <a:r>
              <a:rPr sz="1300" b="1" spc="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reference</a:t>
            </a:r>
            <a:r>
              <a:rPr sz="1300" b="1" spc="4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300" b="1" spc="-4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only.</a:t>
            </a:r>
            <a:r>
              <a:rPr sz="1300" b="1" spc="3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Not</a:t>
            </a:r>
            <a:r>
              <a:rPr sz="1300" b="1" spc="3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for</a:t>
            </a:r>
            <a:r>
              <a:rPr sz="1300" b="1" spc="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outside</a:t>
            </a:r>
            <a:r>
              <a:rPr sz="1300" b="1" spc="3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circulation</a:t>
            </a:r>
            <a:r>
              <a:rPr sz="1300" b="1" spc="6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without</a:t>
            </a:r>
            <a:r>
              <a:rPr sz="1300" b="1" spc="4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permission</a:t>
            </a:r>
            <a:endParaRPr sz="1300">
              <a:latin typeface="Cambria" panose="02040503050406030204"/>
              <a:cs typeface="Cambria" panose="02040503050406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785" y="359105"/>
            <a:ext cx="712660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>
                <a:solidFill>
                  <a:srgbClr val="000000"/>
                </a:solidFill>
              </a:rPr>
              <a:t>Dynamic</a:t>
            </a:r>
            <a:r>
              <a:rPr sz="4300" spc="-30" dirty="0">
                <a:solidFill>
                  <a:srgbClr val="000000"/>
                </a:solidFill>
              </a:rPr>
              <a:t> </a:t>
            </a:r>
            <a:r>
              <a:rPr sz="4300" spc="-10" dirty="0">
                <a:solidFill>
                  <a:srgbClr val="000000"/>
                </a:solidFill>
              </a:rPr>
              <a:t>Memory</a:t>
            </a:r>
            <a:r>
              <a:rPr sz="4300" spc="-20" dirty="0">
                <a:solidFill>
                  <a:srgbClr val="000000"/>
                </a:solidFill>
              </a:rPr>
              <a:t> </a:t>
            </a:r>
            <a:r>
              <a:rPr sz="4300" spc="-5" dirty="0">
                <a:solidFill>
                  <a:srgbClr val="000000"/>
                </a:solidFill>
              </a:rPr>
              <a:t>Allocation</a:t>
            </a:r>
            <a:endParaRPr sz="43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153400" y="537044"/>
            <a:ext cx="928395" cy="68215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72923" y="1168283"/>
            <a:ext cx="8739505" cy="116649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10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70485" marR="5080" algn="just">
              <a:lnSpc>
                <a:spcPct val="100000"/>
              </a:lnSpc>
              <a:spcBef>
                <a:spcPts val="1015"/>
              </a:spcBef>
            </a:pPr>
            <a:r>
              <a:rPr sz="1600" spc="-5" dirty="0">
                <a:latin typeface="Cambria" panose="02040503050406030204"/>
                <a:cs typeface="Cambria" panose="02040503050406030204"/>
              </a:rPr>
              <a:t>The </a:t>
            </a:r>
            <a:r>
              <a:rPr sz="1600" spc="-15" dirty="0">
                <a:latin typeface="Cambria" panose="02040503050406030204"/>
                <a:cs typeface="Cambria" panose="02040503050406030204"/>
              </a:rPr>
              <a:t>exact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size of </a:t>
            </a:r>
            <a:r>
              <a:rPr sz="1600" b="1" spc="-20" dirty="0">
                <a:latin typeface="Cambria" panose="02040503050406030204"/>
                <a:cs typeface="Cambria" panose="02040503050406030204"/>
              </a:rPr>
              <a:t>array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is </a:t>
            </a:r>
            <a:r>
              <a:rPr sz="1600" b="1" spc="-10" dirty="0">
                <a:latin typeface="Cambria" panose="02040503050406030204"/>
                <a:cs typeface="Cambria" panose="02040503050406030204"/>
              </a:rPr>
              <a:t>unknown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until the </a:t>
            </a:r>
            <a:r>
              <a:rPr sz="1600" b="1" spc="-10" dirty="0">
                <a:latin typeface="Cambria" panose="02040503050406030204"/>
                <a:cs typeface="Cambria" panose="02040503050406030204"/>
              </a:rPr>
              <a:t>compile </a:t>
            </a:r>
            <a:r>
              <a:rPr sz="1600" b="1" spc="-5" dirty="0">
                <a:latin typeface="Cambria" panose="02040503050406030204"/>
                <a:cs typeface="Cambria" panose="02040503050406030204"/>
              </a:rPr>
              <a:t>time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i.e. time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when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a compiler compiles code </a:t>
            </a:r>
            <a:r>
              <a:rPr sz="160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written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in a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programming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language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into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a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executable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form. The size of </a:t>
            </a:r>
            <a:r>
              <a:rPr sz="1600" spc="-15" dirty="0">
                <a:latin typeface="Cambria" panose="02040503050406030204"/>
                <a:cs typeface="Cambria" panose="02040503050406030204"/>
              </a:rPr>
              <a:t>array you </a:t>
            </a:r>
            <a:r>
              <a:rPr sz="1600" spc="-20" dirty="0">
                <a:latin typeface="Cambria" panose="02040503050406030204"/>
                <a:cs typeface="Cambria" panose="02040503050406030204"/>
              </a:rPr>
              <a:t>have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declared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initially</a:t>
            </a:r>
            <a:r>
              <a:rPr sz="1600" spc="2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can</a:t>
            </a:r>
            <a:r>
              <a:rPr sz="160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be sometimes</a:t>
            </a:r>
            <a:r>
              <a:rPr sz="16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b="1" spc="-10" dirty="0">
                <a:latin typeface="Cambria" panose="02040503050406030204"/>
                <a:cs typeface="Cambria" panose="02040503050406030204"/>
              </a:rPr>
              <a:t>insufficient</a:t>
            </a:r>
            <a:r>
              <a:rPr sz="1600" b="1" spc="2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and</a:t>
            </a:r>
            <a:r>
              <a:rPr sz="160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sometimes</a:t>
            </a:r>
            <a:r>
              <a:rPr sz="16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b="1" spc="-15" dirty="0">
                <a:latin typeface="Cambria" panose="02040503050406030204"/>
                <a:cs typeface="Cambria" panose="02040503050406030204"/>
              </a:rPr>
              <a:t>more</a:t>
            </a:r>
            <a:r>
              <a:rPr sz="1600" b="1" spc="3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b="1" spc="-5" dirty="0">
                <a:latin typeface="Cambria" panose="02040503050406030204"/>
                <a:cs typeface="Cambria" panose="02040503050406030204"/>
              </a:rPr>
              <a:t>than</a:t>
            </a:r>
            <a:r>
              <a:rPr sz="1600" b="1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b="1" spc="-15" dirty="0">
                <a:latin typeface="Cambria" panose="02040503050406030204"/>
                <a:cs typeface="Cambria" panose="02040503050406030204"/>
              </a:rPr>
              <a:t>required</a:t>
            </a:r>
            <a:r>
              <a:rPr sz="1600" spc="-15" dirty="0">
                <a:latin typeface="Cambria" panose="02040503050406030204"/>
                <a:cs typeface="Cambria" panose="02040503050406030204"/>
              </a:rPr>
              <a:t>.</a:t>
            </a:r>
            <a:endParaRPr sz="16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50" dirty="0"/>
              <a:t>S</a:t>
            </a:r>
            <a:r>
              <a:rPr spc="-75" dirty="0"/>
              <a:t>c</a:t>
            </a:r>
            <a:r>
              <a:rPr spc="-120" dirty="0"/>
              <a:t>h</a:t>
            </a:r>
            <a:r>
              <a:rPr spc="-105" dirty="0"/>
              <a:t>oo</a:t>
            </a:r>
            <a:r>
              <a:rPr spc="-85" dirty="0"/>
              <a:t>l</a:t>
            </a:r>
            <a:r>
              <a:rPr spc="-60" dirty="0"/>
              <a:t> </a:t>
            </a:r>
            <a:r>
              <a:rPr spc="-70" dirty="0"/>
              <a:t>of</a:t>
            </a:r>
            <a:r>
              <a:rPr spc="-50" dirty="0"/>
              <a:t> </a:t>
            </a:r>
            <a:r>
              <a:rPr spc="-45" dirty="0"/>
              <a:t>C</a:t>
            </a:r>
            <a:r>
              <a:rPr spc="-90" dirty="0"/>
              <a:t>o</a:t>
            </a:r>
            <a:r>
              <a:rPr spc="-155" dirty="0"/>
              <a:t>m</a:t>
            </a:r>
            <a:r>
              <a:rPr spc="-105" dirty="0"/>
              <a:t>p</a:t>
            </a:r>
            <a:r>
              <a:rPr spc="-130" dirty="0"/>
              <a:t>u</a:t>
            </a:r>
            <a:r>
              <a:rPr spc="-105" dirty="0"/>
              <a:t>t</a:t>
            </a:r>
            <a:r>
              <a:rPr spc="-114" dirty="0"/>
              <a:t>e</a:t>
            </a:r>
            <a:r>
              <a:rPr spc="-110" dirty="0"/>
              <a:t>r</a:t>
            </a:r>
            <a:r>
              <a:rPr spc="-90" dirty="0"/>
              <a:t> </a:t>
            </a:r>
            <a:r>
              <a:rPr spc="-60" dirty="0"/>
              <a:t>E</a:t>
            </a:r>
            <a:r>
              <a:rPr spc="-80" dirty="0"/>
              <a:t>n</a:t>
            </a:r>
            <a:r>
              <a:rPr spc="-95" dirty="0"/>
              <a:t>g</a:t>
            </a:r>
            <a:r>
              <a:rPr spc="-75" dirty="0"/>
              <a:t>i</a:t>
            </a:r>
            <a:r>
              <a:rPr spc="-135" dirty="0"/>
              <a:t>n</a:t>
            </a:r>
            <a:r>
              <a:rPr spc="-130" dirty="0"/>
              <a:t>e</a:t>
            </a:r>
            <a:r>
              <a:rPr spc="-114" dirty="0"/>
              <a:t>e</a:t>
            </a:r>
            <a:r>
              <a:rPr spc="-135" dirty="0"/>
              <a:t>r</a:t>
            </a:r>
            <a:r>
              <a:rPr spc="-100" dirty="0"/>
              <a:t>i</a:t>
            </a:r>
            <a:r>
              <a:rPr spc="-135" dirty="0"/>
              <a:t>n</a:t>
            </a:r>
            <a:r>
              <a:rPr spc="-60" dirty="0"/>
              <a:t>g</a:t>
            </a:r>
            <a:endParaRPr spc="-60" dirty="0"/>
          </a:p>
        </p:txBody>
      </p:sp>
      <p:sp>
        <p:nvSpPr>
          <p:cNvPr id="8" name="object 8"/>
          <p:cNvSpPr txBox="1"/>
          <p:nvPr/>
        </p:nvSpPr>
        <p:spPr>
          <a:xfrm>
            <a:off x="152400" y="2514587"/>
            <a:ext cx="800100" cy="36957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sz="1800" i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What?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1140" y="3000882"/>
            <a:ext cx="868172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mbria" panose="02040503050406030204"/>
                <a:cs typeface="Cambria" panose="02040503050406030204"/>
              </a:rPr>
              <a:t>The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process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of allocating memory during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program </a:t>
            </a:r>
            <a:r>
              <a:rPr sz="1600" spc="-15" dirty="0">
                <a:latin typeface="Cambria" panose="02040503050406030204"/>
                <a:cs typeface="Cambria" panose="02040503050406030204"/>
              </a:rPr>
              <a:t>execution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is called dynamic </a:t>
            </a:r>
            <a:r>
              <a:rPr sz="1600" dirty="0">
                <a:latin typeface="Cambria" panose="02040503050406030204"/>
                <a:cs typeface="Cambria" panose="02040503050406030204"/>
              </a:rPr>
              <a:t>memory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allocation.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It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also allows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a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program to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obtain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more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memory space,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while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running or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to release </a:t>
            </a:r>
            <a:r>
              <a:rPr sz="1600" dirty="0">
                <a:latin typeface="Cambria" panose="02040503050406030204"/>
                <a:cs typeface="Cambria" panose="02040503050406030204"/>
              </a:rPr>
              <a:t>space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when </a:t>
            </a:r>
            <a:r>
              <a:rPr sz="1600" spc="-20" dirty="0">
                <a:latin typeface="Cambria" panose="02040503050406030204"/>
                <a:cs typeface="Cambria" panose="02040503050406030204"/>
              </a:rPr>
              <a:t>no </a:t>
            </a:r>
            <a:r>
              <a:rPr sz="16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space</a:t>
            </a:r>
            <a:r>
              <a:rPr sz="16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is</a:t>
            </a:r>
            <a:r>
              <a:rPr sz="16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required.</a:t>
            </a:r>
            <a:endParaRPr sz="16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400" y="3920096"/>
            <a:ext cx="8763000" cy="36957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sz="1800" i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Difference</a:t>
            </a:r>
            <a:r>
              <a:rPr sz="1800" i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1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between</a:t>
            </a:r>
            <a:r>
              <a:rPr sz="1800" i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static</a:t>
            </a:r>
            <a:r>
              <a:rPr sz="1800" i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1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800" i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dynamic</a:t>
            </a:r>
            <a:r>
              <a:rPr sz="1800" i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1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memory</a:t>
            </a:r>
            <a:r>
              <a:rPr sz="1800" i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allocation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62979" y="4404740"/>
          <a:ext cx="8765540" cy="1938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2455"/>
                <a:gridCol w="4038600"/>
                <a:gridCol w="4114800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#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St</a:t>
                      </a:r>
                      <a:r>
                        <a:rPr sz="1800" b="1" spc="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tic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M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m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1800" b="1" spc="3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y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Allo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1800" b="1" spc="3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tion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Dynamic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Me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m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1800" b="1" spc="4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y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Allo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1800" b="1" spc="3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tion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</a:tr>
              <a:tr h="9144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Microsoft Sans Serif" panose="020B0604020202020204"/>
                          <a:cs typeface="Microsoft Sans Serif" panose="020B0604020202020204"/>
                        </a:rPr>
                        <a:t>1</a:t>
                      </a:r>
                      <a:endParaRPr sz="18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54305" algn="just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5" dirty="0">
                          <a:latin typeface="Microsoft Sans Serif" panose="020B0604020202020204"/>
                          <a:cs typeface="Microsoft Sans Serif" panose="020B0604020202020204"/>
                        </a:rPr>
                        <a:t>U</a:t>
                      </a:r>
                      <a:r>
                        <a:rPr sz="1800" dirty="0">
                          <a:latin typeface="Microsoft Sans Serif" panose="020B0604020202020204"/>
                          <a:cs typeface="Microsoft Sans Serif" panose="020B0604020202020204"/>
                        </a:rPr>
                        <a:t>ser</a:t>
                      </a:r>
                      <a:r>
                        <a:rPr sz="1800" dirty="0"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1800" dirty="0">
                          <a:latin typeface="Microsoft Sans Serif" panose="020B0604020202020204"/>
                          <a:cs typeface="Microsoft Sans Serif" panose="020B0604020202020204"/>
                        </a:rPr>
                        <a:t>req</a:t>
                      </a:r>
                      <a:r>
                        <a:rPr sz="1800" spc="5" dirty="0">
                          <a:latin typeface="Microsoft Sans Serif" panose="020B0604020202020204"/>
                          <a:cs typeface="Microsoft Sans Serif" panose="020B0604020202020204"/>
                        </a:rPr>
                        <a:t>u</a:t>
                      </a:r>
                      <a:r>
                        <a:rPr sz="1800" dirty="0">
                          <a:latin typeface="Microsoft Sans Serif" panose="020B0604020202020204"/>
                          <a:cs typeface="Microsoft Sans Serif" panose="020B0604020202020204"/>
                        </a:rPr>
                        <a:t>ested</a:t>
                      </a:r>
                      <a:r>
                        <a:rPr sz="1800" spc="5" dirty="0"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1800" dirty="0">
                          <a:latin typeface="Microsoft Sans Serif" panose="020B0604020202020204"/>
                          <a:cs typeface="Microsoft Sans Serif" panose="020B0604020202020204"/>
                        </a:rPr>
                        <a:t>memory</a:t>
                      </a:r>
                      <a:r>
                        <a:rPr sz="1800" spc="15" dirty="0"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1800" dirty="0">
                          <a:latin typeface="Microsoft Sans Serif" panose="020B0604020202020204"/>
                          <a:cs typeface="Microsoft Sans Serif" panose="020B0604020202020204"/>
                        </a:rPr>
                        <a:t>will</a:t>
                      </a:r>
                      <a:r>
                        <a:rPr sz="1800" spc="40" dirty="0"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1800" dirty="0">
                          <a:latin typeface="Microsoft Sans Serif" panose="020B0604020202020204"/>
                          <a:cs typeface="Microsoft Sans Serif" panose="020B0604020202020204"/>
                        </a:rPr>
                        <a:t>be</a:t>
                      </a:r>
                      <a:r>
                        <a:rPr sz="1800" spc="15" dirty="0"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1800" dirty="0">
                          <a:latin typeface="Microsoft Sans Serif" panose="020B0604020202020204"/>
                          <a:cs typeface="Microsoft Sans Serif" panose="020B0604020202020204"/>
                        </a:rPr>
                        <a:t>allo</a:t>
                      </a:r>
                      <a:r>
                        <a:rPr sz="1800" spc="5" dirty="0">
                          <a:latin typeface="Microsoft Sans Serif" panose="020B0604020202020204"/>
                          <a:cs typeface="Microsoft Sans Serif" panose="020B0604020202020204"/>
                        </a:rPr>
                        <a:t>c</a:t>
                      </a:r>
                      <a:r>
                        <a:rPr sz="1800" dirty="0">
                          <a:latin typeface="Microsoft Sans Serif" panose="020B0604020202020204"/>
                          <a:cs typeface="Microsoft Sans Serif" panose="020B0604020202020204"/>
                        </a:rPr>
                        <a:t>a</a:t>
                      </a:r>
                      <a:r>
                        <a:rPr sz="1800" spc="5" dirty="0">
                          <a:latin typeface="Microsoft Sans Serif" panose="020B0604020202020204"/>
                          <a:cs typeface="Microsoft Sans Serif" panose="020B0604020202020204"/>
                        </a:rPr>
                        <a:t>t</a:t>
                      </a:r>
                      <a:r>
                        <a:rPr sz="1800" dirty="0">
                          <a:latin typeface="Microsoft Sans Serif" panose="020B0604020202020204"/>
                          <a:cs typeface="Microsoft Sans Serif" panose="020B0604020202020204"/>
                        </a:rPr>
                        <a:t>ed  </a:t>
                      </a:r>
                      <a:r>
                        <a:rPr sz="1800" spc="-15" dirty="0">
                          <a:latin typeface="Microsoft Sans Serif" panose="020B0604020202020204"/>
                          <a:cs typeface="Microsoft Sans Serif" panose="020B0604020202020204"/>
                        </a:rPr>
                        <a:t>at </a:t>
                      </a:r>
                      <a:r>
                        <a:rPr sz="1800" spc="-110" dirty="0">
                          <a:latin typeface="Microsoft Sans Serif" panose="020B0604020202020204"/>
                          <a:cs typeface="Microsoft Sans Serif" panose="020B0604020202020204"/>
                        </a:rPr>
                        <a:t>compile time </a:t>
                      </a:r>
                      <a:r>
                        <a:rPr sz="1800" spc="-65" dirty="0">
                          <a:latin typeface="Microsoft Sans Serif" panose="020B0604020202020204"/>
                          <a:cs typeface="Microsoft Sans Serif" panose="020B0604020202020204"/>
                        </a:rPr>
                        <a:t>that </a:t>
                      </a:r>
                      <a:r>
                        <a:rPr sz="1800" spc="-175" dirty="0">
                          <a:latin typeface="Microsoft Sans Serif" panose="020B0604020202020204"/>
                          <a:cs typeface="Microsoft Sans Serif" panose="020B0604020202020204"/>
                        </a:rPr>
                        <a:t>sometimes </a:t>
                      </a:r>
                      <a:r>
                        <a:rPr sz="1800" spc="-95" dirty="0">
                          <a:latin typeface="Microsoft Sans Serif" panose="020B0604020202020204"/>
                          <a:cs typeface="Microsoft Sans Serif" panose="020B0604020202020204"/>
                        </a:rPr>
                        <a:t>insufficient </a:t>
                      </a:r>
                      <a:r>
                        <a:rPr sz="1800" spc="-90" dirty="0"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1800" dirty="0">
                          <a:latin typeface="Microsoft Sans Serif" panose="020B0604020202020204"/>
                          <a:cs typeface="Microsoft Sans Serif" panose="020B0604020202020204"/>
                        </a:rPr>
                        <a:t>and</a:t>
                      </a:r>
                      <a:r>
                        <a:rPr sz="1800" spc="-5" dirty="0"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1800" dirty="0">
                          <a:latin typeface="Microsoft Sans Serif" panose="020B0604020202020204"/>
                          <a:cs typeface="Microsoft Sans Serif" panose="020B0604020202020204"/>
                        </a:rPr>
                        <a:t>sometimes</a:t>
                      </a:r>
                      <a:r>
                        <a:rPr sz="1800" spc="15" dirty="0"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1800" dirty="0">
                          <a:latin typeface="Microsoft Sans Serif" panose="020B0604020202020204"/>
                          <a:cs typeface="Microsoft Sans Serif" panose="020B0604020202020204"/>
                        </a:rPr>
                        <a:t>mo</a:t>
                      </a:r>
                      <a:r>
                        <a:rPr sz="1800" spc="-10" dirty="0">
                          <a:latin typeface="Microsoft Sans Serif" panose="020B0604020202020204"/>
                          <a:cs typeface="Microsoft Sans Serif" panose="020B0604020202020204"/>
                        </a:rPr>
                        <a:t>r</a:t>
                      </a:r>
                      <a:r>
                        <a:rPr sz="1800" dirty="0">
                          <a:latin typeface="Microsoft Sans Serif" panose="020B0604020202020204"/>
                          <a:cs typeface="Microsoft Sans Serif" panose="020B0604020202020204"/>
                        </a:rPr>
                        <a:t>e</a:t>
                      </a:r>
                      <a:r>
                        <a:rPr sz="1800" spc="15" dirty="0"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1800" spc="5" dirty="0">
                          <a:latin typeface="Microsoft Sans Serif" panose="020B0604020202020204"/>
                          <a:cs typeface="Microsoft Sans Serif" panose="020B0604020202020204"/>
                        </a:rPr>
                        <a:t>t</a:t>
                      </a:r>
                      <a:r>
                        <a:rPr sz="1800" dirty="0">
                          <a:latin typeface="Microsoft Sans Serif" panose="020B0604020202020204"/>
                          <a:cs typeface="Microsoft Sans Serif" panose="020B0604020202020204"/>
                        </a:rPr>
                        <a:t>han</a:t>
                      </a:r>
                      <a:r>
                        <a:rPr sz="1800" dirty="0"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1800" dirty="0">
                          <a:latin typeface="Microsoft Sans Serif" panose="020B0604020202020204"/>
                          <a:cs typeface="Microsoft Sans Serif" panose="020B0604020202020204"/>
                        </a:rPr>
                        <a:t>required.</a:t>
                      </a:r>
                      <a:endParaRPr sz="18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689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5" dirty="0">
                          <a:latin typeface="Microsoft Sans Serif" panose="020B0604020202020204"/>
                          <a:cs typeface="Microsoft Sans Serif" panose="020B0604020202020204"/>
                        </a:rPr>
                        <a:t>Memory</a:t>
                      </a:r>
                      <a:r>
                        <a:rPr sz="1800" spc="5" dirty="0"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1800" spc="-165" dirty="0">
                          <a:latin typeface="Microsoft Sans Serif" panose="020B0604020202020204"/>
                          <a:cs typeface="Microsoft Sans Serif" panose="020B0604020202020204"/>
                        </a:rPr>
                        <a:t>is</a:t>
                      </a:r>
                      <a:r>
                        <a:rPr sz="1800" spc="25" dirty="0"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1800" spc="-55" dirty="0">
                          <a:latin typeface="Microsoft Sans Serif" panose="020B0604020202020204"/>
                          <a:cs typeface="Microsoft Sans Serif" panose="020B0604020202020204"/>
                        </a:rPr>
                        <a:t>allocated</a:t>
                      </a:r>
                      <a:r>
                        <a:rPr sz="1800" spc="-10" dirty="0"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1800" spc="-90" dirty="0">
                          <a:latin typeface="Microsoft Sans Serif" panose="020B0604020202020204"/>
                          <a:cs typeface="Microsoft Sans Serif" panose="020B0604020202020204"/>
                        </a:rPr>
                        <a:t>while</a:t>
                      </a:r>
                      <a:r>
                        <a:rPr sz="1800" spc="20" dirty="0"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1800" spc="-110" dirty="0">
                          <a:latin typeface="Microsoft Sans Serif" panose="020B0604020202020204"/>
                          <a:cs typeface="Microsoft Sans Serif" panose="020B0604020202020204"/>
                        </a:rPr>
                        <a:t>executing</a:t>
                      </a:r>
                      <a:r>
                        <a:rPr sz="1800" spc="-10" dirty="0"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1800" spc="-110" dirty="0">
                          <a:latin typeface="Microsoft Sans Serif" panose="020B0604020202020204"/>
                          <a:cs typeface="Microsoft Sans Serif" panose="020B0604020202020204"/>
                        </a:rPr>
                        <a:t>the </a:t>
                      </a:r>
                      <a:r>
                        <a:rPr sz="1800" spc="-465" dirty="0"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1800" spc="-75" dirty="0">
                          <a:latin typeface="Microsoft Sans Serif" panose="020B0604020202020204"/>
                          <a:cs typeface="Microsoft Sans Serif" panose="020B0604020202020204"/>
                        </a:rPr>
                        <a:t>program.</a:t>
                      </a:r>
                      <a:endParaRPr sz="18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Microsoft Sans Serif" panose="020B0604020202020204"/>
                          <a:cs typeface="Microsoft Sans Serif" panose="020B0604020202020204"/>
                        </a:rPr>
                        <a:t>2</a:t>
                      </a:r>
                      <a:endParaRPr sz="18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59563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5" dirty="0">
                          <a:latin typeface="Microsoft Sans Serif" panose="020B0604020202020204"/>
                          <a:cs typeface="Microsoft Sans Serif" panose="020B0604020202020204"/>
                        </a:rPr>
                        <a:t>Memory</a:t>
                      </a:r>
                      <a:r>
                        <a:rPr sz="1800" spc="-5" dirty="0"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1800" spc="-135" dirty="0">
                          <a:latin typeface="Microsoft Sans Serif" panose="020B0604020202020204"/>
                          <a:cs typeface="Microsoft Sans Serif" panose="020B0604020202020204"/>
                        </a:rPr>
                        <a:t>size</a:t>
                      </a:r>
                      <a:r>
                        <a:rPr sz="1800" spc="20" dirty="0"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1800" spc="-100" dirty="0">
                          <a:latin typeface="Microsoft Sans Serif" panose="020B0604020202020204"/>
                          <a:cs typeface="Microsoft Sans Serif" panose="020B0604020202020204"/>
                        </a:rPr>
                        <a:t>can’t</a:t>
                      </a:r>
                      <a:r>
                        <a:rPr sz="1800" dirty="0"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1800" spc="-55" dirty="0">
                          <a:latin typeface="Microsoft Sans Serif" panose="020B0604020202020204"/>
                          <a:cs typeface="Microsoft Sans Serif" panose="020B0604020202020204"/>
                        </a:rPr>
                        <a:t>be</a:t>
                      </a:r>
                      <a:r>
                        <a:rPr sz="1800" spc="15" dirty="0"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1800" spc="-60" dirty="0">
                          <a:latin typeface="Microsoft Sans Serif" panose="020B0604020202020204"/>
                          <a:cs typeface="Microsoft Sans Serif" panose="020B0604020202020204"/>
                        </a:rPr>
                        <a:t>modified</a:t>
                      </a:r>
                      <a:r>
                        <a:rPr sz="1800" spc="15" dirty="0"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1800" spc="-90" dirty="0">
                          <a:latin typeface="Microsoft Sans Serif" panose="020B0604020202020204"/>
                          <a:cs typeface="Microsoft Sans Serif" panose="020B0604020202020204"/>
                        </a:rPr>
                        <a:t>while </a:t>
                      </a:r>
                      <a:r>
                        <a:rPr sz="1800" spc="-465" dirty="0"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1800" spc="-120" dirty="0">
                          <a:latin typeface="Microsoft Sans Serif" panose="020B0604020202020204"/>
                          <a:cs typeface="Microsoft Sans Serif" panose="020B0604020202020204"/>
                        </a:rPr>
                        <a:t>execution.</a:t>
                      </a:r>
                      <a:endParaRPr sz="18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7804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Microsoft Sans Serif" panose="020B0604020202020204"/>
                          <a:cs typeface="Microsoft Sans Serif" panose="020B0604020202020204"/>
                        </a:rPr>
                        <a:t>Memory</a:t>
                      </a:r>
                      <a:r>
                        <a:rPr sz="1800" spc="5" dirty="0"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1800" dirty="0">
                          <a:latin typeface="Microsoft Sans Serif" panose="020B0604020202020204"/>
                          <a:cs typeface="Microsoft Sans Serif" panose="020B0604020202020204"/>
                        </a:rPr>
                        <a:t>siz</a:t>
                      </a:r>
                      <a:r>
                        <a:rPr sz="1800" dirty="0">
                          <a:latin typeface="Microsoft Sans Serif" panose="020B0604020202020204"/>
                          <a:cs typeface="Microsoft Sans Serif" panose="020B0604020202020204"/>
                        </a:rPr>
                        <a:t>e</a:t>
                      </a:r>
                      <a:r>
                        <a:rPr sz="1800" spc="20" dirty="0"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1800" dirty="0">
                          <a:latin typeface="Microsoft Sans Serif" panose="020B0604020202020204"/>
                          <a:cs typeface="Microsoft Sans Serif" panose="020B0604020202020204"/>
                        </a:rPr>
                        <a:t>ca</a:t>
                      </a:r>
                      <a:r>
                        <a:rPr sz="1800" dirty="0">
                          <a:latin typeface="Microsoft Sans Serif" panose="020B0604020202020204"/>
                          <a:cs typeface="Microsoft Sans Serif" panose="020B0604020202020204"/>
                        </a:rPr>
                        <a:t>n</a:t>
                      </a:r>
                      <a:r>
                        <a:rPr sz="1800" spc="5" dirty="0"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1800" dirty="0">
                          <a:latin typeface="Microsoft Sans Serif" panose="020B0604020202020204"/>
                          <a:cs typeface="Microsoft Sans Serif" panose="020B0604020202020204"/>
                        </a:rPr>
                        <a:t>be</a:t>
                      </a:r>
                      <a:r>
                        <a:rPr sz="1800" spc="15" dirty="0"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1800" dirty="0">
                          <a:latin typeface="Microsoft Sans Serif" panose="020B0604020202020204"/>
                          <a:cs typeface="Microsoft Sans Serif" panose="020B0604020202020204"/>
                        </a:rPr>
                        <a:t>modified</a:t>
                      </a:r>
                      <a:r>
                        <a:rPr sz="1800" spc="20" dirty="0"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1800" dirty="0">
                          <a:latin typeface="Microsoft Sans Serif" panose="020B0604020202020204"/>
                          <a:cs typeface="Microsoft Sans Serif" panose="020B0604020202020204"/>
                        </a:rPr>
                        <a:t>while  </a:t>
                      </a:r>
                      <a:r>
                        <a:rPr sz="1800" spc="-120" dirty="0">
                          <a:latin typeface="Microsoft Sans Serif" panose="020B0604020202020204"/>
                          <a:cs typeface="Microsoft Sans Serif" panose="020B0604020202020204"/>
                        </a:rPr>
                        <a:t>execution.</a:t>
                      </a:r>
                      <a:endParaRPr sz="18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257" y="378917"/>
            <a:ext cx="70129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Dynamic</a:t>
            </a:r>
            <a:r>
              <a:rPr sz="3200" spc="-30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Memory</a:t>
            </a:r>
            <a:r>
              <a:rPr sz="3200" spc="-15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Allocation </a:t>
            </a:r>
            <a:r>
              <a:rPr sz="3200" spc="-10" dirty="0">
                <a:solidFill>
                  <a:srgbClr val="000000"/>
                </a:solidFill>
              </a:rPr>
              <a:t>Example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153400" y="537044"/>
            <a:ext cx="928395" cy="682155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37120" y="1517675"/>
          <a:ext cx="8100695" cy="5311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1945"/>
                <a:gridCol w="2294889"/>
                <a:gridCol w="76835"/>
                <a:gridCol w="1617980"/>
                <a:gridCol w="2270125"/>
                <a:gridCol w="233679"/>
              </a:tblGrid>
              <a:tr h="386238">
                <a:tc>
                  <a:txBody>
                    <a:bodyPr/>
                    <a:lstStyle/>
                    <a:p>
                      <a:pPr marL="91440" marR="247650">
                        <a:lnSpc>
                          <a:spcPts val="1580"/>
                        </a:lnSpc>
                        <a:spcBef>
                          <a:spcPts val="85"/>
                        </a:spcBef>
                      </a:pPr>
                      <a:r>
                        <a:rPr sz="1100" b="1" dirty="0">
                          <a:latin typeface="Cambria" panose="02040503050406030204"/>
                          <a:cs typeface="Cambria" panose="02040503050406030204"/>
                        </a:rPr>
                        <a:t>#include &lt;stdio.h&gt; </a:t>
                      </a:r>
                      <a:r>
                        <a:rPr sz="1100" b="1" spc="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100" b="1" dirty="0">
                          <a:latin typeface="Cambria" panose="02040503050406030204"/>
                          <a:cs typeface="Cambria" panose="02040503050406030204"/>
                        </a:rPr>
                        <a:t>#i</a:t>
                      </a:r>
                      <a:r>
                        <a:rPr sz="1100" b="1" spc="5" dirty="0">
                          <a:latin typeface="Cambria" panose="02040503050406030204"/>
                          <a:cs typeface="Cambria" panose="02040503050406030204"/>
                        </a:rPr>
                        <a:t>n</a:t>
                      </a:r>
                      <a:r>
                        <a:rPr sz="1100" b="1" dirty="0">
                          <a:latin typeface="Cambria" panose="02040503050406030204"/>
                          <a:cs typeface="Cambria" panose="02040503050406030204"/>
                        </a:rPr>
                        <a:t>c</a:t>
                      </a:r>
                      <a:r>
                        <a:rPr sz="1100" b="1" spc="-10" dirty="0">
                          <a:latin typeface="Cambria" panose="02040503050406030204"/>
                          <a:cs typeface="Cambria" panose="02040503050406030204"/>
                        </a:rPr>
                        <a:t>l</a:t>
                      </a:r>
                      <a:r>
                        <a:rPr sz="1100" b="1" spc="-5" dirty="0">
                          <a:latin typeface="Cambria" panose="02040503050406030204"/>
                          <a:cs typeface="Cambria" panose="02040503050406030204"/>
                        </a:rPr>
                        <a:t>ud</a:t>
                      </a:r>
                      <a:r>
                        <a:rPr sz="1100" b="1" dirty="0">
                          <a:latin typeface="Cambria" panose="02040503050406030204"/>
                          <a:cs typeface="Cambria" panose="02040503050406030204"/>
                        </a:rPr>
                        <a:t>e</a:t>
                      </a:r>
                      <a:r>
                        <a:rPr sz="1100" b="1" spc="-2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100" b="1" spc="-5" dirty="0">
                          <a:latin typeface="Cambria" panose="02040503050406030204"/>
                          <a:cs typeface="Cambria" panose="02040503050406030204"/>
                        </a:rPr>
                        <a:t>&lt;</a:t>
                      </a:r>
                      <a:r>
                        <a:rPr sz="1100" b="1" dirty="0">
                          <a:latin typeface="Cambria" panose="02040503050406030204"/>
                          <a:cs typeface="Cambria" panose="02040503050406030204"/>
                        </a:rPr>
                        <a:t>stdli</a:t>
                      </a:r>
                      <a:r>
                        <a:rPr sz="1100" b="1" spc="-5" dirty="0">
                          <a:latin typeface="Cambria" panose="02040503050406030204"/>
                          <a:cs typeface="Cambria" panose="02040503050406030204"/>
                        </a:rPr>
                        <a:t>b.</a:t>
                      </a:r>
                      <a:r>
                        <a:rPr sz="1100" b="1" dirty="0">
                          <a:latin typeface="Cambria" panose="02040503050406030204"/>
                          <a:cs typeface="Cambria" panose="02040503050406030204"/>
                        </a:rPr>
                        <a:t>h&gt;</a:t>
                      </a:r>
                      <a:endParaRPr sz="11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3B6D2"/>
                      </a:solidFill>
                      <a:prstDash val="solid"/>
                    </a:lnL>
                    <a:lnT w="12700">
                      <a:solidFill>
                        <a:srgbClr val="93B6D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i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One</a:t>
                      </a:r>
                      <a:r>
                        <a:rPr sz="1800" i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-</a:t>
                      </a:r>
                      <a:r>
                        <a:rPr sz="1800" i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D</a:t>
                      </a:r>
                      <a:r>
                        <a:rPr sz="1800" i="1" spc="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i</a:t>
                      </a:r>
                      <a:r>
                        <a:rPr sz="1800" i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mensiona</a:t>
                      </a:r>
                      <a:r>
                        <a:rPr sz="1800" i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l</a:t>
                      </a:r>
                      <a:r>
                        <a:rPr sz="1800" i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i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Ar</a:t>
                      </a:r>
                      <a:r>
                        <a:rPr sz="1800" i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ray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0800" marB="0">
                    <a:lnR w="12700">
                      <a:solidFill>
                        <a:srgbClr val="93B6D2"/>
                      </a:solidFill>
                      <a:prstDash val="solid"/>
                    </a:lnR>
                    <a:lnT w="12700">
                      <a:solidFill>
                        <a:srgbClr val="93B6D2"/>
                      </a:solidFill>
                      <a:prstDash val="solid"/>
                    </a:lnT>
                    <a:solidFill>
                      <a:srgbClr val="DD8046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3B6D2"/>
                      </a:solidFill>
                      <a:prstDash val="solid"/>
                    </a:lnL>
                    <a:lnR w="12700">
                      <a:solidFill>
                        <a:srgbClr val="93B6D2"/>
                      </a:solidFill>
                      <a:prstDash val="solid"/>
                    </a:lnR>
                    <a:lnB w="1270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608965">
                        <a:lnSpc>
                          <a:spcPct val="120000"/>
                        </a:lnSpc>
                        <a:spcBef>
                          <a:spcPts val="230"/>
                        </a:spcBef>
                      </a:pPr>
                      <a:r>
                        <a:rPr sz="800" b="1" spc="-5" dirty="0">
                          <a:latin typeface="Cambria" panose="02040503050406030204"/>
                          <a:cs typeface="Cambria" panose="02040503050406030204"/>
                        </a:rPr>
                        <a:t>#i</a:t>
                      </a:r>
                      <a:r>
                        <a:rPr sz="800" b="1" spc="-10" dirty="0">
                          <a:latin typeface="Cambria" panose="02040503050406030204"/>
                          <a:cs typeface="Cambria" panose="02040503050406030204"/>
                        </a:rPr>
                        <a:t>n</a:t>
                      </a:r>
                      <a:r>
                        <a:rPr sz="800" b="1" spc="-5" dirty="0">
                          <a:latin typeface="Cambria" panose="02040503050406030204"/>
                          <a:cs typeface="Cambria" panose="02040503050406030204"/>
                        </a:rPr>
                        <a:t>c</a:t>
                      </a:r>
                      <a:r>
                        <a:rPr sz="800" b="1" dirty="0">
                          <a:latin typeface="Cambria" panose="02040503050406030204"/>
                          <a:cs typeface="Cambria" panose="02040503050406030204"/>
                        </a:rPr>
                        <a:t>l</a:t>
                      </a:r>
                      <a:r>
                        <a:rPr sz="800" b="1" spc="-5" dirty="0">
                          <a:latin typeface="Cambria" panose="02040503050406030204"/>
                          <a:cs typeface="Cambria" panose="02040503050406030204"/>
                        </a:rPr>
                        <a:t>ud</a:t>
                      </a:r>
                      <a:r>
                        <a:rPr sz="800" b="1" dirty="0">
                          <a:latin typeface="Cambria" panose="02040503050406030204"/>
                          <a:cs typeface="Cambria" panose="02040503050406030204"/>
                        </a:rPr>
                        <a:t>e</a:t>
                      </a:r>
                      <a:r>
                        <a:rPr sz="800" b="1" spc="-2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800" b="1" spc="10" dirty="0">
                          <a:latin typeface="Cambria" panose="02040503050406030204"/>
                          <a:cs typeface="Cambria" panose="02040503050406030204"/>
                        </a:rPr>
                        <a:t>&lt;</a:t>
                      </a:r>
                      <a:r>
                        <a:rPr sz="800" b="1" dirty="0">
                          <a:latin typeface="Cambria" panose="02040503050406030204"/>
                          <a:cs typeface="Cambria" panose="02040503050406030204"/>
                        </a:rPr>
                        <a:t>s</a:t>
                      </a:r>
                      <a:r>
                        <a:rPr sz="800" b="1" spc="-10" dirty="0">
                          <a:latin typeface="Cambria" panose="02040503050406030204"/>
                          <a:cs typeface="Cambria" panose="02040503050406030204"/>
                        </a:rPr>
                        <a:t>t</a:t>
                      </a:r>
                      <a:r>
                        <a:rPr sz="800" b="1" spc="-5" dirty="0">
                          <a:latin typeface="Cambria" panose="02040503050406030204"/>
                          <a:cs typeface="Cambria" panose="02040503050406030204"/>
                        </a:rPr>
                        <a:t>dio</a:t>
                      </a:r>
                      <a:r>
                        <a:rPr sz="800" b="1" dirty="0">
                          <a:latin typeface="Cambria" panose="02040503050406030204"/>
                          <a:cs typeface="Cambria" panose="02040503050406030204"/>
                        </a:rPr>
                        <a:t>.h&gt;  </a:t>
                      </a:r>
                      <a:r>
                        <a:rPr sz="800" b="1" spc="-5" dirty="0">
                          <a:latin typeface="Cambria" panose="02040503050406030204"/>
                          <a:cs typeface="Cambria" panose="02040503050406030204"/>
                        </a:rPr>
                        <a:t>#i</a:t>
                      </a:r>
                      <a:r>
                        <a:rPr sz="800" b="1" spc="-10" dirty="0">
                          <a:latin typeface="Cambria" panose="02040503050406030204"/>
                          <a:cs typeface="Cambria" panose="02040503050406030204"/>
                        </a:rPr>
                        <a:t>n</a:t>
                      </a:r>
                      <a:r>
                        <a:rPr sz="800" b="1" spc="-5" dirty="0">
                          <a:latin typeface="Cambria" panose="02040503050406030204"/>
                          <a:cs typeface="Cambria" panose="02040503050406030204"/>
                        </a:rPr>
                        <a:t>c</a:t>
                      </a:r>
                      <a:r>
                        <a:rPr sz="800" b="1" dirty="0">
                          <a:latin typeface="Cambria" panose="02040503050406030204"/>
                          <a:cs typeface="Cambria" panose="02040503050406030204"/>
                        </a:rPr>
                        <a:t>l</a:t>
                      </a:r>
                      <a:r>
                        <a:rPr sz="800" b="1" spc="-5" dirty="0">
                          <a:latin typeface="Cambria" panose="02040503050406030204"/>
                          <a:cs typeface="Cambria" panose="02040503050406030204"/>
                        </a:rPr>
                        <a:t>ud</a:t>
                      </a:r>
                      <a:r>
                        <a:rPr sz="800" b="1" dirty="0">
                          <a:latin typeface="Cambria" panose="02040503050406030204"/>
                          <a:cs typeface="Cambria" panose="02040503050406030204"/>
                        </a:rPr>
                        <a:t>e</a:t>
                      </a:r>
                      <a:r>
                        <a:rPr sz="800" b="1" spc="-2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800" b="1" spc="10" dirty="0">
                          <a:latin typeface="Cambria" panose="02040503050406030204"/>
                          <a:cs typeface="Cambria" panose="02040503050406030204"/>
                        </a:rPr>
                        <a:t>&lt;</a:t>
                      </a:r>
                      <a:r>
                        <a:rPr sz="800" b="1" dirty="0">
                          <a:latin typeface="Cambria" panose="02040503050406030204"/>
                          <a:cs typeface="Cambria" panose="02040503050406030204"/>
                        </a:rPr>
                        <a:t>s</a:t>
                      </a:r>
                      <a:r>
                        <a:rPr sz="800" b="1" spc="-10" dirty="0">
                          <a:latin typeface="Cambria" panose="02040503050406030204"/>
                          <a:cs typeface="Cambria" panose="02040503050406030204"/>
                        </a:rPr>
                        <a:t>t</a:t>
                      </a:r>
                      <a:r>
                        <a:rPr sz="800" b="1" spc="-5" dirty="0">
                          <a:latin typeface="Cambria" panose="02040503050406030204"/>
                          <a:cs typeface="Cambria" panose="02040503050406030204"/>
                        </a:rPr>
                        <a:t>d</a:t>
                      </a:r>
                      <a:r>
                        <a:rPr sz="800" b="1" dirty="0">
                          <a:latin typeface="Cambria" panose="02040503050406030204"/>
                          <a:cs typeface="Cambria" panose="02040503050406030204"/>
                        </a:rPr>
                        <a:t>l</a:t>
                      </a:r>
                      <a:r>
                        <a:rPr sz="800" b="1" spc="-5" dirty="0">
                          <a:latin typeface="Cambria" panose="02040503050406030204"/>
                          <a:cs typeface="Cambria" panose="02040503050406030204"/>
                        </a:rPr>
                        <a:t>i</a:t>
                      </a:r>
                      <a:r>
                        <a:rPr sz="800" b="1" dirty="0">
                          <a:latin typeface="Cambria" panose="02040503050406030204"/>
                          <a:cs typeface="Cambria" panose="02040503050406030204"/>
                        </a:rPr>
                        <a:t>b.h&gt;</a:t>
                      </a:r>
                      <a:endParaRPr sz="8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93B6D2"/>
                      </a:solidFill>
                      <a:prstDash val="solid"/>
                    </a:lnL>
                    <a:lnT w="12700">
                      <a:solidFill>
                        <a:srgbClr val="93B6D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i="1" spc="-4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1800" i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w</a:t>
                      </a:r>
                      <a:r>
                        <a:rPr sz="1800" i="1" spc="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1800" i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-</a:t>
                      </a:r>
                      <a:r>
                        <a:rPr sz="1800" i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D</a:t>
                      </a:r>
                      <a:r>
                        <a:rPr sz="1800" i="1" spc="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i</a:t>
                      </a:r>
                      <a:r>
                        <a:rPr sz="1800" i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mensiona</a:t>
                      </a:r>
                      <a:r>
                        <a:rPr sz="1800" i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l</a:t>
                      </a:r>
                      <a:r>
                        <a:rPr sz="1800" i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i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Array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0800" marB="0">
                    <a:lnR w="12700">
                      <a:solidFill>
                        <a:srgbClr val="93B6D2"/>
                      </a:solidFill>
                      <a:prstDash val="solid"/>
                    </a:lnR>
                    <a:lnT w="12700">
                      <a:solidFill>
                        <a:srgbClr val="93B6D2"/>
                      </a:solidFill>
                      <a:prstDash val="solid"/>
                    </a:lnT>
                    <a:solidFill>
                      <a:srgbClr val="DD8046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3B6D2"/>
                      </a:solidFill>
                      <a:prstDash val="solid"/>
                    </a:lnL>
                    <a:lnB w="12700">
                      <a:solidFill>
                        <a:srgbClr val="00AF50"/>
                      </a:solidFill>
                      <a:prstDash val="solid"/>
                    </a:lnB>
                  </a:tcPr>
                </a:tc>
              </a:tr>
              <a:tr h="4596039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100" b="1" dirty="0">
                          <a:latin typeface="Cambria" panose="02040503050406030204"/>
                          <a:cs typeface="Cambria" panose="02040503050406030204"/>
                        </a:rPr>
                        <a:t>int</a:t>
                      </a:r>
                      <a:r>
                        <a:rPr sz="1100" b="1" spc="-6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100" b="1" spc="-5" dirty="0">
                          <a:latin typeface="Cambria" panose="02040503050406030204"/>
                          <a:cs typeface="Cambria" panose="02040503050406030204"/>
                        </a:rPr>
                        <a:t>main()</a:t>
                      </a:r>
                      <a:endParaRPr sz="11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dirty="0">
                          <a:latin typeface="Cambria" panose="02040503050406030204"/>
                          <a:cs typeface="Cambria" panose="02040503050406030204"/>
                        </a:rPr>
                        <a:t>{</a:t>
                      </a:r>
                      <a:endParaRPr sz="11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1797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dirty="0">
                          <a:latin typeface="Cambria" panose="02040503050406030204"/>
                          <a:cs typeface="Cambria" panose="02040503050406030204"/>
                        </a:rPr>
                        <a:t>int</a:t>
                      </a:r>
                      <a:r>
                        <a:rPr sz="1100" b="1" spc="-3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100" b="1" dirty="0">
                          <a:latin typeface="Cambria" panose="02040503050406030204"/>
                          <a:cs typeface="Cambria" panose="02040503050406030204"/>
                        </a:rPr>
                        <a:t>n,</a:t>
                      </a:r>
                      <a:r>
                        <a:rPr sz="1100" b="1" spc="-3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100" b="1" spc="-5" dirty="0">
                          <a:latin typeface="Cambria" panose="02040503050406030204"/>
                          <a:cs typeface="Cambria" panose="02040503050406030204"/>
                        </a:rPr>
                        <a:t>*list;</a:t>
                      </a:r>
                      <a:endParaRPr sz="11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179705" marR="1296035">
                        <a:lnSpc>
                          <a:spcPct val="120000"/>
                        </a:lnSpc>
                      </a:pPr>
                      <a:r>
                        <a:rPr sz="1100" b="1" dirty="0">
                          <a:latin typeface="Cambria" panose="02040503050406030204"/>
                          <a:cs typeface="Cambria" panose="02040503050406030204"/>
                        </a:rPr>
                        <a:t>printf(“\nEnter</a:t>
                      </a:r>
                      <a:r>
                        <a:rPr sz="1100" b="1" spc="-5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100" b="1" dirty="0">
                          <a:latin typeface="Cambria" panose="02040503050406030204"/>
                          <a:cs typeface="Cambria" panose="02040503050406030204"/>
                        </a:rPr>
                        <a:t>the</a:t>
                      </a:r>
                      <a:r>
                        <a:rPr sz="1100" b="1" spc="-1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100" b="1" dirty="0">
                          <a:latin typeface="Cambria" panose="02040503050406030204"/>
                          <a:cs typeface="Cambria" panose="02040503050406030204"/>
                        </a:rPr>
                        <a:t>no</a:t>
                      </a:r>
                      <a:r>
                        <a:rPr sz="1100" b="1" spc="-3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100" b="1" spc="-5" dirty="0">
                          <a:latin typeface="Cambria" panose="02040503050406030204"/>
                          <a:cs typeface="Cambria" panose="02040503050406030204"/>
                        </a:rPr>
                        <a:t>of</a:t>
                      </a:r>
                      <a:r>
                        <a:rPr sz="1100" b="1" spc="-1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100" b="1" dirty="0">
                          <a:latin typeface="Cambria" panose="02040503050406030204"/>
                          <a:cs typeface="Cambria" panose="02040503050406030204"/>
                        </a:rPr>
                        <a:t>elements:”); </a:t>
                      </a:r>
                      <a:r>
                        <a:rPr sz="1100" b="1" spc="-22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100" b="1" dirty="0">
                          <a:latin typeface="Cambria" panose="02040503050406030204"/>
                          <a:cs typeface="Cambria" panose="02040503050406030204"/>
                        </a:rPr>
                        <a:t>scanf(“%d”,</a:t>
                      </a:r>
                      <a:r>
                        <a:rPr sz="1100" b="1" spc="-5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100" b="1" dirty="0">
                          <a:latin typeface="Cambria" panose="02040503050406030204"/>
                          <a:cs typeface="Cambria" panose="02040503050406030204"/>
                        </a:rPr>
                        <a:t>&amp;n);</a:t>
                      </a:r>
                      <a:endParaRPr sz="11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1797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5" dirty="0">
                          <a:latin typeface="Cambria" panose="02040503050406030204"/>
                          <a:cs typeface="Cambria" panose="02040503050406030204"/>
                        </a:rPr>
                        <a:t>if</a:t>
                      </a:r>
                      <a:r>
                        <a:rPr sz="1100" b="1" spc="-2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100" b="1" dirty="0">
                          <a:latin typeface="Cambria" panose="02040503050406030204"/>
                          <a:cs typeface="Cambria" panose="02040503050406030204"/>
                        </a:rPr>
                        <a:t>(n</a:t>
                      </a:r>
                      <a:r>
                        <a:rPr sz="1100" b="1" spc="-5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100" b="1" dirty="0">
                          <a:latin typeface="Cambria" panose="02040503050406030204"/>
                          <a:cs typeface="Cambria" panose="02040503050406030204"/>
                        </a:rPr>
                        <a:t>&lt;</a:t>
                      </a:r>
                      <a:r>
                        <a:rPr sz="1100" b="1" spc="-4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100" b="1" spc="-5" dirty="0">
                          <a:latin typeface="Cambria" panose="02040503050406030204"/>
                          <a:cs typeface="Cambria" panose="02040503050406030204"/>
                        </a:rPr>
                        <a:t>1)</a:t>
                      </a:r>
                      <a:endParaRPr sz="11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1797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dirty="0">
                          <a:latin typeface="Cambria" panose="02040503050406030204"/>
                          <a:cs typeface="Cambria" panose="02040503050406030204"/>
                        </a:rPr>
                        <a:t>{</a:t>
                      </a:r>
                      <a:endParaRPr sz="11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271145" marR="1974215">
                        <a:lnSpc>
                          <a:spcPct val="120000"/>
                        </a:lnSpc>
                      </a:pPr>
                      <a:r>
                        <a:rPr sz="1100" b="1" spc="-5" dirty="0">
                          <a:latin typeface="Cambria" panose="02040503050406030204"/>
                          <a:cs typeface="Cambria" panose="02040503050406030204"/>
                        </a:rPr>
                        <a:t>pri</a:t>
                      </a:r>
                      <a:r>
                        <a:rPr sz="1100" b="1" spc="5" dirty="0">
                          <a:latin typeface="Cambria" panose="02040503050406030204"/>
                          <a:cs typeface="Cambria" panose="02040503050406030204"/>
                        </a:rPr>
                        <a:t>n</a:t>
                      </a:r>
                      <a:r>
                        <a:rPr sz="1100" b="1" dirty="0">
                          <a:latin typeface="Cambria" panose="02040503050406030204"/>
                          <a:cs typeface="Cambria" panose="02040503050406030204"/>
                        </a:rPr>
                        <a:t>t</a:t>
                      </a:r>
                      <a:r>
                        <a:rPr sz="1100" b="1" spc="-5" dirty="0">
                          <a:latin typeface="Cambria" panose="02040503050406030204"/>
                          <a:cs typeface="Cambria" panose="02040503050406030204"/>
                        </a:rPr>
                        <a:t>f</a:t>
                      </a:r>
                      <a:r>
                        <a:rPr sz="1100" b="1" dirty="0">
                          <a:latin typeface="Cambria" panose="02040503050406030204"/>
                          <a:cs typeface="Cambria" panose="02040503050406030204"/>
                        </a:rPr>
                        <a:t>(“Inco</a:t>
                      </a:r>
                      <a:r>
                        <a:rPr sz="1100" b="1" spc="-10" dirty="0">
                          <a:latin typeface="Cambria" panose="02040503050406030204"/>
                          <a:cs typeface="Cambria" panose="02040503050406030204"/>
                        </a:rPr>
                        <a:t>r</a:t>
                      </a:r>
                      <a:r>
                        <a:rPr sz="1100" b="1" spc="-5" dirty="0">
                          <a:latin typeface="Cambria" panose="02040503050406030204"/>
                          <a:cs typeface="Cambria" panose="02040503050406030204"/>
                        </a:rPr>
                        <a:t>r</a:t>
                      </a:r>
                      <a:r>
                        <a:rPr sz="1100" b="1" dirty="0">
                          <a:latin typeface="Cambria" panose="02040503050406030204"/>
                          <a:cs typeface="Cambria" panose="02040503050406030204"/>
                        </a:rPr>
                        <a:t>ect</a:t>
                      </a:r>
                      <a:r>
                        <a:rPr sz="1100" b="1" spc="-2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100" b="1" spc="-5" dirty="0">
                          <a:latin typeface="Cambria" panose="02040503050406030204"/>
                          <a:cs typeface="Cambria" panose="02040503050406030204"/>
                        </a:rPr>
                        <a:t>Va</a:t>
                      </a:r>
                      <a:r>
                        <a:rPr sz="1100" b="1" spc="-10" dirty="0">
                          <a:latin typeface="Cambria" panose="02040503050406030204"/>
                          <a:cs typeface="Cambria" panose="02040503050406030204"/>
                        </a:rPr>
                        <a:t>l</a:t>
                      </a:r>
                      <a:r>
                        <a:rPr sz="1100" b="1" spc="-5" dirty="0">
                          <a:latin typeface="Cambria" panose="02040503050406030204"/>
                          <a:cs typeface="Cambria" panose="02040503050406030204"/>
                        </a:rPr>
                        <a:t>ue</a:t>
                      </a:r>
                      <a:r>
                        <a:rPr sz="1100" b="1" spc="5" dirty="0">
                          <a:latin typeface="Cambria" panose="02040503050406030204"/>
                          <a:cs typeface="Cambria" panose="02040503050406030204"/>
                        </a:rPr>
                        <a:t>”</a:t>
                      </a:r>
                      <a:r>
                        <a:rPr sz="1100" b="1" dirty="0">
                          <a:latin typeface="Cambria" panose="02040503050406030204"/>
                          <a:cs typeface="Cambria" panose="02040503050406030204"/>
                        </a:rPr>
                        <a:t>);  </a:t>
                      </a:r>
                      <a:r>
                        <a:rPr sz="1100" b="1" dirty="0">
                          <a:latin typeface="Cambria" panose="02040503050406030204"/>
                          <a:cs typeface="Cambria" panose="02040503050406030204"/>
                        </a:rPr>
                        <a:t>return;</a:t>
                      </a:r>
                      <a:endParaRPr sz="11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1797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dirty="0">
                          <a:latin typeface="Cambria" panose="02040503050406030204"/>
                          <a:cs typeface="Cambria" panose="02040503050406030204"/>
                        </a:rPr>
                        <a:t>}</a:t>
                      </a:r>
                      <a:endParaRPr sz="11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179705" marR="1971040">
                        <a:lnSpc>
                          <a:spcPct val="120000"/>
                        </a:lnSpc>
                      </a:pPr>
                      <a:r>
                        <a:rPr sz="1100" b="1" spc="-5" dirty="0">
                          <a:solidFill>
                            <a:srgbClr val="C00000"/>
                          </a:solidFill>
                          <a:latin typeface="Cambria" panose="02040503050406030204"/>
                          <a:cs typeface="Cambria" panose="02040503050406030204"/>
                        </a:rPr>
                        <a:t>malloc(list,</a:t>
                      </a:r>
                      <a:r>
                        <a:rPr sz="1100" b="1" spc="-45" dirty="0">
                          <a:solidFill>
                            <a:srgbClr val="C00000"/>
                          </a:solidFill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100" b="1" dirty="0">
                          <a:solidFill>
                            <a:srgbClr val="C00000"/>
                          </a:solidFill>
                          <a:latin typeface="Cambria" panose="02040503050406030204"/>
                          <a:cs typeface="Cambria" panose="02040503050406030204"/>
                        </a:rPr>
                        <a:t>n</a:t>
                      </a:r>
                      <a:r>
                        <a:rPr sz="1100" b="1" spc="-20" dirty="0">
                          <a:solidFill>
                            <a:srgbClr val="C00000"/>
                          </a:solidFill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100" b="1" dirty="0">
                          <a:solidFill>
                            <a:srgbClr val="C00000"/>
                          </a:solidFill>
                          <a:latin typeface="Cambria" panose="02040503050406030204"/>
                          <a:cs typeface="Cambria" panose="02040503050406030204"/>
                        </a:rPr>
                        <a:t>*</a:t>
                      </a:r>
                      <a:r>
                        <a:rPr sz="1100" b="1" spc="-20" dirty="0">
                          <a:solidFill>
                            <a:srgbClr val="C00000"/>
                          </a:solidFill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100" b="1" dirty="0">
                          <a:solidFill>
                            <a:srgbClr val="C00000"/>
                          </a:solidFill>
                          <a:latin typeface="Cambria" panose="02040503050406030204"/>
                          <a:cs typeface="Cambria" panose="02040503050406030204"/>
                        </a:rPr>
                        <a:t>sizeof(int)); </a:t>
                      </a:r>
                      <a:r>
                        <a:rPr sz="1100" b="1" spc="-225" dirty="0">
                          <a:solidFill>
                            <a:srgbClr val="C00000"/>
                          </a:solidFill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100" b="1" spc="-5" dirty="0">
                          <a:latin typeface="Cambria" panose="02040503050406030204"/>
                          <a:cs typeface="Cambria" panose="02040503050406030204"/>
                        </a:rPr>
                        <a:t>if</a:t>
                      </a:r>
                      <a:r>
                        <a:rPr sz="1100" b="1" dirty="0">
                          <a:latin typeface="Cambria" panose="02040503050406030204"/>
                          <a:cs typeface="Cambria" panose="02040503050406030204"/>
                        </a:rPr>
                        <a:t> (!list)</a:t>
                      </a:r>
                      <a:endParaRPr sz="11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2101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dirty="0">
                          <a:latin typeface="Cambria" panose="02040503050406030204"/>
                          <a:cs typeface="Cambria" panose="02040503050406030204"/>
                        </a:rPr>
                        <a:t>{</a:t>
                      </a:r>
                      <a:endParaRPr sz="11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330835" marR="1604010">
                        <a:lnSpc>
                          <a:spcPct val="120000"/>
                        </a:lnSpc>
                      </a:pPr>
                      <a:r>
                        <a:rPr sz="1100" b="1" spc="-5" dirty="0">
                          <a:latin typeface="Cambria" panose="02040503050406030204"/>
                          <a:cs typeface="Cambria" panose="02040503050406030204"/>
                        </a:rPr>
                        <a:t>pri</a:t>
                      </a:r>
                      <a:r>
                        <a:rPr sz="1100" b="1" spc="5" dirty="0">
                          <a:latin typeface="Cambria" panose="02040503050406030204"/>
                          <a:cs typeface="Cambria" panose="02040503050406030204"/>
                        </a:rPr>
                        <a:t>n</a:t>
                      </a:r>
                      <a:r>
                        <a:rPr sz="1100" b="1" dirty="0">
                          <a:latin typeface="Cambria" panose="02040503050406030204"/>
                          <a:cs typeface="Cambria" panose="02040503050406030204"/>
                        </a:rPr>
                        <a:t>t</a:t>
                      </a:r>
                      <a:r>
                        <a:rPr sz="1100" b="1" spc="-5" dirty="0">
                          <a:latin typeface="Cambria" panose="02040503050406030204"/>
                          <a:cs typeface="Cambria" panose="02040503050406030204"/>
                        </a:rPr>
                        <a:t>f</a:t>
                      </a:r>
                      <a:r>
                        <a:rPr sz="1100" b="1" dirty="0">
                          <a:latin typeface="Cambria" panose="02040503050406030204"/>
                          <a:cs typeface="Cambria" panose="02040503050406030204"/>
                        </a:rPr>
                        <a:t>(“Insufficie</a:t>
                      </a:r>
                      <a:r>
                        <a:rPr sz="1100" b="1" spc="5" dirty="0">
                          <a:latin typeface="Cambria" panose="02040503050406030204"/>
                          <a:cs typeface="Cambria" panose="02040503050406030204"/>
                        </a:rPr>
                        <a:t>n</a:t>
                      </a:r>
                      <a:r>
                        <a:rPr sz="1100" b="1" dirty="0">
                          <a:latin typeface="Cambria" panose="02040503050406030204"/>
                          <a:cs typeface="Cambria" panose="02040503050406030204"/>
                        </a:rPr>
                        <a:t>t</a:t>
                      </a:r>
                      <a:r>
                        <a:rPr sz="1100" b="1" spc="-3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100" b="1" spc="-5" dirty="0">
                          <a:latin typeface="Cambria" panose="02040503050406030204"/>
                          <a:cs typeface="Cambria" panose="02040503050406030204"/>
                        </a:rPr>
                        <a:t>M</a:t>
                      </a:r>
                      <a:r>
                        <a:rPr sz="1100" b="1" dirty="0">
                          <a:latin typeface="Cambria" panose="02040503050406030204"/>
                          <a:cs typeface="Cambria" panose="02040503050406030204"/>
                        </a:rPr>
                        <a:t>e</a:t>
                      </a:r>
                      <a:r>
                        <a:rPr sz="1100" b="1" spc="-5" dirty="0">
                          <a:latin typeface="Cambria" panose="02040503050406030204"/>
                          <a:cs typeface="Cambria" panose="02040503050406030204"/>
                        </a:rPr>
                        <a:t>mo</a:t>
                      </a:r>
                      <a:r>
                        <a:rPr sz="1100" b="1" spc="-10" dirty="0">
                          <a:latin typeface="Cambria" panose="02040503050406030204"/>
                          <a:cs typeface="Cambria" panose="02040503050406030204"/>
                        </a:rPr>
                        <a:t>r</a:t>
                      </a:r>
                      <a:r>
                        <a:rPr sz="1100" b="1" dirty="0">
                          <a:latin typeface="Cambria" panose="02040503050406030204"/>
                          <a:cs typeface="Cambria" panose="02040503050406030204"/>
                        </a:rPr>
                        <a:t>y</a:t>
                      </a:r>
                      <a:r>
                        <a:rPr sz="1100" b="1" spc="5" dirty="0">
                          <a:latin typeface="Cambria" panose="02040503050406030204"/>
                          <a:cs typeface="Cambria" panose="02040503050406030204"/>
                        </a:rPr>
                        <a:t>”</a:t>
                      </a:r>
                      <a:r>
                        <a:rPr sz="1100" b="1" dirty="0">
                          <a:latin typeface="Cambria" panose="02040503050406030204"/>
                          <a:cs typeface="Cambria" panose="02040503050406030204"/>
                        </a:rPr>
                        <a:t>);  </a:t>
                      </a:r>
                      <a:r>
                        <a:rPr sz="1100" b="1" dirty="0">
                          <a:latin typeface="Cambria" panose="02040503050406030204"/>
                          <a:cs typeface="Cambria" panose="02040503050406030204"/>
                        </a:rPr>
                        <a:t>return;</a:t>
                      </a:r>
                      <a:endParaRPr sz="11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2406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dirty="0">
                          <a:latin typeface="Cambria" panose="02040503050406030204"/>
                          <a:cs typeface="Cambria" panose="02040503050406030204"/>
                        </a:rPr>
                        <a:t>}</a:t>
                      </a:r>
                      <a:endParaRPr sz="11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1797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100" b="1" spc="-5" dirty="0">
                          <a:latin typeface="Cambria" panose="02040503050406030204"/>
                          <a:cs typeface="Cambria" panose="02040503050406030204"/>
                        </a:rPr>
                        <a:t>/* Allow</a:t>
                      </a:r>
                      <a:r>
                        <a:rPr sz="1100" b="1" spc="-2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100" b="1" dirty="0">
                          <a:latin typeface="Cambria" panose="02040503050406030204"/>
                          <a:cs typeface="Cambria" panose="02040503050406030204"/>
                        </a:rPr>
                        <a:t>the</a:t>
                      </a:r>
                      <a:r>
                        <a:rPr sz="1100" b="1" spc="-2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100" b="1" spc="-5" dirty="0">
                          <a:latin typeface="Cambria" panose="02040503050406030204"/>
                          <a:cs typeface="Cambria" panose="02040503050406030204"/>
                        </a:rPr>
                        <a:t>users </a:t>
                      </a:r>
                      <a:r>
                        <a:rPr sz="1100" b="1" dirty="0">
                          <a:latin typeface="Cambria" panose="02040503050406030204"/>
                          <a:cs typeface="Cambria" panose="02040503050406030204"/>
                        </a:rPr>
                        <a:t>to</a:t>
                      </a:r>
                      <a:r>
                        <a:rPr sz="1100" b="1" spc="-1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100" b="1" dirty="0">
                          <a:latin typeface="Cambria" panose="02040503050406030204"/>
                          <a:cs typeface="Cambria" panose="02040503050406030204"/>
                        </a:rPr>
                        <a:t>enter</a:t>
                      </a:r>
                      <a:r>
                        <a:rPr sz="1100" b="1" spc="-2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100" b="1" spc="-5" dirty="0">
                          <a:latin typeface="Cambria" panose="02040503050406030204"/>
                          <a:cs typeface="Cambria" panose="02040503050406030204"/>
                        </a:rPr>
                        <a:t>values*/</a:t>
                      </a:r>
                      <a:endParaRPr sz="11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15113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b="1" spc="-5" dirty="0">
                          <a:latin typeface="Cambria" panose="02040503050406030204"/>
                          <a:cs typeface="Cambria" panose="02040503050406030204"/>
                        </a:rPr>
                        <a:t>/*</a:t>
                      </a:r>
                      <a:r>
                        <a:rPr sz="1100" b="1" spc="-2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100" b="1" spc="-5" dirty="0">
                          <a:latin typeface="Cambria" panose="02040503050406030204"/>
                          <a:cs typeface="Cambria" panose="02040503050406030204"/>
                        </a:rPr>
                        <a:t>print</a:t>
                      </a:r>
                      <a:r>
                        <a:rPr sz="1100" b="1" spc="-2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100" b="1" dirty="0">
                          <a:latin typeface="Cambria" panose="02040503050406030204"/>
                          <a:cs typeface="Cambria" panose="02040503050406030204"/>
                        </a:rPr>
                        <a:t>the</a:t>
                      </a:r>
                      <a:r>
                        <a:rPr sz="1100" b="1" spc="-1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100" b="1" spc="-5" dirty="0">
                          <a:latin typeface="Cambria" panose="02040503050406030204"/>
                          <a:cs typeface="Cambria" panose="02040503050406030204"/>
                        </a:rPr>
                        <a:t>values</a:t>
                      </a:r>
                      <a:r>
                        <a:rPr sz="1100" b="1" spc="-2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100" b="1" dirty="0">
                          <a:latin typeface="Cambria" panose="02040503050406030204"/>
                          <a:cs typeface="Cambria" panose="02040503050406030204"/>
                        </a:rPr>
                        <a:t>*/</a:t>
                      </a:r>
                      <a:endParaRPr sz="11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179705" marR="3082290">
                        <a:lnSpc>
                          <a:spcPct val="120000"/>
                        </a:lnSpc>
                      </a:pPr>
                      <a:r>
                        <a:rPr sz="1100" b="1" spc="-5" dirty="0">
                          <a:solidFill>
                            <a:srgbClr val="C00000"/>
                          </a:solidFill>
                          <a:latin typeface="Cambria" panose="02040503050406030204"/>
                          <a:cs typeface="Cambria" panose="02040503050406030204"/>
                        </a:rPr>
                        <a:t>fr</a:t>
                      </a:r>
                      <a:r>
                        <a:rPr sz="1100" b="1" dirty="0">
                          <a:solidFill>
                            <a:srgbClr val="C00000"/>
                          </a:solidFill>
                          <a:latin typeface="Cambria" panose="02040503050406030204"/>
                          <a:cs typeface="Cambria" panose="02040503050406030204"/>
                        </a:rPr>
                        <a:t>ee(</a:t>
                      </a:r>
                      <a:r>
                        <a:rPr sz="1100" b="1" spc="-5" dirty="0">
                          <a:solidFill>
                            <a:srgbClr val="C00000"/>
                          </a:solidFill>
                          <a:latin typeface="Cambria" panose="02040503050406030204"/>
                          <a:cs typeface="Cambria" panose="02040503050406030204"/>
                        </a:rPr>
                        <a:t>lis</a:t>
                      </a:r>
                      <a:r>
                        <a:rPr sz="1100" b="1" dirty="0">
                          <a:solidFill>
                            <a:srgbClr val="C00000"/>
                          </a:solidFill>
                          <a:latin typeface="Cambria" panose="02040503050406030204"/>
                          <a:cs typeface="Cambria" panose="02040503050406030204"/>
                        </a:rPr>
                        <a:t>t);  </a:t>
                      </a:r>
                      <a:r>
                        <a:rPr sz="1100" b="1" dirty="0">
                          <a:latin typeface="Cambria" panose="02040503050406030204"/>
                          <a:cs typeface="Cambria" panose="02040503050406030204"/>
                        </a:rPr>
                        <a:t>return</a:t>
                      </a:r>
                      <a:r>
                        <a:rPr sz="1100" b="1" spc="-3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100" b="1" spc="-5" dirty="0">
                          <a:latin typeface="Cambria" panose="02040503050406030204"/>
                          <a:cs typeface="Cambria" panose="02040503050406030204"/>
                        </a:rPr>
                        <a:t>0;</a:t>
                      </a:r>
                      <a:endParaRPr sz="11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dirty="0">
                          <a:latin typeface="Cambria" panose="02040503050406030204"/>
                          <a:cs typeface="Cambria" panose="02040503050406030204"/>
                        </a:rPr>
                        <a:t>}</a:t>
                      </a:r>
                      <a:endParaRPr sz="11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93B6D2"/>
                      </a:solidFill>
                      <a:prstDash val="solid"/>
                    </a:lnL>
                    <a:lnR w="12700">
                      <a:solidFill>
                        <a:srgbClr val="93B6D2"/>
                      </a:solidFill>
                      <a:prstDash val="solid"/>
                    </a:lnR>
                    <a:lnB w="12700">
                      <a:solidFill>
                        <a:srgbClr val="93B6D2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vMerge="1">
                  <a:tcPr marL="0" marR="0" marT="0" marB="0">
                    <a:lnL w="12700">
                      <a:solidFill>
                        <a:srgbClr val="93B6D2"/>
                      </a:solidFill>
                      <a:prstDash val="solid"/>
                    </a:lnL>
                    <a:lnR w="12700">
                      <a:solidFill>
                        <a:srgbClr val="93B6D2"/>
                      </a:solidFill>
                      <a:prstDash val="solid"/>
                    </a:lnR>
                    <a:lnB w="12700">
                      <a:solidFill>
                        <a:srgbClr val="00AF5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ts val="650"/>
                        </a:lnSpc>
                      </a:pPr>
                      <a:r>
                        <a:rPr sz="800" b="1" spc="-5" dirty="0">
                          <a:latin typeface="Cambria" panose="02040503050406030204"/>
                          <a:cs typeface="Cambria" panose="02040503050406030204"/>
                        </a:rPr>
                        <a:t>int</a:t>
                      </a:r>
                      <a:r>
                        <a:rPr sz="800" b="1" spc="-4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800" b="1" spc="-5" dirty="0">
                          <a:latin typeface="Cambria" panose="02040503050406030204"/>
                          <a:cs typeface="Cambria" panose="02040503050406030204"/>
                        </a:rPr>
                        <a:t>main()</a:t>
                      </a:r>
                      <a:endParaRPr sz="8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00" b="1" dirty="0">
                          <a:latin typeface="Cambria" panose="02040503050406030204"/>
                          <a:cs typeface="Cambria" panose="02040503050406030204"/>
                        </a:rPr>
                        <a:t>{</a:t>
                      </a:r>
                      <a:endParaRPr sz="8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15684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800" b="1" spc="-5" dirty="0">
                          <a:latin typeface="Cambria" panose="02040503050406030204"/>
                          <a:cs typeface="Cambria" panose="02040503050406030204"/>
                        </a:rPr>
                        <a:t>int</a:t>
                      </a:r>
                      <a:r>
                        <a:rPr sz="800" b="1" spc="-1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800" b="1" spc="-5" dirty="0">
                          <a:latin typeface="Cambria" panose="02040503050406030204"/>
                          <a:cs typeface="Cambria" panose="02040503050406030204"/>
                        </a:rPr>
                        <a:t>rows,</a:t>
                      </a:r>
                      <a:r>
                        <a:rPr sz="800" b="1" spc="-2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800" b="1" spc="-5" dirty="0">
                          <a:latin typeface="Cambria" panose="02040503050406030204"/>
                          <a:cs typeface="Cambria" panose="02040503050406030204"/>
                        </a:rPr>
                        <a:t>columns,</a:t>
                      </a:r>
                      <a:r>
                        <a:rPr sz="800" b="1" spc="-2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800" b="1" spc="-5" dirty="0">
                          <a:latin typeface="Cambria" panose="02040503050406030204"/>
                          <a:cs typeface="Cambria" panose="02040503050406030204"/>
                        </a:rPr>
                        <a:t>**list;</a:t>
                      </a:r>
                      <a:endParaRPr sz="8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156845" marR="1536700">
                        <a:lnSpc>
                          <a:spcPct val="120000"/>
                        </a:lnSpc>
                      </a:pPr>
                      <a:r>
                        <a:rPr sz="800" b="1" spc="-5" dirty="0">
                          <a:latin typeface="Cambria" panose="02040503050406030204"/>
                          <a:cs typeface="Cambria" panose="02040503050406030204"/>
                        </a:rPr>
                        <a:t>printf(“\n Enter the no of rows and columns:”); </a:t>
                      </a:r>
                      <a:r>
                        <a:rPr sz="800" b="1" spc="-16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800" b="1" spc="-5" dirty="0">
                          <a:latin typeface="Cambria" panose="02040503050406030204"/>
                          <a:cs typeface="Cambria" panose="02040503050406030204"/>
                        </a:rPr>
                        <a:t>scanf(“%d%d”,</a:t>
                      </a:r>
                      <a:r>
                        <a:rPr sz="800" b="1" spc="-5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800" b="1" spc="-5" dirty="0">
                          <a:latin typeface="Cambria" panose="02040503050406030204"/>
                          <a:cs typeface="Cambria" panose="02040503050406030204"/>
                        </a:rPr>
                        <a:t>&amp;rows,</a:t>
                      </a:r>
                      <a:r>
                        <a:rPr sz="800" b="1" spc="-3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800" b="1" spc="-5" dirty="0">
                          <a:latin typeface="Cambria" panose="02040503050406030204"/>
                          <a:cs typeface="Cambria" panose="02040503050406030204"/>
                        </a:rPr>
                        <a:t>&amp;columns);</a:t>
                      </a:r>
                      <a:endParaRPr sz="8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15684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800" b="1" spc="-5" dirty="0">
                          <a:latin typeface="Cambria" panose="02040503050406030204"/>
                          <a:cs typeface="Cambria" panose="02040503050406030204"/>
                        </a:rPr>
                        <a:t>if</a:t>
                      </a:r>
                      <a:r>
                        <a:rPr sz="800" b="1" spc="-2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800" b="1" spc="-5" dirty="0">
                          <a:latin typeface="Cambria" panose="02040503050406030204"/>
                          <a:cs typeface="Cambria" panose="02040503050406030204"/>
                        </a:rPr>
                        <a:t>(rows</a:t>
                      </a:r>
                      <a:r>
                        <a:rPr sz="800" b="1" spc="-1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800" b="1" dirty="0">
                          <a:latin typeface="Cambria" panose="02040503050406030204"/>
                          <a:cs typeface="Cambria" panose="02040503050406030204"/>
                        </a:rPr>
                        <a:t>&lt;</a:t>
                      </a:r>
                      <a:r>
                        <a:rPr sz="800" b="1" spc="-1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800" b="1" dirty="0">
                          <a:latin typeface="Cambria" panose="02040503050406030204"/>
                          <a:cs typeface="Cambria" panose="02040503050406030204"/>
                        </a:rPr>
                        <a:t>1</a:t>
                      </a:r>
                      <a:r>
                        <a:rPr sz="800" b="1" spc="-1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800" b="1" spc="-5" dirty="0">
                          <a:latin typeface="Cambria" panose="02040503050406030204"/>
                          <a:cs typeface="Cambria" panose="02040503050406030204"/>
                        </a:rPr>
                        <a:t>||</a:t>
                      </a:r>
                      <a:r>
                        <a:rPr sz="800" b="1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800" b="1" spc="-5" dirty="0">
                          <a:latin typeface="Cambria" panose="02040503050406030204"/>
                          <a:cs typeface="Cambria" panose="02040503050406030204"/>
                        </a:rPr>
                        <a:t>columns</a:t>
                      </a:r>
                      <a:r>
                        <a:rPr sz="800" b="1" spc="-2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800" b="1" dirty="0">
                          <a:latin typeface="Cambria" panose="02040503050406030204"/>
                          <a:cs typeface="Cambria" panose="02040503050406030204"/>
                        </a:rPr>
                        <a:t>&lt;1)</a:t>
                      </a:r>
                      <a:endParaRPr sz="8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15684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00" b="1" dirty="0">
                          <a:latin typeface="Cambria" panose="02040503050406030204"/>
                          <a:cs typeface="Cambria" panose="02040503050406030204"/>
                        </a:rPr>
                        <a:t>{</a:t>
                      </a:r>
                      <a:endParaRPr sz="8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224790" marR="2466975">
                        <a:lnSpc>
                          <a:spcPct val="120000"/>
                        </a:lnSpc>
                      </a:pPr>
                      <a:r>
                        <a:rPr sz="800" b="1" spc="-5" dirty="0">
                          <a:latin typeface="Cambria" panose="02040503050406030204"/>
                          <a:cs typeface="Cambria" panose="02040503050406030204"/>
                        </a:rPr>
                        <a:t>printf(“Incorrect Value”); </a:t>
                      </a:r>
                      <a:r>
                        <a:rPr sz="800" b="1" spc="-16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800" b="1" spc="-5" dirty="0">
                          <a:latin typeface="Cambria" panose="02040503050406030204"/>
                          <a:cs typeface="Cambria" panose="02040503050406030204"/>
                        </a:rPr>
                        <a:t>return;</a:t>
                      </a:r>
                      <a:endParaRPr sz="8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15684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00" b="1" dirty="0">
                          <a:latin typeface="Cambria" panose="02040503050406030204"/>
                          <a:cs typeface="Cambria" panose="02040503050406030204"/>
                        </a:rPr>
                        <a:t>}</a:t>
                      </a:r>
                      <a:endParaRPr sz="8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156845" marR="2232025">
                        <a:lnSpc>
                          <a:spcPct val="120000"/>
                        </a:lnSpc>
                      </a:pPr>
                      <a:r>
                        <a:rPr sz="800" b="1" spc="-5" dirty="0">
                          <a:solidFill>
                            <a:srgbClr val="C00000"/>
                          </a:solidFill>
                          <a:latin typeface="Cambria" panose="02040503050406030204"/>
                          <a:cs typeface="Cambria" panose="02040503050406030204"/>
                        </a:rPr>
                        <a:t>malloc(list, rows </a:t>
                      </a:r>
                      <a:r>
                        <a:rPr sz="800" b="1" dirty="0">
                          <a:solidFill>
                            <a:srgbClr val="C00000"/>
                          </a:solidFill>
                          <a:latin typeface="Cambria" panose="02040503050406030204"/>
                          <a:cs typeface="Cambria" panose="02040503050406030204"/>
                        </a:rPr>
                        <a:t>* </a:t>
                      </a:r>
                      <a:r>
                        <a:rPr sz="800" b="1" spc="-5" dirty="0">
                          <a:solidFill>
                            <a:srgbClr val="C00000"/>
                          </a:solidFill>
                          <a:latin typeface="Cambria" panose="02040503050406030204"/>
                          <a:cs typeface="Cambria" panose="02040503050406030204"/>
                        </a:rPr>
                        <a:t>sizeof(*list)); </a:t>
                      </a:r>
                      <a:r>
                        <a:rPr sz="800" b="1" spc="-165" dirty="0">
                          <a:solidFill>
                            <a:srgbClr val="C00000"/>
                          </a:solidFill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800" b="1" spc="-5" dirty="0">
                          <a:latin typeface="Cambria" panose="02040503050406030204"/>
                          <a:cs typeface="Cambria" panose="02040503050406030204"/>
                        </a:rPr>
                        <a:t>if</a:t>
                      </a:r>
                      <a:r>
                        <a:rPr sz="800" b="1" spc="-1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800" b="1" spc="-5" dirty="0">
                          <a:latin typeface="Cambria" panose="02040503050406030204"/>
                          <a:cs typeface="Cambria" panose="02040503050406030204"/>
                        </a:rPr>
                        <a:t>(!list)</a:t>
                      </a:r>
                      <a:endParaRPr sz="8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17970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800" b="1" dirty="0">
                          <a:latin typeface="Cambria" panose="02040503050406030204"/>
                          <a:cs typeface="Cambria" panose="02040503050406030204"/>
                        </a:rPr>
                        <a:t>{</a:t>
                      </a:r>
                      <a:endParaRPr sz="8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26860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800" b="1" spc="-5" dirty="0">
                          <a:latin typeface="Cambria" panose="02040503050406030204"/>
                          <a:cs typeface="Cambria" panose="02040503050406030204"/>
                        </a:rPr>
                        <a:t>pri</a:t>
                      </a:r>
                      <a:r>
                        <a:rPr sz="800" b="1" spc="-10" dirty="0">
                          <a:latin typeface="Cambria" panose="02040503050406030204"/>
                          <a:cs typeface="Cambria" panose="02040503050406030204"/>
                        </a:rPr>
                        <a:t>nt</a:t>
                      </a:r>
                      <a:r>
                        <a:rPr sz="800" b="1" spc="-5" dirty="0">
                          <a:latin typeface="Cambria" panose="02040503050406030204"/>
                          <a:cs typeface="Cambria" panose="02040503050406030204"/>
                        </a:rPr>
                        <a:t>f(</a:t>
                      </a:r>
                      <a:r>
                        <a:rPr sz="800" b="1" dirty="0">
                          <a:latin typeface="Cambria" panose="02040503050406030204"/>
                          <a:cs typeface="Cambria" panose="02040503050406030204"/>
                        </a:rPr>
                        <a:t>“</a:t>
                      </a:r>
                      <a:r>
                        <a:rPr sz="800" b="1" spc="-10" dirty="0">
                          <a:latin typeface="Cambria" panose="02040503050406030204"/>
                          <a:cs typeface="Cambria" panose="02040503050406030204"/>
                        </a:rPr>
                        <a:t>In</a:t>
                      </a:r>
                      <a:r>
                        <a:rPr sz="800" b="1" dirty="0">
                          <a:latin typeface="Cambria" panose="02040503050406030204"/>
                          <a:cs typeface="Cambria" panose="02040503050406030204"/>
                        </a:rPr>
                        <a:t>suff</a:t>
                      </a:r>
                      <a:r>
                        <a:rPr sz="800" b="1" spc="-5" dirty="0">
                          <a:latin typeface="Cambria" panose="02040503050406030204"/>
                          <a:cs typeface="Cambria" panose="02040503050406030204"/>
                        </a:rPr>
                        <a:t>i</a:t>
                      </a:r>
                      <a:r>
                        <a:rPr sz="800" b="1" spc="-10" dirty="0">
                          <a:latin typeface="Cambria" panose="02040503050406030204"/>
                          <a:cs typeface="Cambria" panose="02040503050406030204"/>
                        </a:rPr>
                        <a:t>c</a:t>
                      </a:r>
                      <a:r>
                        <a:rPr sz="800" b="1" spc="-5" dirty="0">
                          <a:latin typeface="Cambria" panose="02040503050406030204"/>
                          <a:cs typeface="Cambria" panose="02040503050406030204"/>
                        </a:rPr>
                        <a:t>i</a:t>
                      </a:r>
                      <a:r>
                        <a:rPr sz="800" b="1" dirty="0">
                          <a:latin typeface="Cambria" panose="02040503050406030204"/>
                          <a:cs typeface="Cambria" panose="02040503050406030204"/>
                        </a:rPr>
                        <a:t>e</a:t>
                      </a:r>
                      <a:r>
                        <a:rPr sz="800" b="1" spc="-10" dirty="0">
                          <a:latin typeface="Cambria" panose="02040503050406030204"/>
                          <a:cs typeface="Cambria" panose="02040503050406030204"/>
                        </a:rPr>
                        <a:t>n</a:t>
                      </a:r>
                      <a:r>
                        <a:rPr sz="800" b="1" dirty="0">
                          <a:latin typeface="Cambria" panose="02040503050406030204"/>
                          <a:cs typeface="Cambria" panose="02040503050406030204"/>
                        </a:rPr>
                        <a:t>t</a:t>
                      </a:r>
                      <a:r>
                        <a:rPr sz="800" b="1" spc="-4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800" b="1" spc="-5" dirty="0">
                          <a:latin typeface="Cambria" panose="02040503050406030204"/>
                          <a:cs typeface="Cambria" panose="02040503050406030204"/>
                        </a:rPr>
                        <a:t>M</a:t>
                      </a:r>
                      <a:r>
                        <a:rPr sz="800" b="1" dirty="0">
                          <a:latin typeface="Cambria" panose="02040503050406030204"/>
                          <a:cs typeface="Cambria" panose="02040503050406030204"/>
                        </a:rPr>
                        <a:t>e</a:t>
                      </a:r>
                      <a:r>
                        <a:rPr sz="800" b="1" spc="-5" dirty="0">
                          <a:latin typeface="Cambria" panose="02040503050406030204"/>
                          <a:cs typeface="Cambria" panose="02040503050406030204"/>
                        </a:rPr>
                        <a:t>mor</a:t>
                      </a:r>
                      <a:r>
                        <a:rPr sz="800" b="1" dirty="0">
                          <a:latin typeface="Cambria" panose="02040503050406030204"/>
                          <a:cs typeface="Cambria" panose="02040503050406030204"/>
                        </a:rPr>
                        <a:t>y”</a:t>
                      </a:r>
                      <a:r>
                        <a:rPr sz="800" b="1" spc="-5" dirty="0">
                          <a:latin typeface="Cambria" panose="02040503050406030204"/>
                          <a:cs typeface="Cambria" panose="02040503050406030204"/>
                        </a:rPr>
                        <a:t>)</a:t>
                      </a:r>
                      <a:r>
                        <a:rPr sz="800" b="1" dirty="0">
                          <a:latin typeface="Cambria" panose="02040503050406030204"/>
                          <a:cs typeface="Cambria" panose="02040503050406030204"/>
                        </a:rPr>
                        <a:t>;</a:t>
                      </a:r>
                      <a:endParaRPr sz="8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2686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00" b="1" spc="-5" dirty="0">
                          <a:latin typeface="Cambria" panose="02040503050406030204"/>
                          <a:cs typeface="Cambria" panose="02040503050406030204"/>
                        </a:rPr>
                        <a:t>return;</a:t>
                      </a:r>
                      <a:endParaRPr sz="8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20129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00" b="1" dirty="0">
                          <a:latin typeface="Cambria" panose="02040503050406030204"/>
                          <a:cs typeface="Cambria" panose="02040503050406030204"/>
                        </a:rPr>
                        <a:t>}</a:t>
                      </a:r>
                      <a:endParaRPr sz="8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15684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800" b="1" spc="-5" dirty="0">
                          <a:latin typeface="Cambria" panose="02040503050406030204"/>
                          <a:cs typeface="Cambria" panose="02040503050406030204"/>
                        </a:rPr>
                        <a:t>for</a:t>
                      </a:r>
                      <a:r>
                        <a:rPr sz="800" b="1" spc="-2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800" b="1" spc="-5" dirty="0">
                          <a:latin typeface="Cambria" panose="02040503050406030204"/>
                          <a:cs typeface="Cambria" panose="02040503050406030204"/>
                        </a:rPr>
                        <a:t>(int</a:t>
                      </a:r>
                      <a:r>
                        <a:rPr sz="800" b="1" spc="-1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800" b="1" dirty="0">
                          <a:latin typeface="Cambria" panose="02040503050406030204"/>
                          <a:cs typeface="Cambria" panose="02040503050406030204"/>
                        </a:rPr>
                        <a:t>i=0;</a:t>
                      </a:r>
                      <a:r>
                        <a:rPr sz="800" b="1" spc="-3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800" b="1" spc="-5" dirty="0">
                          <a:latin typeface="Cambria" panose="02040503050406030204"/>
                          <a:cs typeface="Cambria" panose="02040503050406030204"/>
                        </a:rPr>
                        <a:t>i&lt;rows;</a:t>
                      </a:r>
                      <a:r>
                        <a:rPr sz="800" b="1" spc="-2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800" b="1" dirty="0">
                          <a:latin typeface="Cambria" panose="02040503050406030204"/>
                          <a:cs typeface="Cambria" panose="02040503050406030204"/>
                        </a:rPr>
                        <a:t>++i)</a:t>
                      </a:r>
                      <a:endParaRPr sz="8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15684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00" b="1" dirty="0">
                          <a:latin typeface="Cambria" panose="02040503050406030204"/>
                          <a:cs typeface="Cambria" panose="02040503050406030204"/>
                        </a:rPr>
                        <a:t>{</a:t>
                      </a:r>
                      <a:endParaRPr sz="8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2247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800" b="1" spc="-5" dirty="0">
                          <a:solidFill>
                            <a:srgbClr val="C00000"/>
                          </a:solidFill>
                          <a:latin typeface="Cambria" panose="02040503050406030204"/>
                          <a:cs typeface="Cambria" panose="02040503050406030204"/>
                        </a:rPr>
                        <a:t>malloc(list[i],</a:t>
                      </a:r>
                      <a:r>
                        <a:rPr sz="800" b="1" spc="-35" dirty="0">
                          <a:solidFill>
                            <a:srgbClr val="C00000"/>
                          </a:solidFill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800" b="1" spc="-5" dirty="0">
                          <a:solidFill>
                            <a:srgbClr val="C00000"/>
                          </a:solidFill>
                          <a:latin typeface="Cambria" panose="02040503050406030204"/>
                          <a:cs typeface="Cambria" panose="02040503050406030204"/>
                        </a:rPr>
                        <a:t>columns</a:t>
                      </a:r>
                      <a:r>
                        <a:rPr sz="800" b="1" spc="-10" dirty="0">
                          <a:solidFill>
                            <a:srgbClr val="C00000"/>
                          </a:solidFill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800" b="1" dirty="0">
                          <a:solidFill>
                            <a:srgbClr val="C00000"/>
                          </a:solidFill>
                          <a:latin typeface="Cambria" panose="02040503050406030204"/>
                          <a:cs typeface="Cambria" panose="02040503050406030204"/>
                        </a:rPr>
                        <a:t>*</a:t>
                      </a:r>
                      <a:r>
                        <a:rPr sz="800" b="1" spc="5" dirty="0">
                          <a:solidFill>
                            <a:srgbClr val="C00000"/>
                          </a:solidFill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800" b="1" spc="-5" dirty="0">
                          <a:solidFill>
                            <a:srgbClr val="C00000"/>
                          </a:solidFill>
                          <a:latin typeface="Cambria" panose="02040503050406030204"/>
                          <a:cs typeface="Cambria" panose="02040503050406030204"/>
                        </a:rPr>
                        <a:t>sizeof(**list));</a:t>
                      </a:r>
                      <a:endParaRPr sz="8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15684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00" b="1" dirty="0">
                          <a:latin typeface="Cambria" panose="02040503050406030204"/>
                          <a:cs typeface="Cambria" panose="02040503050406030204"/>
                        </a:rPr>
                        <a:t>}</a:t>
                      </a:r>
                      <a:endParaRPr sz="8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15684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00" b="1" spc="-5" dirty="0">
                          <a:latin typeface="Cambria" panose="02040503050406030204"/>
                          <a:cs typeface="Cambria" panose="02040503050406030204"/>
                        </a:rPr>
                        <a:t>i</a:t>
                      </a:r>
                      <a:r>
                        <a:rPr sz="800" b="1" dirty="0">
                          <a:latin typeface="Cambria" panose="02040503050406030204"/>
                          <a:cs typeface="Cambria" panose="02040503050406030204"/>
                        </a:rPr>
                        <a:t>f</a:t>
                      </a:r>
                      <a:r>
                        <a:rPr sz="800" b="1" spc="-1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800" b="1" spc="-5" dirty="0">
                          <a:latin typeface="Cambria" panose="02040503050406030204"/>
                          <a:cs typeface="Cambria" panose="02040503050406030204"/>
                        </a:rPr>
                        <a:t>(</a:t>
                      </a:r>
                      <a:r>
                        <a:rPr sz="800" b="1" spc="-10" dirty="0">
                          <a:latin typeface="Cambria" panose="02040503050406030204"/>
                          <a:cs typeface="Cambria" panose="02040503050406030204"/>
                        </a:rPr>
                        <a:t>!</a:t>
                      </a:r>
                      <a:r>
                        <a:rPr sz="800" b="1" dirty="0">
                          <a:latin typeface="Cambria" panose="02040503050406030204"/>
                          <a:cs typeface="Cambria" panose="02040503050406030204"/>
                        </a:rPr>
                        <a:t>l</a:t>
                      </a:r>
                      <a:r>
                        <a:rPr sz="800" b="1" spc="-5" dirty="0">
                          <a:latin typeface="Cambria" panose="02040503050406030204"/>
                          <a:cs typeface="Cambria" panose="02040503050406030204"/>
                        </a:rPr>
                        <a:t>i</a:t>
                      </a:r>
                      <a:r>
                        <a:rPr sz="800" b="1" dirty="0">
                          <a:latin typeface="Cambria" panose="02040503050406030204"/>
                          <a:cs typeface="Cambria" panose="02040503050406030204"/>
                        </a:rPr>
                        <a:t>s</a:t>
                      </a:r>
                      <a:r>
                        <a:rPr sz="800" b="1" spc="-10" dirty="0">
                          <a:latin typeface="Cambria" panose="02040503050406030204"/>
                          <a:cs typeface="Cambria" panose="02040503050406030204"/>
                        </a:rPr>
                        <a:t>t</a:t>
                      </a:r>
                      <a:r>
                        <a:rPr sz="800" b="1" dirty="0">
                          <a:latin typeface="Cambria" panose="02040503050406030204"/>
                          <a:cs typeface="Cambria" panose="02040503050406030204"/>
                        </a:rPr>
                        <a:t>)</a:t>
                      </a:r>
                      <a:endParaRPr sz="8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17970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800" b="1" dirty="0">
                          <a:latin typeface="Cambria" panose="02040503050406030204"/>
                          <a:cs typeface="Cambria" panose="02040503050406030204"/>
                        </a:rPr>
                        <a:t>{</a:t>
                      </a:r>
                      <a:endParaRPr sz="8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268605" marR="2199640">
                        <a:lnSpc>
                          <a:spcPct val="120000"/>
                        </a:lnSpc>
                      </a:pPr>
                      <a:r>
                        <a:rPr sz="800" b="1" spc="-5" dirty="0">
                          <a:latin typeface="Cambria" panose="02040503050406030204"/>
                          <a:cs typeface="Cambria" panose="02040503050406030204"/>
                        </a:rPr>
                        <a:t>prin</a:t>
                      </a:r>
                      <a:r>
                        <a:rPr sz="800" b="1" spc="-10" dirty="0">
                          <a:latin typeface="Cambria" panose="02040503050406030204"/>
                          <a:cs typeface="Cambria" panose="02040503050406030204"/>
                        </a:rPr>
                        <a:t>t</a:t>
                      </a:r>
                      <a:r>
                        <a:rPr sz="800" b="1" spc="-5" dirty="0">
                          <a:latin typeface="Cambria" panose="02040503050406030204"/>
                          <a:cs typeface="Cambria" panose="02040503050406030204"/>
                        </a:rPr>
                        <a:t>f(“I</a:t>
                      </a:r>
                      <a:r>
                        <a:rPr sz="800" b="1" spc="-10" dirty="0">
                          <a:latin typeface="Cambria" panose="02040503050406030204"/>
                          <a:cs typeface="Cambria" panose="02040503050406030204"/>
                        </a:rPr>
                        <a:t>n</a:t>
                      </a:r>
                      <a:r>
                        <a:rPr sz="800" b="1" dirty="0">
                          <a:latin typeface="Cambria" panose="02040503050406030204"/>
                          <a:cs typeface="Cambria" panose="02040503050406030204"/>
                        </a:rPr>
                        <a:t>s</a:t>
                      </a:r>
                      <a:r>
                        <a:rPr sz="800" b="1" spc="-5" dirty="0">
                          <a:latin typeface="Cambria" panose="02040503050406030204"/>
                          <a:cs typeface="Cambria" panose="02040503050406030204"/>
                        </a:rPr>
                        <a:t>uf</a:t>
                      </a:r>
                      <a:r>
                        <a:rPr sz="800" b="1" dirty="0">
                          <a:latin typeface="Cambria" panose="02040503050406030204"/>
                          <a:cs typeface="Cambria" panose="02040503050406030204"/>
                        </a:rPr>
                        <a:t>f</a:t>
                      </a:r>
                      <a:r>
                        <a:rPr sz="800" b="1" spc="-5" dirty="0">
                          <a:latin typeface="Cambria" panose="02040503050406030204"/>
                          <a:cs typeface="Cambria" panose="02040503050406030204"/>
                        </a:rPr>
                        <a:t>i</a:t>
                      </a:r>
                      <a:r>
                        <a:rPr sz="800" b="1" spc="-10" dirty="0">
                          <a:latin typeface="Cambria" panose="02040503050406030204"/>
                          <a:cs typeface="Cambria" panose="02040503050406030204"/>
                        </a:rPr>
                        <a:t>c</a:t>
                      </a:r>
                      <a:r>
                        <a:rPr sz="800" b="1" spc="-5" dirty="0">
                          <a:latin typeface="Cambria" panose="02040503050406030204"/>
                          <a:cs typeface="Cambria" panose="02040503050406030204"/>
                        </a:rPr>
                        <a:t>i</a:t>
                      </a:r>
                      <a:r>
                        <a:rPr sz="800" b="1" dirty="0">
                          <a:latin typeface="Cambria" panose="02040503050406030204"/>
                          <a:cs typeface="Cambria" panose="02040503050406030204"/>
                        </a:rPr>
                        <a:t>e</a:t>
                      </a:r>
                      <a:r>
                        <a:rPr sz="800" b="1" spc="-10" dirty="0">
                          <a:latin typeface="Cambria" panose="02040503050406030204"/>
                          <a:cs typeface="Cambria" panose="02040503050406030204"/>
                        </a:rPr>
                        <a:t>n</a:t>
                      </a:r>
                      <a:r>
                        <a:rPr sz="800" b="1" dirty="0">
                          <a:latin typeface="Cambria" panose="02040503050406030204"/>
                          <a:cs typeface="Cambria" panose="02040503050406030204"/>
                        </a:rPr>
                        <a:t>t</a:t>
                      </a:r>
                      <a:r>
                        <a:rPr sz="800" b="1" spc="-4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800" b="1" dirty="0">
                          <a:latin typeface="Cambria" panose="02040503050406030204"/>
                          <a:cs typeface="Cambria" panose="02040503050406030204"/>
                        </a:rPr>
                        <a:t>Mem</a:t>
                      </a:r>
                      <a:r>
                        <a:rPr sz="800" b="1" spc="-5" dirty="0">
                          <a:latin typeface="Cambria" panose="02040503050406030204"/>
                          <a:cs typeface="Cambria" panose="02040503050406030204"/>
                        </a:rPr>
                        <a:t>or</a:t>
                      </a:r>
                      <a:r>
                        <a:rPr sz="800" b="1" dirty="0">
                          <a:latin typeface="Cambria" panose="02040503050406030204"/>
                          <a:cs typeface="Cambria" panose="02040503050406030204"/>
                        </a:rPr>
                        <a:t>y”</a:t>
                      </a:r>
                      <a:r>
                        <a:rPr sz="800" b="1" spc="-5" dirty="0">
                          <a:latin typeface="Cambria" panose="02040503050406030204"/>
                          <a:cs typeface="Cambria" panose="02040503050406030204"/>
                        </a:rPr>
                        <a:t>)</a:t>
                      </a:r>
                      <a:r>
                        <a:rPr sz="800" b="1" dirty="0">
                          <a:latin typeface="Cambria" panose="02040503050406030204"/>
                          <a:cs typeface="Cambria" panose="02040503050406030204"/>
                        </a:rPr>
                        <a:t>;  </a:t>
                      </a:r>
                      <a:r>
                        <a:rPr sz="800" b="1" spc="-5" dirty="0">
                          <a:latin typeface="Cambria" panose="02040503050406030204"/>
                          <a:cs typeface="Cambria" panose="02040503050406030204"/>
                        </a:rPr>
                        <a:t>return;</a:t>
                      </a:r>
                      <a:endParaRPr sz="8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20129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800" b="1" dirty="0">
                          <a:latin typeface="Cambria" panose="02040503050406030204"/>
                          <a:cs typeface="Cambria" panose="02040503050406030204"/>
                        </a:rPr>
                        <a:t>}</a:t>
                      </a:r>
                      <a:endParaRPr sz="8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11303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00" b="1" spc="-5" dirty="0">
                          <a:latin typeface="Cambria" panose="02040503050406030204"/>
                          <a:cs typeface="Cambria" panose="02040503050406030204"/>
                        </a:rPr>
                        <a:t>/*</a:t>
                      </a:r>
                      <a:r>
                        <a:rPr sz="800" b="1" spc="-2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800" b="1" dirty="0">
                          <a:latin typeface="Cambria" panose="02040503050406030204"/>
                          <a:cs typeface="Cambria" panose="02040503050406030204"/>
                        </a:rPr>
                        <a:t>Allow</a:t>
                      </a:r>
                      <a:r>
                        <a:rPr sz="800" b="1" spc="-3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800" b="1" spc="-5" dirty="0">
                          <a:latin typeface="Cambria" panose="02040503050406030204"/>
                          <a:cs typeface="Cambria" panose="02040503050406030204"/>
                        </a:rPr>
                        <a:t>the</a:t>
                      </a:r>
                      <a:r>
                        <a:rPr sz="800" b="1" spc="-1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800" b="1" dirty="0">
                          <a:latin typeface="Cambria" panose="02040503050406030204"/>
                          <a:cs typeface="Cambria" panose="02040503050406030204"/>
                        </a:rPr>
                        <a:t>users</a:t>
                      </a:r>
                      <a:r>
                        <a:rPr sz="800" b="1" spc="-4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800" b="1" spc="-5" dirty="0">
                          <a:latin typeface="Cambria" panose="02040503050406030204"/>
                          <a:cs typeface="Cambria" panose="02040503050406030204"/>
                        </a:rPr>
                        <a:t>to</a:t>
                      </a:r>
                      <a:r>
                        <a:rPr sz="800" b="1" spc="-2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800" b="1" spc="-5" dirty="0">
                          <a:latin typeface="Cambria" panose="02040503050406030204"/>
                          <a:cs typeface="Cambria" panose="02040503050406030204"/>
                        </a:rPr>
                        <a:t>enter</a:t>
                      </a:r>
                      <a:r>
                        <a:rPr sz="800" b="1" spc="-1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800" b="1" dirty="0">
                          <a:latin typeface="Cambria" panose="02040503050406030204"/>
                          <a:cs typeface="Cambria" panose="02040503050406030204"/>
                        </a:rPr>
                        <a:t>values*/</a:t>
                      </a:r>
                      <a:endParaRPr sz="8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156845" marR="2772410" indent="-21590">
                        <a:lnSpc>
                          <a:spcPct val="120000"/>
                        </a:lnSpc>
                      </a:pPr>
                      <a:r>
                        <a:rPr sz="800" b="1" spc="-5" dirty="0">
                          <a:latin typeface="Cambria" panose="02040503050406030204"/>
                          <a:cs typeface="Cambria" panose="02040503050406030204"/>
                        </a:rPr>
                        <a:t>/</a:t>
                      </a:r>
                      <a:r>
                        <a:rPr sz="800" b="1" dirty="0">
                          <a:latin typeface="Cambria" panose="02040503050406030204"/>
                          <a:cs typeface="Cambria" panose="02040503050406030204"/>
                        </a:rPr>
                        <a:t>*</a:t>
                      </a:r>
                      <a:r>
                        <a:rPr sz="800" b="1" spc="-2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800" b="1" spc="-5" dirty="0">
                          <a:latin typeface="Cambria" panose="02040503050406030204"/>
                          <a:cs typeface="Cambria" panose="02040503050406030204"/>
                        </a:rPr>
                        <a:t>prin</a:t>
                      </a:r>
                      <a:r>
                        <a:rPr sz="800" b="1" dirty="0">
                          <a:latin typeface="Cambria" panose="02040503050406030204"/>
                          <a:cs typeface="Cambria" panose="02040503050406030204"/>
                        </a:rPr>
                        <a:t>t</a:t>
                      </a:r>
                      <a:r>
                        <a:rPr sz="800" b="1" spc="-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800" b="1" spc="-10" dirty="0">
                          <a:latin typeface="Cambria" panose="02040503050406030204"/>
                          <a:cs typeface="Cambria" panose="02040503050406030204"/>
                        </a:rPr>
                        <a:t>t</a:t>
                      </a:r>
                      <a:r>
                        <a:rPr sz="800" b="1" dirty="0">
                          <a:latin typeface="Cambria" panose="02040503050406030204"/>
                          <a:cs typeface="Cambria" panose="02040503050406030204"/>
                        </a:rPr>
                        <a:t>he</a:t>
                      </a:r>
                      <a:r>
                        <a:rPr sz="800" b="1" spc="-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800" b="1" dirty="0">
                          <a:latin typeface="Cambria" panose="02040503050406030204"/>
                          <a:cs typeface="Cambria" panose="02040503050406030204"/>
                        </a:rPr>
                        <a:t>v</a:t>
                      </a:r>
                      <a:r>
                        <a:rPr sz="800" b="1" spc="-5" dirty="0">
                          <a:latin typeface="Cambria" panose="02040503050406030204"/>
                          <a:cs typeface="Cambria" panose="02040503050406030204"/>
                        </a:rPr>
                        <a:t>a</a:t>
                      </a:r>
                      <a:r>
                        <a:rPr sz="800" b="1" spc="5" dirty="0">
                          <a:latin typeface="Cambria" panose="02040503050406030204"/>
                          <a:cs typeface="Cambria" panose="02040503050406030204"/>
                        </a:rPr>
                        <a:t>l</a:t>
                      </a:r>
                      <a:r>
                        <a:rPr sz="800" b="1" spc="-5" dirty="0">
                          <a:latin typeface="Cambria" panose="02040503050406030204"/>
                          <a:cs typeface="Cambria" panose="02040503050406030204"/>
                        </a:rPr>
                        <a:t>u</a:t>
                      </a:r>
                      <a:r>
                        <a:rPr sz="800" b="1" dirty="0">
                          <a:latin typeface="Cambria" panose="02040503050406030204"/>
                          <a:cs typeface="Cambria" panose="02040503050406030204"/>
                        </a:rPr>
                        <a:t>es</a:t>
                      </a:r>
                      <a:r>
                        <a:rPr sz="800" b="1" spc="-4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800" b="1" spc="-5" dirty="0">
                          <a:latin typeface="Cambria" panose="02040503050406030204"/>
                          <a:cs typeface="Cambria" panose="02040503050406030204"/>
                        </a:rPr>
                        <a:t>*</a:t>
                      </a:r>
                      <a:r>
                        <a:rPr sz="800" b="1" dirty="0">
                          <a:latin typeface="Cambria" panose="02040503050406030204"/>
                          <a:cs typeface="Cambria" panose="02040503050406030204"/>
                        </a:rPr>
                        <a:t>/  </a:t>
                      </a:r>
                      <a:r>
                        <a:rPr sz="800" b="1" spc="-5" dirty="0">
                          <a:solidFill>
                            <a:srgbClr val="C00000"/>
                          </a:solidFill>
                          <a:latin typeface="Cambria" panose="02040503050406030204"/>
                          <a:cs typeface="Cambria" panose="02040503050406030204"/>
                        </a:rPr>
                        <a:t>free(list);</a:t>
                      </a:r>
                      <a:endParaRPr sz="8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15684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00" b="1" spc="-5" dirty="0">
                          <a:latin typeface="Cambria" panose="02040503050406030204"/>
                          <a:cs typeface="Cambria" panose="02040503050406030204"/>
                        </a:rPr>
                        <a:t>r</a:t>
                      </a:r>
                      <a:r>
                        <a:rPr sz="800" b="1" spc="5" dirty="0">
                          <a:latin typeface="Cambria" panose="02040503050406030204"/>
                          <a:cs typeface="Cambria" panose="02040503050406030204"/>
                        </a:rPr>
                        <a:t>e</a:t>
                      </a:r>
                      <a:r>
                        <a:rPr sz="800" b="1" spc="-10" dirty="0">
                          <a:latin typeface="Cambria" panose="02040503050406030204"/>
                          <a:cs typeface="Cambria" panose="02040503050406030204"/>
                        </a:rPr>
                        <a:t>t</a:t>
                      </a:r>
                      <a:r>
                        <a:rPr sz="800" b="1" spc="-5" dirty="0">
                          <a:latin typeface="Cambria" panose="02040503050406030204"/>
                          <a:cs typeface="Cambria" panose="02040503050406030204"/>
                        </a:rPr>
                        <a:t>ur</a:t>
                      </a:r>
                      <a:r>
                        <a:rPr sz="800" b="1" dirty="0">
                          <a:latin typeface="Cambria" panose="02040503050406030204"/>
                          <a:cs typeface="Cambria" panose="02040503050406030204"/>
                        </a:rPr>
                        <a:t>n</a:t>
                      </a:r>
                      <a:r>
                        <a:rPr sz="800" b="1" spc="-1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800" b="1" dirty="0">
                          <a:latin typeface="Cambria" panose="02040503050406030204"/>
                          <a:cs typeface="Cambria" panose="02040503050406030204"/>
                        </a:rPr>
                        <a:t>0;</a:t>
                      </a:r>
                      <a:endParaRPr sz="8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800" b="1" dirty="0">
                          <a:latin typeface="Cambria" panose="02040503050406030204"/>
                          <a:cs typeface="Cambria" panose="02040503050406030204"/>
                        </a:rPr>
                        <a:t>}</a:t>
                      </a:r>
                      <a:endParaRPr sz="8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93B6D2"/>
                      </a:solidFill>
                      <a:prstDash val="solid"/>
                    </a:lnL>
                    <a:lnR w="12700">
                      <a:solidFill>
                        <a:srgbClr val="93B6D2"/>
                      </a:solidFill>
                      <a:prstDash val="solid"/>
                    </a:lnR>
                    <a:lnB w="12700">
                      <a:solidFill>
                        <a:srgbClr val="93B6D2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vMerge="1">
                  <a:tcPr marL="0" marR="0" marT="0" marB="0">
                    <a:lnL w="12700">
                      <a:solidFill>
                        <a:srgbClr val="93B6D2"/>
                      </a:solidFill>
                      <a:prstDash val="solid"/>
                    </a:lnL>
                    <a:lnB w="12700">
                      <a:solidFill>
                        <a:srgbClr val="00AF50"/>
                      </a:solidFill>
                      <a:prstDash val="solid"/>
                    </a:lnB>
                  </a:tcPr>
                </a:tc>
              </a:tr>
              <a:tr h="316522">
                <a:tc gridSpan="6">
                  <a:txBody>
                    <a:bodyPr/>
                    <a:lstStyle/>
                    <a:p>
                      <a:pPr marR="22860" algn="ctr">
                        <a:lnSpc>
                          <a:spcPts val="2390"/>
                        </a:lnSpc>
                      </a:pPr>
                      <a:r>
                        <a:rPr sz="2200" b="1" spc="-10" dirty="0">
                          <a:solidFill>
                            <a:srgbClr val="FFFFFF"/>
                          </a:solidFill>
                          <a:latin typeface="Cambria" panose="02040503050406030204"/>
                          <a:cs typeface="Cambria" panose="02040503050406030204"/>
                        </a:rPr>
                        <a:t>S</a:t>
                      </a:r>
                      <a:r>
                        <a:rPr sz="2200" b="1" spc="-10" dirty="0">
                          <a:solidFill>
                            <a:srgbClr val="FFFFFF"/>
                          </a:solidFill>
                          <a:latin typeface="Cambria" panose="02040503050406030204"/>
                          <a:cs typeface="Cambria" panose="02040503050406030204"/>
                        </a:rPr>
                        <a:t>c</a:t>
                      </a:r>
                      <a:r>
                        <a:rPr sz="2200" b="1" spc="-15" dirty="0">
                          <a:solidFill>
                            <a:srgbClr val="FFFFFF"/>
                          </a:solidFill>
                          <a:latin typeface="Cambria" panose="02040503050406030204"/>
                          <a:cs typeface="Cambria" panose="02040503050406030204"/>
                        </a:rPr>
                        <a:t>h</a:t>
                      </a:r>
                      <a:r>
                        <a:rPr sz="2200" b="1" spc="-15" dirty="0">
                          <a:solidFill>
                            <a:srgbClr val="FFFFFF"/>
                          </a:solidFill>
                          <a:latin typeface="Cambria" panose="02040503050406030204"/>
                          <a:cs typeface="Cambria" panose="02040503050406030204"/>
                        </a:rPr>
                        <a:t>oo</a:t>
                      </a:r>
                      <a:r>
                        <a:rPr sz="2200" b="1" dirty="0">
                          <a:solidFill>
                            <a:srgbClr val="FFFFFF"/>
                          </a:solidFill>
                          <a:latin typeface="Cambria" panose="02040503050406030204"/>
                          <a:cs typeface="Cambria" panose="02040503050406030204"/>
                        </a:rPr>
                        <a:t>l</a:t>
                      </a:r>
                      <a:r>
                        <a:rPr sz="2200" b="1" spc="-60" dirty="0">
                          <a:solidFill>
                            <a:srgbClr val="FFFFFF"/>
                          </a:solidFill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2200" b="1" dirty="0">
                          <a:solidFill>
                            <a:srgbClr val="FFFFFF"/>
                          </a:solidFill>
                          <a:latin typeface="Cambria" panose="02040503050406030204"/>
                          <a:cs typeface="Cambria" panose="02040503050406030204"/>
                        </a:rPr>
                        <a:t>of</a:t>
                      </a:r>
                      <a:r>
                        <a:rPr sz="2200" b="1" spc="-50" dirty="0">
                          <a:solidFill>
                            <a:srgbClr val="FFFFFF"/>
                          </a:solidFill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2200" b="1" spc="-15" dirty="0">
                          <a:solidFill>
                            <a:srgbClr val="FFFFFF"/>
                          </a:solidFill>
                          <a:latin typeface="Cambria" panose="02040503050406030204"/>
                          <a:cs typeface="Cambria" panose="02040503050406030204"/>
                        </a:rPr>
                        <a:t>C</a:t>
                      </a:r>
                      <a:r>
                        <a:rPr sz="2200" b="1" dirty="0">
                          <a:solidFill>
                            <a:srgbClr val="FFFFFF"/>
                          </a:solidFill>
                          <a:latin typeface="Cambria" panose="02040503050406030204"/>
                          <a:cs typeface="Cambria" panose="02040503050406030204"/>
                        </a:rPr>
                        <a:t>o</a:t>
                      </a:r>
                      <a:r>
                        <a:rPr sz="2200" b="1" spc="-20" dirty="0">
                          <a:solidFill>
                            <a:srgbClr val="FFFFFF"/>
                          </a:solidFill>
                          <a:latin typeface="Cambria" panose="02040503050406030204"/>
                          <a:cs typeface="Cambria" panose="02040503050406030204"/>
                        </a:rPr>
                        <a:t>m</a:t>
                      </a:r>
                      <a:r>
                        <a:rPr sz="2200" b="1" spc="-10" dirty="0">
                          <a:solidFill>
                            <a:srgbClr val="FFFFFF"/>
                          </a:solidFill>
                          <a:latin typeface="Cambria" panose="02040503050406030204"/>
                          <a:cs typeface="Cambria" panose="02040503050406030204"/>
                        </a:rPr>
                        <a:t>p</a:t>
                      </a:r>
                      <a:r>
                        <a:rPr sz="2200" b="1" spc="-25" dirty="0">
                          <a:solidFill>
                            <a:srgbClr val="FFFFFF"/>
                          </a:solidFill>
                          <a:latin typeface="Cambria" panose="02040503050406030204"/>
                          <a:cs typeface="Cambria" panose="02040503050406030204"/>
                        </a:rPr>
                        <a:t>u</a:t>
                      </a:r>
                      <a:r>
                        <a:rPr sz="2200" b="1" spc="-40" dirty="0">
                          <a:solidFill>
                            <a:srgbClr val="FFFFFF"/>
                          </a:solidFill>
                          <a:latin typeface="Cambria" panose="02040503050406030204"/>
                          <a:cs typeface="Cambria" panose="02040503050406030204"/>
                        </a:rPr>
                        <a:t>t</a:t>
                      </a:r>
                      <a:r>
                        <a:rPr sz="2200" b="1" spc="-15" dirty="0">
                          <a:solidFill>
                            <a:srgbClr val="FFFFFF"/>
                          </a:solidFill>
                          <a:latin typeface="Cambria" panose="02040503050406030204"/>
                          <a:cs typeface="Cambria" panose="02040503050406030204"/>
                        </a:rPr>
                        <a:t>e</a:t>
                      </a:r>
                      <a:r>
                        <a:rPr sz="2200" b="1" dirty="0">
                          <a:solidFill>
                            <a:srgbClr val="FFFFFF"/>
                          </a:solidFill>
                          <a:latin typeface="Cambria" panose="02040503050406030204"/>
                          <a:cs typeface="Cambria" panose="02040503050406030204"/>
                        </a:rPr>
                        <a:t>r</a:t>
                      </a:r>
                      <a:r>
                        <a:rPr sz="2200" b="1" spc="-90" dirty="0">
                          <a:solidFill>
                            <a:srgbClr val="FFFFFF"/>
                          </a:solidFill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FFFFFF"/>
                          </a:solidFill>
                          <a:latin typeface="Cambria" panose="02040503050406030204"/>
                          <a:cs typeface="Cambria" panose="02040503050406030204"/>
                        </a:rPr>
                        <a:t>E</a:t>
                      </a:r>
                      <a:r>
                        <a:rPr sz="2200" b="1" spc="-20" dirty="0">
                          <a:solidFill>
                            <a:srgbClr val="FFFFFF"/>
                          </a:solidFill>
                          <a:latin typeface="Cambria" panose="02040503050406030204"/>
                          <a:cs typeface="Cambria" panose="02040503050406030204"/>
                        </a:rPr>
                        <a:t>n</a:t>
                      </a:r>
                      <a:r>
                        <a:rPr sz="2200" b="1" spc="-5" dirty="0">
                          <a:solidFill>
                            <a:srgbClr val="FFFFFF"/>
                          </a:solidFill>
                          <a:latin typeface="Cambria" panose="02040503050406030204"/>
                          <a:cs typeface="Cambria" panose="02040503050406030204"/>
                        </a:rPr>
                        <a:t>g</a:t>
                      </a:r>
                      <a:r>
                        <a:rPr sz="2200" b="1" spc="-20" dirty="0">
                          <a:solidFill>
                            <a:srgbClr val="FFFFFF"/>
                          </a:solidFill>
                          <a:latin typeface="Cambria" panose="02040503050406030204"/>
                          <a:cs typeface="Cambria" panose="02040503050406030204"/>
                        </a:rPr>
                        <a:t>i</a:t>
                      </a:r>
                      <a:r>
                        <a:rPr sz="2200" b="1" spc="-30" dirty="0">
                          <a:solidFill>
                            <a:srgbClr val="FFFFFF"/>
                          </a:solidFill>
                          <a:latin typeface="Cambria" panose="02040503050406030204"/>
                          <a:cs typeface="Cambria" panose="02040503050406030204"/>
                        </a:rPr>
                        <a:t>n</a:t>
                      </a:r>
                      <a:r>
                        <a:rPr sz="2200" b="1" spc="-30" dirty="0">
                          <a:solidFill>
                            <a:srgbClr val="FFFFFF"/>
                          </a:solidFill>
                          <a:latin typeface="Cambria" panose="02040503050406030204"/>
                          <a:cs typeface="Cambria" panose="02040503050406030204"/>
                        </a:rPr>
                        <a:t>e</a:t>
                      </a:r>
                      <a:r>
                        <a:rPr sz="2200" b="1" spc="-15" dirty="0">
                          <a:solidFill>
                            <a:srgbClr val="FFFFFF"/>
                          </a:solidFill>
                          <a:latin typeface="Cambria" panose="02040503050406030204"/>
                          <a:cs typeface="Cambria" panose="02040503050406030204"/>
                        </a:rPr>
                        <a:t>e</a:t>
                      </a:r>
                      <a:r>
                        <a:rPr sz="2200" b="1" spc="-25" dirty="0">
                          <a:solidFill>
                            <a:srgbClr val="FFFFFF"/>
                          </a:solidFill>
                          <a:latin typeface="Cambria" panose="02040503050406030204"/>
                          <a:cs typeface="Cambria" panose="02040503050406030204"/>
                        </a:rPr>
                        <a:t>r</a:t>
                      </a:r>
                      <a:r>
                        <a:rPr sz="2200" b="1" spc="-15" dirty="0">
                          <a:solidFill>
                            <a:srgbClr val="FFFFFF"/>
                          </a:solidFill>
                          <a:latin typeface="Cambria" panose="02040503050406030204"/>
                          <a:cs typeface="Cambria" panose="02040503050406030204"/>
                        </a:rPr>
                        <a:t>i</a:t>
                      </a:r>
                      <a:r>
                        <a:rPr sz="2200" b="1" spc="-30" dirty="0">
                          <a:solidFill>
                            <a:srgbClr val="FFFFFF"/>
                          </a:solidFill>
                          <a:latin typeface="Cambria" panose="02040503050406030204"/>
                          <a:cs typeface="Cambria" panose="02040503050406030204"/>
                        </a:rPr>
                        <a:t>n</a:t>
                      </a:r>
                      <a:r>
                        <a:rPr sz="2200" b="1" dirty="0">
                          <a:solidFill>
                            <a:srgbClr val="FFFFFF"/>
                          </a:solidFill>
                          <a:latin typeface="Cambria" panose="02040503050406030204"/>
                          <a:cs typeface="Cambria" panose="02040503050406030204"/>
                        </a:rPr>
                        <a:t>g</a:t>
                      </a:r>
                      <a:endParaRPr sz="22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AF50"/>
                      </a:solidFill>
                      <a:prstDash val="solid"/>
                    </a:lnL>
                    <a:lnR w="12700">
                      <a:solidFill>
                        <a:srgbClr val="00AF50"/>
                      </a:solidFill>
                      <a:prstDash val="solid"/>
                    </a:lnR>
                    <a:lnB w="12700">
                      <a:solidFill>
                        <a:srgbClr val="00AF50"/>
                      </a:solidFill>
                      <a:prstDash val="solid"/>
                    </a:lnB>
                    <a:solidFill>
                      <a:srgbClr val="008000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11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79525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90550" y="1279525"/>
            <a:ext cx="2366010" cy="228600"/>
          </a:xfrm>
          <a:custGeom>
            <a:avLst/>
            <a:gdLst/>
            <a:ahLst/>
            <a:cxnLst/>
            <a:rect l="l" t="t" r="r" b="b"/>
            <a:pathLst>
              <a:path w="2366010" h="228600">
                <a:moveTo>
                  <a:pt x="0" y="228600"/>
                </a:moveTo>
                <a:lnTo>
                  <a:pt x="2365756" y="228600"/>
                </a:lnTo>
                <a:lnTo>
                  <a:pt x="2365756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553200" y="1279525"/>
            <a:ext cx="2590800" cy="228600"/>
          </a:xfrm>
          <a:custGeom>
            <a:avLst/>
            <a:gdLst/>
            <a:ahLst/>
            <a:cxnLst/>
            <a:rect l="l" t="t" r="r" b="b"/>
            <a:pathLst>
              <a:path w="2590800" h="228600">
                <a:moveTo>
                  <a:pt x="0" y="228600"/>
                </a:moveTo>
                <a:lnTo>
                  <a:pt x="2590800" y="228600"/>
                </a:lnTo>
                <a:lnTo>
                  <a:pt x="2590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585" y="488645"/>
            <a:ext cx="72009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0000"/>
                </a:solidFill>
              </a:rPr>
              <a:t>Dynamic</a:t>
            </a:r>
            <a:r>
              <a:rPr sz="2800" spc="-15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Memory</a:t>
            </a:r>
            <a:r>
              <a:rPr sz="2800" spc="5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Allocation </a:t>
            </a:r>
            <a:r>
              <a:rPr sz="2800" spc="-10" dirty="0">
                <a:solidFill>
                  <a:srgbClr val="000000"/>
                </a:solidFill>
              </a:rPr>
              <a:t>Example</a:t>
            </a:r>
            <a:r>
              <a:rPr sz="2800" spc="-5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cont…</a:t>
            </a:r>
            <a:endParaRPr sz="28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153400" y="537044"/>
            <a:ext cx="928395" cy="68215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8" name="object 8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160858" y="1625625"/>
            <a:ext cx="4580890" cy="4745990"/>
          </a:xfrm>
          <a:custGeom>
            <a:avLst/>
            <a:gdLst/>
            <a:ahLst/>
            <a:cxnLst/>
            <a:rect l="l" t="t" r="r" b="b"/>
            <a:pathLst>
              <a:path w="4580890" h="4745990">
                <a:moveTo>
                  <a:pt x="0" y="4745863"/>
                </a:moveTo>
                <a:lnTo>
                  <a:pt x="4580509" y="4745863"/>
                </a:lnTo>
                <a:lnTo>
                  <a:pt x="4580509" y="0"/>
                </a:lnTo>
                <a:lnTo>
                  <a:pt x="0" y="0"/>
                </a:lnTo>
                <a:lnTo>
                  <a:pt x="0" y="4745863"/>
                </a:lnTo>
                <a:close/>
              </a:path>
            </a:pathLst>
          </a:custGeom>
          <a:ln w="12700">
            <a:solidFill>
              <a:srgbClr val="93B6D2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39674" y="1622043"/>
            <a:ext cx="4127500" cy="463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73275">
              <a:lnSpc>
                <a:spcPct val="120000"/>
              </a:lnSpc>
              <a:spcBef>
                <a:spcPts val="100"/>
              </a:spcBef>
            </a:pPr>
            <a:r>
              <a:rPr sz="1800" b="1" spc="-5" dirty="0">
                <a:latin typeface="Cambria" panose="02040503050406030204"/>
                <a:cs typeface="Cambria" panose="02040503050406030204"/>
              </a:rPr>
              <a:t>#include &lt;stdio.h&gt; </a:t>
            </a:r>
            <a:r>
              <a:rPr sz="1800" b="1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b="1" spc="-5" dirty="0">
                <a:latin typeface="Cambria" panose="02040503050406030204"/>
                <a:cs typeface="Cambria" panose="02040503050406030204"/>
              </a:rPr>
              <a:t>#include</a:t>
            </a:r>
            <a:r>
              <a:rPr sz="1800" b="1" spc="-6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b="1" spc="-5" dirty="0">
                <a:latin typeface="Cambria" panose="02040503050406030204"/>
                <a:cs typeface="Cambria" panose="02040503050406030204"/>
              </a:rPr>
              <a:t>&lt;stdlib.h&gt; </a:t>
            </a:r>
            <a:r>
              <a:rPr sz="1800" b="1" spc="-38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b="1" spc="-5" dirty="0">
                <a:latin typeface="Cambria" panose="02040503050406030204"/>
                <a:cs typeface="Cambria" panose="02040503050406030204"/>
              </a:rPr>
              <a:t>int</a:t>
            </a:r>
            <a:r>
              <a:rPr sz="1800" b="1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b="1" spc="-5" dirty="0">
                <a:latin typeface="Cambria" panose="02040503050406030204"/>
                <a:cs typeface="Cambria" panose="02040503050406030204"/>
              </a:rPr>
              <a:t>main()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dirty="0">
                <a:latin typeface="Cambria" panose="02040503050406030204"/>
                <a:cs typeface="Cambria" panose="02040503050406030204"/>
              </a:rPr>
              <a:t>{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213360">
              <a:lnSpc>
                <a:spcPct val="100000"/>
              </a:lnSpc>
              <a:spcBef>
                <a:spcPts val="435"/>
              </a:spcBef>
            </a:pPr>
            <a:r>
              <a:rPr sz="1800" b="1" spc="-5" dirty="0">
                <a:latin typeface="Cambria" panose="02040503050406030204"/>
                <a:cs typeface="Cambria" panose="02040503050406030204"/>
              </a:rPr>
              <a:t>int</a:t>
            </a:r>
            <a:r>
              <a:rPr sz="1800" b="1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b="1" spc="-15" dirty="0">
                <a:latin typeface="Cambria" panose="02040503050406030204"/>
                <a:cs typeface="Cambria" panose="02040503050406030204"/>
              </a:rPr>
              <a:t>n,i,*ptr,sum=0;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213360" marR="5080">
              <a:lnSpc>
                <a:spcPct val="120000"/>
              </a:lnSpc>
            </a:pPr>
            <a:r>
              <a:rPr sz="1800" b="1" spc="-5" dirty="0">
                <a:latin typeface="Cambria" panose="02040503050406030204"/>
                <a:cs typeface="Cambria" panose="02040503050406030204"/>
              </a:rPr>
              <a:t>printf("Enter</a:t>
            </a:r>
            <a:r>
              <a:rPr sz="1800" b="1" spc="-3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b="1" dirty="0">
                <a:latin typeface="Cambria" panose="02040503050406030204"/>
                <a:cs typeface="Cambria" panose="02040503050406030204"/>
              </a:rPr>
              <a:t>number</a:t>
            </a:r>
            <a:r>
              <a:rPr sz="1800" b="1" spc="-5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b="1" spc="-5" dirty="0">
                <a:latin typeface="Cambria" panose="02040503050406030204"/>
                <a:cs typeface="Cambria" panose="02040503050406030204"/>
              </a:rPr>
              <a:t>of</a:t>
            </a:r>
            <a:r>
              <a:rPr sz="1800" b="1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b="1" dirty="0">
                <a:latin typeface="Cambria" panose="02040503050406030204"/>
                <a:cs typeface="Cambria" panose="02040503050406030204"/>
              </a:rPr>
              <a:t>elements:</a:t>
            </a:r>
            <a:r>
              <a:rPr sz="1800" b="1" spc="-6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b="1" spc="-5" dirty="0">
                <a:latin typeface="Cambria" panose="02040503050406030204"/>
                <a:cs typeface="Cambria" panose="02040503050406030204"/>
              </a:rPr>
              <a:t>"); </a:t>
            </a:r>
            <a:r>
              <a:rPr sz="1800" b="1" spc="-38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b="1" spc="-5" dirty="0">
                <a:latin typeface="Cambria" panose="02040503050406030204"/>
                <a:cs typeface="Cambria" panose="02040503050406030204"/>
              </a:rPr>
              <a:t>scanf("%d",&amp;n); </a:t>
            </a:r>
            <a:r>
              <a:rPr sz="1800" b="1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b="1" spc="-5" dirty="0">
                <a:latin typeface="Cambria" panose="02040503050406030204"/>
                <a:cs typeface="Cambria" panose="02040503050406030204"/>
              </a:rPr>
              <a:t>ptr=(int*)malloc(n*sizeof(int));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213360" marR="381000">
              <a:lnSpc>
                <a:spcPct val="120000"/>
              </a:lnSpc>
            </a:pPr>
            <a:r>
              <a:rPr sz="1800" b="1" dirty="0">
                <a:solidFill>
                  <a:srgbClr val="C00000"/>
                </a:solidFill>
                <a:latin typeface="Cambria" panose="02040503050406030204"/>
                <a:cs typeface="Cambria" panose="02040503050406030204"/>
              </a:rPr>
              <a:t>//</a:t>
            </a:r>
            <a:r>
              <a:rPr sz="1800" b="1" spc="5" dirty="0">
                <a:solidFill>
                  <a:srgbClr val="C0000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mbria" panose="02040503050406030204"/>
                <a:cs typeface="Cambria" panose="02040503050406030204"/>
              </a:rPr>
              <a:t>ptr=(int*)calloc(n,</a:t>
            </a:r>
            <a:r>
              <a:rPr sz="1800" b="1" spc="10" dirty="0">
                <a:solidFill>
                  <a:srgbClr val="C0000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mbria" panose="02040503050406030204"/>
                <a:cs typeface="Cambria" panose="02040503050406030204"/>
              </a:rPr>
              <a:t>sizeof(int)); </a:t>
            </a:r>
            <a:r>
              <a:rPr sz="1800" b="1" spc="-385" dirty="0">
                <a:solidFill>
                  <a:srgbClr val="C0000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800" b="1" spc="-5" dirty="0">
                <a:latin typeface="Cambria" panose="02040503050406030204"/>
                <a:cs typeface="Cambria" panose="02040503050406030204"/>
              </a:rPr>
              <a:t>if(ptr==NULL)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213360">
              <a:lnSpc>
                <a:spcPct val="100000"/>
              </a:lnSpc>
              <a:spcBef>
                <a:spcPts val="435"/>
              </a:spcBef>
            </a:pPr>
            <a:r>
              <a:rPr sz="1800" b="1" dirty="0">
                <a:latin typeface="Cambria" panose="02040503050406030204"/>
                <a:cs typeface="Cambria" panose="02040503050406030204"/>
              </a:rPr>
              <a:t>{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417830">
              <a:lnSpc>
                <a:spcPct val="100000"/>
              </a:lnSpc>
              <a:spcBef>
                <a:spcPts val="635"/>
              </a:spcBef>
            </a:pPr>
            <a:r>
              <a:rPr sz="1600" b="1" spc="-10" dirty="0">
                <a:latin typeface="Cambria" panose="02040503050406030204"/>
                <a:cs typeface="Cambria" panose="02040503050406030204"/>
              </a:rPr>
              <a:t>printf("Error!</a:t>
            </a:r>
            <a:r>
              <a:rPr sz="1600" b="1" spc="2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b="1" spc="-10" dirty="0">
                <a:latin typeface="Cambria" panose="02040503050406030204"/>
                <a:cs typeface="Cambria" panose="02040503050406030204"/>
              </a:rPr>
              <a:t>memory</a:t>
            </a:r>
            <a:r>
              <a:rPr sz="1600" b="1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b="1" spc="-5" dirty="0">
                <a:latin typeface="Cambria" panose="02040503050406030204"/>
                <a:cs typeface="Cambria" panose="02040503050406030204"/>
              </a:rPr>
              <a:t>not</a:t>
            </a:r>
            <a:r>
              <a:rPr sz="1600" b="1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b="1" spc="-20" dirty="0">
                <a:latin typeface="Cambria" panose="02040503050406030204"/>
                <a:cs typeface="Cambria" panose="02040503050406030204"/>
              </a:rPr>
              <a:t>allocated.");</a:t>
            </a:r>
            <a:endParaRPr sz="1600">
              <a:latin typeface="Cambria" panose="02040503050406030204"/>
              <a:cs typeface="Cambria" panose="02040503050406030204"/>
            </a:endParaRPr>
          </a:p>
          <a:p>
            <a:pPr marL="417830">
              <a:lnSpc>
                <a:spcPct val="100000"/>
              </a:lnSpc>
              <a:spcBef>
                <a:spcPts val="470"/>
              </a:spcBef>
            </a:pPr>
            <a:r>
              <a:rPr sz="1800" b="1" spc="-10" dirty="0">
                <a:latin typeface="Cambria" panose="02040503050406030204"/>
                <a:cs typeface="Cambria" panose="02040503050406030204"/>
              </a:rPr>
              <a:t>return;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213360">
              <a:lnSpc>
                <a:spcPct val="100000"/>
              </a:lnSpc>
              <a:spcBef>
                <a:spcPts val="430"/>
              </a:spcBef>
            </a:pPr>
            <a:r>
              <a:rPr sz="1800" b="1" dirty="0">
                <a:latin typeface="Cambria" panose="02040503050406030204"/>
                <a:cs typeface="Cambria" panose="02040503050406030204"/>
              </a:rPr>
              <a:t>}</a:t>
            </a:r>
            <a:endParaRPr sz="18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56305" y="1213980"/>
            <a:ext cx="3597275" cy="36957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i="1" spc="-1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Fi</a:t>
            </a:r>
            <a:r>
              <a:rPr sz="1800" i="1" spc="-1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00" i="1" spc="-1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800" i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2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sum</a:t>
            </a:r>
            <a:r>
              <a:rPr sz="1800" i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800" i="1" spc="1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2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00" i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1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el</a:t>
            </a:r>
            <a:r>
              <a:rPr sz="1800" i="1" spc="-2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em</a:t>
            </a:r>
            <a:r>
              <a:rPr sz="1800" i="1" spc="-20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i="1" spc="-1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nt</a:t>
            </a:r>
            <a:r>
              <a:rPr sz="1800" i="1" spc="-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800" i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1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ent</a:t>
            </a:r>
            <a:r>
              <a:rPr sz="1800" i="1" spc="-1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i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red</a:t>
            </a:r>
            <a:r>
              <a:rPr sz="1800" i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800" i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1800" i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2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us</a:t>
            </a:r>
            <a:r>
              <a:rPr sz="1800" i="1" spc="-2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i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792090" y="1634032"/>
            <a:ext cx="4191000" cy="4672330"/>
          </a:xfrm>
          <a:custGeom>
            <a:avLst/>
            <a:gdLst/>
            <a:ahLst/>
            <a:cxnLst/>
            <a:rect l="l" t="t" r="r" b="b"/>
            <a:pathLst>
              <a:path w="4191000" h="4672330">
                <a:moveTo>
                  <a:pt x="0" y="4672076"/>
                </a:moveTo>
                <a:lnTo>
                  <a:pt x="4190999" y="4672076"/>
                </a:lnTo>
                <a:lnTo>
                  <a:pt x="4190999" y="0"/>
                </a:lnTo>
                <a:lnTo>
                  <a:pt x="0" y="0"/>
                </a:lnTo>
                <a:lnTo>
                  <a:pt x="0" y="4672076"/>
                </a:lnTo>
                <a:close/>
              </a:path>
            </a:pathLst>
          </a:custGeom>
          <a:ln w="12700">
            <a:solidFill>
              <a:srgbClr val="93B6D2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002784" y="1684147"/>
            <a:ext cx="32512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mbria" panose="02040503050406030204"/>
                <a:cs typeface="Cambria" panose="02040503050406030204"/>
              </a:rPr>
              <a:t>printf("Enter</a:t>
            </a:r>
            <a:r>
              <a:rPr sz="1600" b="1" spc="2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b="1" spc="-5" dirty="0">
                <a:latin typeface="Cambria" panose="02040503050406030204"/>
                <a:cs typeface="Cambria" panose="02040503050406030204"/>
              </a:rPr>
              <a:t>elements</a:t>
            </a:r>
            <a:r>
              <a:rPr sz="1600" b="1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b="1" spc="-5" dirty="0">
                <a:latin typeface="Cambria" panose="02040503050406030204"/>
                <a:cs typeface="Cambria" panose="02040503050406030204"/>
              </a:rPr>
              <a:t>of </a:t>
            </a:r>
            <a:r>
              <a:rPr sz="1600" b="1" spc="-20" dirty="0">
                <a:latin typeface="Cambria" panose="02040503050406030204"/>
                <a:cs typeface="Cambria" panose="02040503050406030204"/>
              </a:rPr>
              <a:t>array:</a:t>
            </a:r>
            <a:r>
              <a:rPr sz="1600" b="1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b="1" spc="-10" dirty="0">
                <a:latin typeface="Cambria" panose="02040503050406030204"/>
                <a:cs typeface="Cambria" panose="02040503050406030204"/>
              </a:rPr>
              <a:t>");</a:t>
            </a:r>
            <a:endParaRPr sz="16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50" dirty="0"/>
              <a:t>S</a:t>
            </a:r>
            <a:r>
              <a:rPr spc="-75" dirty="0"/>
              <a:t>c</a:t>
            </a:r>
            <a:r>
              <a:rPr spc="-120" dirty="0"/>
              <a:t>h</a:t>
            </a:r>
            <a:r>
              <a:rPr spc="-105" dirty="0"/>
              <a:t>oo</a:t>
            </a:r>
            <a:r>
              <a:rPr spc="-85" dirty="0"/>
              <a:t>l</a:t>
            </a:r>
            <a:r>
              <a:rPr spc="-60" dirty="0"/>
              <a:t> </a:t>
            </a:r>
            <a:r>
              <a:rPr spc="-70" dirty="0"/>
              <a:t>of</a:t>
            </a:r>
            <a:r>
              <a:rPr spc="-50" dirty="0"/>
              <a:t> </a:t>
            </a:r>
            <a:r>
              <a:rPr spc="-45" dirty="0"/>
              <a:t>C</a:t>
            </a:r>
            <a:r>
              <a:rPr spc="-90" dirty="0"/>
              <a:t>o</a:t>
            </a:r>
            <a:r>
              <a:rPr spc="-155" dirty="0"/>
              <a:t>m</a:t>
            </a:r>
            <a:r>
              <a:rPr spc="-105" dirty="0"/>
              <a:t>p</a:t>
            </a:r>
            <a:r>
              <a:rPr spc="-130" dirty="0"/>
              <a:t>u</a:t>
            </a:r>
            <a:r>
              <a:rPr spc="-105" dirty="0"/>
              <a:t>t</a:t>
            </a:r>
            <a:r>
              <a:rPr spc="-114" dirty="0"/>
              <a:t>e</a:t>
            </a:r>
            <a:r>
              <a:rPr spc="-110" dirty="0"/>
              <a:t>r</a:t>
            </a:r>
            <a:r>
              <a:rPr spc="-90" dirty="0"/>
              <a:t> </a:t>
            </a:r>
            <a:r>
              <a:rPr spc="-60" dirty="0"/>
              <a:t>E</a:t>
            </a:r>
            <a:r>
              <a:rPr spc="-80" dirty="0"/>
              <a:t>n</a:t>
            </a:r>
            <a:r>
              <a:rPr spc="-95" dirty="0"/>
              <a:t>g</a:t>
            </a:r>
            <a:r>
              <a:rPr spc="-75" dirty="0"/>
              <a:t>i</a:t>
            </a:r>
            <a:r>
              <a:rPr spc="-135" dirty="0"/>
              <a:t>n</a:t>
            </a:r>
            <a:r>
              <a:rPr spc="-130" dirty="0"/>
              <a:t>e</a:t>
            </a:r>
            <a:r>
              <a:rPr spc="-114" dirty="0"/>
              <a:t>e</a:t>
            </a:r>
            <a:r>
              <a:rPr spc="-135" dirty="0"/>
              <a:t>r</a:t>
            </a:r>
            <a:r>
              <a:rPr spc="-100" dirty="0"/>
              <a:t>i</a:t>
            </a:r>
            <a:r>
              <a:rPr spc="-135" dirty="0"/>
              <a:t>n</a:t>
            </a:r>
            <a:r>
              <a:rPr spc="-60" dirty="0"/>
              <a:t>g</a:t>
            </a:r>
            <a:endParaRPr spc="-60" dirty="0"/>
          </a:p>
        </p:txBody>
      </p:sp>
      <p:sp>
        <p:nvSpPr>
          <p:cNvPr id="15" name="object 15"/>
          <p:cNvSpPr txBox="1"/>
          <p:nvPr/>
        </p:nvSpPr>
        <p:spPr>
          <a:xfrm>
            <a:off x="5048503" y="2220239"/>
            <a:ext cx="2243455" cy="23666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5"/>
              </a:spcBef>
            </a:pPr>
            <a:r>
              <a:rPr sz="1600" b="1" spc="-5" dirty="0">
                <a:latin typeface="Cambria" panose="02040503050406030204"/>
                <a:cs typeface="Cambria" panose="02040503050406030204"/>
              </a:rPr>
              <a:t>for(i=0;i&lt;n;++i)</a:t>
            </a:r>
            <a:endParaRPr sz="1600">
              <a:latin typeface="Cambria" panose="02040503050406030204"/>
              <a:cs typeface="Cambria" panose="02040503050406030204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b="1" spc="-5" dirty="0">
                <a:latin typeface="Cambria" panose="02040503050406030204"/>
                <a:cs typeface="Cambria" panose="02040503050406030204"/>
              </a:rPr>
              <a:t>{</a:t>
            </a:r>
            <a:endParaRPr sz="1600">
              <a:latin typeface="Cambria" panose="02040503050406030204"/>
              <a:cs typeface="Cambria" panose="02040503050406030204"/>
            </a:endParaRPr>
          </a:p>
          <a:p>
            <a:pPr marL="189230" marR="327660">
              <a:lnSpc>
                <a:spcPct val="120000"/>
              </a:lnSpc>
            </a:pPr>
            <a:r>
              <a:rPr sz="1600" b="1" spc="-5" dirty="0">
                <a:latin typeface="Cambria" panose="02040503050406030204"/>
                <a:cs typeface="Cambria" panose="02040503050406030204"/>
              </a:rPr>
              <a:t>s</a:t>
            </a:r>
            <a:r>
              <a:rPr sz="1600" b="1" spc="-10" dirty="0">
                <a:latin typeface="Cambria" panose="02040503050406030204"/>
                <a:cs typeface="Cambria" panose="02040503050406030204"/>
              </a:rPr>
              <a:t>ca</a:t>
            </a:r>
            <a:r>
              <a:rPr sz="1600" b="1" spc="-15" dirty="0">
                <a:latin typeface="Cambria" panose="02040503050406030204"/>
                <a:cs typeface="Cambria" panose="02040503050406030204"/>
              </a:rPr>
              <a:t>n</a:t>
            </a:r>
            <a:r>
              <a:rPr sz="1600" b="1" spc="-10" dirty="0">
                <a:latin typeface="Cambria" panose="02040503050406030204"/>
                <a:cs typeface="Cambria" panose="02040503050406030204"/>
              </a:rPr>
              <a:t>f("%</a:t>
            </a:r>
            <a:r>
              <a:rPr sz="1600" b="1" spc="-15" dirty="0">
                <a:latin typeface="Cambria" panose="02040503050406030204"/>
                <a:cs typeface="Cambria" panose="02040503050406030204"/>
              </a:rPr>
              <a:t>d</a:t>
            </a:r>
            <a:r>
              <a:rPr sz="1600" b="1" spc="-10" dirty="0">
                <a:latin typeface="Cambria" panose="02040503050406030204"/>
                <a:cs typeface="Cambria" panose="02040503050406030204"/>
              </a:rPr>
              <a:t>"</a:t>
            </a:r>
            <a:r>
              <a:rPr sz="1600" b="1" spc="5" dirty="0">
                <a:latin typeface="Cambria" panose="02040503050406030204"/>
                <a:cs typeface="Cambria" panose="02040503050406030204"/>
              </a:rPr>
              <a:t>,</a:t>
            </a:r>
            <a:r>
              <a:rPr sz="1600" b="1" spc="-15" dirty="0">
                <a:latin typeface="Cambria" panose="02040503050406030204"/>
                <a:cs typeface="Cambria" panose="02040503050406030204"/>
              </a:rPr>
              <a:t>p</a:t>
            </a:r>
            <a:r>
              <a:rPr sz="1600" b="1" spc="-5" dirty="0">
                <a:latin typeface="Cambria" panose="02040503050406030204"/>
                <a:cs typeface="Cambria" panose="02040503050406030204"/>
              </a:rPr>
              <a:t>t</a:t>
            </a:r>
            <a:r>
              <a:rPr sz="1600" b="1" spc="-10" dirty="0">
                <a:latin typeface="Cambria" panose="02040503050406030204"/>
                <a:cs typeface="Cambria" panose="02040503050406030204"/>
              </a:rPr>
              <a:t>r+</a:t>
            </a:r>
            <a:r>
              <a:rPr sz="1600" b="1" dirty="0">
                <a:latin typeface="Cambria" panose="02040503050406030204"/>
                <a:cs typeface="Cambria" panose="02040503050406030204"/>
              </a:rPr>
              <a:t>i);  </a:t>
            </a:r>
            <a:r>
              <a:rPr sz="1600" b="1" spc="-10" dirty="0">
                <a:solidFill>
                  <a:srgbClr val="C00000"/>
                </a:solidFill>
                <a:latin typeface="Cambria" panose="02040503050406030204"/>
                <a:cs typeface="Cambria" panose="02040503050406030204"/>
              </a:rPr>
              <a:t>sum+=*(ptr+i);</a:t>
            </a:r>
            <a:endParaRPr sz="1600">
              <a:latin typeface="Cambria" panose="02040503050406030204"/>
              <a:cs typeface="Cambria" panose="02040503050406030204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latin typeface="Cambria" panose="02040503050406030204"/>
                <a:cs typeface="Cambria" panose="02040503050406030204"/>
              </a:rPr>
              <a:t>}</a:t>
            </a:r>
            <a:endParaRPr sz="1600">
              <a:latin typeface="Cambria" panose="02040503050406030204"/>
              <a:cs typeface="Cambria" panose="02040503050406030204"/>
            </a:endParaRPr>
          </a:p>
          <a:p>
            <a:pPr marL="12700" marR="5080">
              <a:lnSpc>
                <a:spcPct val="120000"/>
              </a:lnSpc>
              <a:spcBef>
                <a:spcPts val="5"/>
              </a:spcBef>
            </a:pPr>
            <a:r>
              <a:rPr sz="1600" b="1" spc="-10" dirty="0">
                <a:latin typeface="Cambria" panose="02040503050406030204"/>
                <a:cs typeface="Cambria" panose="02040503050406030204"/>
              </a:rPr>
              <a:t>printf("Sum=%d",sum); </a:t>
            </a:r>
            <a:r>
              <a:rPr sz="1600" b="1" spc="-34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b="1" spc="-10" dirty="0">
                <a:latin typeface="Cambria" panose="02040503050406030204"/>
                <a:cs typeface="Cambria" panose="02040503050406030204"/>
              </a:rPr>
              <a:t>free(ptr);</a:t>
            </a:r>
            <a:endParaRPr sz="1600">
              <a:latin typeface="Cambria" panose="02040503050406030204"/>
              <a:cs typeface="Cambria" panose="02040503050406030204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spc="-10" dirty="0">
                <a:latin typeface="Cambria" panose="02040503050406030204"/>
                <a:cs typeface="Cambria" panose="02040503050406030204"/>
              </a:rPr>
              <a:t>return</a:t>
            </a:r>
            <a:r>
              <a:rPr sz="1600" b="1" spc="-4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b="1" spc="-10" dirty="0">
                <a:latin typeface="Cambria" panose="02040503050406030204"/>
                <a:cs typeface="Cambria" panose="02040503050406030204"/>
              </a:rPr>
              <a:t>0;</a:t>
            </a:r>
            <a:endParaRPr sz="16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71720" y="4610861"/>
            <a:ext cx="1054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mbria" panose="02040503050406030204"/>
                <a:cs typeface="Cambria" panose="02040503050406030204"/>
              </a:rPr>
              <a:t>}</a:t>
            </a:r>
            <a:endParaRPr sz="16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12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6329" y="1938845"/>
            <a:ext cx="8594090" cy="4462145"/>
          </a:xfrm>
          <a:custGeom>
            <a:avLst/>
            <a:gdLst/>
            <a:ahLst/>
            <a:cxnLst/>
            <a:rect l="l" t="t" r="r" b="b"/>
            <a:pathLst>
              <a:path w="8594090" h="4462145">
                <a:moveTo>
                  <a:pt x="0" y="4450461"/>
                </a:moveTo>
                <a:lnTo>
                  <a:pt x="3513709" y="4450461"/>
                </a:lnTo>
                <a:lnTo>
                  <a:pt x="3513709" y="0"/>
                </a:lnTo>
                <a:lnTo>
                  <a:pt x="0" y="0"/>
                </a:lnTo>
                <a:lnTo>
                  <a:pt x="0" y="4450461"/>
                </a:lnTo>
                <a:close/>
              </a:path>
              <a:path w="8594090" h="4462145">
                <a:moveTo>
                  <a:pt x="3589870" y="4461954"/>
                </a:moveTo>
                <a:lnTo>
                  <a:pt x="8593670" y="4461954"/>
                </a:lnTo>
                <a:lnTo>
                  <a:pt x="8593670" y="63"/>
                </a:lnTo>
                <a:lnTo>
                  <a:pt x="3589870" y="63"/>
                </a:lnTo>
                <a:lnTo>
                  <a:pt x="3589870" y="4461954"/>
                </a:lnTo>
                <a:close/>
              </a:path>
            </a:pathLst>
          </a:custGeom>
          <a:ln w="12700">
            <a:solidFill>
              <a:srgbClr val="93B6D2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369773"/>
            <a:ext cx="399097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30" dirty="0">
                <a:solidFill>
                  <a:srgbClr val="000000"/>
                </a:solidFill>
              </a:rPr>
              <a:t>Pointer to</a:t>
            </a:r>
            <a:r>
              <a:rPr sz="4300" spc="-20" dirty="0">
                <a:solidFill>
                  <a:srgbClr val="000000"/>
                </a:solidFill>
              </a:rPr>
              <a:t> </a:t>
            </a:r>
            <a:r>
              <a:rPr sz="4300" spc="-45" dirty="0">
                <a:solidFill>
                  <a:srgbClr val="000000"/>
                </a:solidFill>
              </a:rPr>
              <a:t>array</a:t>
            </a:r>
            <a:endParaRPr sz="43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153400" y="537044"/>
            <a:ext cx="928395" cy="68215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3965575" y="1929142"/>
            <a:ext cx="3916679" cy="435165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150" b="1" spc="-5" dirty="0">
                <a:latin typeface="Cambria" panose="02040503050406030204"/>
                <a:cs typeface="Cambria" panose="02040503050406030204"/>
              </a:rPr>
              <a:t>int</a:t>
            </a:r>
            <a:r>
              <a:rPr sz="2150" b="1" spc="-35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b="1" spc="-5" dirty="0">
                <a:latin typeface="Cambria" panose="02040503050406030204"/>
                <a:cs typeface="Cambria" panose="02040503050406030204"/>
              </a:rPr>
              <a:t>i,j;</a:t>
            </a:r>
            <a:endParaRPr sz="2150">
              <a:latin typeface="Cambria" panose="02040503050406030204"/>
              <a:cs typeface="Cambria" panose="02040503050406030204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150" b="1" spc="-5" dirty="0">
                <a:latin typeface="Cambria" panose="02040503050406030204"/>
                <a:cs typeface="Cambria" panose="02040503050406030204"/>
              </a:rPr>
              <a:t>int a[3,2]</a:t>
            </a:r>
            <a:r>
              <a:rPr sz="2150" b="1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b="1" spc="-5" dirty="0">
                <a:latin typeface="Cambria" panose="02040503050406030204"/>
                <a:cs typeface="Cambria" panose="02040503050406030204"/>
              </a:rPr>
              <a:t>=</a:t>
            </a:r>
            <a:r>
              <a:rPr sz="2150" b="1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b="1" spc="-5" dirty="0">
                <a:latin typeface="Cambria" panose="02040503050406030204"/>
                <a:cs typeface="Cambria" panose="02040503050406030204"/>
              </a:rPr>
              <a:t>{{1,</a:t>
            </a:r>
            <a:r>
              <a:rPr sz="2150" b="1" spc="25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b="1" spc="-5" dirty="0">
                <a:latin typeface="Cambria" panose="02040503050406030204"/>
                <a:cs typeface="Cambria" panose="02040503050406030204"/>
              </a:rPr>
              <a:t>2}, {3,</a:t>
            </a:r>
            <a:r>
              <a:rPr sz="2150" b="1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b="1" spc="-5" dirty="0">
                <a:latin typeface="Cambria" panose="02040503050406030204"/>
                <a:cs typeface="Cambria" panose="02040503050406030204"/>
              </a:rPr>
              <a:t>4},</a:t>
            </a:r>
            <a:r>
              <a:rPr sz="2150" b="1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b="1" spc="-5" dirty="0">
                <a:latin typeface="Cambria" panose="02040503050406030204"/>
                <a:cs typeface="Cambria" panose="02040503050406030204"/>
              </a:rPr>
              <a:t>{1,5}};</a:t>
            </a:r>
            <a:endParaRPr sz="2150">
              <a:latin typeface="Cambria" panose="02040503050406030204"/>
              <a:cs typeface="Cambria" panose="02040503050406030204"/>
            </a:endParaRPr>
          </a:p>
          <a:p>
            <a:pPr marL="12700" marR="1627505">
              <a:lnSpc>
                <a:spcPct val="120000"/>
              </a:lnSpc>
            </a:pPr>
            <a:r>
              <a:rPr sz="2150" b="1" spc="-5" dirty="0">
                <a:solidFill>
                  <a:srgbClr val="C00000"/>
                </a:solidFill>
                <a:latin typeface="Cambria" panose="02040503050406030204"/>
                <a:cs typeface="Cambria" panose="02040503050406030204"/>
              </a:rPr>
              <a:t>int **p = (int **) </a:t>
            </a:r>
            <a:r>
              <a:rPr sz="2150" b="1" dirty="0">
                <a:solidFill>
                  <a:srgbClr val="C00000"/>
                </a:solidFill>
                <a:latin typeface="Cambria" panose="02040503050406030204"/>
                <a:cs typeface="Cambria" panose="02040503050406030204"/>
              </a:rPr>
              <a:t>a; </a:t>
            </a:r>
            <a:r>
              <a:rPr sz="2150" b="1" spc="-459" dirty="0">
                <a:solidFill>
                  <a:srgbClr val="C0000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150" b="1" spc="-5" dirty="0">
                <a:latin typeface="Cambria" panose="02040503050406030204"/>
                <a:cs typeface="Cambria" panose="02040503050406030204"/>
              </a:rPr>
              <a:t>for</a:t>
            </a:r>
            <a:r>
              <a:rPr sz="2150" b="1" spc="-35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b="1" spc="-5" dirty="0">
                <a:latin typeface="Cambria" panose="02040503050406030204"/>
                <a:cs typeface="Cambria" panose="02040503050406030204"/>
              </a:rPr>
              <a:t>(i=0;</a:t>
            </a:r>
            <a:r>
              <a:rPr sz="2150" b="1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b="1" spc="-5" dirty="0">
                <a:latin typeface="Cambria" panose="02040503050406030204"/>
                <a:cs typeface="Cambria" panose="02040503050406030204"/>
              </a:rPr>
              <a:t>i&lt;3;</a:t>
            </a:r>
            <a:r>
              <a:rPr sz="2150" b="1" spc="-10" dirty="0">
                <a:latin typeface="Cambria" panose="02040503050406030204"/>
                <a:cs typeface="Cambria" panose="02040503050406030204"/>
              </a:rPr>
              <a:t> i++)</a:t>
            </a:r>
            <a:endParaRPr sz="2150">
              <a:latin typeface="Cambria" panose="02040503050406030204"/>
              <a:cs typeface="Cambria" panose="02040503050406030204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150" b="1" dirty="0">
                <a:latin typeface="Cambria" panose="02040503050406030204"/>
                <a:cs typeface="Cambria" panose="02040503050406030204"/>
              </a:rPr>
              <a:t>{</a:t>
            </a:r>
            <a:endParaRPr sz="2150">
              <a:latin typeface="Cambria" panose="02040503050406030204"/>
              <a:cs typeface="Cambria" panose="02040503050406030204"/>
            </a:endParaRPr>
          </a:p>
          <a:p>
            <a:pPr marL="131445">
              <a:lnSpc>
                <a:spcPct val="100000"/>
              </a:lnSpc>
              <a:spcBef>
                <a:spcPts val="520"/>
              </a:spcBef>
            </a:pPr>
            <a:r>
              <a:rPr sz="2150" b="1" spc="-5" dirty="0">
                <a:latin typeface="Cambria" panose="02040503050406030204"/>
                <a:cs typeface="Cambria" panose="02040503050406030204"/>
              </a:rPr>
              <a:t>for</a:t>
            </a:r>
            <a:r>
              <a:rPr sz="2150" b="1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b="1" spc="25" dirty="0">
                <a:latin typeface="Cambria" panose="02040503050406030204"/>
                <a:cs typeface="Cambria" panose="02040503050406030204"/>
              </a:rPr>
              <a:t>(j</a:t>
            </a:r>
            <a:r>
              <a:rPr sz="2150" b="1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b="1" spc="-5" dirty="0">
                <a:latin typeface="Cambria" panose="02040503050406030204"/>
                <a:cs typeface="Cambria" panose="02040503050406030204"/>
              </a:rPr>
              <a:t>=</a:t>
            </a:r>
            <a:r>
              <a:rPr sz="2150" b="1" spc="-10" dirty="0">
                <a:latin typeface="Cambria" panose="02040503050406030204"/>
                <a:cs typeface="Cambria" panose="02040503050406030204"/>
              </a:rPr>
              <a:t> 0;j&lt;2;j++)</a:t>
            </a:r>
            <a:endParaRPr sz="2150">
              <a:latin typeface="Cambria" panose="02040503050406030204"/>
              <a:cs typeface="Cambria" panose="02040503050406030204"/>
            </a:endParaRPr>
          </a:p>
          <a:p>
            <a:pPr marL="131445">
              <a:lnSpc>
                <a:spcPct val="100000"/>
              </a:lnSpc>
              <a:spcBef>
                <a:spcPts val="515"/>
              </a:spcBef>
            </a:pPr>
            <a:r>
              <a:rPr sz="2150" b="1" spc="-5" dirty="0">
                <a:latin typeface="Cambria" panose="02040503050406030204"/>
                <a:cs typeface="Cambria" panose="02040503050406030204"/>
              </a:rPr>
              <a:t>{</a:t>
            </a:r>
            <a:endParaRPr sz="2150">
              <a:latin typeface="Cambria" panose="02040503050406030204"/>
              <a:cs typeface="Cambria" panose="02040503050406030204"/>
            </a:endParaRPr>
          </a:p>
          <a:p>
            <a:pPr marL="312420">
              <a:lnSpc>
                <a:spcPct val="100000"/>
              </a:lnSpc>
              <a:spcBef>
                <a:spcPts val="515"/>
              </a:spcBef>
            </a:pPr>
            <a:r>
              <a:rPr sz="2150" b="1" spc="-20" dirty="0">
                <a:latin typeface="Cambria" panose="02040503050406030204"/>
                <a:cs typeface="Cambria" panose="02040503050406030204"/>
              </a:rPr>
              <a:t>printf("%d,",</a:t>
            </a:r>
            <a:r>
              <a:rPr sz="2150" b="1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b="1" dirty="0">
                <a:latin typeface="Cambria" panose="02040503050406030204"/>
                <a:cs typeface="Cambria" panose="02040503050406030204"/>
              </a:rPr>
              <a:t>a[i][j]);</a:t>
            </a:r>
            <a:endParaRPr sz="2150">
              <a:latin typeface="Cambria" panose="02040503050406030204"/>
              <a:cs typeface="Cambria" panose="02040503050406030204"/>
            </a:endParaRPr>
          </a:p>
          <a:p>
            <a:pPr marL="312420">
              <a:lnSpc>
                <a:spcPct val="100000"/>
              </a:lnSpc>
              <a:spcBef>
                <a:spcPts val="520"/>
              </a:spcBef>
            </a:pPr>
            <a:r>
              <a:rPr sz="2150" b="1" spc="-30" dirty="0">
                <a:solidFill>
                  <a:srgbClr val="C00000"/>
                </a:solidFill>
                <a:latin typeface="Cambria" panose="02040503050406030204"/>
                <a:cs typeface="Cambria" panose="02040503050406030204"/>
              </a:rPr>
              <a:t>printf(“%d\n”,</a:t>
            </a:r>
            <a:r>
              <a:rPr sz="2150" b="1" spc="5" dirty="0">
                <a:solidFill>
                  <a:srgbClr val="C0000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150" b="1" spc="-5" dirty="0">
                <a:solidFill>
                  <a:srgbClr val="C00000"/>
                </a:solidFill>
                <a:latin typeface="Cambria" panose="02040503050406030204"/>
                <a:cs typeface="Cambria" panose="02040503050406030204"/>
              </a:rPr>
              <a:t>*(*(p+i)+j));</a:t>
            </a:r>
            <a:endParaRPr sz="2150">
              <a:latin typeface="Cambria" panose="02040503050406030204"/>
              <a:cs typeface="Cambria" panose="02040503050406030204"/>
            </a:endParaRPr>
          </a:p>
          <a:p>
            <a:pPr marL="131445">
              <a:lnSpc>
                <a:spcPct val="100000"/>
              </a:lnSpc>
              <a:spcBef>
                <a:spcPts val="515"/>
              </a:spcBef>
            </a:pPr>
            <a:r>
              <a:rPr sz="2150" b="1" spc="-5" dirty="0">
                <a:latin typeface="Cambria" panose="02040503050406030204"/>
                <a:cs typeface="Cambria" panose="02040503050406030204"/>
              </a:rPr>
              <a:t>}</a:t>
            </a:r>
            <a:endParaRPr sz="2150">
              <a:latin typeface="Cambria" panose="02040503050406030204"/>
              <a:cs typeface="Cambria" panose="02040503050406030204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150" b="1" spc="-5" dirty="0">
                <a:latin typeface="Cambria" panose="02040503050406030204"/>
                <a:cs typeface="Cambria" panose="02040503050406030204"/>
              </a:rPr>
              <a:t>}</a:t>
            </a:r>
            <a:endParaRPr sz="215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4800" y="1549387"/>
            <a:ext cx="1995805" cy="369570"/>
          </a:xfrm>
          <a:custGeom>
            <a:avLst/>
            <a:gdLst/>
            <a:ahLst/>
            <a:cxnLst/>
            <a:rect l="l" t="t" r="r" b="b"/>
            <a:pathLst>
              <a:path w="1995805" h="369569">
                <a:moveTo>
                  <a:pt x="1995805" y="0"/>
                </a:moveTo>
                <a:lnTo>
                  <a:pt x="0" y="0"/>
                </a:lnTo>
                <a:lnTo>
                  <a:pt x="0" y="369328"/>
                </a:lnTo>
                <a:lnTo>
                  <a:pt x="1995805" y="369328"/>
                </a:lnTo>
                <a:lnTo>
                  <a:pt x="1995805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995"/>
              </a:spcBef>
            </a:pPr>
            <a:r>
              <a:rPr spc="-390" dirty="0"/>
              <a:t>P</a:t>
            </a:r>
            <a:r>
              <a:rPr spc="-95" dirty="0"/>
              <a:t>ointer</a:t>
            </a:r>
            <a:r>
              <a:rPr spc="-20" dirty="0"/>
              <a:t> </a:t>
            </a:r>
            <a:r>
              <a:rPr spc="-60" dirty="0"/>
              <a:t>to</a:t>
            </a:r>
            <a:r>
              <a:rPr spc="5" dirty="0"/>
              <a:t> </a:t>
            </a:r>
            <a:r>
              <a:rPr spc="-5" dirty="0"/>
              <a:t>1</a:t>
            </a:r>
            <a:r>
              <a:rPr dirty="0"/>
              <a:t>-</a:t>
            </a:r>
            <a:r>
              <a:rPr spc="-215" dirty="0"/>
              <a:t>D</a:t>
            </a:r>
            <a:r>
              <a:rPr spc="-20" dirty="0"/>
              <a:t> </a:t>
            </a:r>
            <a:r>
              <a:rPr spc="-65" dirty="0"/>
              <a:t>array</a:t>
            </a:r>
            <a:endParaRPr spc="-65" dirty="0"/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2400" b="1" i="0" dirty="0">
                <a:solidFill>
                  <a:srgbClr val="000000"/>
                </a:solidFill>
                <a:latin typeface="Cambria" panose="02040503050406030204"/>
                <a:cs typeface="Cambria" panose="02040503050406030204"/>
              </a:rPr>
              <a:t>int</a:t>
            </a:r>
            <a:r>
              <a:rPr sz="2400" b="1" i="0" spc="-65" dirty="0">
                <a:solidFill>
                  <a:srgbClr val="00000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400" b="1" i="0" dirty="0">
                <a:solidFill>
                  <a:srgbClr val="000000"/>
                </a:solidFill>
                <a:latin typeface="Cambria" panose="02040503050406030204"/>
                <a:cs typeface="Cambria" panose="02040503050406030204"/>
              </a:rPr>
              <a:t>i;</a:t>
            </a:r>
            <a:endParaRPr sz="2400">
              <a:latin typeface="Cambria" panose="02040503050406030204"/>
              <a:cs typeface="Cambria" panose="02040503050406030204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i="0" dirty="0">
                <a:solidFill>
                  <a:srgbClr val="000000"/>
                </a:solidFill>
                <a:latin typeface="Cambria" panose="02040503050406030204"/>
                <a:cs typeface="Cambria" panose="02040503050406030204"/>
              </a:rPr>
              <a:t>int</a:t>
            </a:r>
            <a:r>
              <a:rPr sz="2400" b="1" i="0" spc="-35" dirty="0">
                <a:solidFill>
                  <a:srgbClr val="00000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400" b="1" i="0" spc="-5" dirty="0">
                <a:solidFill>
                  <a:srgbClr val="000000"/>
                </a:solidFill>
                <a:latin typeface="Cambria" panose="02040503050406030204"/>
                <a:cs typeface="Cambria" panose="02040503050406030204"/>
              </a:rPr>
              <a:t>a[5]</a:t>
            </a:r>
            <a:r>
              <a:rPr sz="2400" b="1" i="0" dirty="0">
                <a:solidFill>
                  <a:srgbClr val="000000"/>
                </a:solidFill>
                <a:latin typeface="Cambria" panose="02040503050406030204"/>
                <a:cs typeface="Cambria" panose="02040503050406030204"/>
              </a:rPr>
              <a:t> =</a:t>
            </a:r>
            <a:r>
              <a:rPr sz="2400" b="1" i="0" spc="-15" dirty="0">
                <a:solidFill>
                  <a:srgbClr val="00000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400" b="1" i="0" dirty="0">
                <a:solidFill>
                  <a:srgbClr val="000000"/>
                </a:solidFill>
                <a:latin typeface="Cambria" panose="02040503050406030204"/>
                <a:cs typeface="Cambria" panose="02040503050406030204"/>
              </a:rPr>
              <a:t>{1,</a:t>
            </a:r>
            <a:r>
              <a:rPr sz="2400" b="1" i="0" spc="-10" dirty="0">
                <a:solidFill>
                  <a:srgbClr val="00000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400" b="1" i="0" spc="-5" dirty="0">
                <a:solidFill>
                  <a:srgbClr val="000000"/>
                </a:solidFill>
                <a:latin typeface="Cambria" panose="02040503050406030204"/>
                <a:cs typeface="Cambria" panose="02040503050406030204"/>
              </a:rPr>
              <a:t>2,</a:t>
            </a:r>
            <a:r>
              <a:rPr sz="2400" b="1" i="0" spc="-15" dirty="0">
                <a:solidFill>
                  <a:srgbClr val="00000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400" b="1" i="0" spc="-5" dirty="0">
                <a:solidFill>
                  <a:srgbClr val="000000"/>
                </a:solidFill>
                <a:latin typeface="Cambria" panose="02040503050406030204"/>
                <a:cs typeface="Cambria" panose="02040503050406030204"/>
              </a:rPr>
              <a:t>3,</a:t>
            </a:r>
            <a:r>
              <a:rPr sz="2400" b="1" i="0" spc="-15" dirty="0">
                <a:solidFill>
                  <a:srgbClr val="00000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400" b="1" i="0" spc="-5" dirty="0">
                <a:solidFill>
                  <a:srgbClr val="000000"/>
                </a:solidFill>
                <a:latin typeface="Cambria" panose="02040503050406030204"/>
                <a:cs typeface="Cambria" panose="02040503050406030204"/>
              </a:rPr>
              <a:t>4,</a:t>
            </a:r>
            <a:r>
              <a:rPr sz="2400" b="1" i="0" dirty="0">
                <a:solidFill>
                  <a:srgbClr val="00000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400" b="1" i="0" spc="-5" dirty="0">
                <a:solidFill>
                  <a:srgbClr val="000000"/>
                </a:solidFill>
                <a:latin typeface="Cambria" panose="02040503050406030204"/>
                <a:cs typeface="Cambria" panose="02040503050406030204"/>
              </a:rPr>
              <a:t>5};</a:t>
            </a:r>
            <a:endParaRPr sz="2400">
              <a:latin typeface="Cambria" panose="02040503050406030204"/>
              <a:cs typeface="Cambria" panose="02040503050406030204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b="1" i="0" dirty="0">
                <a:solidFill>
                  <a:srgbClr val="C00000"/>
                </a:solidFill>
                <a:latin typeface="Cambria" panose="02040503050406030204"/>
                <a:cs typeface="Cambria" panose="02040503050406030204"/>
              </a:rPr>
              <a:t>int</a:t>
            </a:r>
            <a:r>
              <a:rPr sz="2400" b="1" i="0" spc="-50" dirty="0">
                <a:solidFill>
                  <a:srgbClr val="C0000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400" b="1" i="0" dirty="0">
                <a:solidFill>
                  <a:srgbClr val="C00000"/>
                </a:solidFill>
                <a:latin typeface="Cambria" panose="02040503050406030204"/>
                <a:cs typeface="Cambria" panose="02040503050406030204"/>
              </a:rPr>
              <a:t>*p</a:t>
            </a:r>
            <a:r>
              <a:rPr sz="2400" b="1" i="0" spc="-20" dirty="0">
                <a:solidFill>
                  <a:srgbClr val="C0000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400" b="1" i="0" dirty="0">
                <a:solidFill>
                  <a:srgbClr val="C00000"/>
                </a:solidFill>
                <a:latin typeface="Cambria" panose="02040503050406030204"/>
                <a:cs typeface="Cambria" panose="02040503050406030204"/>
              </a:rPr>
              <a:t>=</a:t>
            </a:r>
            <a:r>
              <a:rPr sz="2400" b="1" i="0" spc="-25" dirty="0">
                <a:solidFill>
                  <a:srgbClr val="C0000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400" b="1" i="0" spc="-5" dirty="0">
                <a:solidFill>
                  <a:srgbClr val="C00000"/>
                </a:solidFill>
                <a:latin typeface="Cambria" panose="02040503050406030204"/>
                <a:cs typeface="Cambria" panose="02040503050406030204"/>
              </a:rPr>
              <a:t>a;</a:t>
            </a:r>
            <a:endParaRPr sz="2400">
              <a:latin typeface="Cambria" panose="02040503050406030204"/>
              <a:cs typeface="Cambria" panose="02040503050406030204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i="0" spc="-5" dirty="0">
                <a:solidFill>
                  <a:srgbClr val="000000"/>
                </a:solidFill>
                <a:latin typeface="Cambria" panose="02040503050406030204"/>
                <a:cs typeface="Cambria" panose="02040503050406030204"/>
              </a:rPr>
              <a:t>for</a:t>
            </a:r>
            <a:r>
              <a:rPr sz="2400" b="1" i="0" spc="-25" dirty="0">
                <a:solidFill>
                  <a:srgbClr val="00000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400" b="1" i="0" spc="-5" dirty="0">
                <a:solidFill>
                  <a:srgbClr val="000000"/>
                </a:solidFill>
                <a:latin typeface="Cambria" panose="02040503050406030204"/>
                <a:cs typeface="Cambria" panose="02040503050406030204"/>
              </a:rPr>
              <a:t>(i=0;</a:t>
            </a:r>
            <a:r>
              <a:rPr sz="2400" b="1" i="0" spc="-25" dirty="0">
                <a:solidFill>
                  <a:srgbClr val="00000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400" b="1" i="0" spc="-5" dirty="0">
                <a:solidFill>
                  <a:srgbClr val="000000"/>
                </a:solidFill>
                <a:latin typeface="Cambria" panose="02040503050406030204"/>
                <a:cs typeface="Cambria" panose="02040503050406030204"/>
              </a:rPr>
              <a:t>i&lt;5; </a:t>
            </a:r>
            <a:r>
              <a:rPr sz="2400" b="1" i="0" spc="-10" dirty="0">
                <a:solidFill>
                  <a:srgbClr val="000000"/>
                </a:solidFill>
                <a:latin typeface="Cambria" panose="02040503050406030204"/>
                <a:cs typeface="Cambria" panose="02040503050406030204"/>
              </a:rPr>
              <a:t>i++)</a:t>
            </a:r>
            <a:endParaRPr sz="2400">
              <a:latin typeface="Cambria" panose="02040503050406030204"/>
              <a:cs typeface="Cambria" panose="02040503050406030204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b="1" i="0" dirty="0">
                <a:solidFill>
                  <a:srgbClr val="000000"/>
                </a:solidFill>
                <a:latin typeface="Cambria" panose="02040503050406030204"/>
                <a:cs typeface="Cambria" panose="02040503050406030204"/>
              </a:rPr>
              <a:t>{</a:t>
            </a:r>
            <a:endParaRPr sz="2400">
              <a:latin typeface="Cambria" panose="02040503050406030204"/>
              <a:cs typeface="Cambria" panose="02040503050406030204"/>
            </a:endParaRPr>
          </a:p>
          <a:p>
            <a:pPr marL="78105">
              <a:lnSpc>
                <a:spcPct val="100000"/>
              </a:lnSpc>
              <a:spcBef>
                <a:spcPts val="575"/>
              </a:spcBef>
            </a:pPr>
            <a:r>
              <a:rPr sz="2400" b="1" i="0" spc="-20" dirty="0">
                <a:solidFill>
                  <a:srgbClr val="000000"/>
                </a:solidFill>
                <a:latin typeface="Cambria" panose="02040503050406030204"/>
                <a:cs typeface="Cambria" panose="02040503050406030204"/>
              </a:rPr>
              <a:t>printf("%d,",</a:t>
            </a:r>
            <a:r>
              <a:rPr sz="2400" b="1" i="0" spc="5" dirty="0">
                <a:solidFill>
                  <a:srgbClr val="00000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400" b="1" i="0" dirty="0">
                <a:solidFill>
                  <a:srgbClr val="000000"/>
                </a:solidFill>
                <a:latin typeface="Cambria" panose="02040503050406030204"/>
                <a:cs typeface="Cambria" panose="02040503050406030204"/>
              </a:rPr>
              <a:t>a[i]);</a:t>
            </a:r>
            <a:endParaRPr sz="2400">
              <a:latin typeface="Cambria" panose="02040503050406030204"/>
              <a:cs typeface="Cambria" panose="02040503050406030204"/>
            </a:endParaRPr>
          </a:p>
          <a:p>
            <a:pPr marL="78105">
              <a:lnSpc>
                <a:spcPct val="100000"/>
              </a:lnSpc>
              <a:spcBef>
                <a:spcPts val="575"/>
              </a:spcBef>
            </a:pPr>
            <a:r>
              <a:rPr sz="2400" b="1" i="0" spc="-25" dirty="0">
                <a:solidFill>
                  <a:srgbClr val="C00000"/>
                </a:solidFill>
                <a:latin typeface="Cambria" panose="02040503050406030204"/>
                <a:cs typeface="Cambria" panose="02040503050406030204"/>
              </a:rPr>
              <a:t>printf(“%d\n”,</a:t>
            </a:r>
            <a:r>
              <a:rPr sz="2400" b="1" i="0" spc="-70" dirty="0">
                <a:solidFill>
                  <a:srgbClr val="C0000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400" b="1" i="0" spc="-5" dirty="0">
                <a:solidFill>
                  <a:srgbClr val="C00000"/>
                </a:solidFill>
                <a:latin typeface="Cambria" panose="02040503050406030204"/>
                <a:cs typeface="Cambria" panose="02040503050406030204"/>
              </a:rPr>
              <a:t>*(p+i));</a:t>
            </a:r>
            <a:endParaRPr sz="2400">
              <a:latin typeface="Cambria" panose="02040503050406030204"/>
              <a:cs typeface="Cambria" panose="02040503050406030204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b="1" i="0" dirty="0">
                <a:solidFill>
                  <a:srgbClr val="000000"/>
                </a:solidFill>
                <a:latin typeface="Cambria" panose="02040503050406030204"/>
                <a:cs typeface="Cambria" panose="02040503050406030204"/>
              </a:rPr>
              <a:t>}</a:t>
            </a:r>
            <a:endParaRPr sz="24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77690" y="1540878"/>
            <a:ext cx="1995805" cy="369570"/>
          </a:xfrm>
          <a:custGeom>
            <a:avLst/>
            <a:gdLst/>
            <a:ahLst/>
            <a:cxnLst/>
            <a:rect l="l" t="t" r="r" b="b"/>
            <a:pathLst>
              <a:path w="1995804" h="369569">
                <a:moveTo>
                  <a:pt x="1995805" y="0"/>
                </a:moveTo>
                <a:lnTo>
                  <a:pt x="0" y="0"/>
                </a:lnTo>
                <a:lnTo>
                  <a:pt x="0" y="369328"/>
                </a:lnTo>
                <a:lnTo>
                  <a:pt x="1995805" y="369328"/>
                </a:lnTo>
                <a:lnTo>
                  <a:pt x="1995805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957065" y="1562227"/>
            <a:ext cx="1817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3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800" i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ointer</a:t>
            </a:r>
            <a:r>
              <a:rPr sz="1800" i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800" i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800" i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1800" i="1" spc="-2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800" i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array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50" dirty="0"/>
              <a:t>S</a:t>
            </a:r>
            <a:r>
              <a:rPr spc="-75" dirty="0"/>
              <a:t>c</a:t>
            </a:r>
            <a:r>
              <a:rPr spc="-120" dirty="0"/>
              <a:t>h</a:t>
            </a:r>
            <a:r>
              <a:rPr spc="-105" dirty="0"/>
              <a:t>oo</a:t>
            </a:r>
            <a:r>
              <a:rPr spc="-85" dirty="0"/>
              <a:t>l</a:t>
            </a:r>
            <a:r>
              <a:rPr spc="-60" dirty="0"/>
              <a:t> </a:t>
            </a:r>
            <a:r>
              <a:rPr spc="-70" dirty="0"/>
              <a:t>of</a:t>
            </a:r>
            <a:r>
              <a:rPr spc="-50" dirty="0"/>
              <a:t> </a:t>
            </a:r>
            <a:r>
              <a:rPr spc="-45" dirty="0"/>
              <a:t>C</a:t>
            </a:r>
            <a:r>
              <a:rPr spc="-90" dirty="0"/>
              <a:t>o</a:t>
            </a:r>
            <a:r>
              <a:rPr spc="-155" dirty="0"/>
              <a:t>m</a:t>
            </a:r>
            <a:r>
              <a:rPr spc="-105" dirty="0"/>
              <a:t>p</a:t>
            </a:r>
            <a:r>
              <a:rPr spc="-130" dirty="0"/>
              <a:t>u</a:t>
            </a:r>
            <a:r>
              <a:rPr spc="-105" dirty="0"/>
              <a:t>t</a:t>
            </a:r>
            <a:r>
              <a:rPr spc="-114" dirty="0"/>
              <a:t>e</a:t>
            </a:r>
            <a:r>
              <a:rPr spc="-110" dirty="0"/>
              <a:t>r</a:t>
            </a:r>
            <a:r>
              <a:rPr spc="-90" dirty="0"/>
              <a:t> </a:t>
            </a:r>
            <a:r>
              <a:rPr spc="-60" dirty="0"/>
              <a:t>E</a:t>
            </a:r>
            <a:r>
              <a:rPr spc="-80" dirty="0"/>
              <a:t>n</a:t>
            </a:r>
            <a:r>
              <a:rPr spc="-95" dirty="0"/>
              <a:t>g</a:t>
            </a:r>
            <a:r>
              <a:rPr spc="-75" dirty="0"/>
              <a:t>i</a:t>
            </a:r>
            <a:r>
              <a:rPr spc="-135" dirty="0"/>
              <a:t>n</a:t>
            </a:r>
            <a:r>
              <a:rPr spc="-130" dirty="0"/>
              <a:t>e</a:t>
            </a:r>
            <a:r>
              <a:rPr spc="-114" dirty="0"/>
              <a:t>e</a:t>
            </a:r>
            <a:r>
              <a:rPr spc="-135" dirty="0"/>
              <a:t>r</a:t>
            </a:r>
            <a:r>
              <a:rPr spc="-100" dirty="0"/>
              <a:t>i</a:t>
            </a:r>
            <a:r>
              <a:rPr spc="-135" dirty="0"/>
              <a:t>n</a:t>
            </a:r>
            <a:r>
              <a:rPr spc="-60" dirty="0"/>
              <a:t>g</a:t>
            </a:r>
            <a:endParaRPr spc="-60" dirty="0"/>
          </a:p>
        </p:txBody>
      </p:sp>
      <p:sp>
        <p:nvSpPr>
          <p:cNvPr id="13" name="object 13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13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3704" y="1279525"/>
            <a:ext cx="9040495" cy="5079365"/>
            <a:chOff x="103704" y="1279525"/>
            <a:chExt cx="9040495" cy="5079365"/>
          </a:xfrm>
        </p:grpSpPr>
        <p:sp>
          <p:nvSpPr>
            <p:cNvPr id="3" name="object 3"/>
            <p:cNvSpPr/>
            <p:nvPr/>
          </p:nvSpPr>
          <p:spPr>
            <a:xfrm>
              <a:off x="110054" y="1938820"/>
              <a:ext cx="4157345" cy="4395470"/>
            </a:xfrm>
            <a:custGeom>
              <a:avLst/>
              <a:gdLst/>
              <a:ahLst/>
              <a:cxnLst/>
              <a:rect l="l" t="t" r="r" b="b"/>
              <a:pathLst>
                <a:path w="4157345" h="4395470">
                  <a:moveTo>
                    <a:pt x="0" y="4395089"/>
                  </a:moveTo>
                  <a:lnTo>
                    <a:pt x="4157091" y="4395089"/>
                  </a:lnTo>
                  <a:lnTo>
                    <a:pt x="4157091" y="0"/>
                  </a:lnTo>
                  <a:lnTo>
                    <a:pt x="0" y="0"/>
                  </a:lnTo>
                  <a:lnTo>
                    <a:pt x="0" y="4395089"/>
                  </a:lnTo>
                  <a:close/>
                </a:path>
              </a:pathLst>
            </a:custGeom>
            <a:ln w="12700">
              <a:solidFill>
                <a:srgbClr val="93B6D2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0059" y="1549387"/>
              <a:ext cx="1725930" cy="369570"/>
            </a:xfrm>
            <a:custGeom>
              <a:avLst/>
              <a:gdLst/>
              <a:ahLst/>
              <a:cxnLst/>
              <a:rect l="l" t="t" r="r" b="b"/>
              <a:pathLst>
                <a:path w="1725930" h="369569">
                  <a:moveTo>
                    <a:pt x="1725422" y="0"/>
                  </a:moveTo>
                  <a:lnTo>
                    <a:pt x="0" y="0"/>
                  </a:lnTo>
                  <a:lnTo>
                    <a:pt x="0" y="369328"/>
                  </a:lnTo>
                  <a:lnTo>
                    <a:pt x="1725422" y="369328"/>
                  </a:lnTo>
                  <a:lnTo>
                    <a:pt x="1725422" y="0"/>
                  </a:lnTo>
                  <a:close/>
                </a:path>
              </a:pathLst>
            </a:custGeom>
            <a:solidFill>
              <a:srgbClr val="DD80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334891" y="1938883"/>
              <a:ext cx="4394200" cy="4413885"/>
            </a:xfrm>
            <a:custGeom>
              <a:avLst/>
              <a:gdLst/>
              <a:ahLst/>
              <a:cxnLst/>
              <a:rect l="l" t="t" r="r" b="b"/>
              <a:pathLst>
                <a:path w="4394200" h="4413885">
                  <a:moveTo>
                    <a:pt x="0" y="4413504"/>
                  </a:moveTo>
                  <a:lnTo>
                    <a:pt x="4394199" y="4413504"/>
                  </a:lnTo>
                  <a:lnTo>
                    <a:pt x="4394199" y="0"/>
                  </a:lnTo>
                  <a:lnTo>
                    <a:pt x="0" y="0"/>
                  </a:lnTo>
                  <a:lnTo>
                    <a:pt x="0" y="4413504"/>
                  </a:lnTo>
                  <a:close/>
                </a:path>
              </a:pathLst>
            </a:custGeom>
            <a:ln w="12700">
              <a:solidFill>
                <a:srgbClr val="93B6D2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5925" y="338073"/>
            <a:ext cx="428942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45" dirty="0">
                <a:solidFill>
                  <a:srgbClr val="000000"/>
                </a:solidFill>
              </a:rPr>
              <a:t>Array</a:t>
            </a:r>
            <a:r>
              <a:rPr sz="4300" spc="-30" dirty="0">
                <a:solidFill>
                  <a:srgbClr val="000000"/>
                </a:solidFill>
              </a:rPr>
              <a:t> </a:t>
            </a:r>
            <a:r>
              <a:rPr sz="4300" spc="-5" dirty="0">
                <a:solidFill>
                  <a:srgbClr val="000000"/>
                </a:solidFill>
              </a:rPr>
              <a:t>of</a:t>
            </a:r>
            <a:r>
              <a:rPr sz="4300" spc="-40" dirty="0">
                <a:solidFill>
                  <a:srgbClr val="000000"/>
                </a:solidFill>
              </a:rPr>
              <a:t> </a:t>
            </a:r>
            <a:r>
              <a:rPr sz="4300" spc="-25" dirty="0">
                <a:solidFill>
                  <a:srgbClr val="000000"/>
                </a:solidFill>
              </a:rPr>
              <a:t>Pointers</a:t>
            </a:r>
            <a:endParaRPr sz="4300"/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153400" y="537044"/>
            <a:ext cx="928395" cy="68215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9" name="object 9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88772" y="1425057"/>
            <a:ext cx="1967230" cy="1853564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1800" i="1" spc="-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Array</a:t>
            </a:r>
            <a:r>
              <a:rPr sz="1800" i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800" i="1" spc="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pointers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R="203835" algn="r">
              <a:lnSpc>
                <a:spcPct val="100000"/>
              </a:lnSpc>
              <a:spcBef>
                <a:spcPts val="1150"/>
              </a:spcBef>
            </a:pPr>
            <a:r>
              <a:rPr sz="1800" b="1" dirty="0">
                <a:latin typeface="Cambria" panose="02040503050406030204"/>
                <a:cs typeface="Cambria" panose="02040503050406030204"/>
              </a:rPr>
              <a:t>char</a:t>
            </a:r>
            <a:r>
              <a:rPr sz="1800" b="1" spc="-9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b="1" dirty="0">
                <a:latin typeface="Cambria" panose="02040503050406030204"/>
                <a:cs typeface="Cambria" panose="02040503050406030204"/>
              </a:rPr>
              <a:t>*name[3]={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R="212725" algn="r">
              <a:lnSpc>
                <a:spcPct val="100000"/>
              </a:lnSpc>
              <a:spcBef>
                <a:spcPts val="430"/>
              </a:spcBef>
            </a:pPr>
            <a:r>
              <a:rPr sz="1800" b="1" spc="-50" dirty="0">
                <a:latin typeface="Cambria" panose="02040503050406030204"/>
                <a:cs typeface="Cambria" panose="02040503050406030204"/>
              </a:rPr>
              <a:t>"Adam",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R="260985" algn="r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latin typeface="Cambria" panose="02040503050406030204"/>
                <a:cs typeface="Cambria" panose="02040503050406030204"/>
              </a:rPr>
              <a:t>"chris",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927100">
              <a:lnSpc>
                <a:spcPct val="100000"/>
              </a:lnSpc>
              <a:spcBef>
                <a:spcPts val="435"/>
              </a:spcBef>
            </a:pPr>
            <a:r>
              <a:rPr sz="1800" b="1" spc="-5" dirty="0">
                <a:latin typeface="Cambria" panose="02040503050406030204"/>
                <a:cs typeface="Cambria" panose="02040503050406030204"/>
              </a:rPr>
              <a:t>"</a:t>
            </a:r>
            <a:r>
              <a:rPr sz="1800" b="1" dirty="0">
                <a:latin typeface="Cambria" panose="02040503050406030204"/>
                <a:cs typeface="Cambria" panose="02040503050406030204"/>
              </a:rPr>
              <a:t>D</a:t>
            </a:r>
            <a:r>
              <a:rPr sz="1800" b="1" spc="5" dirty="0">
                <a:latin typeface="Cambria" panose="02040503050406030204"/>
                <a:cs typeface="Cambria" panose="02040503050406030204"/>
              </a:rPr>
              <a:t>e</a:t>
            </a:r>
            <a:r>
              <a:rPr sz="1800" b="1" dirty="0">
                <a:latin typeface="Cambria" panose="02040503050406030204"/>
                <a:cs typeface="Cambria" panose="02040503050406030204"/>
              </a:rPr>
              <a:t>ni</a:t>
            </a:r>
            <a:r>
              <a:rPr sz="1800" b="1" spc="5" dirty="0">
                <a:latin typeface="Cambria" panose="02040503050406030204"/>
                <a:cs typeface="Cambria" panose="02040503050406030204"/>
              </a:rPr>
              <a:t>e</a:t>
            </a:r>
            <a:r>
              <a:rPr sz="1800" b="1" spc="-5" dirty="0">
                <a:latin typeface="Cambria" panose="02040503050406030204"/>
                <a:cs typeface="Cambria" panose="02040503050406030204"/>
              </a:rPr>
              <a:t>l</a:t>
            </a:r>
            <a:r>
              <a:rPr sz="1800" b="1" dirty="0">
                <a:latin typeface="Cambria" panose="02040503050406030204"/>
                <a:cs typeface="Cambria" panose="02040503050406030204"/>
              </a:rPr>
              <a:t>”};</a:t>
            </a:r>
            <a:endParaRPr sz="18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43400" y="1540878"/>
            <a:ext cx="2148205" cy="369570"/>
          </a:xfrm>
          <a:custGeom>
            <a:avLst/>
            <a:gdLst/>
            <a:ahLst/>
            <a:cxnLst/>
            <a:rect l="l" t="t" r="r" b="b"/>
            <a:pathLst>
              <a:path w="2148204" h="369569">
                <a:moveTo>
                  <a:pt x="2147824" y="0"/>
                </a:moveTo>
                <a:lnTo>
                  <a:pt x="0" y="0"/>
                </a:lnTo>
                <a:lnTo>
                  <a:pt x="0" y="369328"/>
                </a:lnTo>
                <a:lnTo>
                  <a:pt x="2147824" y="369328"/>
                </a:lnTo>
                <a:lnTo>
                  <a:pt x="2147824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414265" y="1408558"/>
            <a:ext cx="2167890" cy="1869439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1310"/>
              </a:spcBef>
            </a:pPr>
            <a:r>
              <a:rPr sz="1800" i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Ar</a:t>
            </a:r>
            <a:r>
              <a:rPr sz="1800" i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ray</a:t>
            </a:r>
            <a:r>
              <a:rPr sz="1800" i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1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1800" i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i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thout</a:t>
            </a:r>
            <a:r>
              <a:rPr sz="1800" i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poi</a:t>
            </a:r>
            <a:r>
              <a:rPr sz="1800" i="1" spc="-1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00" i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i="1" spc="-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i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i="1" spc="-3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1800" b="1" dirty="0">
                <a:latin typeface="Cambria" panose="02040503050406030204"/>
                <a:cs typeface="Cambria" panose="02040503050406030204"/>
              </a:rPr>
              <a:t>char</a:t>
            </a:r>
            <a:r>
              <a:rPr sz="1800" b="1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b="1" spc="-5" dirty="0">
                <a:latin typeface="Cambria" panose="02040503050406030204"/>
                <a:cs typeface="Cambria" panose="02040503050406030204"/>
              </a:rPr>
              <a:t>name[3][20]=</a:t>
            </a:r>
            <a:r>
              <a:rPr sz="1800" b="1" spc="-5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b="1" dirty="0">
                <a:latin typeface="Cambria" panose="02040503050406030204"/>
                <a:cs typeface="Cambria" panose="02040503050406030204"/>
              </a:rPr>
              <a:t>{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1128395">
              <a:lnSpc>
                <a:spcPct val="100000"/>
              </a:lnSpc>
              <a:spcBef>
                <a:spcPts val="435"/>
              </a:spcBef>
            </a:pPr>
            <a:r>
              <a:rPr sz="1800" b="1" spc="-50" dirty="0">
                <a:latin typeface="Cambria" panose="02040503050406030204"/>
                <a:cs typeface="Cambria" panose="02040503050406030204"/>
              </a:rPr>
              <a:t>"Adam",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1128395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latin typeface="Cambria" panose="02040503050406030204"/>
                <a:cs typeface="Cambria" panose="02040503050406030204"/>
              </a:rPr>
              <a:t>"chris",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1128395">
              <a:lnSpc>
                <a:spcPct val="100000"/>
              </a:lnSpc>
              <a:spcBef>
                <a:spcPts val="435"/>
              </a:spcBef>
            </a:pPr>
            <a:r>
              <a:rPr sz="1800" b="1" spc="-5" dirty="0">
                <a:latin typeface="Cambria" panose="02040503050406030204"/>
                <a:cs typeface="Cambria" panose="02040503050406030204"/>
              </a:rPr>
              <a:t>"</a:t>
            </a:r>
            <a:r>
              <a:rPr sz="1800" b="1" dirty="0">
                <a:latin typeface="Cambria" panose="02040503050406030204"/>
                <a:cs typeface="Cambria" panose="02040503050406030204"/>
              </a:rPr>
              <a:t>D</a:t>
            </a:r>
            <a:r>
              <a:rPr sz="1800" b="1" spc="5" dirty="0">
                <a:latin typeface="Cambria" panose="02040503050406030204"/>
                <a:cs typeface="Cambria" panose="02040503050406030204"/>
              </a:rPr>
              <a:t>e</a:t>
            </a:r>
            <a:r>
              <a:rPr sz="1800" b="1" dirty="0">
                <a:latin typeface="Cambria" panose="02040503050406030204"/>
                <a:cs typeface="Cambria" panose="02040503050406030204"/>
              </a:rPr>
              <a:t>ni</a:t>
            </a:r>
            <a:r>
              <a:rPr sz="1800" b="1" spc="5" dirty="0">
                <a:latin typeface="Cambria" panose="02040503050406030204"/>
                <a:cs typeface="Cambria" panose="02040503050406030204"/>
              </a:rPr>
              <a:t>e</a:t>
            </a:r>
            <a:r>
              <a:rPr sz="1800" b="1" spc="-5" dirty="0">
                <a:latin typeface="Cambria" panose="02040503050406030204"/>
                <a:cs typeface="Cambria" panose="02040503050406030204"/>
              </a:rPr>
              <a:t>l</a:t>
            </a:r>
            <a:r>
              <a:rPr sz="1800" b="1" dirty="0">
                <a:latin typeface="Cambria" panose="02040503050406030204"/>
                <a:cs typeface="Cambria" panose="02040503050406030204"/>
              </a:rPr>
              <a:t>”};</a:t>
            </a:r>
            <a:endParaRPr sz="1800">
              <a:latin typeface="Cambria" panose="02040503050406030204"/>
              <a:cs typeface="Cambria" panose="0204050305040603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23912" y="3390900"/>
            <a:ext cx="7100570" cy="2901315"/>
            <a:chOff x="723912" y="3390900"/>
            <a:chExt cx="7100570" cy="2901315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3762" y="3498850"/>
              <a:ext cx="2533649" cy="264795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30262" y="3397250"/>
              <a:ext cx="2679700" cy="2851150"/>
            </a:xfrm>
            <a:custGeom>
              <a:avLst/>
              <a:gdLst/>
              <a:ahLst/>
              <a:cxnLst/>
              <a:rect l="l" t="t" r="r" b="b"/>
              <a:pathLst>
                <a:path w="2679700" h="2851150">
                  <a:moveTo>
                    <a:pt x="0" y="2851150"/>
                  </a:moveTo>
                  <a:lnTo>
                    <a:pt x="2679699" y="2851150"/>
                  </a:lnTo>
                  <a:lnTo>
                    <a:pt x="2679699" y="0"/>
                  </a:lnTo>
                  <a:lnTo>
                    <a:pt x="0" y="0"/>
                  </a:lnTo>
                  <a:lnTo>
                    <a:pt x="0" y="2851150"/>
                  </a:lnTo>
                  <a:close/>
                </a:path>
              </a:pathLst>
            </a:custGeom>
            <a:ln w="1270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5941" y="3593045"/>
              <a:ext cx="2543174" cy="257174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014341" y="3558120"/>
              <a:ext cx="2803525" cy="2727325"/>
            </a:xfrm>
            <a:custGeom>
              <a:avLst/>
              <a:gdLst/>
              <a:ahLst/>
              <a:cxnLst/>
              <a:rect l="l" t="t" r="r" b="b"/>
              <a:pathLst>
                <a:path w="2803525" h="2727325">
                  <a:moveTo>
                    <a:pt x="0" y="2727324"/>
                  </a:moveTo>
                  <a:lnTo>
                    <a:pt x="2803524" y="2727324"/>
                  </a:lnTo>
                  <a:lnTo>
                    <a:pt x="2803524" y="0"/>
                  </a:lnTo>
                  <a:lnTo>
                    <a:pt x="0" y="0"/>
                  </a:lnTo>
                  <a:lnTo>
                    <a:pt x="0" y="2727324"/>
                  </a:lnTo>
                  <a:close/>
                </a:path>
              </a:pathLst>
            </a:custGeom>
            <a:ln w="12699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14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50" dirty="0"/>
              <a:t>S</a:t>
            </a:r>
            <a:r>
              <a:rPr spc="-75" dirty="0"/>
              <a:t>c</a:t>
            </a:r>
            <a:r>
              <a:rPr spc="-120" dirty="0"/>
              <a:t>h</a:t>
            </a:r>
            <a:r>
              <a:rPr spc="-105" dirty="0"/>
              <a:t>oo</a:t>
            </a:r>
            <a:r>
              <a:rPr spc="-85" dirty="0"/>
              <a:t>l</a:t>
            </a:r>
            <a:r>
              <a:rPr spc="-60" dirty="0"/>
              <a:t> </a:t>
            </a:r>
            <a:r>
              <a:rPr spc="-70" dirty="0"/>
              <a:t>of</a:t>
            </a:r>
            <a:r>
              <a:rPr spc="-50" dirty="0"/>
              <a:t> </a:t>
            </a:r>
            <a:r>
              <a:rPr spc="-45" dirty="0"/>
              <a:t>C</a:t>
            </a:r>
            <a:r>
              <a:rPr spc="-90" dirty="0"/>
              <a:t>o</a:t>
            </a:r>
            <a:r>
              <a:rPr spc="-155" dirty="0"/>
              <a:t>m</a:t>
            </a:r>
            <a:r>
              <a:rPr spc="-105" dirty="0"/>
              <a:t>p</a:t>
            </a:r>
            <a:r>
              <a:rPr spc="-130" dirty="0"/>
              <a:t>u</a:t>
            </a:r>
            <a:r>
              <a:rPr spc="-105" dirty="0"/>
              <a:t>t</a:t>
            </a:r>
            <a:r>
              <a:rPr spc="-114" dirty="0"/>
              <a:t>e</a:t>
            </a:r>
            <a:r>
              <a:rPr spc="-110" dirty="0"/>
              <a:t>r</a:t>
            </a:r>
            <a:r>
              <a:rPr spc="-90" dirty="0"/>
              <a:t> </a:t>
            </a:r>
            <a:r>
              <a:rPr spc="-60" dirty="0"/>
              <a:t>E</a:t>
            </a:r>
            <a:r>
              <a:rPr spc="-80" dirty="0"/>
              <a:t>n</a:t>
            </a:r>
            <a:r>
              <a:rPr spc="-95" dirty="0"/>
              <a:t>g</a:t>
            </a:r>
            <a:r>
              <a:rPr spc="-75" dirty="0"/>
              <a:t>i</a:t>
            </a:r>
            <a:r>
              <a:rPr spc="-135" dirty="0"/>
              <a:t>n</a:t>
            </a:r>
            <a:r>
              <a:rPr spc="-130" dirty="0"/>
              <a:t>e</a:t>
            </a:r>
            <a:r>
              <a:rPr spc="-114" dirty="0"/>
              <a:t>e</a:t>
            </a:r>
            <a:r>
              <a:rPr spc="-135" dirty="0"/>
              <a:t>r</a:t>
            </a:r>
            <a:r>
              <a:rPr spc="-100" dirty="0"/>
              <a:t>i</a:t>
            </a:r>
            <a:r>
              <a:rPr spc="-135" dirty="0"/>
              <a:t>n</a:t>
            </a:r>
            <a:r>
              <a:rPr spc="-60" dirty="0"/>
              <a:t>g</a:t>
            </a:r>
            <a:endParaRPr spc="-6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257" y="369773"/>
            <a:ext cx="501205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30" dirty="0">
                <a:solidFill>
                  <a:srgbClr val="000000"/>
                </a:solidFill>
              </a:rPr>
              <a:t>Pointer</a:t>
            </a:r>
            <a:r>
              <a:rPr sz="4300" spc="-15" dirty="0">
                <a:solidFill>
                  <a:srgbClr val="000000"/>
                </a:solidFill>
              </a:rPr>
              <a:t> </a:t>
            </a:r>
            <a:r>
              <a:rPr sz="4300" spc="-30" dirty="0">
                <a:solidFill>
                  <a:srgbClr val="000000"/>
                </a:solidFill>
              </a:rPr>
              <a:t>to</a:t>
            </a:r>
            <a:r>
              <a:rPr sz="4300" spc="-10" dirty="0">
                <a:solidFill>
                  <a:srgbClr val="000000"/>
                </a:solidFill>
              </a:rPr>
              <a:t> </a:t>
            </a:r>
            <a:r>
              <a:rPr sz="4300" spc="-15" dirty="0">
                <a:solidFill>
                  <a:srgbClr val="000000"/>
                </a:solidFill>
              </a:rPr>
              <a:t>Structure</a:t>
            </a:r>
            <a:endParaRPr sz="43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153400" y="537044"/>
            <a:ext cx="928395" cy="68215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76187" y="1591741"/>
            <a:ext cx="8915400" cy="4782820"/>
          </a:xfrm>
          <a:custGeom>
            <a:avLst/>
            <a:gdLst/>
            <a:ahLst/>
            <a:cxnLst/>
            <a:rect l="l" t="t" r="r" b="b"/>
            <a:pathLst>
              <a:path w="8915400" h="4782820">
                <a:moveTo>
                  <a:pt x="0" y="4782820"/>
                </a:moveTo>
                <a:lnTo>
                  <a:pt x="8915400" y="4782820"/>
                </a:lnTo>
                <a:lnTo>
                  <a:pt x="8915400" y="0"/>
                </a:lnTo>
                <a:lnTo>
                  <a:pt x="0" y="0"/>
                </a:lnTo>
                <a:lnTo>
                  <a:pt x="0" y="4782820"/>
                </a:lnTo>
                <a:close/>
              </a:path>
            </a:pathLst>
          </a:custGeom>
          <a:ln w="12700">
            <a:solidFill>
              <a:srgbClr val="93B6D2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01588" y="3645509"/>
            <a:ext cx="2350770" cy="5378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5"/>
              </a:spcBef>
            </a:pPr>
            <a:r>
              <a:rPr sz="1400" b="1" spc="-5" dirty="0">
                <a:latin typeface="Cambria" panose="02040503050406030204"/>
                <a:cs typeface="Cambria" panose="02040503050406030204"/>
              </a:rPr>
              <a:t>//Single</a:t>
            </a:r>
            <a:r>
              <a:rPr sz="1400" b="1" spc="-30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latin typeface="Cambria" panose="02040503050406030204"/>
                <a:cs typeface="Cambria" panose="02040503050406030204"/>
              </a:rPr>
              <a:t>structure</a:t>
            </a:r>
            <a:r>
              <a:rPr sz="1400" b="1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latin typeface="Cambria" panose="02040503050406030204"/>
                <a:cs typeface="Cambria" panose="02040503050406030204"/>
              </a:rPr>
              <a:t>variable</a:t>
            </a:r>
            <a:endParaRPr sz="1400">
              <a:latin typeface="Cambria" panose="02040503050406030204"/>
              <a:cs typeface="Cambria" panose="02040503050406030204"/>
            </a:endParaRPr>
          </a:p>
          <a:p>
            <a:pPr marL="133350">
              <a:lnSpc>
                <a:spcPct val="100000"/>
              </a:lnSpc>
              <a:spcBef>
                <a:spcPts val="335"/>
              </a:spcBef>
            </a:pPr>
            <a:r>
              <a:rPr sz="1400" b="1" spc="-10" dirty="0">
                <a:latin typeface="Cambria" panose="02040503050406030204"/>
                <a:cs typeface="Cambria" panose="02040503050406030204"/>
              </a:rPr>
              <a:t>//Pointer </a:t>
            </a:r>
            <a:r>
              <a:rPr sz="1400" b="1" dirty="0">
                <a:latin typeface="Cambria" panose="02040503050406030204"/>
                <a:cs typeface="Cambria" panose="02040503050406030204"/>
              </a:rPr>
              <a:t>of</a:t>
            </a:r>
            <a:r>
              <a:rPr sz="1400" b="1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latin typeface="Cambria" panose="02040503050406030204"/>
                <a:cs typeface="Cambria" panose="02040503050406030204"/>
              </a:rPr>
              <a:t>Structure</a:t>
            </a:r>
            <a:r>
              <a:rPr sz="1400" b="1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latin typeface="Cambria" panose="02040503050406030204"/>
                <a:cs typeface="Cambria" panose="02040503050406030204"/>
              </a:rPr>
              <a:t>type</a:t>
            </a:r>
            <a:endParaRPr sz="14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4939" y="3133191"/>
            <a:ext cx="1437005" cy="130619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5"/>
              </a:spcBef>
            </a:pPr>
            <a:r>
              <a:rPr sz="1400" b="1" dirty="0">
                <a:latin typeface="Cambria" panose="02040503050406030204"/>
                <a:cs typeface="Cambria" panose="02040503050406030204"/>
              </a:rPr>
              <a:t>int</a:t>
            </a:r>
            <a:r>
              <a:rPr sz="1400" b="1" spc="-50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b="1" dirty="0">
                <a:latin typeface="Cambria" panose="02040503050406030204"/>
                <a:cs typeface="Cambria" panose="02040503050406030204"/>
              </a:rPr>
              <a:t>main()</a:t>
            </a:r>
            <a:endParaRPr sz="1400">
              <a:latin typeface="Cambria" panose="02040503050406030204"/>
              <a:cs typeface="Cambria" panose="02040503050406030204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latin typeface="Cambria" panose="02040503050406030204"/>
                <a:cs typeface="Cambria" panose="02040503050406030204"/>
              </a:rPr>
              <a:t>{</a:t>
            </a:r>
            <a:endParaRPr sz="1400">
              <a:latin typeface="Cambria" panose="02040503050406030204"/>
              <a:cs typeface="Cambria" panose="02040503050406030204"/>
            </a:endParaRPr>
          </a:p>
          <a:p>
            <a:pPr marL="50800" marR="5080">
              <a:lnSpc>
                <a:spcPct val="120000"/>
              </a:lnSpc>
            </a:pPr>
            <a:r>
              <a:rPr sz="1400" b="1" dirty="0">
                <a:latin typeface="Cambria" panose="02040503050406030204"/>
                <a:cs typeface="Cambria" panose="02040503050406030204"/>
              </a:rPr>
              <a:t>struct Book a; </a:t>
            </a:r>
            <a:r>
              <a:rPr sz="1400" b="1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b="1" dirty="0">
                <a:latin typeface="Cambria" panose="02040503050406030204"/>
                <a:cs typeface="Cambria" panose="02040503050406030204"/>
              </a:rPr>
              <a:t>struct</a:t>
            </a:r>
            <a:r>
              <a:rPr sz="1400" b="1" spc="-4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b="1" dirty="0">
                <a:latin typeface="Cambria" panose="02040503050406030204"/>
                <a:cs typeface="Cambria" panose="02040503050406030204"/>
              </a:rPr>
              <a:t>Book*</a:t>
            </a:r>
            <a:r>
              <a:rPr sz="1400" b="1" spc="-50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b="1" dirty="0">
                <a:latin typeface="Cambria" panose="02040503050406030204"/>
                <a:cs typeface="Cambria" panose="02040503050406030204"/>
              </a:rPr>
              <a:t>ptr; </a:t>
            </a:r>
            <a:r>
              <a:rPr sz="1400" b="1" spc="-29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b="1" dirty="0">
                <a:latin typeface="Cambria" panose="02040503050406030204"/>
                <a:cs typeface="Cambria" panose="02040503050406030204"/>
              </a:rPr>
              <a:t>ptr</a:t>
            </a:r>
            <a:r>
              <a:rPr sz="1400" b="1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b="1" dirty="0">
                <a:latin typeface="Cambria" panose="02040503050406030204"/>
                <a:cs typeface="Cambria" panose="02040503050406030204"/>
              </a:rPr>
              <a:t>=</a:t>
            </a:r>
            <a:r>
              <a:rPr sz="1400" b="1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b="1" dirty="0">
                <a:latin typeface="Cambria" panose="02040503050406030204"/>
                <a:cs typeface="Cambria" panose="02040503050406030204"/>
              </a:rPr>
              <a:t>&amp;a;</a:t>
            </a:r>
            <a:endParaRPr sz="14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54004" y="4711700"/>
            <a:ext cx="26181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mbria" panose="02040503050406030204"/>
                <a:cs typeface="Cambria" panose="02040503050406030204"/>
              </a:rPr>
              <a:t>//Accessing</a:t>
            </a:r>
            <a:r>
              <a:rPr sz="1400" b="1" spc="-4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latin typeface="Cambria" panose="02040503050406030204"/>
                <a:cs typeface="Cambria" panose="02040503050406030204"/>
              </a:rPr>
              <a:t>Structure</a:t>
            </a:r>
            <a:r>
              <a:rPr sz="1400" b="1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latin typeface="Cambria" panose="02040503050406030204"/>
                <a:cs typeface="Cambria" panose="02040503050406030204"/>
              </a:rPr>
              <a:t>Members</a:t>
            </a:r>
            <a:endParaRPr sz="14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4939" y="4669637"/>
            <a:ext cx="2188845" cy="53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400" b="1" spc="-5" dirty="0">
                <a:latin typeface="Cambria" panose="02040503050406030204"/>
                <a:cs typeface="Cambria" panose="02040503050406030204"/>
              </a:rPr>
              <a:t>ptr-&gt;name </a:t>
            </a:r>
            <a:r>
              <a:rPr sz="1400" b="1" dirty="0">
                <a:latin typeface="Cambria" panose="02040503050406030204"/>
                <a:cs typeface="Cambria" panose="02040503050406030204"/>
              </a:rPr>
              <a:t>= </a:t>
            </a:r>
            <a:r>
              <a:rPr sz="1400" b="1" spc="-5" dirty="0">
                <a:latin typeface="Cambria" panose="02040503050406030204"/>
                <a:cs typeface="Cambria" panose="02040503050406030204"/>
              </a:rPr>
              <a:t>"Dan </a:t>
            </a:r>
            <a:r>
              <a:rPr sz="1400" b="1" spc="-15" dirty="0">
                <a:latin typeface="Cambria" panose="02040503050406030204"/>
                <a:cs typeface="Cambria" panose="02040503050406030204"/>
              </a:rPr>
              <a:t>Brown"; </a:t>
            </a:r>
            <a:r>
              <a:rPr sz="1400" b="1" spc="-29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latin typeface="Cambria" panose="02040503050406030204"/>
                <a:cs typeface="Cambria" panose="02040503050406030204"/>
              </a:rPr>
              <a:t>ptr-&gt;price</a:t>
            </a:r>
            <a:r>
              <a:rPr sz="1400" b="1" spc="-30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b="1" dirty="0">
                <a:latin typeface="Cambria" panose="02040503050406030204"/>
                <a:cs typeface="Cambria" panose="02040503050406030204"/>
              </a:rPr>
              <a:t>=</a:t>
            </a:r>
            <a:r>
              <a:rPr sz="1400" b="1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latin typeface="Cambria" panose="02040503050406030204"/>
                <a:cs typeface="Cambria" panose="02040503050406030204"/>
              </a:rPr>
              <a:t>500;</a:t>
            </a:r>
            <a:endParaRPr sz="14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3895" y="5477052"/>
            <a:ext cx="32613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23340" algn="l"/>
              </a:tabLst>
            </a:pPr>
            <a:r>
              <a:rPr sz="1100" b="1" dirty="0">
                <a:latin typeface="Cambria" panose="02040503050406030204"/>
                <a:cs typeface="Cambria" panose="02040503050406030204"/>
              </a:rPr>
              <a:t>struct</a:t>
            </a:r>
            <a:r>
              <a:rPr sz="1100" b="1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100" b="1" spc="-5" dirty="0">
                <a:latin typeface="Cambria" panose="02040503050406030204"/>
                <a:cs typeface="Cambria" panose="02040503050406030204"/>
              </a:rPr>
              <a:t>Book</a:t>
            </a:r>
            <a:r>
              <a:rPr sz="1100" b="1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100" b="1" spc="-5" dirty="0">
                <a:latin typeface="Cambria" panose="02040503050406030204"/>
                <a:cs typeface="Cambria" panose="02040503050406030204"/>
              </a:rPr>
              <a:t>b[10];	//Array</a:t>
            </a:r>
            <a:r>
              <a:rPr sz="1100" b="1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100" b="1" spc="-5" dirty="0">
                <a:latin typeface="Cambria" panose="02040503050406030204"/>
                <a:cs typeface="Cambria" panose="02040503050406030204"/>
              </a:rPr>
              <a:t>of structure variables</a:t>
            </a:r>
            <a:endParaRPr sz="11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83581" y="5678220"/>
            <a:ext cx="17595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Cambria" panose="02040503050406030204"/>
                <a:cs typeface="Cambria" panose="02040503050406030204"/>
              </a:rPr>
              <a:t>//Pointer</a:t>
            </a:r>
            <a:r>
              <a:rPr sz="1100" b="1" spc="-30" dirty="0">
                <a:latin typeface="Cambria" panose="02040503050406030204"/>
                <a:cs typeface="Cambria" panose="02040503050406030204"/>
              </a:rPr>
              <a:t> </a:t>
            </a:r>
            <a:r>
              <a:rPr sz="1100" b="1" spc="-5" dirty="0">
                <a:latin typeface="Cambria" panose="02040503050406030204"/>
                <a:cs typeface="Cambria" panose="02040503050406030204"/>
              </a:rPr>
              <a:t>of Structure</a:t>
            </a:r>
            <a:r>
              <a:rPr sz="1100" b="1" spc="-30" dirty="0">
                <a:latin typeface="Cambria" panose="02040503050406030204"/>
                <a:cs typeface="Cambria" panose="02040503050406030204"/>
              </a:rPr>
              <a:t> </a:t>
            </a:r>
            <a:r>
              <a:rPr sz="1100" b="1" dirty="0">
                <a:latin typeface="Cambria" panose="02040503050406030204"/>
                <a:cs typeface="Cambria" panose="02040503050406030204"/>
              </a:rPr>
              <a:t>type</a:t>
            </a:r>
            <a:endParaRPr sz="11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4939" y="5645302"/>
            <a:ext cx="1012825" cy="629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" marR="5080">
              <a:lnSpc>
                <a:spcPct val="120000"/>
              </a:lnSpc>
              <a:spcBef>
                <a:spcPts val="100"/>
              </a:spcBef>
            </a:pPr>
            <a:r>
              <a:rPr sz="1100" b="1" dirty="0">
                <a:latin typeface="Cambria" panose="02040503050406030204"/>
                <a:cs typeface="Cambria" panose="02040503050406030204"/>
              </a:rPr>
              <a:t>struct</a:t>
            </a:r>
            <a:r>
              <a:rPr sz="1100" b="1" spc="-55" dirty="0">
                <a:latin typeface="Cambria" panose="02040503050406030204"/>
                <a:cs typeface="Cambria" panose="02040503050406030204"/>
              </a:rPr>
              <a:t> </a:t>
            </a:r>
            <a:r>
              <a:rPr sz="1100" b="1" spc="-5" dirty="0">
                <a:latin typeface="Cambria" panose="02040503050406030204"/>
                <a:cs typeface="Cambria" panose="02040503050406030204"/>
              </a:rPr>
              <a:t>Book*</a:t>
            </a:r>
            <a:r>
              <a:rPr sz="1100" b="1" spc="-50" dirty="0">
                <a:latin typeface="Cambria" panose="02040503050406030204"/>
                <a:cs typeface="Cambria" panose="02040503050406030204"/>
              </a:rPr>
              <a:t> </a:t>
            </a:r>
            <a:r>
              <a:rPr sz="1100" b="1" spc="-5" dirty="0">
                <a:latin typeface="Cambria" panose="02040503050406030204"/>
                <a:cs typeface="Cambria" panose="02040503050406030204"/>
              </a:rPr>
              <a:t>p; </a:t>
            </a:r>
            <a:r>
              <a:rPr sz="1100" b="1" spc="-225" dirty="0">
                <a:latin typeface="Cambria" panose="02040503050406030204"/>
                <a:cs typeface="Cambria" panose="02040503050406030204"/>
              </a:rPr>
              <a:t> </a:t>
            </a:r>
            <a:r>
              <a:rPr sz="1100" b="1" dirty="0">
                <a:latin typeface="Cambria" panose="02040503050406030204"/>
                <a:cs typeface="Cambria" panose="02040503050406030204"/>
              </a:rPr>
              <a:t>p</a:t>
            </a:r>
            <a:r>
              <a:rPr sz="1100" b="1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100" b="1" dirty="0">
                <a:latin typeface="Cambria" panose="02040503050406030204"/>
                <a:cs typeface="Cambria" panose="02040503050406030204"/>
              </a:rPr>
              <a:t>=</a:t>
            </a:r>
            <a:r>
              <a:rPr sz="1100" b="1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100" b="1" spc="-5" dirty="0">
                <a:latin typeface="Cambria" panose="02040503050406030204"/>
                <a:cs typeface="Cambria" panose="02040503050406030204"/>
              </a:rPr>
              <a:t>&amp;b;</a:t>
            </a:r>
            <a:endParaRPr sz="1100">
              <a:latin typeface="Cambria" panose="02040503050406030204"/>
              <a:cs typeface="Cambria" panose="02040503050406030204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100" b="1" dirty="0">
                <a:latin typeface="Cambria" panose="02040503050406030204"/>
                <a:cs typeface="Cambria" panose="02040503050406030204"/>
              </a:rPr>
              <a:t>}</a:t>
            </a:r>
            <a:endParaRPr sz="1100">
              <a:latin typeface="Cambria" panose="02040503050406030204"/>
              <a:cs typeface="Cambria" panose="0204050305040603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02729" y="1638300"/>
            <a:ext cx="8232775" cy="4362450"/>
            <a:chOff x="702729" y="1638300"/>
            <a:chExt cx="8232775" cy="436245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22115" y="1746250"/>
              <a:ext cx="5086349" cy="180975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591940" y="1644650"/>
              <a:ext cx="5337175" cy="2041525"/>
            </a:xfrm>
            <a:custGeom>
              <a:avLst/>
              <a:gdLst/>
              <a:ahLst/>
              <a:cxnLst/>
              <a:rect l="l" t="t" r="r" b="b"/>
              <a:pathLst>
                <a:path w="5337175" h="2041525">
                  <a:moveTo>
                    <a:pt x="0" y="2041525"/>
                  </a:moveTo>
                  <a:lnTo>
                    <a:pt x="5337174" y="2041525"/>
                  </a:lnTo>
                  <a:lnTo>
                    <a:pt x="5337174" y="0"/>
                  </a:lnTo>
                  <a:lnTo>
                    <a:pt x="0" y="0"/>
                  </a:lnTo>
                  <a:lnTo>
                    <a:pt x="0" y="2041525"/>
                  </a:lnTo>
                  <a:close/>
                </a:path>
              </a:pathLst>
            </a:custGeom>
            <a:ln w="12700">
              <a:solidFill>
                <a:srgbClr val="6B859A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02729" y="3730625"/>
              <a:ext cx="5626735" cy="2270125"/>
            </a:xfrm>
            <a:custGeom>
              <a:avLst/>
              <a:gdLst/>
              <a:ahLst/>
              <a:cxnLst/>
              <a:rect l="l" t="t" r="r" b="b"/>
              <a:pathLst>
                <a:path w="5626735" h="2270125">
                  <a:moveTo>
                    <a:pt x="5568403" y="2257425"/>
                  </a:moveTo>
                  <a:lnTo>
                    <a:pt x="0" y="2257425"/>
                  </a:lnTo>
                  <a:lnTo>
                    <a:pt x="0" y="2270125"/>
                  </a:lnTo>
                  <a:lnTo>
                    <a:pt x="5578309" y="2270125"/>
                  </a:lnTo>
                  <a:lnTo>
                    <a:pt x="5581103" y="2267280"/>
                  </a:lnTo>
                  <a:lnTo>
                    <a:pt x="5581103" y="2263775"/>
                  </a:lnTo>
                  <a:lnTo>
                    <a:pt x="5568403" y="2263775"/>
                  </a:lnTo>
                  <a:lnTo>
                    <a:pt x="5568403" y="2257425"/>
                  </a:lnTo>
                  <a:close/>
                </a:path>
                <a:path w="5626735" h="2270125">
                  <a:moveTo>
                    <a:pt x="5574753" y="25109"/>
                  </a:moveTo>
                  <a:lnTo>
                    <a:pt x="5568403" y="35995"/>
                  </a:lnTo>
                  <a:lnTo>
                    <a:pt x="5568403" y="2263775"/>
                  </a:lnTo>
                  <a:lnTo>
                    <a:pt x="5574753" y="2257425"/>
                  </a:lnTo>
                  <a:lnTo>
                    <a:pt x="5581103" y="2257425"/>
                  </a:lnTo>
                  <a:lnTo>
                    <a:pt x="5581103" y="35995"/>
                  </a:lnTo>
                  <a:lnTo>
                    <a:pt x="5574753" y="25109"/>
                  </a:lnTo>
                  <a:close/>
                </a:path>
                <a:path w="5626735" h="2270125">
                  <a:moveTo>
                    <a:pt x="5581103" y="2257425"/>
                  </a:moveTo>
                  <a:lnTo>
                    <a:pt x="5574753" y="2257425"/>
                  </a:lnTo>
                  <a:lnTo>
                    <a:pt x="5568403" y="2263775"/>
                  </a:lnTo>
                  <a:lnTo>
                    <a:pt x="5581103" y="2263775"/>
                  </a:lnTo>
                  <a:lnTo>
                    <a:pt x="5581103" y="2257425"/>
                  </a:lnTo>
                  <a:close/>
                </a:path>
                <a:path w="5626735" h="2270125">
                  <a:moveTo>
                    <a:pt x="5574753" y="0"/>
                  </a:moveTo>
                  <a:lnTo>
                    <a:pt x="5523064" y="88645"/>
                  </a:lnTo>
                  <a:lnTo>
                    <a:pt x="5524080" y="92456"/>
                  </a:lnTo>
                  <a:lnTo>
                    <a:pt x="5530176" y="96012"/>
                  </a:lnTo>
                  <a:lnTo>
                    <a:pt x="5533986" y="94995"/>
                  </a:lnTo>
                  <a:lnTo>
                    <a:pt x="5568403" y="35995"/>
                  </a:lnTo>
                  <a:lnTo>
                    <a:pt x="5568403" y="12573"/>
                  </a:lnTo>
                  <a:lnTo>
                    <a:pt x="5582085" y="12573"/>
                  </a:lnTo>
                  <a:lnTo>
                    <a:pt x="5574753" y="0"/>
                  </a:lnTo>
                  <a:close/>
                </a:path>
                <a:path w="5626735" h="2270125">
                  <a:moveTo>
                    <a:pt x="5582085" y="12573"/>
                  </a:moveTo>
                  <a:lnTo>
                    <a:pt x="5581103" y="12573"/>
                  </a:lnTo>
                  <a:lnTo>
                    <a:pt x="5581103" y="35995"/>
                  </a:lnTo>
                  <a:lnTo>
                    <a:pt x="5615520" y="94995"/>
                  </a:lnTo>
                  <a:lnTo>
                    <a:pt x="5619457" y="96012"/>
                  </a:lnTo>
                  <a:lnTo>
                    <a:pt x="5622378" y="94233"/>
                  </a:lnTo>
                  <a:lnTo>
                    <a:pt x="5625426" y="92456"/>
                  </a:lnTo>
                  <a:lnTo>
                    <a:pt x="5626442" y="88645"/>
                  </a:lnTo>
                  <a:lnTo>
                    <a:pt x="5582085" y="12573"/>
                  </a:lnTo>
                  <a:close/>
                </a:path>
                <a:path w="5626735" h="2270125">
                  <a:moveTo>
                    <a:pt x="5581103" y="12573"/>
                  </a:moveTo>
                  <a:lnTo>
                    <a:pt x="5568403" y="12573"/>
                  </a:lnTo>
                  <a:lnTo>
                    <a:pt x="5568403" y="35995"/>
                  </a:lnTo>
                  <a:lnTo>
                    <a:pt x="5574753" y="25109"/>
                  </a:lnTo>
                  <a:lnTo>
                    <a:pt x="5569292" y="15748"/>
                  </a:lnTo>
                  <a:lnTo>
                    <a:pt x="5581103" y="15748"/>
                  </a:lnTo>
                  <a:lnTo>
                    <a:pt x="5581103" y="12573"/>
                  </a:lnTo>
                  <a:close/>
                </a:path>
                <a:path w="5626735" h="2270125">
                  <a:moveTo>
                    <a:pt x="5581103" y="15748"/>
                  </a:moveTo>
                  <a:lnTo>
                    <a:pt x="5580214" y="15748"/>
                  </a:lnTo>
                  <a:lnTo>
                    <a:pt x="5574753" y="25109"/>
                  </a:lnTo>
                  <a:lnTo>
                    <a:pt x="5581103" y="35995"/>
                  </a:lnTo>
                  <a:lnTo>
                    <a:pt x="5581103" y="15748"/>
                  </a:lnTo>
                  <a:close/>
                </a:path>
                <a:path w="5626735" h="2270125">
                  <a:moveTo>
                    <a:pt x="5580214" y="15748"/>
                  </a:moveTo>
                  <a:lnTo>
                    <a:pt x="5569292" y="15748"/>
                  </a:lnTo>
                  <a:lnTo>
                    <a:pt x="5574753" y="25109"/>
                  </a:lnTo>
                  <a:lnTo>
                    <a:pt x="5580214" y="15748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54939" y="1265682"/>
            <a:ext cx="1320165" cy="1637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15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Cambria" panose="02040503050406030204"/>
                <a:cs typeface="Cambria" panose="02040503050406030204"/>
              </a:rPr>
              <a:t>struct</a:t>
            </a:r>
            <a:r>
              <a:rPr sz="1400" b="1" spc="-5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b="1" dirty="0">
                <a:latin typeface="Cambria" panose="02040503050406030204"/>
                <a:cs typeface="Cambria" panose="02040503050406030204"/>
              </a:rPr>
              <a:t>Book</a:t>
            </a:r>
            <a:endParaRPr sz="1400">
              <a:latin typeface="Cambria" panose="02040503050406030204"/>
              <a:cs typeface="Cambria" panose="02040503050406030204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latin typeface="Cambria" panose="02040503050406030204"/>
                <a:cs typeface="Cambria" panose="02040503050406030204"/>
              </a:rPr>
              <a:t>{</a:t>
            </a:r>
            <a:endParaRPr sz="1400">
              <a:latin typeface="Cambria" panose="02040503050406030204"/>
              <a:cs typeface="Cambria" panose="02040503050406030204"/>
            </a:endParaRPr>
          </a:p>
          <a:p>
            <a:pPr marL="50800" marR="5080">
              <a:lnSpc>
                <a:spcPct val="120000"/>
              </a:lnSpc>
              <a:spcBef>
                <a:spcPts val="5"/>
              </a:spcBef>
            </a:pPr>
            <a:r>
              <a:rPr sz="1400" b="1" dirty="0">
                <a:latin typeface="Cambria" panose="02040503050406030204"/>
                <a:cs typeface="Cambria" panose="02040503050406030204"/>
              </a:rPr>
              <a:t>char</a:t>
            </a:r>
            <a:r>
              <a:rPr sz="1400" b="1" spc="-5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latin typeface="Cambria" panose="02040503050406030204"/>
                <a:cs typeface="Cambria" panose="02040503050406030204"/>
              </a:rPr>
              <a:t>name[10]; </a:t>
            </a:r>
            <a:r>
              <a:rPr sz="1400" b="1" spc="-29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b="1" dirty="0">
                <a:latin typeface="Cambria" panose="02040503050406030204"/>
                <a:cs typeface="Cambria" panose="02040503050406030204"/>
              </a:rPr>
              <a:t>int</a:t>
            </a:r>
            <a:r>
              <a:rPr sz="1400" b="1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latin typeface="Cambria" panose="02040503050406030204"/>
                <a:cs typeface="Cambria" panose="02040503050406030204"/>
              </a:rPr>
              <a:t>price;</a:t>
            </a:r>
            <a:endParaRPr sz="1400">
              <a:latin typeface="Cambria" panose="02040503050406030204"/>
              <a:cs typeface="Cambria" panose="02040503050406030204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latin typeface="Cambria" panose="02040503050406030204"/>
                <a:cs typeface="Cambria" panose="02040503050406030204"/>
              </a:rPr>
              <a:t>}</a:t>
            </a:r>
            <a:endParaRPr sz="14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50" dirty="0"/>
              <a:t>S</a:t>
            </a:r>
            <a:r>
              <a:rPr spc="-75" dirty="0"/>
              <a:t>c</a:t>
            </a:r>
            <a:r>
              <a:rPr spc="-120" dirty="0"/>
              <a:t>h</a:t>
            </a:r>
            <a:r>
              <a:rPr spc="-105" dirty="0"/>
              <a:t>oo</a:t>
            </a:r>
            <a:r>
              <a:rPr spc="-85" dirty="0"/>
              <a:t>l</a:t>
            </a:r>
            <a:r>
              <a:rPr spc="-60" dirty="0"/>
              <a:t> </a:t>
            </a:r>
            <a:r>
              <a:rPr spc="-70" dirty="0"/>
              <a:t>of</a:t>
            </a:r>
            <a:r>
              <a:rPr spc="-50" dirty="0"/>
              <a:t> </a:t>
            </a:r>
            <a:r>
              <a:rPr spc="-45" dirty="0"/>
              <a:t>C</a:t>
            </a:r>
            <a:r>
              <a:rPr spc="-90" dirty="0"/>
              <a:t>o</a:t>
            </a:r>
            <a:r>
              <a:rPr spc="-155" dirty="0"/>
              <a:t>m</a:t>
            </a:r>
            <a:r>
              <a:rPr spc="-105" dirty="0"/>
              <a:t>p</a:t>
            </a:r>
            <a:r>
              <a:rPr spc="-130" dirty="0"/>
              <a:t>u</a:t>
            </a:r>
            <a:r>
              <a:rPr spc="-105" dirty="0"/>
              <a:t>t</a:t>
            </a:r>
            <a:r>
              <a:rPr spc="-114" dirty="0"/>
              <a:t>e</a:t>
            </a:r>
            <a:r>
              <a:rPr spc="-110" dirty="0"/>
              <a:t>r</a:t>
            </a:r>
            <a:r>
              <a:rPr spc="-90" dirty="0"/>
              <a:t> </a:t>
            </a:r>
            <a:r>
              <a:rPr spc="-60" dirty="0"/>
              <a:t>E</a:t>
            </a:r>
            <a:r>
              <a:rPr spc="-80" dirty="0"/>
              <a:t>n</a:t>
            </a:r>
            <a:r>
              <a:rPr spc="-95" dirty="0"/>
              <a:t>g</a:t>
            </a:r>
            <a:r>
              <a:rPr spc="-75" dirty="0"/>
              <a:t>i</a:t>
            </a:r>
            <a:r>
              <a:rPr spc="-135" dirty="0"/>
              <a:t>n</a:t>
            </a:r>
            <a:r>
              <a:rPr spc="-130" dirty="0"/>
              <a:t>e</a:t>
            </a:r>
            <a:r>
              <a:rPr spc="-114" dirty="0"/>
              <a:t>e</a:t>
            </a:r>
            <a:r>
              <a:rPr spc="-135" dirty="0"/>
              <a:t>r</a:t>
            </a:r>
            <a:r>
              <a:rPr spc="-100" dirty="0"/>
              <a:t>i</a:t>
            </a:r>
            <a:r>
              <a:rPr spc="-135" dirty="0"/>
              <a:t>n</a:t>
            </a:r>
            <a:r>
              <a:rPr spc="-60" dirty="0"/>
              <a:t>g</a:t>
            </a:r>
            <a:endParaRPr spc="-6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808" y="369773"/>
            <a:ext cx="263779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45" dirty="0">
                <a:solidFill>
                  <a:srgbClr val="000000"/>
                </a:solidFill>
              </a:rPr>
              <a:t>Array</a:t>
            </a:r>
            <a:r>
              <a:rPr sz="4300" spc="-85" dirty="0">
                <a:solidFill>
                  <a:srgbClr val="000000"/>
                </a:solidFill>
              </a:rPr>
              <a:t> </a:t>
            </a:r>
            <a:r>
              <a:rPr sz="4300" spc="-35" dirty="0">
                <a:solidFill>
                  <a:srgbClr val="000000"/>
                </a:solidFill>
              </a:rPr>
              <a:t>ADT</a:t>
            </a:r>
            <a:endParaRPr sz="43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153400" y="537044"/>
            <a:ext cx="928395" cy="68215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6050" y="3564496"/>
          <a:ext cx="8849995" cy="2860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3070"/>
                <a:gridCol w="3804284"/>
                <a:gridCol w="2569845"/>
                <a:gridCol w="753109"/>
              </a:tblGrid>
              <a:tr h="393661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i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Basic</a:t>
                      </a:r>
                      <a:r>
                        <a:rPr sz="1800" i="1" spc="-2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i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Op</a:t>
                      </a:r>
                      <a:r>
                        <a:rPr sz="1800" i="1" spc="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1800" i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sz="1800" i="1" spc="3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1800" i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ti</a:t>
                      </a:r>
                      <a:r>
                        <a:rPr sz="1800" i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ons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9845" marB="0">
                    <a:lnB w="12700">
                      <a:solidFill>
                        <a:srgbClr val="93B6D2"/>
                      </a:solidFill>
                      <a:prstDash val="solid"/>
                    </a:lnB>
                    <a:solidFill>
                      <a:srgbClr val="DD80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12700">
                      <a:solidFill>
                        <a:srgbClr val="93B6D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i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D</a:t>
                      </a:r>
                      <a:r>
                        <a:rPr sz="1800" i="1" spc="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1800" i="1" spc="-4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f</a:t>
                      </a:r>
                      <a:r>
                        <a:rPr sz="1800" i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aul</a:t>
                      </a:r>
                      <a:r>
                        <a:rPr sz="1800" i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1800" i="1" spc="-3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i="1" spc="-3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V</a:t>
                      </a:r>
                      <a:r>
                        <a:rPr sz="1800" i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alu</a:t>
                      </a:r>
                      <a:r>
                        <a:rPr sz="1800" i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1800" i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i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Initi</a:t>
                      </a:r>
                      <a:r>
                        <a:rPr sz="1800" i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ali</a:t>
                      </a:r>
                      <a:r>
                        <a:rPr sz="1800" i="1" spc="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z</a:t>
                      </a:r>
                      <a:r>
                        <a:rPr sz="1800" i="1" spc="3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1800" i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ti</a:t>
                      </a:r>
                      <a:r>
                        <a:rPr sz="1800" i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on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B w="12700">
                      <a:solidFill>
                        <a:srgbClr val="93B6D2"/>
                      </a:solidFill>
                      <a:prstDash val="solid"/>
                    </a:lnB>
                    <a:solidFill>
                      <a:srgbClr val="DD80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12700">
                      <a:solidFill>
                        <a:srgbClr val="93B6D2"/>
                      </a:solidFill>
                      <a:prstDash val="solid"/>
                    </a:lnB>
                  </a:tcPr>
                </a:tc>
              </a:tr>
              <a:tr h="2456053">
                <a:tc gridSpan="2">
                  <a:txBody>
                    <a:bodyPr/>
                    <a:lstStyle/>
                    <a:p>
                      <a:pPr marL="379095" indent="-288925">
                        <a:lnSpc>
                          <a:spcPct val="100000"/>
                        </a:lnSpc>
                        <a:spcBef>
                          <a:spcPts val="495"/>
                        </a:spcBef>
                        <a:buClr>
                          <a:srgbClr val="C00000"/>
                        </a:buClr>
                        <a:buSzPct val="78000"/>
                        <a:buFont typeface="Wingdings" panose="05000000000000000000"/>
                        <a:buChar char=""/>
                        <a:tabLst>
                          <a:tab pos="379095" algn="l"/>
                          <a:tab pos="379730" algn="l"/>
                        </a:tabLst>
                      </a:pPr>
                      <a:r>
                        <a:rPr sz="1600" b="1" spc="-25" dirty="0">
                          <a:latin typeface="Cambria" panose="02040503050406030204"/>
                          <a:cs typeface="Cambria" panose="02040503050406030204"/>
                        </a:rPr>
                        <a:t>Traversal</a:t>
                      </a:r>
                      <a:r>
                        <a:rPr sz="1600" b="1" spc="1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b="1" spc="-5" dirty="0">
                          <a:latin typeface="Cambria" panose="02040503050406030204"/>
                          <a:cs typeface="Cambria" panose="02040503050406030204"/>
                        </a:rPr>
                        <a:t>−</a:t>
                      </a:r>
                      <a:r>
                        <a:rPr sz="1600" b="1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print</a:t>
                      </a:r>
                      <a:r>
                        <a:rPr sz="16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all</a:t>
                      </a:r>
                      <a:r>
                        <a:rPr sz="1600" spc="2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the </a:t>
                      </a:r>
                      <a:r>
                        <a:rPr sz="1600" spc="-20" dirty="0">
                          <a:latin typeface="Cambria" panose="02040503050406030204"/>
                          <a:cs typeface="Cambria" panose="02040503050406030204"/>
                        </a:rPr>
                        <a:t>array</a:t>
                      </a:r>
                      <a:r>
                        <a:rPr sz="1600" spc="3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elements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one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5" dirty="0">
                          <a:latin typeface="Cambria" panose="02040503050406030204"/>
                          <a:cs typeface="Cambria" panose="02040503050406030204"/>
                        </a:rPr>
                        <a:t>by</a:t>
                      </a:r>
                      <a:r>
                        <a:rPr sz="1600" spc="1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one.</a:t>
                      </a:r>
                      <a:endParaRPr sz="16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379095" indent="-288925">
                        <a:lnSpc>
                          <a:spcPct val="100000"/>
                        </a:lnSpc>
                        <a:spcBef>
                          <a:spcPts val="380"/>
                        </a:spcBef>
                        <a:buClr>
                          <a:srgbClr val="C00000"/>
                        </a:buClr>
                        <a:buSzPct val="78000"/>
                        <a:buFont typeface="Wingdings" panose="05000000000000000000"/>
                        <a:buChar char=""/>
                        <a:tabLst>
                          <a:tab pos="379095" algn="l"/>
                          <a:tab pos="379730" algn="l"/>
                        </a:tabLst>
                      </a:pPr>
                      <a:r>
                        <a:rPr sz="1600" b="1" spc="-5" dirty="0">
                          <a:latin typeface="Cambria" panose="02040503050406030204"/>
                          <a:cs typeface="Cambria" panose="02040503050406030204"/>
                        </a:rPr>
                        <a:t>Insertion −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add</a:t>
                      </a:r>
                      <a:r>
                        <a:rPr sz="1600" spc="1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an</a:t>
                      </a:r>
                      <a:r>
                        <a:rPr sz="16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element</a:t>
                      </a:r>
                      <a:r>
                        <a:rPr sz="1600" spc="-2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at</a:t>
                      </a:r>
                      <a:r>
                        <a:rPr sz="1600" spc="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20" dirty="0">
                          <a:latin typeface="Cambria" panose="02040503050406030204"/>
                          <a:cs typeface="Cambria" panose="02040503050406030204"/>
                        </a:rPr>
                        <a:t>given</a:t>
                      </a:r>
                      <a:r>
                        <a:rPr sz="16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index.</a:t>
                      </a:r>
                      <a:endParaRPr sz="16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379095" indent="-288925">
                        <a:lnSpc>
                          <a:spcPct val="100000"/>
                        </a:lnSpc>
                        <a:spcBef>
                          <a:spcPts val="385"/>
                        </a:spcBef>
                        <a:buClr>
                          <a:srgbClr val="C00000"/>
                        </a:buClr>
                        <a:buSzPct val="78000"/>
                        <a:buFont typeface="Wingdings" panose="05000000000000000000"/>
                        <a:buChar char=""/>
                        <a:tabLst>
                          <a:tab pos="379095" algn="l"/>
                          <a:tab pos="379730" algn="l"/>
                        </a:tabLst>
                      </a:pPr>
                      <a:r>
                        <a:rPr sz="1600" b="1" spc="-5" dirty="0">
                          <a:latin typeface="Cambria" panose="02040503050406030204"/>
                          <a:cs typeface="Cambria" panose="02040503050406030204"/>
                        </a:rPr>
                        <a:t>Deletion</a:t>
                      </a:r>
                      <a:r>
                        <a:rPr sz="1600" b="1" spc="-3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− delete</a:t>
                      </a:r>
                      <a:r>
                        <a:rPr sz="1600" spc="-1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an element at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20" dirty="0">
                          <a:latin typeface="Cambria" panose="02040503050406030204"/>
                          <a:cs typeface="Cambria" panose="02040503050406030204"/>
                        </a:rPr>
                        <a:t>given</a:t>
                      </a:r>
                      <a:r>
                        <a:rPr sz="16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index.</a:t>
                      </a:r>
                      <a:endParaRPr sz="16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379095" indent="-288925">
                        <a:lnSpc>
                          <a:spcPct val="100000"/>
                        </a:lnSpc>
                        <a:spcBef>
                          <a:spcPts val="385"/>
                        </a:spcBef>
                        <a:buClr>
                          <a:srgbClr val="C00000"/>
                        </a:buClr>
                        <a:buSzPct val="78000"/>
                        <a:buFont typeface="Wingdings" panose="05000000000000000000"/>
                        <a:buChar char=""/>
                        <a:tabLst>
                          <a:tab pos="379095" algn="l"/>
                          <a:tab pos="379730" algn="l"/>
                        </a:tabLst>
                      </a:pPr>
                      <a:r>
                        <a:rPr sz="1600" b="1" spc="-10" dirty="0">
                          <a:latin typeface="Cambria" panose="02040503050406030204"/>
                          <a:cs typeface="Cambria" panose="02040503050406030204"/>
                        </a:rPr>
                        <a:t>Search</a:t>
                      </a:r>
                      <a:r>
                        <a:rPr sz="1600" b="1" spc="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b="1" spc="-5" dirty="0">
                          <a:latin typeface="Cambria" panose="02040503050406030204"/>
                          <a:cs typeface="Cambria" panose="02040503050406030204"/>
                        </a:rPr>
                        <a:t>−</a:t>
                      </a:r>
                      <a:r>
                        <a:rPr sz="1600" b="1" spc="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search</a:t>
                      </a:r>
                      <a:r>
                        <a:rPr sz="1600" spc="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an</a:t>
                      </a:r>
                      <a:r>
                        <a:rPr sz="1600" spc="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element using</a:t>
                      </a:r>
                      <a:r>
                        <a:rPr sz="1600" spc="1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20" dirty="0">
                          <a:latin typeface="Cambria" panose="02040503050406030204"/>
                          <a:cs typeface="Cambria" panose="02040503050406030204"/>
                        </a:rPr>
                        <a:t>given</a:t>
                      </a:r>
                      <a:r>
                        <a:rPr sz="1600" spc="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index</a:t>
                      </a:r>
                      <a:r>
                        <a:rPr sz="1600" spc="1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or </a:t>
                      </a:r>
                      <a:r>
                        <a:rPr sz="1600" spc="-15" dirty="0">
                          <a:latin typeface="Cambria" panose="02040503050406030204"/>
                          <a:cs typeface="Cambria" panose="02040503050406030204"/>
                        </a:rPr>
                        <a:t>by</a:t>
                      </a:r>
                      <a:r>
                        <a:rPr sz="1600" spc="1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5" dirty="0">
                          <a:latin typeface="Cambria" panose="02040503050406030204"/>
                          <a:cs typeface="Cambria" panose="02040503050406030204"/>
                        </a:rPr>
                        <a:t>value.</a:t>
                      </a:r>
                      <a:endParaRPr sz="16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379095" indent="-288925">
                        <a:lnSpc>
                          <a:spcPct val="100000"/>
                        </a:lnSpc>
                        <a:spcBef>
                          <a:spcPts val="385"/>
                        </a:spcBef>
                        <a:buClr>
                          <a:srgbClr val="C00000"/>
                        </a:buClr>
                        <a:buSzPct val="78000"/>
                        <a:buFont typeface="Wingdings" panose="05000000000000000000"/>
                        <a:buChar char=""/>
                        <a:tabLst>
                          <a:tab pos="379095" algn="l"/>
                          <a:tab pos="379730" algn="l"/>
                        </a:tabLst>
                      </a:pPr>
                      <a:r>
                        <a:rPr sz="1600" b="1" spc="-10" dirty="0">
                          <a:latin typeface="Cambria" panose="02040503050406030204"/>
                          <a:cs typeface="Cambria" panose="02040503050406030204"/>
                        </a:rPr>
                        <a:t>Updation</a:t>
                      </a:r>
                      <a:r>
                        <a:rPr sz="1600" b="1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b="1" spc="-5" dirty="0">
                          <a:latin typeface="Cambria" panose="02040503050406030204"/>
                          <a:cs typeface="Cambria" panose="02040503050406030204"/>
                        </a:rPr>
                        <a:t>−</a:t>
                      </a:r>
                      <a:r>
                        <a:rPr sz="1600" b="1" spc="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update</a:t>
                      </a:r>
                      <a:r>
                        <a:rPr sz="1600" spc="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an</a:t>
                      </a:r>
                      <a:r>
                        <a:rPr sz="16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element</a:t>
                      </a:r>
                      <a:r>
                        <a:rPr sz="1600" spc="-1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at</a:t>
                      </a:r>
                      <a:r>
                        <a:rPr sz="16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20" dirty="0">
                          <a:latin typeface="Cambria" panose="02040503050406030204"/>
                          <a:cs typeface="Cambria" panose="02040503050406030204"/>
                        </a:rPr>
                        <a:t>given</a:t>
                      </a:r>
                      <a:r>
                        <a:rPr sz="1600" spc="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index.</a:t>
                      </a:r>
                      <a:endParaRPr sz="16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379095" indent="-288925">
                        <a:lnSpc>
                          <a:spcPct val="100000"/>
                        </a:lnSpc>
                        <a:spcBef>
                          <a:spcPts val="385"/>
                        </a:spcBef>
                        <a:buClr>
                          <a:srgbClr val="C00000"/>
                        </a:buClr>
                        <a:buSzPct val="78000"/>
                        <a:buFont typeface="Wingdings" panose="05000000000000000000"/>
                        <a:buChar char=""/>
                        <a:tabLst>
                          <a:tab pos="379095" algn="l"/>
                          <a:tab pos="379730" algn="l"/>
                        </a:tabLst>
                      </a:pPr>
                      <a:r>
                        <a:rPr sz="1600" b="1" spc="-5" dirty="0">
                          <a:latin typeface="Cambria" panose="02040503050406030204"/>
                          <a:cs typeface="Cambria" panose="02040503050406030204"/>
                        </a:rPr>
                        <a:t>Sorting</a:t>
                      </a:r>
                      <a:r>
                        <a:rPr sz="1600" b="1" spc="1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–</a:t>
                      </a:r>
                      <a:r>
                        <a:rPr sz="1600" spc="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arranging</a:t>
                      </a:r>
                      <a:r>
                        <a:rPr sz="1600" spc="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the</a:t>
                      </a:r>
                      <a:r>
                        <a:rPr sz="1600" spc="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elements</a:t>
                      </a:r>
                      <a:r>
                        <a:rPr sz="1600" spc="-1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in</a:t>
                      </a:r>
                      <a:r>
                        <a:rPr sz="16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some</a:t>
                      </a:r>
                      <a:r>
                        <a:rPr sz="16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type</a:t>
                      </a:r>
                      <a:r>
                        <a:rPr sz="1600" spc="1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of </a:t>
                      </a:r>
                      <a:r>
                        <a:rPr sz="1600" spc="-35" dirty="0">
                          <a:latin typeface="Cambria" panose="02040503050406030204"/>
                          <a:cs typeface="Cambria" panose="02040503050406030204"/>
                        </a:rPr>
                        <a:t>order.</a:t>
                      </a:r>
                      <a:endParaRPr sz="16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379095" indent="-288925">
                        <a:lnSpc>
                          <a:spcPct val="100000"/>
                        </a:lnSpc>
                        <a:spcBef>
                          <a:spcPts val="385"/>
                        </a:spcBef>
                        <a:buClr>
                          <a:srgbClr val="C00000"/>
                        </a:buClr>
                        <a:buSzPct val="78000"/>
                        <a:buFont typeface="Wingdings" panose="05000000000000000000"/>
                        <a:buChar char=""/>
                        <a:tabLst>
                          <a:tab pos="379095" algn="l"/>
                          <a:tab pos="379730" algn="l"/>
                        </a:tabLst>
                      </a:pPr>
                      <a:r>
                        <a:rPr sz="1600" b="1" spc="-5" dirty="0">
                          <a:latin typeface="Cambria" panose="02040503050406030204"/>
                          <a:cs typeface="Cambria" panose="02040503050406030204"/>
                        </a:rPr>
                        <a:t>Merging</a:t>
                      </a:r>
                      <a:r>
                        <a:rPr sz="1600" b="1" spc="-1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–</a:t>
                      </a:r>
                      <a:r>
                        <a:rPr sz="16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Combining</a:t>
                      </a:r>
                      <a:r>
                        <a:rPr sz="1600" spc="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5" dirty="0">
                          <a:latin typeface="Cambria" panose="02040503050406030204"/>
                          <a:cs typeface="Cambria" panose="02040503050406030204"/>
                        </a:rPr>
                        <a:t>two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20" dirty="0">
                          <a:latin typeface="Cambria" panose="02040503050406030204"/>
                          <a:cs typeface="Cambria" panose="02040503050406030204"/>
                        </a:rPr>
                        <a:t>arrays</a:t>
                      </a:r>
                      <a:r>
                        <a:rPr sz="1600" spc="2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into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 a</a:t>
                      </a:r>
                      <a:r>
                        <a:rPr sz="1600" spc="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single</a:t>
                      </a:r>
                      <a:r>
                        <a:rPr sz="1600" spc="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20" dirty="0">
                          <a:latin typeface="Cambria" panose="02040503050406030204"/>
                          <a:cs typeface="Cambria" panose="02040503050406030204"/>
                        </a:rPr>
                        <a:t>array</a:t>
                      </a:r>
                      <a:endParaRPr sz="16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379095" indent="-288925">
                        <a:lnSpc>
                          <a:spcPct val="100000"/>
                        </a:lnSpc>
                        <a:spcBef>
                          <a:spcPts val="385"/>
                        </a:spcBef>
                        <a:buClr>
                          <a:srgbClr val="C00000"/>
                        </a:buClr>
                        <a:buSzPct val="78000"/>
                        <a:buFont typeface="Wingdings" panose="05000000000000000000"/>
                        <a:buChar char=""/>
                        <a:tabLst>
                          <a:tab pos="379095" algn="l"/>
                          <a:tab pos="379730" algn="l"/>
                        </a:tabLst>
                      </a:pPr>
                      <a:r>
                        <a:rPr sz="1600" b="1" spc="-15" dirty="0">
                          <a:latin typeface="Cambria" panose="02040503050406030204"/>
                          <a:cs typeface="Cambria" panose="02040503050406030204"/>
                        </a:rPr>
                        <a:t>Reversing</a:t>
                      </a:r>
                      <a:r>
                        <a:rPr sz="1600" b="1" spc="-1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–</a:t>
                      </a:r>
                      <a:r>
                        <a:rPr sz="1600" spc="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5" dirty="0">
                          <a:latin typeface="Cambria" panose="02040503050406030204"/>
                          <a:cs typeface="Cambria" panose="02040503050406030204"/>
                        </a:rPr>
                        <a:t>Reversing</a:t>
                      </a:r>
                      <a:r>
                        <a:rPr sz="1600" spc="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the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 elements</a:t>
                      </a:r>
                      <a:endParaRPr sz="16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93B6D2"/>
                      </a:solidFill>
                      <a:prstDash val="solid"/>
                    </a:lnL>
                    <a:lnR w="12700">
                      <a:solidFill>
                        <a:srgbClr val="93B6D2"/>
                      </a:solidFill>
                      <a:prstDash val="solid"/>
                    </a:lnR>
                    <a:lnT w="12700">
                      <a:solidFill>
                        <a:srgbClr val="93B6D2"/>
                      </a:solidFill>
                      <a:prstDash val="solid"/>
                    </a:lnT>
                    <a:lnB w="12700">
                      <a:solidFill>
                        <a:srgbClr val="93B6D2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13030" marR="253365">
                        <a:lnSpc>
                          <a:spcPct val="120000"/>
                        </a:lnSpc>
                        <a:spcBef>
                          <a:spcPts val="110"/>
                        </a:spcBef>
                      </a:pP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In</a:t>
                      </a:r>
                      <a:r>
                        <a:rPr sz="1600" spc="-1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C,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 when</a:t>
                      </a:r>
                      <a:r>
                        <a:rPr sz="1600" spc="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an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20" dirty="0">
                          <a:latin typeface="Cambria" panose="02040503050406030204"/>
                          <a:cs typeface="Cambria" panose="02040503050406030204"/>
                        </a:rPr>
                        <a:t>array</a:t>
                      </a:r>
                      <a:r>
                        <a:rPr sz="1600" spc="2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is initialized </a:t>
                      </a:r>
                      <a:r>
                        <a:rPr sz="16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with</a:t>
                      </a:r>
                      <a:r>
                        <a:rPr sz="16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size,</a:t>
                      </a:r>
                      <a:r>
                        <a:rPr sz="1600" spc="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then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it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assigns</a:t>
                      </a:r>
                      <a:r>
                        <a:rPr sz="1600" spc="1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following </a:t>
                      </a:r>
                      <a:r>
                        <a:rPr sz="1600" spc="-34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defaults</a:t>
                      </a:r>
                      <a:r>
                        <a:rPr sz="1600" spc="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5" dirty="0">
                          <a:latin typeface="Cambria" panose="02040503050406030204"/>
                          <a:cs typeface="Cambria" panose="02040503050406030204"/>
                        </a:rPr>
                        <a:t>values</a:t>
                      </a:r>
                      <a:r>
                        <a:rPr sz="1600" spc="2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to</a:t>
                      </a:r>
                      <a:r>
                        <a:rPr sz="1600" spc="-1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its</a:t>
                      </a:r>
                      <a:r>
                        <a:rPr sz="16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elements</a:t>
                      </a:r>
                      <a:endParaRPr sz="16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401320" indent="-288925">
                        <a:lnSpc>
                          <a:spcPct val="100000"/>
                        </a:lnSpc>
                        <a:spcBef>
                          <a:spcPts val="385"/>
                        </a:spcBef>
                        <a:buClr>
                          <a:srgbClr val="C00000"/>
                        </a:buClr>
                        <a:buSzPct val="78000"/>
                        <a:buFont typeface="Wingdings" panose="05000000000000000000"/>
                        <a:buChar char=""/>
                        <a:tabLst>
                          <a:tab pos="401320" algn="l"/>
                          <a:tab pos="401955" algn="l"/>
                        </a:tabLst>
                      </a:pPr>
                      <a:r>
                        <a:rPr sz="1600" b="1" spc="-5" dirty="0">
                          <a:latin typeface="Cambria" panose="02040503050406030204"/>
                          <a:cs typeface="Cambria" panose="02040503050406030204"/>
                        </a:rPr>
                        <a:t>bool</a:t>
                      </a:r>
                      <a:r>
                        <a:rPr sz="1600" b="1" spc="-4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b="1" spc="-5" dirty="0">
                          <a:latin typeface="Cambria" panose="02040503050406030204"/>
                          <a:cs typeface="Cambria" panose="02040503050406030204"/>
                        </a:rPr>
                        <a:t>−</a:t>
                      </a:r>
                      <a:r>
                        <a:rPr sz="1600" b="1" spc="-2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5" dirty="0">
                          <a:latin typeface="Cambria" panose="02040503050406030204"/>
                          <a:cs typeface="Cambria" panose="02040503050406030204"/>
                        </a:rPr>
                        <a:t>false</a:t>
                      </a:r>
                      <a:endParaRPr sz="16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401320" indent="-288925">
                        <a:lnSpc>
                          <a:spcPct val="100000"/>
                        </a:lnSpc>
                        <a:spcBef>
                          <a:spcPts val="385"/>
                        </a:spcBef>
                        <a:buClr>
                          <a:srgbClr val="C00000"/>
                        </a:buClr>
                        <a:buSzPct val="78000"/>
                        <a:buFont typeface="Wingdings" panose="05000000000000000000"/>
                        <a:buChar char=""/>
                        <a:tabLst>
                          <a:tab pos="401320" algn="l"/>
                          <a:tab pos="401955" algn="l"/>
                        </a:tabLst>
                      </a:pPr>
                      <a:r>
                        <a:rPr sz="1600" b="1" spc="-10" dirty="0">
                          <a:latin typeface="Cambria" panose="02040503050406030204"/>
                          <a:cs typeface="Cambria" panose="02040503050406030204"/>
                        </a:rPr>
                        <a:t>char−</a:t>
                      </a:r>
                      <a:r>
                        <a:rPr sz="1600" b="1" spc="-3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0</a:t>
                      </a:r>
                      <a:endParaRPr sz="16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401320" indent="-288925">
                        <a:lnSpc>
                          <a:spcPct val="100000"/>
                        </a:lnSpc>
                        <a:spcBef>
                          <a:spcPts val="385"/>
                        </a:spcBef>
                        <a:buClr>
                          <a:srgbClr val="C00000"/>
                        </a:buClr>
                        <a:buSzPct val="78000"/>
                        <a:buFont typeface="Wingdings" panose="05000000000000000000"/>
                        <a:buChar char=""/>
                        <a:tabLst>
                          <a:tab pos="401320" algn="l"/>
                          <a:tab pos="401955" algn="l"/>
                        </a:tabLst>
                      </a:pPr>
                      <a:r>
                        <a:rPr sz="1600" b="1" spc="-10" dirty="0">
                          <a:latin typeface="Cambria" panose="02040503050406030204"/>
                          <a:cs typeface="Cambria" panose="02040503050406030204"/>
                        </a:rPr>
                        <a:t>float−</a:t>
                      </a:r>
                      <a:r>
                        <a:rPr sz="1600" b="1" spc="-2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0.0</a:t>
                      </a:r>
                      <a:endParaRPr sz="16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401320" indent="-288925">
                        <a:lnSpc>
                          <a:spcPct val="100000"/>
                        </a:lnSpc>
                        <a:spcBef>
                          <a:spcPts val="385"/>
                        </a:spcBef>
                        <a:buClr>
                          <a:srgbClr val="C00000"/>
                        </a:buClr>
                        <a:buSzPct val="78000"/>
                        <a:buFont typeface="Wingdings" panose="05000000000000000000"/>
                        <a:buChar char=""/>
                        <a:tabLst>
                          <a:tab pos="401320" algn="l"/>
                          <a:tab pos="401955" algn="l"/>
                        </a:tabLst>
                      </a:pPr>
                      <a:r>
                        <a:rPr sz="1600" b="1" spc="-10" dirty="0">
                          <a:latin typeface="Cambria" panose="02040503050406030204"/>
                          <a:cs typeface="Cambria" panose="02040503050406030204"/>
                        </a:rPr>
                        <a:t>double−</a:t>
                      </a:r>
                      <a:r>
                        <a:rPr sz="1600" b="1" spc="-4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0.0f</a:t>
                      </a:r>
                      <a:endParaRPr sz="16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401320" indent="-288925">
                        <a:lnSpc>
                          <a:spcPct val="100000"/>
                        </a:lnSpc>
                        <a:spcBef>
                          <a:spcPts val="380"/>
                        </a:spcBef>
                        <a:buClr>
                          <a:srgbClr val="C00000"/>
                        </a:buClr>
                        <a:buSzPct val="78000"/>
                        <a:buFont typeface="Wingdings" panose="05000000000000000000"/>
                        <a:buChar char=""/>
                        <a:tabLst>
                          <a:tab pos="401320" algn="l"/>
                          <a:tab pos="401955" algn="l"/>
                        </a:tabLst>
                      </a:pPr>
                      <a:r>
                        <a:rPr sz="1600" b="1" spc="-5" dirty="0">
                          <a:latin typeface="Cambria" panose="02040503050406030204"/>
                          <a:cs typeface="Cambria" panose="02040503050406030204"/>
                        </a:rPr>
                        <a:t>int−</a:t>
                      </a:r>
                      <a:r>
                        <a:rPr sz="1600" b="1" spc="-5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0</a:t>
                      </a:r>
                      <a:endParaRPr sz="16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93B6D2"/>
                      </a:solidFill>
                      <a:prstDash val="solid"/>
                    </a:lnL>
                    <a:lnR w="12700">
                      <a:solidFill>
                        <a:srgbClr val="93B6D2"/>
                      </a:solidFill>
                      <a:prstDash val="solid"/>
                    </a:lnR>
                    <a:lnT w="12700">
                      <a:solidFill>
                        <a:srgbClr val="93B6D2"/>
                      </a:solidFill>
                      <a:prstDash val="solid"/>
                    </a:lnT>
                    <a:lnB w="12700">
                      <a:solidFill>
                        <a:srgbClr val="93B6D2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50" dirty="0"/>
              <a:t>S</a:t>
            </a:r>
            <a:r>
              <a:rPr spc="-75" dirty="0"/>
              <a:t>c</a:t>
            </a:r>
            <a:r>
              <a:rPr spc="-120" dirty="0"/>
              <a:t>h</a:t>
            </a:r>
            <a:r>
              <a:rPr spc="-105" dirty="0"/>
              <a:t>oo</a:t>
            </a:r>
            <a:r>
              <a:rPr spc="-85" dirty="0"/>
              <a:t>l</a:t>
            </a:r>
            <a:r>
              <a:rPr spc="-60" dirty="0"/>
              <a:t> </a:t>
            </a:r>
            <a:r>
              <a:rPr spc="-70" dirty="0"/>
              <a:t>of</a:t>
            </a:r>
            <a:r>
              <a:rPr spc="-50" dirty="0"/>
              <a:t> </a:t>
            </a:r>
            <a:r>
              <a:rPr spc="-45" dirty="0"/>
              <a:t>C</a:t>
            </a:r>
            <a:r>
              <a:rPr spc="-90" dirty="0"/>
              <a:t>o</a:t>
            </a:r>
            <a:r>
              <a:rPr spc="-155" dirty="0"/>
              <a:t>m</a:t>
            </a:r>
            <a:r>
              <a:rPr spc="-105" dirty="0"/>
              <a:t>p</a:t>
            </a:r>
            <a:r>
              <a:rPr spc="-130" dirty="0"/>
              <a:t>u</a:t>
            </a:r>
            <a:r>
              <a:rPr spc="-105" dirty="0"/>
              <a:t>t</a:t>
            </a:r>
            <a:r>
              <a:rPr spc="-114" dirty="0"/>
              <a:t>e</a:t>
            </a:r>
            <a:r>
              <a:rPr spc="-110" dirty="0"/>
              <a:t>r</a:t>
            </a:r>
            <a:r>
              <a:rPr spc="-90" dirty="0"/>
              <a:t> </a:t>
            </a:r>
            <a:r>
              <a:rPr spc="-60" dirty="0"/>
              <a:t>E</a:t>
            </a:r>
            <a:r>
              <a:rPr spc="-80" dirty="0"/>
              <a:t>n</a:t>
            </a:r>
            <a:r>
              <a:rPr spc="-95" dirty="0"/>
              <a:t>g</a:t>
            </a:r>
            <a:r>
              <a:rPr spc="-75" dirty="0"/>
              <a:t>i</a:t>
            </a:r>
            <a:r>
              <a:rPr spc="-135" dirty="0"/>
              <a:t>n</a:t>
            </a:r>
            <a:r>
              <a:rPr spc="-130" dirty="0"/>
              <a:t>e</a:t>
            </a:r>
            <a:r>
              <a:rPr spc="-114" dirty="0"/>
              <a:t>e</a:t>
            </a:r>
            <a:r>
              <a:rPr spc="-135" dirty="0"/>
              <a:t>r</a:t>
            </a:r>
            <a:r>
              <a:rPr spc="-100" dirty="0"/>
              <a:t>i</a:t>
            </a:r>
            <a:r>
              <a:rPr spc="-135" dirty="0"/>
              <a:t>n</a:t>
            </a:r>
            <a:r>
              <a:rPr spc="-60" dirty="0"/>
              <a:t>g</a:t>
            </a:r>
            <a:endParaRPr spc="-60" dirty="0"/>
          </a:p>
        </p:txBody>
      </p:sp>
      <p:sp>
        <p:nvSpPr>
          <p:cNvPr id="8" name="object 8"/>
          <p:cNvSpPr txBox="1"/>
          <p:nvPr/>
        </p:nvSpPr>
        <p:spPr>
          <a:xfrm>
            <a:off x="160870" y="1557908"/>
            <a:ext cx="8839200" cy="1814830"/>
          </a:xfrm>
          <a:prstGeom prst="rect">
            <a:avLst/>
          </a:prstGeom>
          <a:ln w="12700">
            <a:solidFill>
              <a:srgbClr val="93B6D2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91440" marR="81280" algn="just">
              <a:lnSpc>
                <a:spcPct val="120000"/>
              </a:lnSpc>
              <a:spcBef>
                <a:spcPts val="55"/>
              </a:spcBef>
            </a:pPr>
            <a:r>
              <a:rPr sz="1900" spc="-10" dirty="0">
                <a:latin typeface="Cambria" panose="02040503050406030204"/>
                <a:cs typeface="Cambria" panose="02040503050406030204"/>
              </a:rPr>
              <a:t>An abstract </a:t>
            </a:r>
            <a:r>
              <a:rPr sz="1900" spc="-5" dirty="0">
                <a:latin typeface="Cambria" panose="02040503050406030204"/>
                <a:cs typeface="Cambria" panose="02040503050406030204"/>
              </a:rPr>
              <a:t>data </a:t>
            </a:r>
            <a:r>
              <a:rPr sz="1900" spc="-10" dirty="0">
                <a:latin typeface="Cambria" panose="02040503050406030204"/>
                <a:cs typeface="Cambria" panose="02040503050406030204"/>
              </a:rPr>
              <a:t>type </a:t>
            </a:r>
            <a:r>
              <a:rPr sz="1900" spc="-15" dirty="0">
                <a:latin typeface="Cambria" panose="02040503050406030204"/>
                <a:cs typeface="Cambria" panose="02040503050406030204"/>
              </a:rPr>
              <a:t>(</a:t>
            </a:r>
            <a:r>
              <a:rPr sz="1900" b="1" spc="-15" dirty="0">
                <a:latin typeface="Cambria" panose="02040503050406030204"/>
                <a:cs typeface="Cambria" panose="02040503050406030204"/>
              </a:rPr>
              <a:t>ADT</a:t>
            </a:r>
            <a:r>
              <a:rPr sz="1900" spc="-15" dirty="0">
                <a:latin typeface="Cambria" panose="02040503050406030204"/>
                <a:cs typeface="Cambria" panose="02040503050406030204"/>
              </a:rPr>
              <a:t>) </a:t>
            </a:r>
            <a:r>
              <a:rPr sz="1900" spc="-5" dirty="0">
                <a:latin typeface="Cambria" panose="02040503050406030204"/>
                <a:cs typeface="Cambria" panose="02040503050406030204"/>
              </a:rPr>
              <a:t>is a </a:t>
            </a:r>
            <a:r>
              <a:rPr sz="1900" spc="-10" dirty="0">
                <a:latin typeface="Cambria" panose="02040503050406030204"/>
                <a:cs typeface="Cambria" panose="02040503050406030204"/>
              </a:rPr>
              <a:t>mathematical model for </a:t>
            </a:r>
            <a:r>
              <a:rPr sz="1900" spc="-5" dirty="0">
                <a:latin typeface="Cambria" panose="02040503050406030204"/>
                <a:cs typeface="Cambria" panose="02040503050406030204"/>
              </a:rPr>
              <a:t>data </a:t>
            </a:r>
            <a:r>
              <a:rPr sz="1900" spc="-10" dirty="0">
                <a:latin typeface="Cambria" panose="02040503050406030204"/>
                <a:cs typeface="Cambria" panose="02040503050406030204"/>
              </a:rPr>
              <a:t>types </a:t>
            </a:r>
            <a:r>
              <a:rPr sz="1900" spc="-15" dirty="0">
                <a:latin typeface="Cambria" panose="02040503050406030204"/>
                <a:cs typeface="Cambria" panose="02040503050406030204"/>
              </a:rPr>
              <a:t>where </a:t>
            </a:r>
            <a:r>
              <a:rPr sz="1900" spc="-5" dirty="0">
                <a:latin typeface="Cambria" panose="02040503050406030204"/>
                <a:cs typeface="Cambria" panose="02040503050406030204"/>
              </a:rPr>
              <a:t>a data </a:t>
            </a:r>
            <a:r>
              <a:rPr sz="1900" dirty="0">
                <a:latin typeface="Cambria" panose="02040503050406030204"/>
                <a:cs typeface="Cambria" panose="02040503050406030204"/>
              </a:rPr>
              <a:t> </a:t>
            </a:r>
            <a:r>
              <a:rPr sz="1900" spc="-5" dirty="0">
                <a:latin typeface="Cambria" panose="02040503050406030204"/>
                <a:cs typeface="Cambria" panose="02040503050406030204"/>
              </a:rPr>
              <a:t>type is defined </a:t>
            </a:r>
            <a:r>
              <a:rPr sz="1900" spc="-20" dirty="0">
                <a:latin typeface="Cambria" panose="02040503050406030204"/>
                <a:cs typeface="Cambria" panose="02040503050406030204"/>
              </a:rPr>
              <a:t>by </a:t>
            </a:r>
            <a:r>
              <a:rPr sz="1900" spc="-5" dirty="0">
                <a:latin typeface="Cambria" panose="02040503050406030204"/>
                <a:cs typeface="Cambria" panose="02040503050406030204"/>
              </a:rPr>
              <a:t>its </a:t>
            </a:r>
            <a:r>
              <a:rPr sz="1900" spc="-10" dirty="0">
                <a:latin typeface="Cambria" panose="02040503050406030204"/>
                <a:cs typeface="Cambria" panose="02040503050406030204"/>
              </a:rPr>
              <a:t>behavior (semantics) from the </a:t>
            </a:r>
            <a:r>
              <a:rPr sz="1900" b="1" spc="-5" dirty="0">
                <a:latin typeface="Cambria" panose="02040503050406030204"/>
                <a:cs typeface="Cambria" panose="02040503050406030204"/>
              </a:rPr>
              <a:t>point of </a:t>
            </a:r>
            <a:r>
              <a:rPr sz="1900" b="1" spc="-10" dirty="0">
                <a:latin typeface="Cambria" panose="02040503050406030204"/>
                <a:cs typeface="Cambria" panose="02040503050406030204"/>
              </a:rPr>
              <a:t>view </a:t>
            </a:r>
            <a:r>
              <a:rPr sz="1900" b="1" spc="-5" dirty="0">
                <a:latin typeface="Cambria" panose="02040503050406030204"/>
                <a:cs typeface="Cambria" panose="02040503050406030204"/>
              </a:rPr>
              <a:t>of </a:t>
            </a:r>
            <a:r>
              <a:rPr sz="1900" spc="-5" dirty="0">
                <a:latin typeface="Cambria" panose="02040503050406030204"/>
                <a:cs typeface="Cambria" panose="02040503050406030204"/>
              </a:rPr>
              <a:t>a </a:t>
            </a:r>
            <a:r>
              <a:rPr sz="1900" b="1" spc="-5" dirty="0">
                <a:latin typeface="Cambria" panose="02040503050406030204"/>
                <a:cs typeface="Cambria" panose="02040503050406030204"/>
              </a:rPr>
              <a:t>user of </a:t>
            </a:r>
            <a:r>
              <a:rPr sz="1900" b="1" spc="-10" dirty="0">
                <a:latin typeface="Cambria" panose="02040503050406030204"/>
                <a:cs typeface="Cambria" panose="02040503050406030204"/>
              </a:rPr>
              <a:t>the </a:t>
            </a:r>
            <a:r>
              <a:rPr sz="1900" b="1" spc="-5" dirty="0">
                <a:latin typeface="Cambria" panose="02040503050406030204"/>
                <a:cs typeface="Cambria" panose="02040503050406030204"/>
              </a:rPr>
              <a:t> data</a:t>
            </a:r>
            <a:r>
              <a:rPr sz="1900" spc="-5" dirty="0">
                <a:latin typeface="Cambria" panose="02040503050406030204"/>
                <a:cs typeface="Cambria" panose="02040503050406030204"/>
              </a:rPr>
              <a:t>, </a:t>
            </a:r>
            <a:r>
              <a:rPr sz="1900" spc="-10" dirty="0">
                <a:latin typeface="Cambria" panose="02040503050406030204"/>
                <a:cs typeface="Cambria" panose="02040503050406030204"/>
              </a:rPr>
              <a:t>specifically </a:t>
            </a:r>
            <a:r>
              <a:rPr sz="1900" spc="-5" dirty="0">
                <a:latin typeface="Cambria" panose="02040503050406030204"/>
                <a:cs typeface="Cambria" panose="02040503050406030204"/>
              </a:rPr>
              <a:t>in </a:t>
            </a:r>
            <a:r>
              <a:rPr sz="1900" spc="-10" dirty="0">
                <a:latin typeface="Cambria" panose="02040503050406030204"/>
                <a:cs typeface="Cambria" panose="02040503050406030204"/>
              </a:rPr>
              <a:t>terms </a:t>
            </a:r>
            <a:r>
              <a:rPr sz="1900" spc="-5" dirty="0">
                <a:latin typeface="Cambria" panose="02040503050406030204"/>
                <a:cs typeface="Cambria" panose="02040503050406030204"/>
              </a:rPr>
              <a:t>of </a:t>
            </a:r>
            <a:r>
              <a:rPr sz="1900" b="1" spc="-5" dirty="0">
                <a:latin typeface="Cambria" panose="02040503050406030204"/>
                <a:cs typeface="Cambria" panose="02040503050406030204"/>
              </a:rPr>
              <a:t>possible values</a:t>
            </a:r>
            <a:r>
              <a:rPr sz="1900" spc="-5" dirty="0">
                <a:latin typeface="Cambria" panose="02040503050406030204"/>
                <a:cs typeface="Cambria" panose="02040503050406030204"/>
              </a:rPr>
              <a:t>, </a:t>
            </a:r>
            <a:r>
              <a:rPr sz="1900" b="1" spc="-5" dirty="0">
                <a:latin typeface="Cambria" panose="02040503050406030204"/>
                <a:cs typeface="Cambria" panose="02040503050406030204"/>
              </a:rPr>
              <a:t>possible operations on data of </a:t>
            </a:r>
            <a:r>
              <a:rPr sz="1900" b="1" spc="-10" dirty="0">
                <a:latin typeface="Cambria" panose="02040503050406030204"/>
                <a:cs typeface="Cambria" panose="02040503050406030204"/>
              </a:rPr>
              <a:t>this </a:t>
            </a:r>
            <a:r>
              <a:rPr sz="1900" b="1" spc="-5" dirty="0">
                <a:latin typeface="Cambria" panose="02040503050406030204"/>
                <a:cs typeface="Cambria" panose="02040503050406030204"/>
              </a:rPr>
              <a:t> type</a:t>
            </a:r>
            <a:r>
              <a:rPr sz="1900" spc="-5" dirty="0">
                <a:latin typeface="Cambria" panose="02040503050406030204"/>
                <a:cs typeface="Cambria" panose="02040503050406030204"/>
              </a:rPr>
              <a:t>, </a:t>
            </a:r>
            <a:r>
              <a:rPr sz="1900" spc="-10" dirty="0">
                <a:latin typeface="Cambria" panose="02040503050406030204"/>
                <a:cs typeface="Cambria" panose="02040503050406030204"/>
              </a:rPr>
              <a:t>and t</a:t>
            </a:r>
            <a:r>
              <a:rPr sz="1900" b="1" spc="-10" dirty="0">
                <a:latin typeface="Cambria" panose="02040503050406030204"/>
                <a:cs typeface="Cambria" panose="02040503050406030204"/>
              </a:rPr>
              <a:t>he </a:t>
            </a:r>
            <a:r>
              <a:rPr sz="1900" b="1" spc="-15" dirty="0">
                <a:latin typeface="Cambria" panose="02040503050406030204"/>
                <a:cs typeface="Cambria" panose="02040503050406030204"/>
              </a:rPr>
              <a:t>behavior </a:t>
            </a:r>
            <a:r>
              <a:rPr sz="1900" b="1" spc="-5" dirty="0">
                <a:latin typeface="Cambria" panose="02040503050406030204"/>
                <a:cs typeface="Cambria" panose="02040503050406030204"/>
              </a:rPr>
              <a:t>of these operations</a:t>
            </a:r>
            <a:r>
              <a:rPr sz="1900" spc="-5" dirty="0">
                <a:latin typeface="Cambria" panose="02040503050406030204"/>
                <a:cs typeface="Cambria" panose="02040503050406030204"/>
              </a:rPr>
              <a:t>.</a:t>
            </a:r>
            <a:r>
              <a:rPr sz="1900" dirty="0">
                <a:latin typeface="Cambria" panose="02040503050406030204"/>
                <a:cs typeface="Cambria" panose="02040503050406030204"/>
              </a:rPr>
              <a:t> </a:t>
            </a:r>
            <a:r>
              <a:rPr sz="1900" spc="-5" dirty="0">
                <a:latin typeface="Cambria" panose="02040503050406030204"/>
                <a:cs typeface="Cambria" panose="02040503050406030204"/>
              </a:rPr>
              <a:t>When considering </a:t>
            </a:r>
            <a:r>
              <a:rPr sz="1900" b="1" spc="-25" dirty="0">
                <a:latin typeface="Cambria" panose="02040503050406030204"/>
                <a:cs typeface="Cambria" panose="02040503050406030204"/>
              </a:rPr>
              <a:t>Array ADT </a:t>
            </a:r>
            <a:r>
              <a:rPr sz="1900" spc="-20" dirty="0">
                <a:latin typeface="Cambria" panose="02040503050406030204"/>
                <a:cs typeface="Cambria" panose="02040503050406030204"/>
              </a:rPr>
              <a:t>we are </a:t>
            </a:r>
            <a:r>
              <a:rPr sz="1900" spc="-15" dirty="0">
                <a:latin typeface="Cambria" panose="02040503050406030204"/>
                <a:cs typeface="Cambria" panose="02040503050406030204"/>
              </a:rPr>
              <a:t> more</a:t>
            </a:r>
            <a:r>
              <a:rPr sz="19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900" spc="-5" dirty="0">
                <a:latin typeface="Cambria" panose="02040503050406030204"/>
                <a:cs typeface="Cambria" panose="02040503050406030204"/>
              </a:rPr>
              <a:t>concerned</a:t>
            </a:r>
            <a:r>
              <a:rPr sz="190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1900" spc="-10" dirty="0">
                <a:latin typeface="Cambria" panose="02040503050406030204"/>
                <a:cs typeface="Cambria" panose="02040503050406030204"/>
              </a:rPr>
              <a:t>with</a:t>
            </a:r>
            <a:r>
              <a:rPr sz="19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900" spc="-10" dirty="0">
                <a:latin typeface="Cambria" panose="02040503050406030204"/>
                <a:cs typeface="Cambria" panose="02040503050406030204"/>
              </a:rPr>
              <a:t>the</a:t>
            </a:r>
            <a:r>
              <a:rPr sz="1900" dirty="0">
                <a:latin typeface="Cambria" panose="02040503050406030204"/>
                <a:cs typeface="Cambria" panose="02040503050406030204"/>
              </a:rPr>
              <a:t> </a:t>
            </a:r>
            <a:r>
              <a:rPr sz="1900" b="1" spc="-10" dirty="0">
                <a:latin typeface="Cambria" panose="02040503050406030204"/>
                <a:cs typeface="Cambria" panose="02040503050406030204"/>
              </a:rPr>
              <a:t>operations</a:t>
            </a:r>
            <a:r>
              <a:rPr sz="1900" b="1" spc="30" dirty="0">
                <a:latin typeface="Cambria" panose="02040503050406030204"/>
                <a:cs typeface="Cambria" panose="02040503050406030204"/>
              </a:rPr>
              <a:t> </a:t>
            </a:r>
            <a:r>
              <a:rPr sz="1900" spc="-10" dirty="0">
                <a:latin typeface="Cambria" panose="02040503050406030204"/>
                <a:cs typeface="Cambria" panose="02040503050406030204"/>
              </a:rPr>
              <a:t>that</a:t>
            </a:r>
            <a:r>
              <a:rPr sz="19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900" spc="-5" dirty="0">
                <a:latin typeface="Cambria" panose="02040503050406030204"/>
                <a:cs typeface="Cambria" panose="02040503050406030204"/>
              </a:rPr>
              <a:t>can</a:t>
            </a:r>
            <a:r>
              <a:rPr sz="19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900" spc="-10" dirty="0">
                <a:latin typeface="Cambria" panose="02040503050406030204"/>
                <a:cs typeface="Cambria" panose="02040503050406030204"/>
              </a:rPr>
              <a:t>be</a:t>
            </a:r>
            <a:r>
              <a:rPr sz="1900" dirty="0">
                <a:latin typeface="Cambria" panose="02040503050406030204"/>
                <a:cs typeface="Cambria" panose="02040503050406030204"/>
              </a:rPr>
              <a:t> </a:t>
            </a:r>
            <a:r>
              <a:rPr sz="1900" spc="-10" dirty="0">
                <a:latin typeface="Cambria" panose="02040503050406030204"/>
                <a:cs typeface="Cambria" panose="02040503050406030204"/>
              </a:rPr>
              <a:t>performed</a:t>
            </a:r>
            <a:r>
              <a:rPr sz="1900" spc="30" dirty="0">
                <a:latin typeface="Cambria" panose="02040503050406030204"/>
                <a:cs typeface="Cambria" panose="02040503050406030204"/>
              </a:rPr>
              <a:t> </a:t>
            </a:r>
            <a:r>
              <a:rPr sz="1900" spc="-5" dirty="0">
                <a:latin typeface="Cambria" panose="02040503050406030204"/>
                <a:cs typeface="Cambria" panose="02040503050406030204"/>
              </a:rPr>
              <a:t>on</a:t>
            </a:r>
            <a:r>
              <a:rPr sz="1900" dirty="0">
                <a:latin typeface="Cambria" panose="02040503050406030204"/>
                <a:cs typeface="Cambria" panose="02040503050406030204"/>
              </a:rPr>
              <a:t> </a:t>
            </a:r>
            <a:r>
              <a:rPr sz="1900" spc="-45" dirty="0">
                <a:latin typeface="Cambria" panose="02040503050406030204"/>
                <a:cs typeface="Cambria" panose="02040503050406030204"/>
              </a:rPr>
              <a:t>array.</a:t>
            </a:r>
            <a:endParaRPr sz="19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16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36" y="369773"/>
            <a:ext cx="565277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>
                <a:solidFill>
                  <a:srgbClr val="000000"/>
                </a:solidFill>
              </a:rPr>
              <a:t>Basic</a:t>
            </a:r>
            <a:r>
              <a:rPr sz="4300" spc="-40" dirty="0">
                <a:solidFill>
                  <a:srgbClr val="000000"/>
                </a:solidFill>
              </a:rPr>
              <a:t> </a:t>
            </a:r>
            <a:r>
              <a:rPr sz="4300" spc="-15" dirty="0">
                <a:solidFill>
                  <a:srgbClr val="000000"/>
                </a:solidFill>
              </a:rPr>
              <a:t>Operation</a:t>
            </a:r>
            <a:r>
              <a:rPr sz="4300" spc="-40" dirty="0">
                <a:solidFill>
                  <a:srgbClr val="000000"/>
                </a:solidFill>
              </a:rPr>
              <a:t> </a:t>
            </a:r>
            <a:r>
              <a:rPr sz="4300" spc="5" dirty="0">
                <a:solidFill>
                  <a:srgbClr val="000000"/>
                </a:solidFill>
              </a:rPr>
              <a:t>cont…</a:t>
            </a:r>
            <a:endParaRPr sz="43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153400" y="537044"/>
            <a:ext cx="928395" cy="68215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472882" y="1508125"/>
          <a:ext cx="4396105" cy="4920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9160"/>
                <a:gridCol w="3469640"/>
              </a:tblGrid>
              <a:tr h="412311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i="1" spc="-1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Deletion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826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93B6D2"/>
                      </a:solidFill>
                      <a:prstDash val="solid"/>
                    </a:lnB>
                    <a:solidFill>
                      <a:srgbClr val="DD80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93B6D2"/>
                      </a:solidFill>
                      <a:prstDash val="solid"/>
                    </a:lnB>
                  </a:tcPr>
                </a:tc>
              </a:tr>
              <a:tr h="4487418">
                <a:tc gridSpan="2">
                  <a:txBody>
                    <a:bodyPr/>
                    <a:lstStyle/>
                    <a:p>
                      <a:pPr marL="92075" marR="265430">
                        <a:lnSpc>
                          <a:spcPct val="120000"/>
                        </a:lnSpc>
                        <a:spcBef>
                          <a:spcPts val="135"/>
                        </a:spcBef>
                      </a:pPr>
                      <a:r>
                        <a:rPr sz="1400" dirty="0">
                          <a:latin typeface="Cambria" panose="02040503050406030204"/>
                          <a:cs typeface="Cambria" panose="02040503050406030204"/>
                        </a:rPr>
                        <a:t>Deletion </a:t>
                      </a:r>
                      <a:r>
                        <a:rPr sz="1400" spc="-10" dirty="0">
                          <a:latin typeface="Cambria" panose="02040503050406030204"/>
                          <a:cs typeface="Cambria" panose="02040503050406030204"/>
                        </a:rPr>
                        <a:t>refers </a:t>
                      </a:r>
                      <a:r>
                        <a:rPr sz="1400" spc="-5" dirty="0">
                          <a:latin typeface="Cambria" panose="02040503050406030204"/>
                          <a:cs typeface="Cambria" panose="02040503050406030204"/>
                        </a:rPr>
                        <a:t>to </a:t>
                      </a:r>
                      <a:r>
                        <a:rPr sz="1400" spc="-10" dirty="0">
                          <a:latin typeface="Cambria" panose="02040503050406030204"/>
                          <a:cs typeface="Cambria" panose="02040503050406030204"/>
                        </a:rPr>
                        <a:t>removing </a:t>
                      </a:r>
                      <a:r>
                        <a:rPr sz="1400" spc="-5" dirty="0">
                          <a:latin typeface="Cambria" panose="02040503050406030204"/>
                          <a:cs typeface="Cambria" panose="02040503050406030204"/>
                        </a:rPr>
                        <a:t>an existing </a:t>
                      </a:r>
                      <a:r>
                        <a:rPr sz="1400" dirty="0">
                          <a:latin typeface="Cambria" panose="02040503050406030204"/>
                          <a:cs typeface="Cambria" panose="02040503050406030204"/>
                        </a:rPr>
                        <a:t>element </a:t>
                      </a:r>
                      <a:r>
                        <a:rPr sz="1400" spc="-10" dirty="0">
                          <a:latin typeface="Cambria" panose="02040503050406030204"/>
                          <a:cs typeface="Cambria" panose="02040503050406030204"/>
                        </a:rPr>
                        <a:t>from </a:t>
                      </a:r>
                      <a:r>
                        <a:rPr sz="1400" spc="-29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dirty="0">
                          <a:latin typeface="Cambria" panose="02040503050406030204"/>
                          <a:cs typeface="Cambria" panose="02040503050406030204"/>
                        </a:rPr>
                        <a:t>the</a:t>
                      </a:r>
                      <a:r>
                        <a:rPr sz="1400" spc="-2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spc="-15" dirty="0">
                          <a:latin typeface="Cambria" panose="02040503050406030204"/>
                          <a:cs typeface="Cambria" panose="02040503050406030204"/>
                        </a:rPr>
                        <a:t>array</a:t>
                      </a:r>
                      <a:r>
                        <a:rPr sz="14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spc="-5" dirty="0">
                          <a:latin typeface="Cambria" panose="02040503050406030204"/>
                          <a:cs typeface="Cambria" panose="02040503050406030204"/>
                        </a:rPr>
                        <a:t>and</a:t>
                      </a:r>
                      <a:r>
                        <a:rPr sz="1400" spc="1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spc="-5" dirty="0">
                          <a:latin typeface="Cambria" panose="02040503050406030204"/>
                          <a:cs typeface="Cambria" panose="02040503050406030204"/>
                        </a:rPr>
                        <a:t>re-organizing</a:t>
                      </a:r>
                      <a:r>
                        <a:rPr sz="1400" spc="-2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spc="-5" dirty="0">
                          <a:latin typeface="Cambria" panose="02040503050406030204"/>
                          <a:cs typeface="Cambria" panose="02040503050406030204"/>
                        </a:rPr>
                        <a:t>all </a:t>
                      </a:r>
                      <a:r>
                        <a:rPr sz="1400" dirty="0">
                          <a:latin typeface="Cambria" panose="02040503050406030204"/>
                          <a:cs typeface="Cambria" panose="02040503050406030204"/>
                        </a:rPr>
                        <a:t>elements of</a:t>
                      </a:r>
                      <a:r>
                        <a:rPr sz="1400" spc="-1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spc="-5" dirty="0">
                          <a:latin typeface="Cambria" panose="02040503050406030204"/>
                          <a:cs typeface="Cambria" panose="02040503050406030204"/>
                        </a:rPr>
                        <a:t>an</a:t>
                      </a:r>
                      <a:r>
                        <a:rPr sz="1400" spc="1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spc="-35" dirty="0">
                          <a:latin typeface="Cambria" panose="02040503050406030204"/>
                          <a:cs typeface="Cambria" panose="02040503050406030204"/>
                        </a:rPr>
                        <a:t>array.</a:t>
                      </a:r>
                      <a:endParaRPr sz="14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2075" marR="207010">
                        <a:lnSpc>
                          <a:spcPct val="120000"/>
                        </a:lnSpc>
                      </a:pPr>
                      <a:r>
                        <a:rPr sz="1400" dirty="0">
                          <a:latin typeface="Cambria" panose="02040503050406030204"/>
                          <a:cs typeface="Cambria" panose="02040503050406030204"/>
                        </a:rPr>
                        <a:t>Consider LA is a </a:t>
                      </a:r>
                      <a:r>
                        <a:rPr sz="1400" spc="-5" dirty="0">
                          <a:latin typeface="Cambria" panose="02040503050406030204"/>
                          <a:cs typeface="Cambria" panose="02040503050406030204"/>
                        </a:rPr>
                        <a:t>linear </a:t>
                      </a:r>
                      <a:r>
                        <a:rPr sz="1400" spc="-15" dirty="0">
                          <a:latin typeface="Cambria" panose="02040503050406030204"/>
                          <a:cs typeface="Cambria" panose="02040503050406030204"/>
                        </a:rPr>
                        <a:t>array </a:t>
                      </a:r>
                      <a:r>
                        <a:rPr sz="1400" dirty="0">
                          <a:latin typeface="Cambria" panose="02040503050406030204"/>
                          <a:cs typeface="Cambria" panose="02040503050406030204"/>
                        </a:rPr>
                        <a:t>with N elements </a:t>
                      </a:r>
                      <a:r>
                        <a:rPr sz="1400" spc="-5" dirty="0">
                          <a:latin typeface="Cambria" panose="02040503050406030204"/>
                          <a:cs typeface="Cambria" panose="02040503050406030204"/>
                        </a:rPr>
                        <a:t>and </a:t>
                      </a:r>
                      <a:r>
                        <a:rPr sz="1400" dirty="0">
                          <a:latin typeface="Cambria" panose="02040503050406030204"/>
                          <a:cs typeface="Cambria" panose="02040503050406030204"/>
                        </a:rPr>
                        <a:t>K is </a:t>
                      </a:r>
                      <a:r>
                        <a:rPr sz="1400" spc="-29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dirty="0">
                          <a:latin typeface="Cambria" panose="02040503050406030204"/>
                          <a:cs typeface="Cambria" panose="02040503050406030204"/>
                        </a:rPr>
                        <a:t>a </a:t>
                      </a:r>
                      <a:r>
                        <a:rPr sz="1400" spc="-10" dirty="0">
                          <a:latin typeface="Cambria" panose="02040503050406030204"/>
                          <a:cs typeface="Cambria" panose="02040503050406030204"/>
                        </a:rPr>
                        <a:t>positive </a:t>
                      </a:r>
                      <a:r>
                        <a:rPr sz="1400" spc="-5" dirty="0">
                          <a:latin typeface="Cambria" panose="02040503050406030204"/>
                          <a:cs typeface="Cambria" panose="02040503050406030204"/>
                        </a:rPr>
                        <a:t>integer </a:t>
                      </a:r>
                      <a:r>
                        <a:rPr sz="1400" dirty="0">
                          <a:latin typeface="Cambria" panose="02040503050406030204"/>
                          <a:cs typeface="Cambria" panose="02040503050406030204"/>
                        </a:rPr>
                        <a:t>such that </a:t>
                      </a:r>
                      <a:r>
                        <a:rPr sz="1400" spc="-5" dirty="0">
                          <a:latin typeface="Cambria" panose="02040503050406030204"/>
                          <a:cs typeface="Cambria" panose="02040503050406030204"/>
                        </a:rPr>
                        <a:t>K&lt;=N. Below </a:t>
                      </a:r>
                      <a:r>
                        <a:rPr sz="1400" dirty="0">
                          <a:latin typeface="Cambria" panose="02040503050406030204"/>
                          <a:cs typeface="Cambria" panose="02040503050406030204"/>
                        </a:rPr>
                        <a:t>is the </a:t>
                      </a:r>
                      <a:r>
                        <a:rPr sz="1400" spc="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spc="-5" dirty="0">
                          <a:latin typeface="Cambria" panose="02040503050406030204"/>
                          <a:cs typeface="Cambria" panose="02040503050406030204"/>
                        </a:rPr>
                        <a:t>algorithm to </a:t>
                      </a:r>
                      <a:r>
                        <a:rPr sz="1400" dirty="0">
                          <a:latin typeface="Cambria" panose="02040503050406030204"/>
                          <a:cs typeface="Cambria" panose="02040503050406030204"/>
                        </a:rPr>
                        <a:t>delete </a:t>
                      </a:r>
                      <a:r>
                        <a:rPr sz="1400" spc="-5" dirty="0">
                          <a:latin typeface="Cambria" panose="02040503050406030204"/>
                          <a:cs typeface="Cambria" panose="02040503050406030204"/>
                        </a:rPr>
                        <a:t>an </a:t>
                      </a:r>
                      <a:r>
                        <a:rPr sz="1400" dirty="0">
                          <a:latin typeface="Cambria" panose="02040503050406030204"/>
                          <a:cs typeface="Cambria" panose="02040503050406030204"/>
                        </a:rPr>
                        <a:t>element </a:t>
                      </a:r>
                      <a:r>
                        <a:rPr sz="1400" spc="-10" dirty="0">
                          <a:latin typeface="Cambria" panose="02040503050406030204"/>
                          <a:cs typeface="Cambria" panose="02040503050406030204"/>
                        </a:rPr>
                        <a:t>available </a:t>
                      </a:r>
                      <a:r>
                        <a:rPr sz="1400" spc="-5" dirty="0">
                          <a:latin typeface="Cambria" panose="02040503050406030204"/>
                          <a:cs typeface="Cambria" panose="02040503050406030204"/>
                        </a:rPr>
                        <a:t>at </a:t>
                      </a:r>
                      <a:r>
                        <a:rPr sz="1400" dirty="0">
                          <a:latin typeface="Cambria" panose="02040503050406030204"/>
                          <a:cs typeface="Cambria" panose="02040503050406030204"/>
                        </a:rPr>
                        <a:t>the </a:t>
                      </a:r>
                      <a:r>
                        <a:rPr sz="1400" spc="-10" dirty="0">
                          <a:latin typeface="Cambria" panose="02040503050406030204"/>
                          <a:cs typeface="Cambria" panose="02040503050406030204"/>
                        </a:rPr>
                        <a:t>Kth </a:t>
                      </a:r>
                      <a:r>
                        <a:rPr sz="1400" spc="-5" dirty="0">
                          <a:latin typeface="Cambria" panose="02040503050406030204"/>
                          <a:cs typeface="Cambria" panose="02040503050406030204"/>
                        </a:rPr>
                        <a:t> position</a:t>
                      </a:r>
                      <a:r>
                        <a:rPr sz="1400" spc="-5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dirty="0">
                          <a:latin typeface="Cambria" panose="02040503050406030204"/>
                          <a:cs typeface="Cambria" panose="02040503050406030204"/>
                        </a:rPr>
                        <a:t>of</a:t>
                      </a:r>
                      <a:r>
                        <a:rPr sz="1400" spc="-1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dirty="0">
                          <a:latin typeface="Cambria" panose="02040503050406030204"/>
                          <a:cs typeface="Cambria" panose="02040503050406030204"/>
                        </a:rPr>
                        <a:t>LA. </a:t>
                      </a:r>
                      <a:r>
                        <a:rPr sz="1400" spc="-10" dirty="0">
                          <a:latin typeface="Cambria" panose="02040503050406030204"/>
                          <a:cs typeface="Cambria" panose="02040503050406030204"/>
                        </a:rPr>
                        <a:t>Procedure</a:t>
                      </a:r>
                      <a:r>
                        <a:rPr sz="1400" spc="-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dirty="0">
                          <a:latin typeface="Cambria" panose="02040503050406030204"/>
                          <a:cs typeface="Cambria" panose="02040503050406030204"/>
                        </a:rPr>
                        <a:t>-</a:t>
                      </a:r>
                      <a:r>
                        <a:rPr sz="1400" spc="1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b="1" spc="-5" dirty="0">
                          <a:latin typeface="Cambria" panose="02040503050406030204"/>
                          <a:cs typeface="Cambria" panose="02040503050406030204"/>
                        </a:rPr>
                        <a:t>DELETE(LA,</a:t>
                      </a:r>
                      <a:r>
                        <a:rPr sz="1400" b="1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b="1" spc="-15" dirty="0">
                          <a:latin typeface="Cambria" panose="02040503050406030204"/>
                          <a:cs typeface="Cambria" panose="02040503050406030204"/>
                        </a:rPr>
                        <a:t>N,</a:t>
                      </a:r>
                      <a:r>
                        <a:rPr sz="1400" b="1" spc="1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b="1" dirty="0">
                          <a:latin typeface="Cambria" panose="02040503050406030204"/>
                          <a:cs typeface="Cambria" panose="02040503050406030204"/>
                        </a:rPr>
                        <a:t>K)</a:t>
                      </a:r>
                      <a:endParaRPr sz="14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66065" indent="-174625">
                        <a:lnSpc>
                          <a:spcPct val="100000"/>
                        </a:lnSpc>
                        <a:buAutoNum type="arabicPeriod"/>
                        <a:tabLst>
                          <a:tab pos="266700" algn="l"/>
                        </a:tabLst>
                      </a:pPr>
                      <a:r>
                        <a:rPr sz="1400" spc="-5" dirty="0">
                          <a:latin typeface="Cambria" panose="02040503050406030204"/>
                          <a:cs typeface="Cambria" panose="02040503050406030204"/>
                        </a:rPr>
                        <a:t>Start</a:t>
                      </a:r>
                      <a:endParaRPr sz="14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266065" indent="-174625">
                        <a:lnSpc>
                          <a:spcPct val="100000"/>
                        </a:lnSpc>
                        <a:spcBef>
                          <a:spcPts val="335"/>
                        </a:spcBef>
                        <a:buAutoNum type="arabicPeriod"/>
                        <a:tabLst>
                          <a:tab pos="266700" algn="l"/>
                        </a:tabLst>
                      </a:pPr>
                      <a:r>
                        <a:rPr sz="1400" spc="-5" dirty="0">
                          <a:latin typeface="Cambria" panose="02040503050406030204"/>
                          <a:cs typeface="Cambria" panose="02040503050406030204"/>
                        </a:rPr>
                        <a:t>Set</a:t>
                      </a:r>
                      <a:r>
                        <a:rPr sz="1400" spc="-1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dirty="0">
                          <a:latin typeface="Cambria" panose="02040503050406030204"/>
                          <a:cs typeface="Cambria" panose="02040503050406030204"/>
                        </a:rPr>
                        <a:t>J</a:t>
                      </a:r>
                      <a:r>
                        <a:rPr sz="1400" spc="-3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dirty="0">
                          <a:latin typeface="Cambria" panose="02040503050406030204"/>
                          <a:cs typeface="Cambria" panose="02040503050406030204"/>
                        </a:rPr>
                        <a:t>=</a:t>
                      </a:r>
                      <a:r>
                        <a:rPr sz="1400" spc="-1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dirty="0">
                          <a:latin typeface="Cambria" panose="02040503050406030204"/>
                          <a:cs typeface="Cambria" panose="02040503050406030204"/>
                        </a:rPr>
                        <a:t>K</a:t>
                      </a:r>
                      <a:endParaRPr sz="14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266065" indent="-174625">
                        <a:lnSpc>
                          <a:spcPct val="100000"/>
                        </a:lnSpc>
                        <a:spcBef>
                          <a:spcPts val="335"/>
                        </a:spcBef>
                        <a:buAutoNum type="arabicPeriod"/>
                        <a:tabLst>
                          <a:tab pos="266700" algn="l"/>
                        </a:tabLst>
                      </a:pPr>
                      <a:r>
                        <a:rPr sz="1400" spc="-5" dirty="0">
                          <a:latin typeface="Cambria" panose="02040503050406030204"/>
                          <a:cs typeface="Cambria" panose="02040503050406030204"/>
                        </a:rPr>
                        <a:t>Repeat</a:t>
                      </a:r>
                      <a:r>
                        <a:rPr sz="1400" spc="-1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spc="-5" dirty="0">
                          <a:latin typeface="Cambria" panose="02040503050406030204"/>
                          <a:cs typeface="Cambria" panose="02040503050406030204"/>
                        </a:rPr>
                        <a:t>step </a:t>
                      </a:r>
                      <a:r>
                        <a:rPr sz="1400" dirty="0">
                          <a:latin typeface="Cambria" panose="02040503050406030204"/>
                          <a:cs typeface="Cambria" panose="02040503050406030204"/>
                        </a:rPr>
                        <a:t>4 </a:t>
                      </a:r>
                      <a:r>
                        <a:rPr sz="1400" spc="-5" dirty="0">
                          <a:latin typeface="Cambria" panose="02040503050406030204"/>
                          <a:cs typeface="Cambria" panose="02040503050406030204"/>
                        </a:rPr>
                        <a:t>while</a:t>
                      </a:r>
                      <a:r>
                        <a:rPr sz="1400" spc="-2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dirty="0">
                          <a:latin typeface="Cambria" panose="02040503050406030204"/>
                          <a:cs typeface="Cambria" panose="02040503050406030204"/>
                        </a:rPr>
                        <a:t>J</a:t>
                      </a:r>
                      <a:r>
                        <a:rPr sz="1400" spc="-1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dirty="0">
                          <a:latin typeface="Cambria" panose="02040503050406030204"/>
                          <a:cs typeface="Cambria" panose="02040503050406030204"/>
                        </a:rPr>
                        <a:t>&lt; N</a:t>
                      </a:r>
                      <a:endParaRPr sz="14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266065" indent="-174625">
                        <a:lnSpc>
                          <a:spcPct val="100000"/>
                        </a:lnSpc>
                        <a:spcBef>
                          <a:spcPts val="335"/>
                        </a:spcBef>
                        <a:buAutoNum type="arabicPeriod"/>
                        <a:tabLst>
                          <a:tab pos="266700" algn="l"/>
                        </a:tabLst>
                      </a:pPr>
                      <a:r>
                        <a:rPr sz="1400" spc="-5" dirty="0">
                          <a:latin typeface="Cambria" panose="02040503050406030204"/>
                          <a:cs typeface="Cambria" panose="02040503050406030204"/>
                        </a:rPr>
                        <a:t>Set</a:t>
                      </a:r>
                      <a:r>
                        <a:rPr sz="1400" dirty="0">
                          <a:latin typeface="Cambria" panose="02040503050406030204"/>
                          <a:cs typeface="Cambria" panose="02040503050406030204"/>
                        </a:rPr>
                        <a:t> LA[J]</a:t>
                      </a:r>
                      <a:r>
                        <a:rPr sz="1400" spc="-2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dirty="0">
                          <a:latin typeface="Cambria" panose="02040503050406030204"/>
                          <a:cs typeface="Cambria" panose="02040503050406030204"/>
                        </a:rPr>
                        <a:t>=</a:t>
                      </a:r>
                      <a:r>
                        <a:rPr sz="1400" spc="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dirty="0">
                          <a:latin typeface="Cambria" panose="02040503050406030204"/>
                          <a:cs typeface="Cambria" panose="02040503050406030204"/>
                        </a:rPr>
                        <a:t>LA[J+1]</a:t>
                      </a:r>
                      <a:r>
                        <a:rPr sz="1400" spc="-3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C00000"/>
                          </a:solidFill>
                          <a:latin typeface="Cambria" panose="02040503050406030204"/>
                          <a:cs typeface="Cambria" panose="02040503050406030204"/>
                        </a:rPr>
                        <a:t>/* </a:t>
                      </a:r>
                      <a:r>
                        <a:rPr sz="1400" b="1" spc="-15" dirty="0">
                          <a:solidFill>
                            <a:srgbClr val="C00000"/>
                          </a:solidFill>
                          <a:latin typeface="Cambria" panose="02040503050406030204"/>
                          <a:cs typeface="Cambria" panose="02040503050406030204"/>
                        </a:rPr>
                        <a:t>Move</a:t>
                      </a:r>
                      <a:r>
                        <a:rPr sz="1400" b="1" spc="-25" dirty="0">
                          <a:solidFill>
                            <a:srgbClr val="C00000"/>
                          </a:solidFill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b="1" dirty="0">
                          <a:solidFill>
                            <a:srgbClr val="C00000"/>
                          </a:solidFill>
                          <a:latin typeface="Cambria" panose="02040503050406030204"/>
                          <a:cs typeface="Cambria" panose="02040503050406030204"/>
                        </a:rPr>
                        <a:t>the</a:t>
                      </a:r>
                      <a:r>
                        <a:rPr sz="1400" b="1" spc="-15" dirty="0">
                          <a:solidFill>
                            <a:srgbClr val="C00000"/>
                          </a:solidFill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b="1" dirty="0">
                          <a:solidFill>
                            <a:srgbClr val="C00000"/>
                          </a:solidFill>
                          <a:latin typeface="Cambria" panose="02040503050406030204"/>
                          <a:cs typeface="Cambria" panose="02040503050406030204"/>
                        </a:rPr>
                        <a:t>element</a:t>
                      </a:r>
                      <a:r>
                        <a:rPr sz="1400" b="1" spc="-5" dirty="0">
                          <a:solidFill>
                            <a:srgbClr val="C00000"/>
                          </a:solidFill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b="1" spc="-15" dirty="0">
                          <a:solidFill>
                            <a:srgbClr val="C00000"/>
                          </a:solidFill>
                          <a:latin typeface="Cambria" panose="02040503050406030204"/>
                          <a:cs typeface="Cambria" panose="02040503050406030204"/>
                        </a:rPr>
                        <a:t>upward*/</a:t>
                      </a:r>
                      <a:endParaRPr sz="14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266065" indent="-174625">
                        <a:lnSpc>
                          <a:spcPct val="100000"/>
                        </a:lnSpc>
                        <a:spcBef>
                          <a:spcPts val="340"/>
                        </a:spcBef>
                        <a:buAutoNum type="arabicPeriod"/>
                        <a:tabLst>
                          <a:tab pos="266700" algn="l"/>
                        </a:tabLst>
                      </a:pPr>
                      <a:r>
                        <a:rPr sz="1400" spc="-5" dirty="0">
                          <a:latin typeface="Cambria" panose="02040503050406030204"/>
                          <a:cs typeface="Cambria" panose="02040503050406030204"/>
                        </a:rPr>
                        <a:t>Set</a:t>
                      </a:r>
                      <a:r>
                        <a:rPr sz="1400" dirty="0">
                          <a:latin typeface="Cambria" panose="02040503050406030204"/>
                          <a:cs typeface="Cambria" panose="02040503050406030204"/>
                        </a:rPr>
                        <a:t> N</a:t>
                      </a:r>
                      <a:r>
                        <a:rPr sz="1400" spc="-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dirty="0">
                          <a:latin typeface="Cambria" panose="02040503050406030204"/>
                          <a:cs typeface="Cambria" panose="02040503050406030204"/>
                        </a:rPr>
                        <a:t>=</a:t>
                      </a:r>
                      <a:r>
                        <a:rPr sz="1400" spc="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dirty="0">
                          <a:latin typeface="Cambria" panose="02040503050406030204"/>
                          <a:cs typeface="Cambria" panose="02040503050406030204"/>
                        </a:rPr>
                        <a:t>N-1</a:t>
                      </a:r>
                      <a:r>
                        <a:rPr sz="1400" spc="-2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C00000"/>
                          </a:solidFill>
                          <a:latin typeface="Cambria" panose="02040503050406030204"/>
                          <a:cs typeface="Cambria" panose="02040503050406030204"/>
                        </a:rPr>
                        <a:t>/*</a:t>
                      </a:r>
                      <a:r>
                        <a:rPr sz="1400" b="1" spc="5" dirty="0">
                          <a:solidFill>
                            <a:srgbClr val="C00000"/>
                          </a:solidFill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C00000"/>
                          </a:solidFill>
                          <a:latin typeface="Cambria" panose="02040503050406030204"/>
                          <a:cs typeface="Cambria" panose="02040503050406030204"/>
                        </a:rPr>
                        <a:t>Reduce</a:t>
                      </a:r>
                      <a:r>
                        <a:rPr sz="1400" b="1" spc="-10" dirty="0">
                          <a:solidFill>
                            <a:srgbClr val="C00000"/>
                          </a:solidFill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b="1" dirty="0">
                          <a:solidFill>
                            <a:srgbClr val="C00000"/>
                          </a:solidFill>
                          <a:latin typeface="Cambria" panose="02040503050406030204"/>
                          <a:cs typeface="Cambria" panose="02040503050406030204"/>
                        </a:rPr>
                        <a:t>the</a:t>
                      </a:r>
                      <a:r>
                        <a:rPr sz="1400" b="1" spc="-10" dirty="0">
                          <a:solidFill>
                            <a:srgbClr val="C00000"/>
                          </a:solidFill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b="1" spc="-15" dirty="0">
                          <a:solidFill>
                            <a:srgbClr val="C00000"/>
                          </a:solidFill>
                          <a:latin typeface="Cambria" panose="02040503050406030204"/>
                          <a:cs typeface="Cambria" panose="02040503050406030204"/>
                        </a:rPr>
                        <a:t>array</a:t>
                      </a:r>
                      <a:r>
                        <a:rPr sz="1400" b="1" spc="-10" dirty="0">
                          <a:solidFill>
                            <a:srgbClr val="C00000"/>
                          </a:solidFill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C00000"/>
                          </a:solidFill>
                          <a:latin typeface="Cambria" panose="02040503050406030204"/>
                          <a:cs typeface="Cambria" panose="02040503050406030204"/>
                        </a:rPr>
                        <a:t>length</a:t>
                      </a:r>
                      <a:r>
                        <a:rPr sz="1400" b="1" spc="-20" dirty="0">
                          <a:solidFill>
                            <a:srgbClr val="C00000"/>
                          </a:solidFill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b="1" spc="-15" dirty="0">
                          <a:solidFill>
                            <a:srgbClr val="C00000"/>
                          </a:solidFill>
                          <a:latin typeface="Cambria" panose="02040503050406030204"/>
                          <a:cs typeface="Cambria" panose="02040503050406030204"/>
                        </a:rPr>
                        <a:t>by</a:t>
                      </a:r>
                      <a:r>
                        <a:rPr sz="1400" b="1" spc="-10" dirty="0">
                          <a:solidFill>
                            <a:srgbClr val="C00000"/>
                          </a:solidFill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b="1" dirty="0">
                          <a:solidFill>
                            <a:srgbClr val="C00000"/>
                          </a:solidFill>
                          <a:latin typeface="Cambria" panose="02040503050406030204"/>
                          <a:cs typeface="Cambria" panose="02040503050406030204"/>
                        </a:rPr>
                        <a:t>1</a:t>
                      </a:r>
                      <a:r>
                        <a:rPr sz="1400" b="1" spc="-10" dirty="0">
                          <a:solidFill>
                            <a:srgbClr val="C00000"/>
                          </a:solidFill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b="1" dirty="0">
                          <a:solidFill>
                            <a:srgbClr val="C00000"/>
                          </a:solidFill>
                          <a:latin typeface="Cambria" panose="02040503050406030204"/>
                          <a:cs typeface="Cambria" panose="02040503050406030204"/>
                        </a:rPr>
                        <a:t>*/</a:t>
                      </a:r>
                      <a:endParaRPr sz="14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266065" indent="-174625">
                        <a:lnSpc>
                          <a:spcPct val="100000"/>
                        </a:lnSpc>
                        <a:spcBef>
                          <a:spcPts val="335"/>
                        </a:spcBef>
                        <a:buAutoNum type="arabicPeriod"/>
                        <a:tabLst>
                          <a:tab pos="266700" algn="l"/>
                        </a:tabLst>
                      </a:pPr>
                      <a:r>
                        <a:rPr sz="1400" spc="-5" dirty="0">
                          <a:latin typeface="Cambria" panose="02040503050406030204"/>
                          <a:cs typeface="Cambria" panose="02040503050406030204"/>
                        </a:rPr>
                        <a:t>Stop</a:t>
                      </a:r>
                      <a:endParaRPr sz="14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93B6D2"/>
                      </a:solidFill>
                      <a:prstDash val="solid"/>
                    </a:lnL>
                    <a:lnR w="12700">
                      <a:solidFill>
                        <a:srgbClr val="93B6D2"/>
                      </a:solidFill>
                      <a:prstDash val="solid"/>
                    </a:lnR>
                    <a:lnT w="12700">
                      <a:solidFill>
                        <a:srgbClr val="93B6D2"/>
                      </a:solidFill>
                      <a:prstDash val="solid"/>
                    </a:lnT>
                    <a:lnB w="12700">
                      <a:solidFill>
                        <a:srgbClr val="93B6D2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50" dirty="0"/>
              <a:t>S</a:t>
            </a:r>
            <a:r>
              <a:rPr spc="-75" dirty="0"/>
              <a:t>c</a:t>
            </a:r>
            <a:r>
              <a:rPr spc="-120" dirty="0"/>
              <a:t>h</a:t>
            </a:r>
            <a:r>
              <a:rPr spc="-105" dirty="0"/>
              <a:t>oo</a:t>
            </a:r>
            <a:r>
              <a:rPr spc="-85" dirty="0"/>
              <a:t>l</a:t>
            </a:r>
            <a:r>
              <a:rPr spc="-60" dirty="0"/>
              <a:t> </a:t>
            </a:r>
            <a:r>
              <a:rPr spc="-70" dirty="0"/>
              <a:t>of</a:t>
            </a:r>
            <a:r>
              <a:rPr spc="-50" dirty="0"/>
              <a:t> </a:t>
            </a:r>
            <a:r>
              <a:rPr spc="-45" dirty="0"/>
              <a:t>C</a:t>
            </a:r>
            <a:r>
              <a:rPr spc="-90" dirty="0"/>
              <a:t>o</a:t>
            </a:r>
            <a:r>
              <a:rPr spc="-155" dirty="0"/>
              <a:t>m</a:t>
            </a:r>
            <a:r>
              <a:rPr spc="-105" dirty="0"/>
              <a:t>p</a:t>
            </a:r>
            <a:r>
              <a:rPr spc="-130" dirty="0"/>
              <a:t>u</a:t>
            </a:r>
            <a:r>
              <a:rPr spc="-105" dirty="0"/>
              <a:t>t</a:t>
            </a:r>
            <a:r>
              <a:rPr spc="-114" dirty="0"/>
              <a:t>e</a:t>
            </a:r>
            <a:r>
              <a:rPr spc="-110" dirty="0"/>
              <a:t>r</a:t>
            </a:r>
            <a:r>
              <a:rPr spc="-90" dirty="0"/>
              <a:t> </a:t>
            </a:r>
            <a:r>
              <a:rPr spc="-60" dirty="0"/>
              <a:t>E</a:t>
            </a:r>
            <a:r>
              <a:rPr spc="-80" dirty="0"/>
              <a:t>n</a:t>
            </a:r>
            <a:r>
              <a:rPr spc="-95" dirty="0"/>
              <a:t>g</a:t>
            </a:r>
            <a:r>
              <a:rPr spc="-75" dirty="0"/>
              <a:t>i</a:t>
            </a:r>
            <a:r>
              <a:rPr spc="-135" dirty="0"/>
              <a:t>n</a:t>
            </a:r>
            <a:r>
              <a:rPr spc="-130" dirty="0"/>
              <a:t>e</a:t>
            </a:r>
            <a:r>
              <a:rPr spc="-114" dirty="0"/>
              <a:t>e</a:t>
            </a:r>
            <a:r>
              <a:rPr spc="-135" dirty="0"/>
              <a:t>r</a:t>
            </a:r>
            <a:r>
              <a:rPr spc="-100" dirty="0"/>
              <a:t>i</a:t>
            </a:r>
            <a:r>
              <a:rPr spc="-135" dirty="0"/>
              <a:t>n</a:t>
            </a:r>
            <a:r>
              <a:rPr spc="-60" dirty="0"/>
              <a:t>g</a:t>
            </a:r>
            <a:endParaRPr spc="-60" dirty="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9850" y="1279525"/>
          <a:ext cx="4362450" cy="518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775"/>
                <a:gridCol w="443230"/>
                <a:gridCol w="3415029"/>
              </a:tblGrid>
              <a:tr h="240785">
                <a:tc>
                  <a:txBody>
                    <a:bodyPr/>
                    <a:lstStyle/>
                    <a:p>
                      <a:pPr marL="109220">
                        <a:lnSpc>
                          <a:spcPts val="1430"/>
                        </a:lnSpc>
                      </a:pPr>
                      <a:r>
                        <a:rPr sz="1200" b="1" spc="-4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17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R w="7620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D8046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76200">
                      <a:solidFill>
                        <a:srgbClr val="FFFFFF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hMerge="1">
                  <a:tcPr marL="0" marR="0" marT="0" marB="0"/>
                </a:tc>
              </a:tr>
              <a:tr h="410025"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i="1" spc="-1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Insertion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93B6D2"/>
                      </a:solidFill>
                      <a:prstDash val="solid"/>
                    </a:lnB>
                    <a:solidFill>
                      <a:srgbClr val="DD8046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93B6D2"/>
                      </a:solidFill>
                      <a:prstDash val="solid"/>
                    </a:lnB>
                  </a:tcPr>
                </a:tc>
              </a:tr>
              <a:tr h="4524375">
                <a:tc gridSpan="3">
                  <a:txBody>
                    <a:bodyPr/>
                    <a:lstStyle/>
                    <a:p>
                      <a:pPr marL="90805" marR="82550" algn="just">
                        <a:lnSpc>
                          <a:spcPct val="120000"/>
                        </a:lnSpc>
                        <a:spcBef>
                          <a:spcPts val="140"/>
                        </a:spcBef>
                      </a:pPr>
                      <a:r>
                        <a:rPr sz="1400" spc="-5" dirty="0">
                          <a:latin typeface="Cambria" panose="02040503050406030204"/>
                          <a:cs typeface="Cambria" panose="02040503050406030204"/>
                        </a:rPr>
                        <a:t>Insert operation </a:t>
                      </a:r>
                      <a:r>
                        <a:rPr sz="1400" dirty="0">
                          <a:latin typeface="Cambria" panose="02040503050406030204"/>
                          <a:cs typeface="Cambria" panose="02040503050406030204"/>
                        </a:rPr>
                        <a:t>is </a:t>
                      </a:r>
                      <a:r>
                        <a:rPr sz="1400" spc="-10" dirty="0">
                          <a:latin typeface="Cambria" panose="02040503050406030204"/>
                          <a:cs typeface="Cambria" panose="02040503050406030204"/>
                        </a:rPr>
                        <a:t>to </a:t>
                      </a:r>
                      <a:r>
                        <a:rPr sz="1400" spc="-5" dirty="0">
                          <a:latin typeface="Cambria" panose="02040503050406030204"/>
                          <a:cs typeface="Cambria" panose="02040503050406030204"/>
                        </a:rPr>
                        <a:t>insert one or </a:t>
                      </a:r>
                      <a:r>
                        <a:rPr sz="1400" spc="-15" dirty="0">
                          <a:latin typeface="Cambria" panose="02040503050406030204"/>
                          <a:cs typeface="Cambria" panose="02040503050406030204"/>
                        </a:rPr>
                        <a:t>more </a:t>
                      </a:r>
                      <a:r>
                        <a:rPr sz="1400" dirty="0">
                          <a:latin typeface="Cambria" panose="02040503050406030204"/>
                          <a:cs typeface="Cambria" panose="02040503050406030204"/>
                        </a:rPr>
                        <a:t>data elements </a:t>
                      </a:r>
                      <a:r>
                        <a:rPr sz="1400" spc="-29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spc="-5" dirty="0">
                          <a:latin typeface="Cambria" panose="02040503050406030204"/>
                          <a:cs typeface="Cambria" panose="02040503050406030204"/>
                        </a:rPr>
                        <a:t>into an </a:t>
                      </a:r>
                      <a:r>
                        <a:rPr sz="1400" spc="-35" dirty="0">
                          <a:latin typeface="Cambria" panose="02040503050406030204"/>
                          <a:cs typeface="Cambria" panose="02040503050406030204"/>
                        </a:rPr>
                        <a:t>array. </a:t>
                      </a:r>
                      <a:r>
                        <a:rPr sz="1400" dirty="0">
                          <a:latin typeface="Cambria" panose="02040503050406030204"/>
                          <a:cs typeface="Cambria" panose="02040503050406030204"/>
                        </a:rPr>
                        <a:t>Based </a:t>
                      </a:r>
                      <a:r>
                        <a:rPr sz="1400" spc="-5" dirty="0">
                          <a:latin typeface="Cambria" panose="02040503050406030204"/>
                          <a:cs typeface="Cambria" panose="02040503050406030204"/>
                        </a:rPr>
                        <a:t>on </a:t>
                      </a:r>
                      <a:r>
                        <a:rPr sz="1400" dirty="0">
                          <a:latin typeface="Cambria" panose="02040503050406030204"/>
                          <a:cs typeface="Cambria" panose="02040503050406030204"/>
                        </a:rPr>
                        <a:t>the </a:t>
                      </a:r>
                      <a:r>
                        <a:rPr sz="1400" spc="-5" dirty="0">
                          <a:latin typeface="Cambria" panose="02040503050406030204"/>
                          <a:cs typeface="Cambria" panose="02040503050406030204"/>
                        </a:rPr>
                        <a:t>requirement, new </a:t>
                      </a:r>
                      <a:r>
                        <a:rPr sz="1400" dirty="0">
                          <a:latin typeface="Cambria" panose="02040503050406030204"/>
                          <a:cs typeface="Cambria" panose="02040503050406030204"/>
                        </a:rPr>
                        <a:t>element </a:t>
                      </a:r>
                      <a:r>
                        <a:rPr sz="1400" spc="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dirty="0">
                          <a:latin typeface="Cambria" panose="02040503050406030204"/>
                          <a:cs typeface="Cambria" panose="02040503050406030204"/>
                        </a:rPr>
                        <a:t>can</a:t>
                      </a:r>
                      <a:r>
                        <a:rPr sz="1400" spc="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spc="-5" dirty="0">
                          <a:latin typeface="Cambria" panose="02040503050406030204"/>
                          <a:cs typeface="Cambria" panose="02040503050406030204"/>
                        </a:rPr>
                        <a:t>be</a:t>
                      </a:r>
                      <a:r>
                        <a:rPr sz="14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spc="-5" dirty="0">
                          <a:latin typeface="Cambria" panose="02040503050406030204"/>
                          <a:cs typeface="Cambria" panose="02040503050406030204"/>
                        </a:rPr>
                        <a:t>added</a:t>
                      </a:r>
                      <a:r>
                        <a:rPr sz="14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spc="-5" dirty="0">
                          <a:latin typeface="Cambria" panose="02040503050406030204"/>
                          <a:cs typeface="Cambria" panose="02040503050406030204"/>
                        </a:rPr>
                        <a:t>at</a:t>
                      </a:r>
                      <a:r>
                        <a:rPr sz="14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spc="-5" dirty="0">
                          <a:latin typeface="Cambria" panose="02040503050406030204"/>
                          <a:cs typeface="Cambria" panose="02040503050406030204"/>
                        </a:rPr>
                        <a:t>the</a:t>
                      </a:r>
                      <a:r>
                        <a:rPr sz="14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spc="-5" dirty="0">
                          <a:latin typeface="Cambria" panose="02040503050406030204"/>
                          <a:cs typeface="Cambria" panose="02040503050406030204"/>
                        </a:rPr>
                        <a:t>beginning</a:t>
                      </a:r>
                      <a:r>
                        <a:rPr sz="14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spc="-10" dirty="0">
                          <a:latin typeface="Cambria" panose="02040503050406030204"/>
                          <a:cs typeface="Cambria" panose="02040503050406030204"/>
                        </a:rPr>
                        <a:t>or</a:t>
                      </a:r>
                      <a:r>
                        <a:rPr sz="1400" spc="-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dirty="0">
                          <a:latin typeface="Cambria" panose="02040503050406030204"/>
                          <a:cs typeface="Cambria" panose="02040503050406030204"/>
                        </a:rPr>
                        <a:t>end</a:t>
                      </a:r>
                      <a:r>
                        <a:rPr sz="1400" spc="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spc="-5" dirty="0">
                          <a:latin typeface="Cambria" panose="02040503050406030204"/>
                          <a:cs typeface="Cambria" panose="02040503050406030204"/>
                        </a:rPr>
                        <a:t>or</a:t>
                      </a:r>
                      <a:r>
                        <a:rPr sz="14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spc="-10" dirty="0">
                          <a:latin typeface="Cambria" panose="02040503050406030204"/>
                          <a:cs typeface="Cambria" panose="02040503050406030204"/>
                        </a:rPr>
                        <a:t>any</a:t>
                      </a:r>
                      <a:r>
                        <a:rPr sz="1400" spc="-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spc="-15" dirty="0">
                          <a:latin typeface="Cambria" panose="02040503050406030204"/>
                          <a:cs typeface="Cambria" panose="02040503050406030204"/>
                        </a:rPr>
                        <a:t>given </a:t>
                      </a:r>
                      <a:r>
                        <a:rPr sz="1400" spc="-29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spc="-5" dirty="0">
                          <a:latin typeface="Cambria" panose="02040503050406030204"/>
                          <a:cs typeface="Cambria" panose="02040503050406030204"/>
                        </a:rPr>
                        <a:t>position</a:t>
                      </a:r>
                      <a:r>
                        <a:rPr sz="1400" spc="-5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spc="-5" dirty="0">
                          <a:latin typeface="Cambria" panose="02040503050406030204"/>
                          <a:cs typeface="Cambria" panose="02040503050406030204"/>
                        </a:rPr>
                        <a:t>of </a:t>
                      </a:r>
                      <a:r>
                        <a:rPr sz="1400" spc="-35" dirty="0">
                          <a:latin typeface="Cambria" panose="02040503050406030204"/>
                          <a:cs typeface="Cambria" panose="02040503050406030204"/>
                        </a:rPr>
                        <a:t>array.</a:t>
                      </a:r>
                      <a:endParaRPr sz="14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0805" marR="83820" algn="just">
                        <a:lnSpc>
                          <a:spcPct val="120000"/>
                        </a:lnSpc>
                      </a:pPr>
                      <a:r>
                        <a:rPr sz="1300" spc="-5" dirty="0">
                          <a:latin typeface="Cambria" panose="02040503050406030204"/>
                          <a:cs typeface="Cambria" panose="02040503050406030204"/>
                        </a:rPr>
                        <a:t>Let</a:t>
                      </a:r>
                      <a:r>
                        <a:rPr sz="1300" spc="9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300" spc="-5" dirty="0">
                          <a:latin typeface="Cambria" panose="02040503050406030204"/>
                          <a:cs typeface="Cambria" panose="02040503050406030204"/>
                        </a:rPr>
                        <a:t>LA</a:t>
                      </a:r>
                      <a:r>
                        <a:rPr sz="1300" spc="8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300" dirty="0">
                          <a:latin typeface="Cambria" panose="02040503050406030204"/>
                          <a:cs typeface="Cambria" panose="02040503050406030204"/>
                        </a:rPr>
                        <a:t>is</a:t>
                      </a:r>
                      <a:r>
                        <a:rPr sz="1300" spc="8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300" spc="-5" dirty="0">
                          <a:latin typeface="Cambria" panose="02040503050406030204"/>
                          <a:cs typeface="Cambria" panose="02040503050406030204"/>
                        </a:rPr>
                        <a:t>a</a:t>
                      </a:r>
                      <a:r>
                        <a:rPr sz="1300" spc="9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300" spc="-5" dirty="0">
                          <a:latin typeface="Cambria" panose="02040503050406030204"/>
                          <a:cs typeface="Cambria" panose="02040503050406030204"/>
                        </a:rPr>
                        <a:t>Linear</a:t>
                      </a:r>
                      <a:r>
                        <a:rPr sz="1300" spc="9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300" spc="-10" dirty="0">
                          <a:latin typeface="Cambria" panose="02040503050406030204"/>
                          <a:cs typeface="Cambria" panose="02040503050406030204"/>
                        </a:rPr>
                        <a:t>Array</a:t>
                      </a:r>
                      <a:r>
                        <a:rPr sz="1300" spc="8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300" spc="-10" dirty="0">
                          <a:latin typeface="Cambria" panose="02040503050406030204"/>
                          <a:cs typeface="Cambria" panose="02040503050406030204"/>
                        </a:rPr>
                        <a:t>(unordered)</a:t>
                      </a:r>
                      <a:r>
                        <a:rPr sz="1300" spc="9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300" spc="-5" dirty="0">
                          <a:latin typeface="Cambria" panose="02040503050406030204"/>
                          <a:cs typeface="Cambria" panose="02040503050406030204"/>
                        </a:rPr>
                        <a:t>with</a:t>
                      </a:r>
                      <a:r>
                        <a:rPr sz="1300" spc="9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300" spc="-5" dirty="0">
                          <a:latin typeface="Cambria" panose="02040503050406030204"/>
                          <a:cs typeface="Cambria" panose="02040503050406030204"/>
                        </a:rPr>
                        <a:t>N</a:t>
                      </a:r>
                      <a:r>
                        <a:rPr sz="1300" spc="8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300" dirty="0">
                          <a:latin typeface="Cambria" panose="02040503050406030204"/>
                          <a:cs typeface="Cambria" panose="02040503050406030204"/>
                        </a:rPr>
                        <a:t>elements</a:t>
                      </a:r>
                      <a:r>
                        <a:rPr sz="1300" spc="8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300" spc="-5" dirty="0">
                          <a:latin typeface="Cambria" panose="02040503050406030204"/>
                          <a:cs typeface="Cambria" panose="02040503050406030204"/>
                        </a:rPr>
                        <a:t>and </a:t>
                      </a:r>
                      <a:r>
                        <a:rPr sz="1300" spc="-27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300" spc="-5" dirty="0">
                          <a:latin typeface="Cambria" panose="02040503050406030204"/>
                          <a:cs typeface="Cambria" panose="02040503050406030204"/>
                        </a:rPr>
                        <a:t>K</a:t>
                      </a:r>
                      <a:r>
                        <a:rPr sz="13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300" spc="-5" dirty="0">
                          <a:latin typeface="Cambria" panose="02040503050406030204"/>
                          <a:cs typeface="Cambria" panose="02040503050406030204"/>
                        </a:rPr>
                        <a:t>is</a:t>
                      </a:r>
                      <a:r>
                        <a:rPr sz="13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300" spc="-5" dirty="0">
                          <a:latin typeface="Cambria" panose="02040503050406030204"/>
                          <a:cs typeface="Cambria" panose="02040503050406030204"/>
                        </a:rPr>
                        <a:t>a</a:t>
                      </a:r>
                      <a:r>
                        <a:rPr sz="13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300" spc="-10" dirty="0">
                          <a:latin typeface="Cambria" panose="02040503050406030204"/>
                          <a:cs typeface="Cambria" panose="02040503050406030204"/>
                        </a:rPr>
                        <a:t>positive</a:t>
                      </a:r>
                      <a:r>
                        <a:rPr sz="1300" spc="-5" dirty="0">
                          <a:latin typeface="Cambria" panose="02040503050406030204"/>
                          <a:cs typeface="Cambria" panose="02040503050406030204"/>
                        </a:rPr>
                        <a:t> integer</a:t>
                      </a:r>
                      <a:r>
                        <a:rPr sz="13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300" spc="-5" dirty="0">
                          <a:latin typeface="Cambria" panose="02040503050406030204"/>
                          <a:cs typeface="Cambria" panose="02040503050406030204"/>
                        </a:rPr>
                        <a:t>such</a:t>
                      </a:r>
                      <a:r>
                        <a:rPr sz="13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300" spc="-10" dirty="0">
                          <a:latin typeface="Cambria" panose="02040503050406030204"/>
                          <a:cs typeface="Cambria" panose="02040503050406030204"/>
                        </a:rPr>
                        <a:t>that</a:t>
                      </a:r>
                      <a:r>
                        <a:rPr sz="1300" spc="-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300" spc="-10" dirty="0">
                          <a:latin typeface="Cambria" panose="02040503050406030204"/>
                          <a:cs typeface="Cambria" panose="02040503050406030204"/>
                        </a:rPr>
                        <a:t>K&lt;=N.</a:t>
                      </a:r>
                      <a:r>
                        <a:rPr sz="1300" spc="-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300" spc="-10" dirty="0">
                          <a:latin typeface="Cambria" panose="02040503050406030204"/>
                          <a:cs typeface="Cambria" panose="02040503050406030204"/>
                        </a:rPr>
                        <a:t>Below</a:t>
                      </a:r>
                      <a:r>
                        <a:rPr sz="1300" spc="-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300" dirty="0">
                          <a:latin typeface="Cambria" panose="02040503050406030204"/>
                          <a:cs typeface="Cambria" panose="02040503050406030204"/>
                        </a:rPr>
                        <a:t>is</a:t>
                      </a:r>
                      <a:r>
                        <a:rPr sz="1300" spc="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300" spc="-5" dirty="0">
                          <a:latin typeface="Cambria" panose="02040503050406030204"/>
                          <a:cs typeface="Cambria" panose="02040503050406030204"/>
                        </a:rPr>
                        <a:t>the </a:t>
                      </a:r>
                      <a:r>
                        <a:rPr sz="13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300" spc="-5" dirty="0">
                          <a:latin typeface="Cambria" panose="02040503050406030204"/>
                          <a:cs typeface="Cambria" panose="02040503050406030204"/>
                        </a:rPr>
                        <a:t>algorithm </a:t>
                      </a:r>
                      <a:r>
                        <a:rPr sz="1300" spc="-10" dirty="0">
                          <a:latin typeface="Cambria" panose="02040503050406030204"/>
                          <a:cs typeface="Cambria" panose="02040503050406030204"/>
                        </a:rPr>
                        <a:t>where </a:t>
                      </a:r>
                      <a:r>
                        <a:rPr sz="1300" dirty="0">
                          <a:latin typeface="Cambria" panose="02040503050406030204"/>
                          <a:cs typeface="Cambria" panose="02040503050406030204"/>
                        </a:rPr>
                        <a:t>ITEM is </a:t>
                      </a:r>
                      <a:r>
                        <a:rPr sz="1300" spc="-5" dirty="0">
                          <a:latin typeface="Cambria" panose="02040503050406030204"/>
                          <a:cs typeface="Cambria" panose="02040503050406030204"/>
                        </a:rPr>
                        <a:t>inserted into the </a:t>
                      </a:r>
                      <a:r>
                        <a:rPr sz="1300" spc="-15" dirty="0">
                          <a:latin typeface="Cambria" panose="02040503050406030204"/>
                          <a:cs typeface="Cambria" panose="02040503050406030204"/>
                        </a:rPr>
                        <a:t>Kth </a:t>
                      </a:r>
                      <a:r>
                        <a:rPr sz="1300" spc="-5" dirty="0">
                          <a:latin typeface="Cambria" panose="02040503050406030204"/>
                          <a:cs typeface="Cambria" panose="02040503050406030204"/>
                        </a:rPr>
                        <a:t>position </a:t>
                      </a:r>
                      <a:r>
                        <a:rPr sz="1300" spc="-10" dirty="0">
                          <a:latin typeface="Cambria" panose="02040503050406030204"/>
                          <a:cs typeface="Cambria" panose="02040503050406030204"/>
                        </a:rPr>
                        <a:t>of </a:t>
                      </a:r>
                      <a:r>
                        <a:rPr sz="1300" spc="-5" dirty="0">
                          <a:latin typeface="Cambria" panose="02040503050406030204"/>
                          <a:cs typeface="Cambria" panose="02040503050406030204"/>
                        </a:rPr>
                        <a:t> LA.</a:t>
                      </a:r>
                      <a:r>
                        <a:rPr sz="1300" spc="-10" dirty="0">
                          <a:latin typeface="Cambria" panose="02040503050406030204"/>
                          <a:cs typeface="Cambria" panose="02040503050406030204"/>
                        </a:rPr>
                        <a:t> Procedure</a:t>
                      </a:r>
                      <a:r>
                        <a:rPr sz="1300" spc="2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300" spc="-5" dirty="0">
                          <a:latin typeface="Cambria" panose="02040503050406030204"/>
                          <a:cs typeface="Cambria" panose="02040503050406030204"/>
                        </a:rPr>
                        <a:t>–</a:t>
                      </a:r>
                      <a:r>
                        <a:rPr sz="13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300" b="1" spc="-15" dirty="0">
                          <a:latin typeface="Cambria" panose="02040503050406030204"/>
                          <a:cs typeface="Cambria" panose="02040503050406030204"/>
                        </a:rPr>
                        <a:t>INSERT(LA,</a:t>
                      </a:r>
                      <a:r>
                        <a:rPr sz="1300" b="1" spc="2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300" b="1" spc="-20" dirty="0">
                          <a:latin typeface="Cambria" panose="02040503050406030204"/>
                          <a:cs typeface="Cambria" panose="02040503050406030204"/>
                        </a:rPr>
                        <a:t>N,</a:t>
                      </a:r>
                      <a:r>
                        <a:rPr sz="1300" b="1" spc="2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300" b="1" spc="-5" dirty="0">
                          <a:latin typeface="Cambria" panose="02040503050406030204"/>
                          <a:cs typeface="Cambria" panose="02040503050406030204"/>
                        </a:rPr>
                        <a:t>K,</a:t>
                      </a:r>
                      <a:r>
                        <a:rPr sz="1300" b="1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300" b="1" spc="-5" dirty="0">
                          <a:latin typeface="Cambria" panose="02040503050406030204"/>
                          <a:cs typeface="Cambria" panose="02040503050406030204"/>
                        </a:rPr>
                        <a:t>ITEM)</a:t>
                      </a:r>
                      <a:endParaRPr sz="13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51460" indent="-160655">
                        <a:lnSpc>
                          <a:spcPct val="100000"/>
                        </a:lnSpc>
                        <a:buAutoNum type="arabicPeriod"/>
                        <a:tabLst>
                          <a:tab pos="251460" algn="l"/>
                        </a:tabLst>
                      </a:pPr>
                      <a:r>
                        <a:rPr sz="1300" spc="-5" dirty="0">
                          <a:latin typeface="Cambria" panose="02040503050406030204"/>
                          <a:cs typeface="Cambria" panose="02040503050406030204"/>
                        </a:rPr>
                        <a:t>Start</a:t>
                      </a:r>
                      <a:endParaRPr sz="13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251460" indent="-160655">
                        <a:lnSpc>
                          <a:spcPct val="100000"/>
                        </a:lnSpc>
                        <a:spcBef>
                          <a:spcPts val="310"/>
                        </a:spcBef>
                        <a:buAutoNum type="arabicPeriod"/>
                        <a:tabLst>
                          <a:tab pos="251460" algn="l"/>
                        </a:tabLst>
                      </a:pPr>
                      <a:r>
                        <a:rPr sz="1300" spc="-5" dirty="0">
                          <a:latin typeface="Cambria" panose="02040503050406030204"/>
                          <a:cs typeface="Cambria" panose="02040503050406030204"/>
                        </a:rPr>
                        <a:t>Set</a:t>
                      </a:r>
                      <a:r>
                        <a:rPr sz="1300" spc="-2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300" spc="-5" dirty="0">
                          <a:latin typeface="Cambria" panose="02040503050406030204"/>
                          <a:cs typeface="Cambria" panose="02040503050406030204"/>
                        </a:rPr>
                        <a:t>J=N</a:t>
                      </a:r>
                      <a:endParaRPr sz="13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251460" indent="-160655">
                        <a:lnSpc>
                          <a:spcPct val="100000"/>
                        </a:lnSpc>
                        <a:spcBef>
                          <a:spcPts val="315"/>
                        </a:spcBef>
                        <a:buAutoNum type="arabicPeriod"/>
                        <a:tabLst>
                          <a:tab pos="251460" algn="l"/>
                        </a:tabLst>
                      </a:pPr>
                      <a:r>
                        <a:rPr sz="1300" spc="-5" dirty="0">
                          <a:latin typeface="Cambria" panose="02040503050406030204"/>
                          <a:cs typeface="Cambria" panose="02040503050406030204"/>
                        </a:rPr>
                        <a:t>Set</a:t>
                      </a:r>
                      <a:r>
                        <a:rPr sz="1300" spc="1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300" spc="-5" dirty="0">
                          <a:latin typeface="Cambria" panose="02040503050406030204"/>
                          <a:cs typeface="Cambria" panose="02040503050406030204"/>
                        </a:rPr>
                        <a:t>N</a:t>
                      </a:r>
                      <a:r>
                        <a:rPr sz="13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300" spc="-5" dirty="0">
                          <a:latin typeface="Cambria" panose="02040503050406030204"/>
                          <a:cs typeface="Cambria" panose="02040503050406030204"/>
                        </a:rPr>
                        <a:t>=</a:t>
                      </a:r>
                      <a:r>
                        <a:rPr sz="13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300" spc="-5" dirty="0">
                          <a:latin typeface="Cambria" panose="02040503050406030204"/>
                          <a:cs typeface="Cambria" panose="02040503050406030204"/>
                        </a:rPr>
                        <a:t>N+1</a:t>
                      </a:r>
                      <a:r>
                        <a:rPr sz="1300" spc="1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300" b="1" dirty="0">
                          <a:solidFill>
                            <a:srgbClr val="C00000"/>
                          </a:solidFill>
                          <a:latin typeface="Cambria" panose="02040503050406030204"/>
                          <a:cs typeface="Cambria" panose="02040503050406030204"/>
                        </a:rPr>
                        <a:t>/* </a:t>
                      </a:r>
                      <a:r>
                        <a:rPr sz="1300" b="1" spc="-10" dirty="0">
                          <a:solidFill>
                            <a:srgbClr val="C00000"/>
                          </a:solidFill>
                          <a:latin typeface="Cambria" panose="02040503050406030204"/>
                          <a:cs typeface="Cambria" panose="02040503050406030204"/>
                        </a:rPr>
                        <a:t>Increase</a:t>
                      </a:r>
                      <a:r>
                        <a:rPr sz="1300" b="1" spc="20" dirty="0">
                          <a:solidFill>
                            <a:srgbClr val="C00000"/>
                          </a:solidFill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300" b="1" spc="-10" dirty="0">
                          <a:solidFill>
                            <a:srgbClr val="C00000"/>
                          </a:solidFill>
                          <a:latin typeface="Cambria" panose="02040503050406030204"/>
                          <a:cs typeface="Cambria" panose="02040503050406030204"/>
                        </a:rPr>
                        <a:t>the</a:t>
                      </a:r>
                      <a:r>
                        <a:rPr sz="1300" b="1" spc="5" dirty="0">
                          <a:solidFill>
                            <a:srgbClr val="C00000"/>
                          </a:solidFill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300" b="1" spc="-15" dirty="0">
                          <a:solidFill>
                            <a:srgbClr val="C00000"/>
                          </a:solidFill>
                          <a:latin typeface="Cambria" panose="02040503050406030204"/>
                          <a:cs typeface="Cambria" panose="02040503050406030204"/>
                        </a:rPr>
                        <a:t>array</a:t>
                      </a:r>
                      <a:r>
                        <a:rPr sz="1300" b="1" spc="10" dirty="0">
                          <a:solidFill>
                            <a:srgbClr val="C00000"/>
                          </a:solidFill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300" b="1" spc="-10" dirty="0">
                          <a:solidFill>
                            <a:srgbClr val="C00000"/>
                          </a:solidFill>
                          <a:latin typeface="Cambria" panose="02040503050406030204"/>
                          <a:cs typeface="Cambria" panose="02040503050406030204"/>
                        </a:rPr>
                        <a:t>length</a:t>
                      </a:r>
                      <a:r>
                        <a:rPr sz="1300" b="1" spc="20" dirty="0">
                          <a:solidFill>
                            <a:srgbClr val="C00000"/>
                          </a:solidFill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300" b="1" spc="-15" dirty="0">
                          <a:solidFill>
                            <a:srgbClr val="C00000"/>
                          </a:solidFill>
                          <a:latin typeface="Cambria" panose="02040503050406030204"/>
                          <a:cs typeface="Cambria" panose="02040503050406030204"/>
                        </a:rPr>
                        <a:t>by</a:t>
                      </a:r>
                      <a:r>
                        <a:rPr sz="1300" b="1" spc="-5" dirty="0">
                          <a:solidFill>
                            <a:srgbClr val="C00000"/>
                          </a:solidFill>
                          <a:latin typeface="Cambria" panose="02040503050406030204"/>
                          <a:cs typeface="Cambria" panose="02040503050406030204"/>
                        </a:rPr>
                        <a:t> 1*/</a:t>
                      </a:r>
                      <a:endParaRPr sz="13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251460" indent="-160655">
                        <a:lnSpc>
                          <a:spcPct val="100000"/>
                        </a:lnSpc>
                        <a:spcBef>
                          <a:spcPts val="315"/>
                        </a:spcBef>
                        <a:buAutoNum type="arabicPeriod"/>
                        <a:tabLst>
                          <a:tab pos="251460" algn="l"/>
                        </a:tabLst>
                      </a:pPr>
                      <a:r>
                        <a:rPr sz="1300" spc="-10" dirty="0">
                          <a:latin typeface="Cambria" panose="02040503050406030204"/>
                          <a:cs typeface="Cambria" panose="02040503050406030204"/>
                        </a:rPr>
                        <a:t>Repeat</a:t>
                      </a:r>
                      <a:r>
                        <a:rPr sz="1300" spc="1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300" spc="-5" dirty="0">
                          <a:latin typeface="Cambria" panose="02040503050406030204"/>
                          <a:cs typeface="Cambria" panose="02040503050406030204"/>
                        </a:rPr>
                        <a:t>steps</a:t>
                      </a:r>
                      <a:r>
                        <a:rPr sz="1300" spc="2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300" spc="-5" dirty="0">
                          <a:latin typeface="Cambria" panose="02040503050406030204"/>
                          <a:cs typeface="Cambria" panose="02040503050406030204"/>
                        </a:rPr>
                        <a:t>5 </a:t>
                      </a:r>
                      <a:r>
                        <a:rPr sz="1300" spc="-10" dirty="0">
                          <a:latin typeface="Cambria" panose="02040503050406030204"/>
                          <a:cs typeface="Cambria" panose="02040503050406030204"/>
                        </a:rPr>
                        <a:t>and</a:t>
                      </a:r>
                      <a:r>
                        <a:rPr sz="1300" spc="1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300" spc="-5" dirty="0">
                          <a:latin typeface="Cambria" panose="02040503050406030204"/>
                          <a:cs typeface="Cambria" panose="02040503050406030204"/>
                        </a:rPr>
                        <a:t>6</a:t>
                      </a:r>
                      <a:r>
                        <a:rPr sz="1300" spc="1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300" spc="-5" dirty="0">
                          <a:latin typeface="Cambria" panose="02040503050406030204"/>
                          <a:cs typeface="Cambria" panose="02040503050406030204"/>
                        </a:rPr>
                        <a:t>while J</a:t>
                      </a:r>
                      <a:r>
                        <a:rPr sz="13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300" spc="-5" dirty="0">
                          <a:latin typeface="Cambria" panose="02040503050406030204"/>
                          <a:cs typeface="Cambria" panose="02040503050406030204"/>
                        </a:rPr>
                        <a:t>&gt;=</a:t>
                      </a:r>
                      <a:r>
                        <a:rPr sz="1300" spc="1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300" spc="-5" dirty="0">
                          <a:latin typeface="Cambria" panose="02040503050406030204"/>
                          <a:cs typeface="Cambria" panose="02040503050406030204"/>
                        </a:rPr>
                        <a:t>K</a:t>
                      </a:r>
                      <a:endParaRPr sz="13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251460" indent="-160655">
                        <a:lnSpc>
                          <a:spcPct val="100000"/>
                        </a:lnSpc>
                        <a:spcBef>
                          <a:spcPts val="310"/>
                        </a:spcBef>
                        <a:buAutoNum type="arabicPeriod"/>
                        <a:tabLst>
                          <a:tab pos="251460" algn="l"/>
                        </a:tabLst>
                      </a:pPr>
                      <a:r>
                        <a:rPr sz="1300" spc="-5" dirty="0">
                          <a:latin typeface="Cambria" panose="02040503050406030204"/>
                          <a:cs typeface="Cambria" panose="02040503050406030204"/>
                        </a:rPr>
                        <a:t>Set</a:t>
                      </a:r>
                      <a:r>
                        <a:rPr sz="1300" spc="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300" spc="-5" dirty="0">
                          <a:latin typeface="Cambria" panose="02040503050406030204"/>
                          <a:cs typeface="Cambria" panose="02040503050406030204"/>
                        </a:rPr>
                        <a:t>LA[J+1]</a:t>
                      </a:r>
                      <a:r>
                        <a:rPr sz="1300" spc="1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300" spc="-5" dirty="0">
                          <a:latin typeface="Cambria" panose="02040503050406030204"/>
                          <a:cs typeface="Cambria" panose="02040503050406030204"/>
                        </a:rPr>
                        <a:t>=</a:t>
                      </a:r>
                      <a:r>
                        <a:rPr sz="13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300" spc="-5" dirty="0">
                          <a:latin typeface="Cambria" panose="02040503050406030204"/>
                          <a:cs typeface="Cambria" panose="02040503050406030204"/>
                        </a:rPr>
                        <a:t>LA[J]</a:t>
                      </a:r>
                      <a:r>
                        <a:rPr sz="1300" spc="1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300" b="1" dirty="0">
                          <a:solidFill>
                            <a:srgbClr val="C00000"/>
                          </a:solidFill>
                          <a:latin typeface="Cambria" panose="02040503050406030204"/>
                          <a:cs typeface="Cambria" panose="02040503050406030204"/>
                        </a:rPr>
                        <a:t>/* </a:t>
                      </a:r>
                      <a:r>
                        <a:rPr sz="1300" b="1" spc="-25" dirty="0">
                          <a:solidFill>
                            <a:srgbClr val="C00000"/>
                          </a:solidFill>
                          <a:latin typeface="Cambria" panose="02040503050406030204"/>
                          <a:cs typeface="Cambria" panose="02040503050406030204"/>
                        </a:rPr>
                        <a:t>Move</a:t>
                      </a:r>
                      <a:r>
                        <a:rPr sz="1300" b="1" spc="5" dirty="0">
                          <a:solidFill>
                            <a:srgbClr val="C00000"/>
                          </a:solidFill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300" b="1" spc="-10" dirty="0">
                          <a:solidFill>
                            <a:srgbClr val="C00000"/>
                          </a:solidFill>
                          <a:latin typeface="Cambria" panose="02040503050406030204"/>
                          <a:cs typeface="Cambria" panose="02040503050406030204"/>
                        </a:rPr>
                        <a:t>the</a:t>
                      </a:r>
                      <a:r>
                        <a:rPr sz="1300" b="1" spc="20" dirty="0">
                          <a:solidFill>
                            <a:srgbClr val="C00000"/>
                          </a:solidFill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300" b="1" spc="-10" dirty="0">
                          <a:solidFill>
                            <a:srgbClr val="C00000"/>
                          </a:solidFill>
                          <a:latin typeface="Cambria" panose="02040503050406030204"/>
                          <a:cs typeface="Cambria" panose="02040503050406030204"/>
                        </a:rPr>
                        <a:t>element</a:t>
                      </a:r>
                      <a:r>
                        <a:rPr sz="1300" b="1" spc="30" dirty="0">
                          <a:solidFill>
                            <a:srgbClr val="C00000"/>
                          </a:solidFill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300" b="1" spc="-20" dirty="0">
                          <a:solidFill>
                            <a:srgbClr val="C00000"/>
                          </a:solidFill>
                          <a:latin typeface="Cambria" panose="02040503050406030204"/>
                          <a:cs typeface="Cambria" panose="02040503050406030204"/>
                        </a:rPr>
                        <a:t>downward*/</a:t>
                      </a:r>
                      <a:endParaRPr sz="13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251460" indent="-160655">
                        <a:lnSpc>
                          <a:spcPct val="100000"/>
                        </a:lnSpc>
                        <a:spcBef>
                          <a:spcPts val="310"/>
                        </a:spcBef>
                        <a:buAutoNum type="arabicPeriod"/>
                        <a:tabLst>
                          <a:tab pos="251460" algn="l"/>
                        </a:tabLst>
                      </a:pPr>
                      <a:r>
                        <a:rPr sz="1300" spc="-5" dirty="0">
                          <a:latin typeface="Cambria" panose="02040503050406030204"/>
                          <a:cs typeface="Cambria" panose="02040503050406030204"/>
                        </a:rPr>
                        <a:t>Set</a:t>
                      </a:r>
                      <a:r>
                        <a:rPr sz="1300" spc="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300" spc="-5" dirty="0">
                          <a:latin typeface="Cambria" panose="02040503050406030204"/>
                          <a:cs typeface="Cambria" panose="02040503050406030204"/>
                        </a:rPr>
                        <a:t>J</a:t>
                      </a:r>
                      <a:r>
                        <a:rPr sz="13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300" spc="-5" dirty="0">
                          <a:latin typeface="Cambria" panose="02040503050406030204"/>
                          <a:cs typeface="Cambria" panose="02040503050406030204"/>
                        </a:rPr>
                        <a:t>=</a:t>
                      </a:r>
                      <a:r>
                        <a:rPr sz="1300" spc="1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300" spc="-5" dirty="0">
                          <a:latin typeface="Cambria" panose="02040503050406030204"/>
                          <a:cs typeface="Cambria" panose="02040503050406030204"/>
                        </a:rPr>
                        <a:t>J-1</a:t>
                      </a:r>
                      <a:r>
                        <a:rPr sz="1300" spc="1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300" b="1" dirty="0">
                          <a:solidFill>
                            <a:srgbClr val="C00000"/>
                          </a:solidFill>
                          <a:latin typeface="Cambria" panose="02040503050406030204"/>
                          <a:cs typeface="Cambria" panose="02040503050406030204"/>
                        </a:rPr>
                        <a:t>/* </a:t>
                      </a:r>
                      <a:r>
                        <a:rPr sz="1300" b="1" spc="-10" dirty="0">
                          <a:solidFill>
                            <a:srgbClr val="C00000"/>
                          </a:solidFill>
                          <a:latin typeface="Cambria" panose="02040503050406030204"/>
                          <a:cs typeface="Cambria" panose="02040503050406030204"/>
                        </a:rPr>
                        <a:t>Decrease</a:t>
                      </a:r>
                      <a:r>
                        <a:rPr sz="1300" b="1" spc="25" dirty="0">
                          <a:solidFill>
                            <a:srgbClr val="C00000"/>
                          </a:solidFill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300" b="1" spc="-10" dirty="0">
                          <a:solidFill>
                            <a:srgbClr val="C00000"/>
                          </a:solidFill>
                          <a:latin typeface="Cambria" panose="02040503050406030204"/>
                          <a:cs typeface="Cambria" panose="02040503050406030204"/>
                        </a:rPr>
                        <a:t>counter*/</a:t>
                      </a:r>
                      <a:endParaRPr sz="13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251460" indent="-160655">
                        <a:lnSpc>
                          <a:spcPct val="100000"/>
                        </a:lnSpc>
                        <a:spcBef>
                          <a:spcPts val="315"/>
                        </a:spcBef>
                        <a:buAutoNum type="arabicPeriod"/>
                        <a:tabLst>
                          <a:tab pos="251460" algn="l"/>
                        </a:tabLst>
                      </a:pPr>
                      <a:r>
                        <a:rPr sz="1300" spc="-5" dirty="0">
                          <a:latin typeface="Cambria" panose="02040503050406030204"/>
                          <a:cs typeface="Cambria" panose="02040503050406030204"/>
                        </a:rPr>
                        <a:t>Set LA[K]</a:t>
                      </a:r>
                      <a:r>
                        <a:rPr sz="1300" spc="-1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300" spc="-5" dirty="0">
                          <a:latin typeface="Cambria" panose="02040503050406030204"/>
                          <a:cs typeface="Cambria" panose="02040503050406030204"/>
                        </a:rPr>
                        <a:t>=</a:t>
                      </a:r>
                      <a:r>
                        <a:rPr sz="1300" spc="-10" dirty="0">
                          <a:latin typeface="Cambria" panose="02040503050406030204"/>
                          <a:cs typeface="Cambria" panose="02040503050406030204"/>
                        </a:rPr>
                        <a:t> ITEM</a:t>
                      </a:r>
                      <a:endParaRPr sz="13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251460" indent="-160655">
                        <a:lnSpc>
                          <a:spcPct val="100000"/>
                        </a:lnSpc>
                        <a:spcBef>
                          <a:spcPts val="310"/>
                        </a:spcBef>
                        <a:buAutoNum type="arabicPeriod"/>
                        <a:tabLst>
                          <a:tab pos="251460" algn="l"/>
                        </a:tabLst>
                      </a:pPr>
                      <a:r>
                        <a:rPr sz="1300" spc="-10" dirty="0">
                          <a:latin typeface="Cambria" panose="02040503050406030204"/>
                          <a:cs typeface="Cambria" panose="02040503050406030204"/>
                        </a:rPr>
                        <a:t>Stop</a:t>
                      </a:r>
                      <a:endParaRPr sz="13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93B6D2"/>
                      </a:solidFill>
                      <a:prstDash val="solid"/>
                    </a:lnL>
                    <a:lnR w="12700">
                      <a:solidFill>
                        <a:srgbClr val="93B6D2"/>
                      </a:solidFill>
                      <a:prstDash val="solid"/>
                    </a:lnR>
                    <a:lnT w="12700">
                      <a:solidFill>
                        <a:srgbClr val="93B6D2"/>
                      </a:solidFill>
                      <a:prstDash val="solid"/>
                    </a:lnT>
                    <a:lnB w="12700">
                      <a:solidFill>
                        <a:srgbClr val="93B6D2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36" y="369773"/>
            <a:ext cx="565277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>
                <a:solidFill>
                  <a:srgbClr val="000000"/>
                </a:solidFill>
              </a:rPr>
              <a:t>Basic</a:t>
            </a:r>
            <a:r>
              <a:rPr sz="4300" spc="-40" dirty="0">
                <a:solidFill>
                  <a:srgbClr val="000000"/>
                </a:solidFill>
              </a:rPr>
              <a:t> </a:t>
            </a:r>
            <a:r>
              <a:rPr sz="4300" spc="-15" dirty="0">
                <a:solidFill>
                  <a:srgbClr val="000000"/>
                </a:solidFill>
              </a:rPr>
              <a:t>Operation</a:t>
            </a:r>
            <a:r>
              <a:rPr sz="4300" spc="-40" dirty="0">
                <a:solidFill>
                  <a:srgbClr val="000000"/>
                </a:solidFill>
              </a:rPr>
              <a:t> </a:t>
            </a:r>
            <a:r>
              <a:rPr sz="4300" spc="5" dirty="0">
                <a:solidFill>
                  <a:srgbClr val="000000"/>
                </a:solidFill>
              </a:rPr>
              <a:t>cont…</a:t>
            </a:r>
            <a:endParaRPr sz="43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153400" y="537044"/>
            <a:ext cx="928395" cy="68215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472882" y="1508125"/>
          <a:ext cx="4396105" cy="4957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6950"/>
                <a:gridCol w="3371850"/>
              </a:tblGrid>
              <a:tr h="412286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i="1" spc="-10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Updation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826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93B6D2"/>
                      </a:solidFill>
                      <a:prstDash val="solid"/>
                    </a:lnB>
                    <a:solidFill>
                      <a:srgbClr val="DD80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93B6D2"/>
                      </a:solidFill>
                      <a:prstDash val="solid"/>
                    </a:lnB>
                  </a:tcPr>
                </a:tc>
              </a:tr>
              <a:tr h="4524375">
                <a:tc gridSpan="2">
                  <a:txBody>
                    <a:bodyPr/>
                    <a:lstStyle/>
                    <a:p>
                      <a:pPr marL="92075" marR="189865">
                        <a:lnSpc>
                          <a:spcPct val="120000"/>
                        </a:lnSpc>
                        <a:spcBef>
                          <a:spcPts val="105"/>
                        </a:spcBef>
                      </a:pP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Update</a:t>
                      </a:r>
                      <a:r>
                        <a:rPr sz="1600" spc="-2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operation</a:t>
                      </a:r>
                      <a:r>
                        <a:rPr sz="16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5" dirty="0">
                          <a:latin typeface="Cambria" panose="02040503050406030204"/>
                          <a:cs typeface="Cambria" panose="02040503050406030204"/>
                        </a:rPr>
                        <a:t>refers</a:t>
                      </a:r>
                      <a:r>
                        <a:rPr sz="16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to</a:t>
                      </a:r>
                      <a:r>
                        <a:rPr sz="1600" spc="-1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updating</a:t>
                      </a:r>
                      <a:r>
                        <a:rPr sz="1600" spc="1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an</a:t>
                      </a:r>
                      <a:r>
                        <a:rPr sz="16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existing </a:t>
                      </a:r>
                      <a:r>
                        <a:rPr sz="1600" spc="-33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element</a:t>
                      </a:r>
                      <a:r>
                        <a:rPr sz="1600" spc="-2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from</a:t>
                      </a:r>
                      <a:r>
                        <a:rPr sz="1600" spc="1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the </a:t>
                      </a:r>
                      <a:r>
                        <a:rPr sz="1600" spc="-20" dirty="0">
                          <a:latin typeface="Cambria" panose="02040503050406030204"/>
                          <a:cs typeface="Cambria" panose="02040503050406030204"/>
                        </a:rPr>
                        <a:t>array</a:t>
                      </a:r>
                      <a:r>
                        <a:rPr sz="1600" spc="2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at</a:t>
                      </a:r>
                      <a:r>
                        <a:rPr sz="1600" spc="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a </a:t>
                      </a:r>
                      <a:r>
                        <a:rPr sz="1600" spc="-20" dirty="0">
                          <a:latin typeface="Cambria" panose="02040503050406030204"/>
                          <a:cs typeface="Cambria" panose="02040503050406030204"/>
                        </a:rPr>
                        <a:t>given</a:t>
                      </a:r>
                      <a:r>
                        <a:rPr sz="1600" spc="1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position.</a:t>
                      </a:r>
                      <a:endParaRPr sz="16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2075" marR="264160">
                        <a:lnSpc>
                          <a:spcPct val="12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Consider</a:t>
                      </a:r>
                      <a:r>
                        <a:rPr sz="1600" spc="-1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LA</a:t>
                      </a:r>
                      <a:r>
                        <a:rPr sz="1600" spc="1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is</a:t>
                      </a:r>
                      <a:r>
                        <a:rPr sz="16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a</a:t>
                      </a:r>
                      <a:r>
                        <a:rPr sz="1600" spc="1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linear</a:t>
                      </a:r>
                      <a:r>
                        <a:rPr sz="16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20" dirty="0">
                          <a:latin typeface="Cambria" panose="02040503050406030204"/>
                          <a:cs typeface="Cambria" panose="02040503050406030204"/>
                        </a:rPr>
                        <a:t>array</a:t>
                      </a:r>
                      <a:r>
                        <a:rPr sz="1600" spc="2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with</a:t>
                      </a:r>
                      <a:r>
                        <a:rPr sz="1600" spc="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N</a:t>
                      </a:r>
                      <a:r>
                        <a:rPr sz="16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elements </a:t>
                      </a:r>
                      <a:r>
                        <a:rPr sz="16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and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 K is</a:t>
                      </a:r>
                      <a:r>
                        <a:rPr sz="16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a</a:t>
                      </a:r>
                      <a:r>
                        <a:rPr sz="1600" spc="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5" dirty="0">
                          <a:latin typeface="Cambria" panose="02040503050406030204"/>
                          <a:cs typeface="Cambria" panose="02040503050406030204"/>
                        </a:rPr>
                        <a:t>positive</a:t>
                      </a:r>
                      <a:r>
                        <a:rPr sz="1600" spc="2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integer</a:t>
                      </a:r>
                      <a:r>
                        <a:rPr sz="1600" spc="-2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such</a:t>
                      </a:r>
                      <a:r>
                        <a:rPr sz="1600" spc="1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that</a:t>
                      </a:r>
                      <a:r>
                        <a:rPr sz="16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K&lt;=N.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Below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is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the algorithm</a:t>
                      </a:r>
                      <a:r>
                        <a:rPr sz="1600" spc="2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to</a:t>
                      </a:r>
                      <a:r>
                        <a:rPr sz="1600" spc="-2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update</a:t>
                      </a:r>
                      <a:r>
                        <a:rPr sz="1600" spc="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an ITEM </a:t>
                      </a:r>
                      <a:r>
                        <a:rPr sz="16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5" dirty="0">
                          <a:latin typeface="Cambria" panose="02040503050406030204"/>
                          <a:cs typeface="Cambria" panose="02040503050406030204"/>
                        </a:rPr>
                        <a:t>available</a:t>
                      </a:r>
                      <a:r>
                        <a:rPr sz="1600" spc="3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at</a:t>
                      </a:r>
                      <a:r>
                        <a:rPr sz="1600" spc="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the</a:t>
                      </a:r>
                      <a:r>
                        <a:rPr sz="1600" spc="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20" dirty="0">
                          <a:latin typeface="Cambria" panose="02040503050406030204"/>
                          <a:cs typeface="Cambria" panose="02040503050406030204"/>
                        </a:rPr>
                        <a:t>Kth</a:t>
                      </a:r>
                      <a:r>
                        <a:rPr sz="1600" spc="1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position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 of</a:t>
                      </a:r>
                      <a:r>
                        <a:rPr sz="1600" spc="1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LA.</a:t>
                      </a:r>
                      <a:r>
                        <a:rPr sz="1600" spc="2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Procedure</a:t>
                      </a:r>
                      <a:r>
                        <a:rPr sz="1600" spc="2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- </a:t>
                      </a:r>
                      <a:r>
                        <a:rPr sz="1600" spc="-33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b="1" spc="-25" dirty="0">
                          <a:latin typeface="Cambria" panose="02040503050406030204"/>
                          <a:cs typeface="Cambria" panose="02040503050406030204"/>
                        </a:rPr>
                        <a:t>UPDATE(LA,</a:t>
                      </a:r>
                      <a:r>
                        <a:rPr sz="1600" b="1" spc="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b="1" spc="-20" dirty="0">
                          <a:latin typeface="Cambria" panose="02040503050406030204"/>
                          <a:cs typeface="Cambria" panose="02040503050406030204"/>
                        </a:rPr>
                        <a:t>N,</a:t>
                      </a:r>
                      <a:r>
                        <a:rPr sz="1600" b="1" spc="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b="1" spc="-5" dirty="0">
                          <a:latin typeface="Cambria" panose="02040503050406030204"/>
                          <a:cs typeface="Cambria" panose="02040503050406030204"/>
                        </a:rPr>
                        <a:t>K,</a:t>
                      </a:r>
                      <a:r>
                        <a:rPr sz="1600" b="1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b="1" spc="-10" dirty="0">
                          <a:latin typeface="Cambria" panose="02040503050406030204"/>
                          <a:cs typeface="Cambria" panose="02040503050406030204"/>
                        </a:rPr>
                        <a:t>ITEM)</a:t>
                      </a:r>
                      <a:endParaRPr sz="16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88925" indent="-197485">
                        <a:lnSpc>
                          <a:spcPct val="100000"/>
                        </a:lnSpc>
                        <a:buAutoNum type="arabicPeriod"/>
                        <a:tabLst>
                          <a:tab pos="289560" algn="l"/>
                        </a:tabLst>
                      </a:pP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Start</a:t>
                      </a:r>
                      <a:endParaRPr sz="16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288925" indent="-197485">
                        <a:lnSpc>
                          <a:spcPct val="100000"/>
                        </a:lnSpc>
                        <a:spcBef>
                          <a:spcPts val="385"/>
                        </a:spcBef>
                        <a:buAutoNum type="arabicPeriod"/>
                        <a:tabLst>
                          <a:tab pos="289560" algn="l"/>
                        </a:tabLst>
                      </a:pP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Set</a:t>
                      </a:r>
                      <a:r>
                        <a:rPr sz="1600" spc="-2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LA[K]</a:t>
                      </a:r>
                      <a:r>
                        <a:rPr sz="1600" spc="1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=</a:t>
                      </a:r>
                      <a:r>
                        <a:rPr sz="1600" spc="-1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ITEM</a:t>
                      </a:r>
                      <a:endParaRPr sz="16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288925" indent="-197485">
                        <a:lnSpc>
                          <a:spcPct val="100000"/>
                        </a:lnSpc>
                        <a:spcBef>
                          <a:spcPts val="385"/>
                        </a:spcBef>
                        <a:buAutoNum type="arabicPeriod"/>
                        <a:tabLst>
                          <a:tab pos="289560" algn="l"/>
                        </a:tabLst>
                      </a:pP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Stop</a:t>
                      </a:r>
                      <a:endParaRPr sz="16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93B6D2"/>
                      </a:solidFill>
                      <a:prstDash val="solid"/>
                    </a:lnL>
                    <a:lnR w="12700">
                      <a:solidFill>
                        <a:srgbClr val="93B6D2"/>
                      </a:solidFill>
                      <a:prstDash val="solid"/>
                    </a:lnR>
                    <a:lnT w="12700">
                      <a:solidFill>
                        <a:srgbClr val="93B6D2"/>
                      </a:solidFill>
                      <a:prstDash val="solid"/>
                    </a:lnT>
                    <a:lnB w="12700">
                      <a:solidFill>
                        <a:srgbClr val="93B6D2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50" dirty="0"/>
              <a:t>S</a:t>
            </a:r>
            <a:r>
              <a:rPr spc="-75" dirty="0"/>
              <a:t>c</a:t>
            </a:r>
            <a:r>
              <a:rPr spc="-120" dirty="0"/>
              <a:t>h</a:t>
            </a:r>
            <a:r>
              <a:rPr spc="-105" dirty="0"/>
              <a:t>oo</a:t>
            </a:r>
            <a:r>
              <a:rPr spc="-85" dirty="0"/>
              <a:t>l</a:t>
            </a:r>
            <a:r>
              <a:rPr spc="-60" dirty="0"/>
              <a:t> </a:t>
            </a:r>
            <a:r>
              <a:rPr spc="-70" dirty="0"/>
              <a:t>of</a:t>
            </a:r>
            <a:r>
              <a:rPr spc="-50" dirty="0"/>
              <a:t> </a:t>
            </a:r>
            <a:r>
              <a:rPr spc="-45" dirty="0"/>
              <a:t>C</a:t>
            </a:r>
            <a:r>
              <a:rPr spc="-90" dirty="0"/>
              <a:t>o</a:t>
            </a:r>
            <a:r>
              <a:rPr spc="-155" dirty="0"/>
              <a:t>m</a:t>
            </a:r>
            <a:r>
              <a:rPr spc="-105" dirty="0"/>
              <a:t>p</a:t>
            </a:r>
            <a:r>
              <a:rPr spc="-130" dirty="0"/>
              <a:t>u</a:t>
            </a:r>
            <a:r>
              <a:rPr spc="-105" dirty="0"/>
              <a:t>t</a:t>
            </a:r>
            <a:r>
              <a:rPr spc="-114" dirty="0"/>
              <a:t>e</a:t>
            </a:r>
            <a:r>
              <a:rPr spc="-110" dirty="0"/>
              <a:t>r</a:t>
            </a:r>
            <a:r>
              <a:rPr spc="-90" dirty="0"/>
              <a:t> </a:t>
            </a:r>
            <a:r>
              <a:rPr spc="-60" dirty="0"/>
              <a:t>E</a:t>
            </a:r>
            <a:r>
              <a:rPr spc="-80" dirty="0"/>
              <a:t>n</a:t>
            </a:r>
            <a:r>
              <a:rPr spc="-95" dirty="0"/>
              <a:t>g</a:t>
            </a:r>
            <a:r>
              <a:rPr spc="-75" dirty="0"/>
              <a:t>i</a:t>
            </a:r>
            <a:r>
              <a:rPr spc="-135" dirty="0"/>
              <a:t>n</a:t>
            </a:r>
            <a:r>
              <a:rPr spc="-130" dirty="0"/>
              <a:t>e</a:t>
            </a:r>
            <a:r>
              <a:rPr spc="-114" dirty="0"/>
              <a:t>e</a:t>
            </a:r>
            <a:r>
              <a:rPr spc="-135" dirty="0"/>
              <a:t>r</a:t>
            </a:r>
            <a:r>
              <a:rPr spc="-100" dirty="0"/>
              <a:t>i</a:t>
            </a:r>
            <a:r>
              <a:rPr spc="-135" dirty="0"/>
              <a:t>n</a:t>
            </a:r>
            <a:r>
              <a:rPr spc="-60" dirty="0"/>
              <a:t>g</a:t>
            </a:r>
            <a:endParaRPr spc="-60" dirty="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9850" y="1279525"/>
          <a:ext cx="4362450" cy="518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775"/>
                <a:gridCol w="299084"/>
                <a:gridCol w="3558540"/>
              </a:tblGrid>
              <a:tr h="240785">
                <a:tc>
                  <a:txBody>
                    <a:bodyPr/>
                    <a:lstStyle/>
                    <a:p>
                      <a:pPr marL="109220">
                        <a:lnSpc>
                          <a:spcPts val="1430"/>
                        </a:lnSpc>
                      </a:pPr>
                      <a:r>
                        <a:rPr sz="1200" b="1" spc="-4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18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R w="7620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D8046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76200">
                      <a:solidFill>
                        <a:srgbClr val="FFFFFF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hMerge="1">
                  <a:tcPr marL="0" marR="0" marT="0" marB="0"/>
                </a:tc>
              </a:tr>
              <a:tr h="410025"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i="1" spc="-17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Search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93B6D2"/>
                      </a:solidFill>
                      <a:prstDash val="solid"/>
                    </a:lnB>
                    <a:solidFill>
                      <a:srgbClr val="DD8046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93B6D2"/>
                      </a:solidFill>
                      <a:prstDash val="solid"/>
                    </a:lnB>
                  </a:tcPr>
                </a:tc>
              </a:tr>
              <a:tr h="4524375">
                <a:tc gridSpan="3">
                  <a:txBody>
                    <a:bodyPr/>
                    <a:lstStyle/>
                    <a:p>
                      <a:pPr marL="90805" marR="83820" algn="just">
                        <a:lnSpc>
                          <a:spcPct val="120000"/>
                        </a:lnSpc>
                        <a:spcBef>
                          <a:spcPts val="105"/>
                        </a:spcBef>
                      </a:pPr>
                      <a:r>
                        <a:rPr sz="1600" spc="-55" dirty="0">
                          <a:latin typeface="Cambria" panose="02040503050406030204"/>
                          <a:cs typeface="Cambria" panose="02040503050406030204"/>
                        </a:rPr>
                        <a:t>You</a:t>
                      </a:r>
                      <a:r>
                        <a:rPr sz="1600" spc="-5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can</a:t>
                      </a:r>
                      <a:r>
                        <a:rPr sz="16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perform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 a</a:t>
                      </a:r>
                      <a:r>
                        <a:rPr sz="16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search</a:t>
                      </a:r>
                      <a:r>
                        <a:rPr sz="16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5" dirty="0">
                          <a:latin typeface="Cambria" panose="02040503050406030204"/>
                          <a:cs typeface="Cambria" panose="02040503050406030204"/>
                        </a:rPr>
                        <a:t>for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 array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 element </a:t>
                      </a:r>
                      <a:r>
                        <a:rPr sz="16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based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 on</a:t>
                      </a:r>
                      <a:r>
                        <a:rPr sz="1600" spc="-2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its</a:t>
                      </a:r>
                      <a:r>
                        <a:rPr sz="1600" spc="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5" dirty="0">
                          <a:latin typeface="Cambria" panose="02040503050406030204"/>
                          <a:cs typeface="Cambria" panose="02040503050406030204"/>
                        </a:rPr>
                        <a:t>value</a:t>
                      </a:r>
                      <a:r>
                        <a:rPr sz="1600" spc="2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or position.</a:t>
                      </a:r>
                      <a:endParaRPr sz="16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0805" marR="85725" algn="just">
                        <a:lnSpc>
                          <a:spcPct val="120000"/>
                        </a:lnSpc>
                      </a:pP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Consider LA is a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linear </a:t>
                      </a:r>
                      <a:r>
                        <a:rPr sz="1600" spc="-15" dirty="0">
                          <a:latin typeface="Cambria" panose="02040503050406030204"/>
                          <a:cs typeface="Cambria" panose="02040503050406030204"/>
                        </a:rPr>
                        <a:t>array </a:t>
                      </a:r>
                      <a:r>
                        <a:rPr sz="1600" dirty="0">
                          <a:latin typeface="Cambria" panose="02040503050406030204"/>
                          <a:cs typeface="Cambria" panose="02040503050406030204"/>
                        </a:rPr>
                        <a:t>with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N elements. </a:t>
                      </a:r>
                      <a:r>
                        <a:rPr sz="16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Below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is the algorithm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to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find an element with a </a:t>
                      </a:r>
                      <a:r>
                        <a:rPr sz="1600" spc="-34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value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 of</a:t>
                      </a:r>
                      <a:r>
                        <a:rPr sz="16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ITEM</a:t>
                      </a:r>
                      <a:r>
                        <a:rPr sz="16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using</a:t>
                      </a:r>
                      <a:r>
                        <a:rPr sz="16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sequential</a:t>
                      </a:r>
                      <a:r>
                        <a:rPr sz="16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search. </a:t>
                      </a:r>
                      <a:r>
                        <a:rPr sz="16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Procedure</a:t>
                      </a:r>
                      <a:r>
                        <a:rPr sz="1600" spc="-1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-</a:t>
                      </a:r>
                      <a:r>
                        <a:rPr sz="1600" spc="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b="1" spc="-10" dirty="0">
                          <a:latin typeface="Cambria" panose="02040503050406030204"/>
                          <a:cs typeface="Cambria" panose="02040503050406030204"/>
                        </a:rPr>
                        <a:t>SEARCH(LA,</a:t>
                      </a:r>
                      <a:r>
                        <a:rPr sz="1600" b="1" spc="2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b="1" spc="-20" dirty="0">
                          <a:latin typeface="Cambria" panose="02040503050406030204"/>
                          <a:cs typeface="Cambria" panose="02040503050406030204"/>
                        </a:rPr>
                        <a:t>N,</a:t>
                      </a:r>
                      <a:r>
                        <a:rPr sz="1600" b="1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b="1" spc="-10" dirty="0">
                          <a:latin typeface="Cambria" panose="02040503050406030204"/>
                          <a:cs typeface="Cambria" panose="02040503050406030204"/>
                        </a:rPr>
                        <a:t>ITEM)</a:t>
                      </a:r>
                      <a:endParaRPr sz="16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64795" indent="-174625">
                        <a:lnSpc>
                          <a:spcPct val="100000"/>
                        </a:lnSpc>
                        <a:spcBef>
                          <a:spcPts val="5"/>
                        </a:spcBef>
                        <a:buAutoNum type="arabicPeriod"/>
                        <a:tabLst>
                          <a:tab pos="265430" algn="l"/>
                        </a:tabLst>
                      </a:pPr>
                      <a:r>
                        <a:rPr sz="1400" spc="-5" dirty="0">
                          <a:latin typeface="Cambria" panose="02040503050406030204"/>
                          <a:cs typeface="Cambria" panose="02040503050406030204"/>
                        </a:rPr>
                        <a:t>Start</a:t>
                      </a:r>
                      <a:endParaRPr sz="14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264795" indent="-174625">
                        <a:lnSpc>
                          <a:spcPct val="100000"/>
                        </a:lnSpc>
                        <a:spcBef>
                          <a:spcPts val="335"/>
                        </a:spcBef>
                        <a:buAutoNum type="arabicPeriod"/>
                        <a:tabLst>
                          <a:tab pos="265430" algn="l"/>
                        </a:tabLst>
                      </a:pPr>
                      <a:r>
                        <a:rPr sz="1400" spc="-5" dirty="0">
                          <a:latin typeface="Cambria" panose="02040503050406030204"/>
                          <a:cs typeface="Cambria" panose="02040503050406030204"/>
                        </a:rPr>
                        <a:t>Set </a:t>
                      </a:r>
                      <a:r>
                        <a:rPr sz="1400" dirty="0">
                          <a:latin typeface="Cambria" panose="02040503050406030204"/>
                          <a:cs typeface="Cambria" panose="02040503050406030204"/>
                        </a:rPr>
                        <a:t>J=1</a:t>
                      </a:r>
                      <a:r>
                        <a:rPr sz="1400" spc="-3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spc="-5" dirty="0">
                          <a:latin typeface="Cambria" panose="02040503050406030204"/>
                          <a:cs typeface="Cambria" panose="02040503050406030204"/>
                        </a:rPr>
                        <a:t>and</a:t>
                      </a:r>
                      <a:r>
                        <a:rPr sz="1400" spc="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spc="-5" dirty="0">
                          <a:latin typeface="Cambria" panose="02040503050406030204"/>
                          <a:cs typeface="Cambria" panose="02040503050406030204"/>
                        </a:rPr>
                        <a:t>LOC</a:t>
                      </a:r>
                      <a:r>
                        <a:rPr sz="1400" spc="-2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dirty="0">
                          <a:latin typeface="Cambria" panose="02040503050406030204"/>
                          <a:cs typeface="Cambria" panose="02040503050406030204"/>
                        </a:rPr>
                        <a:t>=</a:t>
                      </a:r>
                      <a:r>
                        <a:rPr sz="1400" spc="-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dirty="0">
                          <a:latin typeface="Cambria" panose="02040503050406030204"/>
                          <a:cs typeface="Cambria" panose="02040503050406030204"/>
                        </a:rPr>
                        <a:t>0</a:t>
                      </a:r>
                      <a:endParaRPr sz="14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264795" indent="-174625">
                        <a:lnSpc>
                          <a:spcPct val="100000"/>
                        </a:lnSpc>
                        <a:spcBef>
                          <a:spcPts val="340"/>
                        </a:spcBef>
                        <a:buAutoNum type="arabicPeriod"/>
                        <a:tabLst>
                          <a:tab pos="265430" algn="l"/>
                        </a:tabLst>
                      </a:pPr>
                      <a:r>
                        <a:rPr sz="1400" spc="-5" dirty="0">
                          <a:latin typeface="Cambria" panose="02040503050406030204"/>
                          <a:cs typeface="Cambria" panose="02040503050406030204"/>
                        </a:rPr>
                        <a:t>Repeat</a:t>
                      </a:r>
                      <a:r>
                        <a:rPr sz="1400" spc="-1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spc="-5" dirty="0">
                          <a:latin typeface="Cambria" panose="02040503050406030204"/>
                          <a:cs typeface="Cambria" panose="02040503050406030204"/>
                        </a:rPr>
                        <a:t>steps </a:t>
                      </a:r>
                      <a:r>
                        <a:rPr sz="1400" dirty="0">
                          <a:latin typeface="Cambria" panose="02040503050406030204"/>
                          <a:cs typeface="Cambria" panose="02040503050406030204"/>
                        </a:rPr>
                        <a:t>4 </a:t>
                      </a:r>
                      <a:r>
                        <a:rPr sz="1400" spc="-5" dirty="0">
                          <a:latin typeface="Cambria" panose="02040503050406030204"/>
                          <a:cs typeface="Cambria" panose="02040503050406030204"/>
                        </a:rPr>
                        <a:t>and</a:t>
                      </a:r>
                      <a:r>
                        <a:rPr sz="1400" dirty="0">
                          <a:latin typeface="Cambria" panose="02040503050406030204"/>
                          <a:cs typeface="Cambria" panose="02040503050406030204"/>
                        </a:rPr>
                        <a:t> 5 while</a:t>
                      </a:r>
                      <a:r>
                        <a:rPr sz="1400" spc="-2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dirty="0">
                          <a:latin typeface="Cambria" panose="02040503050406030204"/>
                          <a:cs typeface="Cambria" panose="02040503050406030204"/>
                        </a:rPr>
                        <a:t>J</a:t>
                      </a:r>
                      <a:r>
                        <a:rPr sz="1400" spc="-1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dirty="0">
                          <a:latin typeface="Cambria" panose="02040503050406030204"/>
                          <a:cs typeface="Cambria" panose="02040503050406030204"/>
                        </a:rPr>
                        <a:t>&lt;</a:t>
                      </a:r>
                      <a:r>
                        <a:rPr sz="1400" spc="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dirty="0">
                          <a:latin typeface="Cambria" panose="02040503050406030204"/>
                          <a:cs typeface="Cambria" panose="02040503050406030204"/>
                        </a:rPr>
                        <a:t>N</a:t>
                      </a:r>
                      <a:endParaRPr sz="14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264795" indent="-174625">
                        <a:lnSpc>
                          <a:spcPct val="100000"/>
                        </a:lnSpc>
                        <a:spcBef>
                          <a:spcPts val="335"/>
                        </a:spcBef>
                        <a:buAutoNum type="arabicPeriod"/>
                        <a:tabLst>
                          <a:tab pos="265430" algn="l"/>
                        </a:tabLst>
                      </a:pPr>
                      <a:r>
                        <a:rPr sz="1400" dirty="0">
                          <a:latin typeface="Cambria" panose="02040503050406030204"/>
                          <a:cs typeface="Cambria" panose="02040503050406030204"/>
                        </a:rPr>
                        <a:t>IF</a:t>
                      </a:r>
                      <a:r>
                        <a:rPr sz="1400" spc="-1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spc="-5" dirty="0">
                          <a:latin typeface="Cambria" panose="02040503050406030204"/>
                          <a:cs typeface="Cambria" panose="02040503050406030204"/>
                        </a:rPr>
                        <a:t>(LA[J]</a:t>
                      </a:r>
                      <a:r>
                        <a:rPr sz="1400" spc="-1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dirty="0">
                          <a:latin typeface="Cambria" panose="02040503050406030204"/>
                          <a:cs typeface="Cambria" panose="02040503050406030204"/>
                        </a:rPr>
                        <a:t>=</a:t>
                      </a:r>
                      <a:r>
                        <a:rPr sz="1400" spc="-1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spc="-5" dirty="0">
                          <a:latin typeface="Cambria" panose="02040503050406030204"/>
                          <a:cs typeface="Cambria" panose="02040503050406030204"/>
                        </a:rPr>
                        <a:t>ITEM) THEN</a:t>
                      </a:r>
                      <a:r>
                        <a:rPr sz="1400" spc="-1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spc="-5" dirty="0">
                          <a:latin typeface="Cambria" panose="02040503050406030204"/>
                          <a:cs typeface="Cambria" panose="02040503050406030204"/>
                        </a:rPr>
                        <a:t>LOC</a:t>
                      </a:r>
                      <a:r>
                        <a:rPr sz="1400" spc="-1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dirty="0">
                          <a:latin typeface="Cambria" panose="02040503050406030204"/>
                          <a:cs typeface="Cambria" panose="02040503050406030204"/>
                        </a:rPr>
                        <a:t>=</a:t>
                      </a:r>
                      <a:r>
                        <a:rPr sz="1400" spc="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dirty="0">
                          <a:latin typeface="Cambria" panose="02040503050406030204"/>
                          <a:cs typeface="Cambria" panose="02040503050406030204"/>
                        </a:rPr>
                        <a:t>J</a:t>
                      </a:r>
                      <a:r>
                        <a:rPr sz="1400" spc="-1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dirty="0">
                          <a:latin typeface="Cambria" panose="02040503050406030204"/>
                          <a:cs typeface="Cambria" panose="02040503050406030204"/>
                        </a:rPr>
                        <a:t>AND</a:t>
                      </a:r>
                      <a:r>
                        <a:rPr sz="1400" spc="-15" dirty="0">
                          <a:latin typeface="Cambria" panose="02040503050406030204"/>
                          <a:cs typeface="Cambria" panose="02040503050406030204"/>
                        </a:rPr>
                        <a:t> GOTO</a:t>
                      </a:r>
                      <a:r>
                        <a:rPr sz="1400" spc="1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spc="-5" dirty="0">
                          <a:latin typeface="Cambria" panose="02040503050406030204"/>
                          <a:cs typeface="Cambria" panose="02040503050406030204"/>
                        </a:rPr>
                        <a:t>STEP</a:t>
                      </a:r>
                      <a:r>
                        <a:rPr sz="1400" spc="-1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dirty="0">
                          <a:latin typeface="Cambria" panose="02040503050406030204"/>
                          <a:cs typeface="Cambria" panose="02040503050406030204"/>
                        </a:rPr>
                        <a:t>6</a:t>
                      </a:r>
                      <a:endParaRPr sz="14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264795" indent="-174625">
                        <a:lnSpc>
                          <a:spcPct val="100000"/>
                        </a:lnSpc>
                        <a:spcBef>
                          <a:spcPts val="335"/>
                        </a:spcBef>
                        <a:buAutoNum type="arabicPeriod"/>
                        <a:tabLst>
                          <a:tab pos="265430" algn="l"/>
                        </a:tabLst>
                      </a:pPr>
                      <a:r>
                        <a:rPr sz="1400" spc="-5" dirty="0">
                          <a:latin typeface="Cambria" panose="02040503050406030204"/>
                          <a:cs typeface="Cambria" panose="02040503050406030204"/>
                        </a:rPr>
                        <a:t>Set</a:t>
                      </a:r>
                      <a:r>
                        <a:rPr sz="1400" spc="-1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dirty="0">
                          <a:latin typeface="Cambria" panose="02040503050406030204"/>
                          <a:cs typeface="Cambria" panose="02040503050406030204"/>
                        </a:rPr>
                        <a:t>J</a:t>
                      </a:r>
                      <a:r>
                        <a:rPr sz="1400" spc="-2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dirty="0">
                          <a:latin typeface="Cambria" panose="02040503050406030204"/>
                          <a:cs typeface="Cambria" panose="02040503050406030204"/>
                        </a:rPr>
                        <a:t>=</a:t>
                      </a:r>
                      <a:r>
                        <a:rPr sz="1400" spc="-1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dirty="0">
                          <a:latin typeface="Cambria" panose="02040503050406030204"/>
                          <a:cs typeface="Cambria" panose="02040503050406030204"/>
                        </a:rPr>
                        <a:t>J</a:t>
                      </a:r>
                      <a:r>
                        <a:rPr sz="1400" spc="-2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dirty="0">
                          <a:latin typeface="Cambria" panose="02040503050406030204"/>
                          <a:cs typeface="Cambria" panose="02040503050406030204"/>
                        </a:rPr>
                        <a:t>+1</a:t>
                      </a:r>
                      <a:endParaRPr sz="14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90805" marR="83820">
                        <a:lnSpc>
                          <a:spcPct val="120000"/>
                        </a:lnSpc>
                        <a:buAutoNum type="arabicPeriod"/>
                        <a:tabLst>
                          <a:tab pos="291465" algn="l"/>
                        </a:tabLst>
                      </a:pPr>
                      <a:r>
                        <a:rPr sz="1400" dirty="0">
                          <a:latin typeface="Cambria" panose="02040503050406030204"/>
                          <a:cs typeface="Cambria" panose="02040503050406030204"/>
                        </a:rPr>
                        <a:t>IF</a:t>
                      </a:r>
                      <a:r>
                        <a:rPr sz="1400" spc="19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spc="-10" dirty="0">
                          <a:latin typeface="Cambria" panose="02040503050406030204"/>
                          <a:cs typeface="Cambria" panose="02040503050406030204"/>
                        </a:rPr>
                        <a:t>(LOC</a:t>
                      </a:r>
                      <a:r>
                        <a:rPr sz="1400" spc="19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dirty="0">
                          <a:latin typeface="Cambria" panose="02040503050406030204"/>
                          <a:cs typeface="Cambria" panose="02040503050406030204"/>
                        </a:rPr>
                        <a:t>&gt;</a:t>
                      </a:r>
                      <a:r>
                        <a:rPr sz="1400" spc="19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dirty="0">
                          <a:latin typeface="Cambria" panose="02040503050406030204"/>
                          <a:cs typeface="Cambria" panose="02040503050406030204"/>
                        </a:rPr>
                        <a:t>0)</a:t>
                      </a:r>
                      <a:r>
                        <a:rPr sz="1400" spc="2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spc="-5" dirty="0">
                          <a:latin typeface="Cambria" panose="02040503050406030204"/>
                          <a:cs typeface="Cambria" panose="02040503050406030204"/>
                        </a:rPr>
                        <a:t>PRINT</a:t>
                      </a:r>
                      <a:r>
                        <a:rPr sz="1400" spc="19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dirty="0">
                          <a:latin typeface="Cambria" panose="02040503050406030204"/>
                          <a:cs typeface="Cambria" panose="02040503050406030204"/>
                        </a:rPr>
                        <a:t>J,</a:t>
                      </a:r>
                      <a:r>
                        <a:rPr sz="1400" spc="18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spc="-5" dirty="0">
                          <a:latin typeface="Cambria" panose="02040503050406030204"/>
                          <a:cs typeface="Cambria" panose="02040503050406030204"/>
                        </a:rPr>
                        <a:t>ITEM</a:t>
                      </a:r>
                      <a:r>
                        <a:rPr sz="1400" spc="18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spc="-10" dirty="0">
                          <a:latin typeface="Cambria" panose="02040503050406030204"/>
                          <a:cs typeface="Cambria" panose="02040503050406030204"/>
                        </a:rPr>
                        <a:t>ELSE</a:t>
                      </a:r>
                      <a:r>
                        <a:rPr sz="1400" spc="19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spc="-5" dirty="0">
                          <a:latin typeface="Cambria" panose="02040503050406030204"/>
                          <a:cs typeface="Cambria" panose="02040503050406030204"/>
                        </a:rPr>
                        <a:t>PRINT</a:t>
                      </a:r>
                      <a:r>
                        <a:rPr sz="1400" spc="19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spc="-5" dirty="0">
                          <a:latin typeface="Cambria" panose="02040503050406030204"/>
                          <a:cs typeface="Cambria" panose="02040503050406030204"/>
                        </a:rPr>
                        <a:t>‘Item</a:t>
                      </a:r>
                      <a:r>
                        <a:rPr sz="1400" spc="18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spc="-5" dirty="0">
                          <a:latin typeface="Cambria" panose="02040503050406030204"/>
                          <a:cs typeface="Cambria" panose="02040503050406030204"/>
                        </a:rPr>
                        <a:t>not </a:t>
                      </a:r>
                      <a:r>
                        <a:rPr sz="1400" spc="-29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400" spc="-5" dirty="0">
                          <a:latin typeface="Cambria" panose="02040503050406030204"/>
                          <a:cs typeface="Cambria" panose="02040503050406030204"/>
                        </a:rPr>
                        <a:t>found’</a:t>
                      </a:r>
                      <a:endParaRPr sz="14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264795" indent="-174625">
                        <a:lnSpc>
                          <a:spcPct val="100000"/>
                        </a:lnSpc>
                        <a:spcBef>
                          <a:spcPts val="335"/>
                        </a:spcBef>
                        <a:buAutoNum type="arabicPeriod"/>
                        <a:tabLst>
                          <a:tab pos="265430" algn="l"/>
                        </a:tabLst>
                      </a:pPr>
                      <a:r>
                        <a:rPr sz="1400" spc="-5" dirty="0">
                          <a:latin typeface="Cambria" panose="02040503050406030204"/>
                          <a:cs typeface="Cambria" panose="02040503050406030204"/>
                        </a:rPr>
                        <a:t>Stop</a:t>
                      </a:r>
                      <a:endParaRPr sz="14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93B6D2"/>
                      </a:solidFill>
                      <a:prstDash val="solid"/>
                    </a:lnL>
                    <a:lnR w="12700">
                      <a:solidFill>
                        <a:srgbClr val="93B6D2"/>
                      </a:solidFill>
                      <a:prstDash val="solid"/>
                    </a:lnR>
                    <a:lnT w="12700">
                      <a:solidFill>
                        <a:srgbClr val="93B6D2"/>
                      </a:solidFill>
                      <a:prstDash val="solid"/>
                    </a:lnT>
                    <a:lnB w="12700">
                      <a:solidFill>
                        <a:srgbClr val="93B6D2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3717" y="1279525"/>
            <a:ext cx="9040495" cy="5549900"/>
            <a:chOff x="103717" y="1279525"/>
            <a:chExt cx="9040495" cy="5549900"/>
          </a:xfrm>
        </p:grpSpPr>
        <p:sp>
          <p:nvSpPr>
            <p:cNvPr id="3" name="object 3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0067" y="1930336"/>
              <a:ext cx="4419600" cy="4524375"/>
            </a:xfrm>
            <a:custGeom>
              <a:avLst/>
              <a:gdLst/>
              <a:ahLst/>
              <a:cxnLst/>
              <a:rect l="l" t="t" r="r" b="b"/>
              <a:pathLst>
                <a:path w="4419600" h="4524375">
                  <a:moveTo>
                    <a:pt x="0" y="4524375"/>
                  </a:moveTo>
                  <a:lnTo>
                    <a:pt x="4419219" y="4524375"/>
                  </a:lnTo>
                  <a:lnTo>
                    <a:pt x="4419219" y="0"/>
                  </a:lnTo>
                  <a:lnTo>
                    <a:pt x="0" y="0"/>
                  </a:lnTo>
                  <a:lnTo>
                    <a:pt x="0" y="4524375"/>
                  </a:lnTo>
                  <a:close/>
                </a:path>
              </a:pathLst>
            </a:custGeom>
            <a:ln w="12700">
              <a:solidFill>
                <a:srgbClr val="93B6D2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5470" y="1532496"/>
              <a:ext cx="1009650" cy="369570"/>
            </a:xfrm>
            <a:custGeom>
              <a:avLst/>
              <a:gdLst/>
              <a:ahLst/>
              <a:cxnLst/>
              <a:rect l="l" t="t" r="r" b="b"/>
              <a:pathLst>
                <a:path w="1009650" h="369569">
                  <a:moveTo>
                    <a:pt x="1009434" y="0"/>
                  </a:moveTo>
                  <a:lnTo>
                    <a:pt x="0" y="0"/>
                  </a:lnTo>
                  <a:lnTo>
                    <a:pt x="0" y="369328"/>
                  </a:lnTo>
                  <a:lnTo>
                    <a:pt x="1009434" y="369328"/>
                  </a:lnTo>
                  <a:lnTo>
                    <a:pt x="1009434" y="0"/>
                  </a:lnTo>
                  <a:close/>
                </a:path>
              </a:pathLst>
            </a:custGeom>
            <a:solidFill>
              <a:srgbClr val="DD804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136" y="369773"/>
            <a:ext cx="565277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>
                <a:solidFill>
                  <a:srgbClr val="000000"/>
                </a:solidFill>
              </a:rPr>
              <a:t>Basic</a:t>
            </a:r>
            <a:r>
              <a:rPr sz="4300" spc="-40" dirty="0">
                <a:solidFill>
                  <a:srgbClr val="000000"/>
                </a:solidFill>
              </a:rPr>
              <a:t> </a:t>
            </a:r>
            <a:r>
              <a:rPr sz="4300" spc="-15" dirty="0">
                <a:solidFill>
                  <a:srgbClr val="000000"/>
                </a:solidFill>
              </a:rPr>
              <a:t>Operation</a:t>
            </a:r>
            <a:r>
              <a:rPr sz="4300" spc="-40" dirty="0">
                <a:solidFill>
                  <a:srgbClr val="000000"/>
                </a:solidFill>
              </a:rPr>
              <a:t> </a:t>
            </a:r>
            <a:r>
              <a:rPr sz="4300" spc="5" dirty="0">
                <a:solidFill>
                  <a:srgbClr val="000000"/>
                </a:solidFill>
              </a:rPr>
              <a:t>cont…</a:t>
            </a:r>
            <a:endParaRPr sz="4300"/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153400" y="537044"/>
            <a:ext cx="928395" cy="68215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88772" y="1553717"/>
            <a:ext cx="4263390" cy="4500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1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Traversal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 marR="6350" algn="just">
              <a:lnSpc>
                <a:spcPct val="120000"/>
              </a:lnSpc>
              <a:spcBef>
                <a:spcPts val="815"/>
              </a:spcBef>
            </a:pPr>
            <a:r>
              <a:rPr sz="1600" spc="-20" dirty="0">
                <a:latin typeface="Cambria" panose="02040503050406030204"/>
                <a:cs typeface="Cambria" panose="02040503050406030204"/>
              </a:rPr>
              <a:t>Traversal</a:t>
            </a:r>
            <a:r>
              <a:rPr sz="16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operation</a:t>
            </a:r>
            <a:r>
              <a:rPr sz="160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15" dirty="0">
                <a:latin typeface="Cambria" panose="02040503050406030204"/>
                <a:cs typeface="Cambria" panose="02040503050406030204"/>
              </a:rPr>
              <a:t>refers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 to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printing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the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contents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of each element or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to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count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the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number </a:t>
            </a:r>
            <a:r>
              <a:rPr sz="160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of</a:t>
            </a:r>
            <a:r>
              <a:rPr sz="16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elements</a:t>
            </a:r>
            <a:r>
              <a:rPr sz="16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with</a:t>
            </a:r>
            <a:r>
              <a:rPr sz="160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a</a:t>
            </a:r>
            <a:r>
              <a:rPr sz="16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20" dirty="0">
                <a:latin typeface="Cambria" panose="02040503050406030204"/>
                <a:cs typeface="Cambria" panose="02040503050406030204"/>
              </a:rPr>
              <a:t>given</a:t>
            </a:r>
            <a:r>
              <a:rPr sz="16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property</a:t>
            </a:r>
            <a:endParaRPr sz="1600">
              <a:latin typeface="Cambria" panose="02040503050406030204"/>
              <a:cs typeface="Cambria" panose="02040503050406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mbria" panose="02040503050406030204"/>
              <a:cs typeface="Cambria" panose="02040503050406030204"/>
            </a:endParaRPr>
          </a:p>
          <a:p>
            <a:pPr marL="12700" marR="5080" algn="just">
              <a:lnSpc>
                <a:spcPct val="120000"/>
              </a:lnSpc>
            </a:pPr>
            <a:r>
              <a:rPr sz="1600" spc="-5" dirty="0">
                <a:latin typeface="Cambria" panose="02040503050406030204"/>
                <a:cs typeface="Cambria" panose="02040503050406030204"/>
              </a:rPr>
              <a:t>Consider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LA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is a linear </a:t>
            </a:r>
            <a:r>
              <a:rPr sz="1600" spc="-15" dirty="0">
                <a:latin typeface="Cambria" panose="02040503050406030204"/>
                <a:cs typeface="Cambria" panose="02040503050406030204"/>
              </a:rPr>
              <a:t>array </a:t>
            </a:r>
            <a:r>
              <a:rPr sz="1600" dirty="0">
                <a:latin typeface="Cambria" panose="02040503050406030204"/>
                <a:cs typeface="Cambria" panose="02040503050406030204"/>
              </a:rPr>
              <a:t>with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N elements. </a:t>
            </a:r>
            <a:r>
              <a:rPr sz="160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Below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 is</a:t>
            </a:r>
            <a:r>
              <a:rPr sz="160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the</a:t>
            </a:r>
            <a:r>
              <a:rPr sz="160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algorithm</a:t>
            </a:r>
            <a:r>
              <a:rPr sz="160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to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print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 each</a:t>
            </a:r>
            <a:r>
              <a:rPr sz="1600" dirty="0">
                <a:latin typeface="Cambria" panose="02040503050406030204"/>
                <a:cs typeface="Cambria" panose="02040503050406030204"/>
              </a:rPr>
              <a:t> element. </a:t>
            </a:r>
            <a:r>
              <a:rPr sz="16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Procedure</a:t>
            </a:r>
            <a:r>
              <a:rPr sz="16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-</a:t>
            </a:r>
            <a:r>
              <a:rPr sz="16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b="1" spc="-20" dirty="0">
                <a:latin typeface="Cambria" panose="02040503050406030204"/>
                <a:cs typeface="Cambria" panose="02040503050406030204"/>
              </a:rPr>
              <a:t>TRAVERSE(LA,</a:t>
            </a:r>
            <a:r>
              <a:rPr sz="1600" b="1" spc="4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b="1" spc="-10" dirty="0">
                <a:latin typeface="Cambria" panose="02040503050406030204"/>
                <a:cs typeface="Cambria" panose="02040503050406030204"/>
              </a:rPr>
              <a:t>N)</a:t>
            </a:r>
            <a:endParaRPr sz="1600">
              <a:latin typeface="Cambria" panose="02040503050406030204"/>
              <a:cs typeface="Cambria" panose="02040503050406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Cambria" panose="02040503050406030204"/>
              <a:cs typeface="Cambria" panose="02040503050406030204"/>
            </a:endParaRPr>
          </a:p>
          <a:p>
            <a:pPr marL="208915" indent="-19685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09550" algn="l"/>
              </a:tabLst>
            </a:pPr>
            <a:r>
              <a:rPr sz="1600" spc="-10" dirty="0">
                <a:latin typeface="Cambria" panose="02040503050406030204"/>
                <a:cs typeface="Cambria" panose="02040503050406030204"/>
              </a:rPr>
              <a:t>Start</a:t>
            </a:r>
            <a:endParaRPr sz="1600">
              <a:latin typeface="Cambria" panose="02040503050406030204"/>
              <a:cs typeface="Cambria" panose="02040503050406030204"/>
            </a:endParaRPr>
          </a:p>
          <a:p>
            <a:pPr marL="208915" indent="-196850">
              <a:lnSpc>
                <a:spcPct val="100000"/>
              </a:lnSpc>
              <a:spcBef>
                <a:spcPts val="380"/>
              </a:spcBef>
              <a:buAutoNum type="arabicPeriod"/>
              <a:tabLst>
                <a:tab pos="209550" algn="l"/>
              </a:tabLst>
            </a:pPr>
            <a:r>
              <a:rPr sz="1600" spc="-5" dirty="0">
                <a:latin typeface="Cambria" panose="02040503050406030204"/>
                <a:cs typeface="Cambria" panose="02040503050406030204"/>
              </a:rPr>
              <a:t>Set</a:t>
            </a:r>
            <a:r>
              <a:rPr sz="1600" spc="-3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J=1</a:t>
            </a:r>
            <a:endParaRPr sz="1600">
              <a:latin typeface="Cambria" panose="02040503050406030204"/>
              <a:cs typeface="Cambria" panose="02040503050406030204"/>
            </a:endParaRPr>
          </a:p>
          <a:p>
            <a:pPr marL="208915" indent="-19685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209550" algn="l"/>
              </a:tabLst>
            </a:pPr>
            <a:r>
              <a:rPr sz="1600" spc="-10" dirty="0">
                <a:latin typeface="Cambria" panose="02040503050406030204"/>
                <a:cs typeface="Cambria" panose="02040503050406030204"/>
              </a:rPr>
              <a:t>Repeat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 steps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4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 and</a:t>
            </a:r>
            <a:r>
              <a:rPr sz="16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5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 while</a:t>
            </a:r>
            <a:r>
              <a:rPr sz="16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J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&lt;</a:t>
            </a:r>
            <a:r>
              <a:rPr sz="160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N</a:t>
            </a:r>
            <a:endParaRPr sz="1600">
              <a:latin typeface="Cambria" panose="02040503050406030204"/>
              <a:cs typeface="Cambria" panose="02040503050406030204"/>
            </a:endParaRPr>
          </a:p>
          <a:p>
            <a:pPr marL="208915" indent="-196850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209550" algn="l"/>
              </a:tabLst>
            </a:pPr>
            <a:r>
              <a:rPr sz="1600" spc="-5" dirty="0">
                <a:latin typeface="Cambria" panose="02040503050406030204"/>
                <a:cs typeface="Cambria" panose="02040503050406030204"/>
              </a:rPr>
              <a:t>PRINT</a:t>
            </a:r>
            <a:r>
              <a:rPr sz="16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LA[J]</a:t>
            </a:r>
            <a:endParaRPr sz="1600">
              <a:latin typeface="Cambria" panose="02040503050406030204"/>
              <a:cs typeface="Cambria" panose="02040503050406030204"/>
            </a:endParaRPr>
          </a:p>
          <a:p>
            <a:pPr marL="208915" indent="-196850">
              <a:lnSpc>
                <a:spcPct val="100000"/>
              </a:lnSpc>
              <a:spcBef>
                <a:spcPts val="380"/>
              </a:spcBef>
              <a:buAutoNum type="arabicPeriod"/>
              <a:tabLst>
                <a:tab pos="209550" algn="l"/>
              </a:tabLst>
            </a:pPr>
            <a:r>
              <a:rPr sz="1600" spc="-5" dirty="0">
                <a:latin typeface="Cambria" panose="02040503050406030204"/>
                <a:cs typeface="Cambria" panose="02040503050406030204"/>
              </a:rPr>
              <a:t>Set</a:t>
            </a:r>
            <a:r>
              <a:rPr sz="16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J</a:t>
            </a:r>
            <a:r>
              <a:rPr sz="16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=</a:t>
            </a:r>
            <a:r>
              <a:rPr sz="16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J</a:t>
            </a:r>
            <a:r>
              <a:rPr sz="16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+1</a:t>
            </a:r>
            <a:endParaRPr sz="1600">
              <a:latin typeface="Cambria" panose="02040503050406030204"/>
              <a:cs typeface="Cambria" panose="02040503050406030204"/>
            </a:endParaRPr>
          </a:p>
          <a:p>
            <a:pPr marL="208915" indent="-196850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209550" algn="l"/>
              </a:tabLst>
            </a:pPr>
            <a:r>
              <a:rPr sz="1600" spc="-10" dirty="0">
                <a:latin typeface="Cambria" panose="02040503050406030204"/>
                <a:cs typeface="Cambria" panose="02040503050406030204"/>
              </a:rPr>
              <a:t>Stop</a:t>
            </a:r>
            <a:endParaRPr sz="16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80509" y="1934845"/>
            <a:ext cx="4445000" cy="4465955"/>
          </a:xfrm>
          <a:custGeom>
            <a:avLst/>
            <a:gdLst/>
            <a:ahLst/>
            <a:cxnLst/>
            <a:rect l="l" t="t" r="r" b="b"/>
            <a:pathLst>
              <a:path w="4445000" h="4465955">
                <a:moveTo>
                  <a:pt x="0" y="4465955"/>
                </a:moveTo>
                <a:lnTo>
                  <a:pt x="4445000" y="4465955"/>
                </a:lnTo>
                <a:lnTo>
                  <a:pt x="4445000" y="0"/>
                </a:lnTo>
                <a:lnTo>
                  <a:pt x="0" y="0"/>
                </a:lnTo>
                <a:lnTo>
                  <a:pt x="0" y="4465955"/>
                </a:lnTo>
                <a:close/>
              </a:path>
            </a:pathLst>
          </a:custGeom>
          <a:ln w="12700">
            <a:solidFill>
              <a:srgbClr val="93B6D2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659884" y="1937511"/>
            <a:ext cx="4278630" cy="425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7800">
              <a:lnSpc>
                <a:spcPct val="120000"/>
              </a:lnSpc>
              <a:spcBef>
                <a:spcPts val="100"/>
              </a:spcBef>
            </a:pPr>
            <a:r>
              <a:rPr sz="1500" spc="-5" dirty="0">
                <a:latin typeface="Cambria" panose="02040503050406030204"/>
                <a:cs typeface="Cambria" panose="02040503050406030204"/>
              </a:rPr>
              <a:t>Sorting</a:t>
            </a:r>
            <a:r>
              <a:rPr sz="1500" spc="-10" dirty="0">
                <a:latin typeface="Cambria" panose="02040503050406030204"/>
                <a:cs typeface="Cambria" panose="02040503050406030204"/>
              </a:rPr>
              <a:t> operation</a:t>
            </a:r>
            <a:r>
              <a:rPr sz="15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500" spc="-10" dirty="0">
                <a:latin typeface="Cambria" panose="02040503050406030204"/>
                <a:cs typeface="Cambria" panose="02040503050406030204"/>
              </a:rPr>
              <a:t>refers</a:t>
            </a:r>
            <a:r>
              <a:rPr sz="1500" dirty="0">
                <a:latin typeface="Cambria" panose="02040503050406030204"/>
                <a:cs typeface="Cambria" panose="02040503050406030204"/>
              </a:rPr>
              <a:t> </a:t>
            </a:r>
            <a:r>
              <a:rPr sz="1500" spc="-10" dirty="0">
                <a:latin typeface="Cambria" panose="02040503050406030204"/>
                <a:cs typeface="Cambria" panose="02040503050406030204"/>
              </a:rPr>
              <a:t>to</a:t>
            </a:r>
            <a:r>
              <a:rPr sz="1500" spc="-5" dirty="0">
                <a:latin typeface="Cambria" panose="02040503050406030204"/>
                <a:cs typeface="Cambria" panose="02040503050406030204"/>
              </a:rPr>
              <a:t> arranging</a:t>
            </a:r>
            <a:r>
              <a:rPr sz="1500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1500" spc="-5" dirty="0">
                <a:latin typeface="Cambria" panose="02040503050406030204"/>
                <a:cs typeface="Cambria" panose="02040503050406030204"/>
              </a:rPr>
              <a:t>the</a:t>
            </a:r>
            <a:r>
              <a:rPr sz="15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500" dirty="0">
                <a:latin typeface="Cambria" panose="02040503050406030204"/>
                <a:cs typeface="Cambria" panose="02040503050406030204"/>
              </a:rPr>
              <a:t>elements </a:t>
            </a:r>
            <a:r>
              <a:rPr sz="1500" spc="-315" dirty="0">
                <a:latin typeface="Cambria" panose="02040503050406030204"/>
                <a:cs typeface="Cambria" panose="02040503050406030204"/>
              </a:rPr>
              <a:t> </a:t>
            </a:r>
            <a:r>
              <a:rPr sz="1500" dirty="0">
                <a:latin typeface="Cambria" panose="02040503050406030204"/>
                <a:cs typeface="Cambria" panose="02040503050406030204"/>
              </a:rPr>
              <a:t>either</a:t>
            </a:r>
            <a:r>
              <a:rPr sz="15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500" dirty="0">
                <a:latin typeface="Cambria" panose="02040503050406030204"/>
                <a:cs typeface="Cambria" panose="02040503050406030204"/>
              </a:rPr>
              <a:t>in</a:t>
            </a:r>
            <a:r>
              <a:rPr sz="15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500" spc="-5" dirty="0">
                <a:latin typeface="Cambria" panose="02040503050406030204"/>
                <a:cs typeface="Cambria" panose="02040503050406030204"/>
              </a:rPr>
              <a:t>ascending</a:t>
            </a:r>
            <a:r>
              <a:rPr sz="15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500" spc="-5" dirty="0">
                <a:latin typeface="Cambria" panose="02040503050406030204"/>
                <a:cs typeface="Cambria" panose="02040503050406030204"/>
              </a:rPr>
              <a:t>or</a:t>
            </a:r>
            <a:r>
              <a:rPr sz="15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500" spc="-5" dirty="0">
                <a:latin typeface="Cambria" panose="02040503050406030204"/>
                <a:cs typeface="Cambria" panose="02040503050406030204"/>
              </a:rPr>
              <a:t>descending</a:t>
            </a:r>
            <a:r>
              <a:rPr sz="15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500" spc="-45" dirty="0">
                <a:latin typeface="Cambria" panose="02040503050406030204"/>
                <a:cs typeface="Cambria" panose="02040503050406030204"/>
              </a:rPr>
              <a:t>way.</a:t>
            </a:r>
            <a:endParaRPr sz="1500">
              <a:latin typeface="Cambria" panose="02040503050406030204"/>
              <a:cs typeface="Cambria" panose="02040503050406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Cambria" panose="02040503050406030204"/>
              <a:cs typeface="Cambria" panose="02040503050406030204"/>
            </a:endParaRPr>
          </a:p>
          <a:p>
            <a:pPr marL="12700" marR="5080">
              <a:lnSpc>
                <a:spcPct val="120000"/>
              </a:lnSpc>
              <a:spcBef>
                <a:spcPts val="5"/>
              </a:spcBef>
            </a:pPr>
            <a:r>
              <a:rPr sz="1500" spc="-5" dirty="0">
                <a:latin typeface="Cambria" panose="02040503050406030204"/>
                <a:cs typeface="Cambria" panose="02040503050406030204"/>
              </a:rPr>
              <a:t>Consider</a:t>
            </a:r>
            <a:r>
              <a:rPr sz="1500" dirty="0">
                <a:latin typeface="Cambria" panose="02040503050406030204"/>
                <a:cs typeface="Cambria" panose="02040503050406030204"/>
              </a:rPr>
              <a:t> LA</a:t>
            </a:r>
            <a:r>
              <a:rPr sz="15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500" dirty="0">
                <a:latin typeface="Cambria" panose="02040503050406030204"/>
                <a:cs typeface="Cambria" panose="02040503050406030204"/>
              </a:rPr>
              <a:t>is</a:t>
            </a:r>
            <a:r>
              <a:rPr sz="15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500" dirty="0">
                <a:latin typeface="Cambria" panose="02040503050406030204"/>
                <a:cs typeface="Cambria" panose="02040503050406030204"/>
              </a:rPr>
              <a:t>a</a:t>
            </a:r>
            <a:r>
              <a:rPr sz="15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500" spc="-5" dirty="0">
                <a:latin typeface="Cambria" panose="02040503050406030204"/>
                <a:cs typeface="Cambria" panose="02040503050406030204"/>
              </a:rPr>
              <a:t>linear</a:t>
            </a:r>
            <a:r>
              <a:rPr sz="15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500" spc="-15" dirty="0">
                <a:latin typeface="Cambria" panose="02040503050406030204"/>
                <a:cs typeface="Cambria" panose="02040503050406030204"/>
              </a:rPr>
              <a:t>array</a:t>
            </a:r>
            <a:r>
              <a:rPr sz="15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500" spc="-5" dirty="0">
                <a:latin typeface="Cambria" panose="02040503050406030204"/>
                <a:cs typeface="Cambria" panose="02040503050406030204"/>
              </a:rPr>
              <a:t>with</a:t>
            </a:r>
            <a:r>
              <a:rPr sz="15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1500" dirty="0">
                <a:latin typeface="Cambria" panose="02040503050406030204"/>
                <a:cs typeface="Cambria" panose="02040503050406030204"/>
              </a:rPr>
              <a:t>N</a:t>
            </a:r>
            <a:r>
              <a:rPr sz="15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500" dirty="0">
                <a:latin typeface="Cambria" panose="02040503050406030204"/>
                <a:cs typeface="Cambria" panose="02040503050406030204"/>
              </a:rPr>
              <a:t>elements.</a:t>
            </a:r>
            <a:r>
              <a:rPr sz="1500" spc="35" dirty="0">
                <a:latin typeface="Cambria" panose="02040503050406030204"/>
                <a:cs typeface="Cambria" panose="02040503050406030204"/>
              </a:rPr>
              <a:t> </a:t>
            </a:r>
            <a:r>
              <a:rPr sz="1500" spc="-5" dirty="0">
                <a:latin typeface="Cambria" panose="02040503050406030204"/>
                <a:cs typeface="Cambria" panose="02040503050406030204"/>
              </a:rPr>
              <a:t>Below </a:t>
            </a:r>
            <a:r>
              <a:rPr sz="1500" spc="-315" dirty="0">
                <a:latin typeface="Cambria" panose="02040503050406030204"/>
                <a:cs typeface="Cambria" panose="02040503050406030204"/>
              </a:rPr>
              <a:t> </a:t>
            </a:r>
            <a:r>
              <a:rPr sz="1500" dirty="0">
                <a:latin typeface="Cambria" panose="02040503050406030204"/>
                <a:cs typeface="Cambria" panose="02040503050406030204"/>
              </a:rPr>
              <a:t>is</a:t>
            </a:r>
            <a:r>
              <a:rPr sz="15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500" spc="-5" dirty="0">
                <a:latin typeface="Cambria" panose="02040503050406030204"/>
                <a:cs typeface="Cambria" panose="02040503050406030204"/>
              </a:rPr>
              <a:t>the</a:t>
            </a:r>
            <a:r>
              <a:rPr sz="1500" spc="35" dirty="0">
                <a:latin typeface="Cambria" panose="02040503050406030204"/>
                <a:cs typeface="Cambria" panose="02040503050406030204"/>
              </a:rPr>
              <a:t> </a:t>
            </a:r>
            <a:r>
              <a:rPr sz="1500" b="1" spc="-5" dirty="0">
                <a:latin typeface="Cambria" panose="02040503050406030204"/>
                <a:cs typeface="Cambria" panose="02040503050406030204"/>
              </a:rPr>
              <a:t>Bubble</a:t>
            </a:r>
            <a:r>
              <a:rPr sz="1500" b="1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500" b="1" spc="-5" dirty="0">
                <a:latin typeface="Cambria" panose="02040503050406030204"/>
                <a:cs typeface="Cambria" panose="02040503050406030204"/>
              </a:rPr>
              <a:t>Sort</a:t>
            </a:r>
            <a:r>
              <a:rPr sz="1500" b="1" spc="25" dirty="0">
                <a:latin typeface="Cambria" panose="02040503050406030204"/>
                <a:cs typeface="Cambria" panose="02040503050406030204"/>
              </a:rPr>
              <a:t> </a:t>
            </a:r>
            <a:r>
              <a:rPr sz="1500" b="1" dirty="0">
                <a:latin typeface="Cambria" panose="02040503050406030204"/>
                <a:cs typeface="Cambria" panose="02040503050406030204"/>
              </a:rPr>
              <a:t>algorithm</a:t>
            </a:r>
            <a:r>
              <a:rPr sz="1500" b="1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500" spc="-10" dirty="0">
                <a:latin typeface="Cambria" panose="02040503050406030204"/>
                <a:cs typeface="Cambria" panose="02040503050406030204"/>
              </a:rPr>
              <a:t>to</a:t>
            </a:r>
            <a:r>
              <a:rPr sz="1500" spc="30" dirty="0">
                <a:latin typeface="Cambria" panose="02040503050406030204"/>
                <a:cs typeface="Cambria" panose="02040503050406030204"/>
              </a:rPr>
              <a:t> </a:t>
            </a:r>
            <a:r>
              <a:rPr sz="1500" dirty="0">
                <a:latin typeface="Cambria" panose="02040503050406030204"/>
                <a:cs typeface="Cambria" panose="02040503050406030204"/>
              </a:rPr>
              <a:t>sort</a:t>
            </a:r>
            <a:r>
              <a:rPr sz="1500" spc="40" dirty="0">
                <a:latin typeface="Cambria" panose="02040503050406030204"/>
                <a:cs typeface="Cambria" panose="02040503050406030204"/>
              </a:rPr>
              <a:t> </a:t>
            </a:r>
            <a:r>
              <a:rPr sz="1500" spc="-5" dirty="0">
                <a:latin typeface="Cambria" panose="02040503050406030204"/>
                <a:cs typeface="Cambria" panose="02040503050406030204"/>
              </a:rPr>
              <a:t>the</a:t>
            </a:r>
            <a:r>
              <a:rPr sz="1500" spc="25" dirty="0">
                <a:latin typeface="Cambria" panose="02040503050406030204"/>
                <a:cs typeface="Cambria" panose="02040503050406030204"/>
              </a:rPr>
              <a:t> </a:t>
            </a:r>
            <a:r>
              <a:rPr sz="1500" dirty="0">
                <a:latin typeface="Cambria" panose="02040503050406030204"/>
                <a:cs typeface="Cambria" panose="02040503050406030204"/>
              </a:rPr>
              <a:t>elements </a:t>
            </a:r>
            <a:r>
              <a:rPr sz="15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500" dirty="0">
                <a:latin typeface="Cambria" panose="02040503050406030204"/>
                <a:cs typeface="Cambria" panose="02040503050406030204"/>
              </a:rPr>
              <a:t>in</a:t>
            </a:r>
            <a:r>
              <a:rPr sz="1500" spc="-35" dirty="0">
                <a:latin typeface="Cambria" panose="02040503050406030204"/>
                <a:cs typeface="Cambria" panose="02040503050406030204"/>
              </a:rPr>
              <a:t> </a:t>
            </a:r>
            <a:r>
              <a:rPr sz="1500" spc="-5" dirty="0">
                <a:latin typeface="Cambria" panose="02040503050406030204"/>
                <a:cs typeface="Cambria" panose="02040503050406030204"/>
              </a:rPr>
              <a:t>ascending</a:t>
            </a:r>
            <a:r>
              <a:rPr sz="15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500" spc="-30" dirty="0">
                <a:latin typeface="Cambria" panose="02040503050406030204"/>
                <a:cs typeface="Cambria" panose="02040503050406030204"/>
              </a:rPr>
              <a:t>order.</a:t>
            </a:r>
            <a:r>
              <a:rPr sz="1500" spc="30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-10" dirty="0">
                <a:latin typeface="Cambria" panose="02040503050406030204"/>
                <a:cs typeface="Cambria" panose="02040503050406030204"/>
              </a:rPr>
              <a:t>Procedure </a:t>
            </a:r>
            <a:r>
              <a:rPr sz="1400" dirty="0">
                <a:latin typeface="Cambria" panose="02040503050406030204"/>
                <a:cs typeface="Cambria" panose="02040503050406030204"/>
              </a:rPr>
              <a:t>- </a:t>
            </a:r>
            <a:r>
              <a:rPr sz="1400" b="1" spc="-10" dirty="0">
                <a:latin typeface="Cambria" panose="02040503050406030204"/>
                <a:cs typeface="Cambria" panose="02040503050406030204"/>
              </a:rPr>
              <a:t>SORT(LA,</a:t>
            </a:r>
            <a:r>
              <a:rPr sz="1400" b="1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latin typeface="Cambria" panose="02040503050406030204"/>
                <a:cs typeface="Cambria" panose="02040503050406030204"/>
              </a:rPr>
              <a:t>N)</a:t>
            </a:r>
            <a:endParaRPr sz="1400">
              <a:latin typeface="Cambria" panose="02040503050406030204"/>
              <a:cs typeface="Cambria" panose="02040503050406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Cambria" panose="02040503050406030204"/>
              <a:cs typeface="Cambria" panose="02040503050406030204"/>
            </a:endParaRPr>
          </a:p>
          <a:p>
            <a:pPr marL="186055" indent="-173990">
              <a:lnSpc>
                <a:spcPct val="100000"/>
              </a:lnSpc>
              <a:buAutoNum type="arabicPeriod"/>
              <a:tabLst>
                <a:tab pos="186690" algn="l"/>
              </a:tabLst>
            </a:pPr>
            <a:r>
              <a:rPr sz="1400" spc="-5" dirty="0">
                <a:latin typeface="Cambria" panose="02040503050406030204"/>
                <a:cs typeface="Cambria" panose="02040503050406030204"/>
              </a:rPr>
              <a:t>Start</a:t>
            </a:r>
            <a:endParaRPr sz="1400">
              <a:latin typeface="Cambria" panose="02040503050406030204"/>
              <a:cs typeface="Cambria" panose="02040503050406030204"/>
            </a:endParaRPr>
          </a:p>
          <a:p>
            <a:pPr marL="186055" indent="-173990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186690" algn="l"/>
              </a:tabLst>
            </a:pPr>
            <a:r>
              <a:rPr sz="1400" spc="-5" dirty="0">
                <a:latin typeface="Cambria" panose="02040503050406030204"/>
                <a:cs typeface="Cambria" panose="02040503050406030204"/>
              </a:rPr>
              <a:t>Set</a:t>
            </a:r>
            <a:r>
              <a:rPr sz="1400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dirty="0">
                <a:latin typeface="Cambria" panose="02040503050406030204"/>
                <a:cs typeface="Cambria" panose="02040503050406030204"/>
              </a:rPr>
              <a:t>I</a:t>
            </a:r>
            <a:r>
              <a:rPr sz="1400" spc="-40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dirty="0">
                <a:latin typeface="Cambria" panose="02040503050406030204"/>
                <a:cs typeface="Cambria" panose="02040503050406030204"/>
              </a:rPr>
              <a:t>=</a:t>
            </a:r>
            <a:r>
              <a:rPr sz="14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dirty="0">
                <a:latin typeface="Cambria" panose="02040503050406030204"/>
                <a:cs typeface="Cambria" panose="02040503050406030204"/>
              </a:rPr>
              <a:t>0</a:t>
            </a:r>
            <a:endParaRPr sz="1400">
              <a:latin typeface="Cambria" panose="02040503050406030204"/>
              <a:cs typeface="Cambria" panose="02040503050406030204"/>
            </a:endParaRPr>
          </a:p>
          <a:p>
            <a:pPr marL="186055" indent="-173990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186690" algn="l"/>
              </a:tabLst>
            </a:pPr>
            <a:r>
              <a:rPr sz="1400" spc="-5" dirty="0">
                <a:latin typeface="Cambria" panose="02040503050406030204"/>
                <a:cs typeface="Cambria" panose="02040503050406030204"/>
              </a:rPr>
              <a:t>Set</a:t>
            </a:r>
            <a:r>
              <a:rPr sz="1400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dirty="0">
                <a:latin typeface="Cambria" panose="02040503050406030204"/>
                <a:cs typeface="Cambria" panose="02040503050406030204"/>
              </a:rPr>
              <a:t>J</a:t>
            </a:r>
            <a:r>
              <a:rPr sz="1400" spc="-40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dirty="0">
                <a:latin typeface="Cambria" panose="02040503050406030204"/>
                <a:cs typeface="Cambria" panose="02040503050406030204"/>
              </a:rPr>
              <a:t>=</a:t>
            </a:r>
            <a:r>
              <a:rPr sz="14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dirty="0">
                <a:latin typeface="Cambria" panose="02040503050406030204"/>
                <a:cs typeface="Cambria" panose="02040503050406030204"/>
              </a:rPr>
              <a:t>0</a:t>
            </a:r>
            <a:endParaRPr sz="1400">
              <a:latin typeface="Cambria" panose="02040503050406030204"/>
              <a:cs typeface="Cambria" panose="02040503050406030204"/>
            </a:endParaRPr>
          </a:p>
          <a:p>
            <a:pPr marL="12700" marR="1393825">
              <a:lnSpc>
                <a:spcPct val="120000"/>
              </a:lnSpc>
              <a:buAutoNum type="arabicPeriod"/>
              <a:tabLst>
                <a:tab pos="186690" algn="l"/>
              </a:tabLst>
            </a:pPr>
            <a:r>
              <a:rPr sz="1400" spc="-5" dirty="0">
                <a:latin typeface="Cambria" panose="02040503050406030204"/>
                <a:cs typeface="Cambria" panose="02040503050406030204"/>
              </a:rPr>
              <a:t>Repeat steps 5,6,7 and </a:t>
            </a:r>
            <a:r>
              <a:rPr sz="1400" dirty="0">
                <a:latin typeface="Cambria" panose="02040503050406030204"/>
                <a:cs typeface="Cambria" panose="02040503050406030204"/>
              </a:rPr>
              <a:t>8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while </a:t>
            </a:r>
            <a:r>
              <a:rPr sz="1400" dirty="0">
                <a:latin typeface="Cambria" panose="02040503050406030204"/>
                <a:cs typeface="Cambria" panose="02040503050406030204"/>
              </a:rPr>
              <a:t>I &lt; N </a:t>
            </a:r>
            <a:r>
              <a:rPr sz="1400" spc="-29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dirty="0">
                <a:latin typeface="Cambria" panose="02040503050406030204"/>
                <a:cs typeface="Cambria" panose="02040503050406030204"/>
              </a:rPr>
              <a:t>5.</a:t>
            </a:r>
            <a:r>
              <a:rPr sz="14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dirty="0">
                <a:latin typeface="Cambria" panose="02040503050406030204"/>
                <a:cs typeface="Cambria" panose="02040503050406030204"/>
              </a:rPr>
              <a:t>J</a:t>
            </a:r>
            <a:r>
              <a:rPr sz="14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dirty="0">
                <a:latin typeface="Cambria" panose="02040503050406030204"/>
                <a:cs typeface="Cambria" panose="02040503050406030204"/>
              </a:rPr>
              <a:t>=</a:t>
            </a:r>
            <a:r>
              <a:rPr sz="14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dirty="0">
                <a:latin typeface="Cambria" panose="02040503050406030204"/>
                <a:cs typeface="Cambria" panose="02040503050406030204"/>
              </a:rPr>
              <a:t>I</a:t>
            </a:r>
            <a:r>
              <a:rPr sz="14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dirty="0">
                <a:latin typeface="Cambria" panose="02040503050406030204"/>
                <a:cs typeface="Cambria" panose="02040503050406030204"/>
              </a:rPr>
              <a:t>+</a:t>
            </a:r>
            <a:r>
              <a:rPr sz="14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dirty="0">
                <a:latin typeface="Cambria" panose="02040503050406030204"/>
                <a:cs typeface="Cambria" panose="02040503050406030204"/>
              </a:rPr>
              <a:t>1</a:t>
            </a:r>
            <a:endParaRPr sz="1400">
              <a:latin typeface="Cambria" panose="02040503050406030204"/>
              <a:cs typeface="Cambria" panose="02040503050406030204"/>
            </a:endParaRPr>
          </a:p>
          <a:p>
            <a:pPr marL="186055" indent="-173990">
              <a:lnSpc>
                <a:spcPct val="100000"/>
              </a:lnSpc>
              <a:spcBef>
                <a:spcPts val="340"/>
              </a:spcBef>
              <a:buAutoNum type="arabicPeriod" startAt="6"/>
              <a:tabLst>
                <a:tab pos="186690" algn="l"/>
              </a:tabLst>
            </a:pPr>
            <a:r>
              <a:rPr sz="1400" spc="-5" dirty="0">
                <a:latin typeface="Cambria" panose="02040503050406030204"/>
                <a:cs typeface="Cambria" panose="02040503050406030204"/>
              </a:rPr>
              <a:t>Repeat</a:t>
            </a:r>
            <a:r>
              <a:rPr sz="14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steps </a:t>
            </a:r>
            <a:r>
              <a:rPr sz="1400" dirty="0">
                <a:latin typeface="Cambria" panose="02040503050406030204"/>
                <a:cs typeface="Cambria" panose="02040503050406030204"/>
              </a:rPr>
              <a:t>7</a:t>
            </a:r>
            <a:r>
              <a:rPr sz="14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and </a:t>
            </a:r>
            <a:r>
              <a:rPr sz="1400" dirty="0">
                <a:latin typeface="Cambria" panose="02040503050406030204"/>
                <a:cs typeface="Cambria" panose="02040503050406030204"/>
              </a:rPr>
              <a:t>8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while</a:t>
            </a:r>
            <a:r>
              <a:rPr sz="1400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dirty="0">
                <a:latin typeface="Cambria" panose="02040503050406030204"/>
                <a:cs typeface="Cambria" panose="02040503050406030204"/>
              </a:rPr>
              <a:t>j &lt;N</a:t>
            </a:r>
            <a:endParaRPr sz="1400">
              <a:latin typeface="Cambria" panose="02040503050406030204"/>
              <a:cs typeface="Cambria" panose="02040503050406030204"/>
            </a:endParaRPr>
          </a:p>
          <a:p>
            <a:pPr marL="186055" indent="-173990">
              <a:lnSpc>
                <a:spcPct val="100000"/>
              </a:lnSpc>
              <a:spcBef>
                <a:spcPts val="335"/>
              </a:spcBef>
              <a:buAutoNum type="arabicPeriod" startAt="6"/>
              <a:tabLst>
                <a:tab pos="186690" algn="l"/>
              </a:tabLst>
            </a:pPr>
            <a:r>
              <a:rPr sz="1400" dirty="0">
                <a:latin typeface="Cambria" panose="02040503050406030204"/>
                <a:cs typeface="Cambria" panose="02040503050406030204"/>
              </a:rPr>
              <a:t>IF</a:t>
            </a:r>
            <a:r>
              <a:rPr sz="14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dirty="0">
                <a:latin typeface="Cambria" panose="02040503050406030204"/>
                <a:cs typeface="Cambria" panose="02040503050406030204"/>
              </a:rPr>
              <a:t>LA[I]</a:t>
            </a:r>
            <a:r>
              <a:rPr sz="1400" spc="-3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dirty="0">
                <a:latin typeface="Cambria" panose="02040503050406030204"/>
                <a:cs typeface="Cambria" panose="02040503050406030204"/>
              </a:rPr>
              <a:t>is</a:t>
            </a:r>
            <a:r>
              <a:rPr sz="14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dirty="0">
                <a:latin typeface="Cambria" panose="02040503050406030204"/>
                <a:cs typeface="Cambria" panose="02040503050406030204"/>
              </a:rPr>
              <a:t>&gt;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dirty="0">
                <a:latin typeface="Cambria" panose="02040503050406030204"/>
                <a:cs typeface="Cambria" panose="02040503050406030204"/>
              </a:rPr>
              <a:t>LA[J]</a:t>
            </a:r>
            <a:r>
              <a:rPr sz="1400" spc="-30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THEN</a:t>
            </a:r>
            <a:endParaRPr sz="1400">
              <a:latin typeface="Cambria" panose="02040503050406030204"/>
              <a:cs typeface="Cambria" panose="02040503050406030204"/>
            </a:endParaRPr>
          </a:p>
          <a:p>
            <a:pPr marL="186055" indent="-173990">
              <a:lnSpc>
                <a:spcPct val="100000"/>
              </a:lnSpc>
              <a:spcBef>
                <a:spcPts val="340"/>
              </a:spcBef>
              <a:buAutoNum type="arabicPeriod" startAt="6"/>
              <a:tabLst>
                <a:tab pos="186690" algn="l"/>
              </a:tabLst>
            </a:pPr>
            <a:r>
              <a:rPr sz="1400" spc="-5" dirty="0">
                <a:latin typeface="Cambria" panose="02040503050406030204"/>
                <a:cs typeface="Cambria" panose="02040503050406030204"/>
              </a:rPr>
              <a:t>Set</a:t>
            </a:r>
            <a:r>
              <a:rPr sz="1400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TEMP</a:t>
            </a:r>
            <a:r>
              <a:rPr sz="14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dirty="0">
                <a:latin typeface="Cambria" panose="02040503050406030204"/>
                <a:cs typeface="Cambria" panose="02040503050406030204"/>
              </a:rPr>
              <a:t>=</a:t>
            </a:r>
            <a:r>
              <a:rPr sz="14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dirty="0">
                <a:latin typeface="Cambria" panose="02040503050406030204"/>
                <a:cs typeface="Cambria" panose="02040503050406030204"/>
              </a:rPr>
              <a:t>LA[I];</a:t>
            </a:r>
            <a:r>
              <a:rPr sz="14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dirty="0">
                <a:latin typeface="Cambria" panose="02040503050406030204"/>
                <a:cs typeface="Cambria" panose="02040503050406030204"/>
              </a:rPr>
              <a:t>LA[I]</a:t>
            </a:r>
            <a:r>
              <a:rPr sz="1400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dirty="0">
                <a:latin typeface="Cambria" panose="02040503050406030204"/>
                <a:cs typeface="Cambria" panose="02040503050406030204"/>
              </a:rPr>
              <a:t>= LA[J];</a:t>
            </a:r>
            <a:r>
              <a:rPr sz="1400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dirty="0">
                <a:latin typeface="Cambria" panose="02040503050406030204"/>
                <a:cs typeface="Cambria" panose="02040503050406030204"/>
              </a:rPr>
              <a:t>LA[J]</a:t>
            </a:r>
            <a:r>
              <a:rPr sz="14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dirty="0">
                <a:latin typeface="Cambria" panose="02040503050406030204"/>
                <a:cs typeface="Cambria" panose="02040503050406030204"/>
              </a:rPr>
              <a:t>=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TEMP;</a:t>
            </a:r>
            <a:endParaRPr sz="1400">
              <a:latin typeface="Cambria" panose="02040503050406030204"/>
              <a:cs typeface="Cambria" panose="02040503050406030204"/>
            </a:endParaRPr>
          </a:p>
          <a:p>
            <a:pPr marL="186055" indent="-173990">
              <a:lnSpc>
                <a:spcPct val="100000"/>
              </a:lnSpc>
              <a:spcBef>
                <a:spcPts val="335"/>
              </a:spcBef>
              <a:buAutoNum type="arabicPeriod" startAt="6"/>
              <a:tabLst>
                <a:tab pos="186690" algn="l"/>
              </a:tabLst>
            </a:pPr>
            <a:r>
              <a:rPr sz="1400" spc="-5" dirty="0">
                <a:latin typeface="Cambria" panose="02040503050406030204"/>
                <a:cs typeface="Cambria" panose="02040503050406030204"/>
              </a:rPr>
              <a:t>Stop</a:t>
            </a:r>
            <a:endParaRPr sz="14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14290" y="1536941"/>
            <a:ext cx="844550" cy="369570"/>
          </a:xfrm>
          <a:custGeom>
            <a:avLst/>
            <a:gdLst/>
            <a:ahLst/>
            <a:cxnLst/>
            <a:rect l="l" t="t" r="r" b="b"/>
            <a:pathLst>
              <a:path w="844550" h="369569">
                <a:moveTo>
                  <a:pt x="843927" y="0"/>
                </a:moveTo>
                <a:lnTo>
                  <a:pt x="0" y="0"/>
                </a:lnTo>
                <a:lnTo>
                  <a:pt x="0" y="369328"/>
                </a:lnTo>
                <a:lnTo>
                  <a:pt x="843927" y="369328"/>
                </a:lnTo>
                <a:lnTo>
                  <a:pt x="843927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693665" y="1558290"/>
            <a:ext cx="664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So</a:t>
            </a:r>
            <a:r>
              <a:rPr sz="1800" i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i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ti</a:t>
            </a:r>
            <a:r>
              <a:rPr sz="1800" i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ng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50" dirty="0"/>
              <a:t>S</a:t>
            </a:r>
            <a:r>
              <a:rPr spc="-75" dirty="0"/>
              <a:t>c</a:t>
            </a:r>
            <a:r>
              <a:rPr spc="-120" dirty="0"/>
              <a:t>h</a:t>
            </a:r>
            <a:r>
              <a:rPr spc="-105" dirty="0"/>
              <a:t>oo</a:t>
            </a:r>
            <a:r>
              <a:rPr spc="-85" dirty="0"/>
              <a:t>l</a:t>
            </a:r>
            <a:r>
              <a:rPr spc="-60" dirty="0"/>
              <a:t> </a:t>
            </a:r>
            <a:r>
              <a:rPr spc="-70" dirty="0"/>
              <a:t>of</a:t>
            </a:r>
            <a:r>
              <a:rPr spc="-50" dirty="0"/>
              <a:t> </a:t>
            </a:r>
            <a:r>
              <a:rPr spc="-45" dirty="0"/>
              <a:t>C</a:t>
            </a:r>
            <a:r>
              <a:rPr spc="-90" dirty="0"/>
              <a:t>o</a:t>
            </a:r>
            <a:r>
              <a:rPr spc="-155" dirty="0"/>
              <a:t>m</a:t>
            </a:r>
            <a:r>
              <a:rPr spc="-105" dirty="0"/>
              <a:t>p</a:t>
            </a:r>
            <a:r>
              <a:rPr spc="-130" dirty="0"/>
              <a:t>u</a:t>
            </a:r>
            <a:r>
              <a:rPr spc="-105" dirty="0"/>
              <a:t>t</a:t>
            </a:r>
            <a:r>
              <a:rPr spc="-114" dirty="0"/>
              <a:t>e</a:t>
            </a:r>
            <a:r>
              <a:rPr spc="-110" dirty="0"/>
              <a:t>r</a:t>
            </a:r>
            <a:r>
              <a:rPr spc="-90" dirty="0"/>
              <a:t> </a:t>
            </a:r>
            <a:r>
              <a:rPr spc="-60" dirty="0"/>
              <a:t>E</a:t>
            </a:r>
            <a:r>
              <a:rPr spc="-80" dirty="0"/>
              <a:t>n</a:t>
            </a:r>
            <a:r>
              <a:rPr spc="-95" dirty="0"/>
              <a:t>g</a:t>
            </a:r>
            <a:r>
              <a:rPr spc="-75" dirty="0"/>
              <a:t>i</a:t>
            </a:r>
            <a:r>
              <a:rPr spc="-135" dirty="0"/>
              <a:t>n</a:t>
            </a:r>
            <a:r>
              <a:rPr spc="-130" dirty="0"/>
              <a:t>e</a:t>
            </a:r>
            <a:r>
              <a:rPr spc="-114" dirty="0"/>
              <a:t>e</a:t>
            </a:r>
            <a:r>
              <a:rPr spc="-135" dirty="0"/>
              <a:t>r</a:t>
            </a:r>
            <a:r>
              <a:rPr spc="-100" dirty="0"/>
              <a:t>i</a:t>
            </a:r>
            <a:r>
              <a:rPr spc="-135" dirty="0"/>
              <a:t>n</a:t>
            </a:r>
            <a:r>
              <a:rPr spc="-60" dirty="0"/>
              <a:t>g</a:t>
            </a:r>
            <a:endParaRPr spc="-60" dirty="0"/>
          </a:p>
        </p:txBody>
      </p:sp>
      <p:sp>
        <p:nvSpPr>
          <p:cNvPr id="14" name="object 14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19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69773"/>
            <a:ext cx="434721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15" dirty="0">
                <a:solidFill>
                  <a:srgbClr val="000000"/>
                </a:solidFill>
              </a:rPr>
              <a:t>Chapter</a:t>
            </a:r>
            <a:r>
              <a:rPr sz="4300" spc="-65" dirty="0">
                <a:solidFill>
                  <a:srgbClr val="000000"/>
                </a:solidFill>
              </a:rPr>
              <a:t> </a:t>
            </a:r>
            <a:r>
              <a:rPr sz="4300" spc="-15" dirty="0">
                <a:solidFill>
                  <a:srgbClr val="000000"/>
                </a:solidFill>
              </a:rPr>
              <a:t>Contents</a:t>
            </a:r>
            <a:endParaRPr sz="43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153400" y="537044"/>
            <a:ext cx="928395" cy="68215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22250" y="1610741"/>
          <a:ext cx="8705850" cy="275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6425"/>
                <a:gridCol w="7473950"/>
                <a:gridCol w="606425"/>
              </a:tblGrid>
              <a:tr h="42367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#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Maj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and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Detailed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v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sz="1800" b="1" spc="3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ge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1800" b="1" spc="3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ea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8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Hrs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</a:tr>
              <a:tr h="518160">
                <a:tc row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5"/>
                        </a:spcBef>
                      </a:pPr>
                      <a:r>
                        <a:rPr sz="2800" dirty="0">
                          <a:latin typeface="Microsoft Sans Serif" panose="020B0604020202020204"/>
                          <a:cs typeface="Microsoft Sans Serif" panose="020B0604020202020204"/>
                        </a:rPr>
                        <a:t>2</a:t>
                      </a:r>
                      <a:endParaRPr sz="28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5"/>
                        </a:spcBef>
                      </a:pPr>
                      <a:r>
                        <a:rPr sz="2800" b="1" spc="-165" dirty="0">
                          <a:latin typeface="Arial" panose="020B0604020202020204"/>
                          <a:cs typeface="Arial" panose="020B0604020202020204"/>
                        </a:rPr>
                        <a:t>Arrays</a:t>
                      </a:r>
                      <a:endParaRPr sz="2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5"/>
                        </a:spcBef>
                      </a:pPr>
                      <a:r>
                        <a:rPr sz="2800" dirty="0">
                          <a:latin typeface="Microsoft Sans Serif" panose="020B0604020202020204"/>
                          <a:cs typeface="Microsoft Sans Serif" panose="020B0604020202020204"/>
                        </a:rPr>
                        <a:t>2</a:t>
                      </a:r>
                      <a:endParaRPr sz="28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  <a:tr h="1798320">
                <a:tc vMerge="1"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711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800" dirty="0">
                          <a:latin typeface="Microsoft Sans Serif" panose="020B0604020202020204"/>
                          <a:cs typeface="Microsoft Sans Serif" panose="020B0604020202020204"/>
                        </a:rPr>
                        <a:t>A</a:t>
                      </a:r>
                      <a:r>
                        <a:rPr sz="2800" spc="5" dirty="0">
                          <a:latin typeface="Microsoft Sans Serif" panose="020B0604020202020204"/>
                          <a:cs typeface="Microsoft Sans Serif" panose="020B0604020202020204"/>
                        </a:rPr>
                        <a:t>r</a:t>
                      </a:r>
                      <a:r>
                        <a:rPr sz="2800" spc="-20" dirty="0">
                          <a:latin typeface="Microsoft Sans Serif" panose="020B0604020202020204"/>
                          <a:cs typeface="Microsoft Sans Serif" panose="020B0604020202020204"/>
                        </a:rPr>
                        <a:t>r</a:t>
                      </a:r>
                      <a:r>
                        <a:rPr sz="2800" spc="-55" dirty="0">
                          <a:latin typeface="Microsoft Sans Serif" panose="020B0604020202020204"/>
                          <a:cs typeface="Microsoft Sans Serif" panose="020B0604020202020204"/>
                        </a:rPr>
                        <a:t>a</a:t>
                      </a:r>
                      <a:r>
                        <a:rPr sz="2800" spc="5" dirty="0">
                          <a:latin typeface="Microsoft Sans Serif" panose="020B0604020202020204"/>
                          <a:cs typeface="Microsoft Sans Serif" panose="020B0604020202020204"/>
                        </a:rPr>
                        <a:t>y</a:t>
                      </a:r>
                      <a:r>
                        <a:rPr sz="2800" spc="-60" dirty="0">
                          <a:latin typeface="Microsoft Sans Serif" panose="020B0604020202020204"/>
                          <a:cs typeface="Microsoft Sans Serif" panose="020B0604020202020204"/>
                        </a:rPr>
                        <a:t>s</a:t>
                      </a:r>
                      <a:r>
                        <a:rPr sz="2800" dirty="0">
                          <a:latin typeface="Microsoft Sans Serif" panose="020B0604020202020204"/>
                          <a:cs typeface="Microsoft Sans Serif" panose="020B0604020202020204"/>
                        </a:rPr>
                        <a:t>,</a:t>
                      </a:r>
                      <a:r>
                        <a:rPr sz="2800" spc="20" dirty="0"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2800" spc="-145" dirty="0">
                          <a:latin typeface="Microsoft Sans Serif" panose="020B0604020202020204"/>
                          <a:cs typeface="Microsoft Sans Serif" panose="020B0604020202020204"/>
                        </a:rPr>
                        <a:t>T</a:t>
                      </a:r>
                      <a:r>
                        <a:rPr sz="2800" spc="-65" dirty="0">
                          <a:latin typeface="Microsoft Sans Serif" panose="020B0604020202020204"/>
                          <a:cs typeface="Microsoft Sans Serif" panose="020B0604020202020204"/>
                        </a:rPr>
                        <a:t>w</a:t>
                      </a:r>
                      <a:r>
                        <a:rPr sz="2800" dirty="0">
                          <a:latin typeface="Microsoft Sans Serif" panose="020B0604020202020204"/>
                          <a:cs typeface="Microsoft Sans Serif" panose="020B0604020202020204"/>
                        </a:rPr>
                        <a:t>o</a:t>
                      </a:r>
                      <a:r>
                        <a:rPr sz="2800" dirty="0">
                          <a:latin typeface="Microsoft Sans Serif" panose="020B0604020202020204"/>
                          <a:cs typeface="Microsoft Sans Serif" panose="020B0604020202020204"/>
                        </a:rPr>
                        <a:t>-</a:t>
                      </a:r>
                      <a:r>
                        <a:rPr sz="2800" dirty="0">
                          <a:latin typeface="Microsoft Sans Serif" panose="020B0604020202020204"/>
                          <a:cs typeface="Microsoft Sans Serif" panose="020B0604020202020204"/>
                        </a:rPr>
                        <a:t>Dim</a:t>
                      </a:r>
                      <a:r>
                        <a:rPr sz="2800" spc="5" dirty="0">
                          <a:latin typeface="Microsoft Sans Serif" panose="020B0604020202020204"/>
                          <a:cs typeface="Microsoft Sans Serif" panose="020B0604020202020204"/>
                        </a:rPr>
                        <a:t>e</a:t>
                      </a:r>
                      <a:r>
                        <a:rPr sz="2800" dirty="0">
                          <a:latin typeface="Microsoft Sans Serif" panose="020B0604020202020204"/>
                          <a:cs typeface="Microsoft Sans Serif" panose="020B0604020202020204"/>
                        </a:rPr>
                        <a:t>nsi</a:t>
                      </a:r>
                      <a:r>
                        <a:rPr sz="2800" spc="10" dirty="0">
                          <a:latin typeface="Microsoft Sans Serif" panose="020B0604020202020204"/>
                          <a:cs typeface="Microsoft Sans Serif" panose="020B0604020202020204"/>
                        </a:rPr>
                        <a:t>o</a:t>
                      </a:r>
                      <a:r>
                        <a:rPr sz="2800" dirty="0">
                          <a:latin typeface="Microsoft Sans Serif" panose="020B0604020202020204"/>
                          <a:cs typeface="Microsoft Sans Serif" panose="020B0604020202020204"/>
                        </a:rPr>
                        <a:t>n</a:t>
                      </a:r>
                      <a:r>
                        <a:rPr sz="2800" spc="5" dirty="0">
                          <a:latin typeface="Microsoft Sans Serif" panose="020B0604020202020204"/>
                          <a:cs typeface="Microsoft Sans Serif" panose="020B0604020202020204"/>
                        </a:rPr>
                        <a:t>a</a:t>
                      </a:r>
                      <a:r>
                        <a:rPr sz="2800" dirty="0">
                          <a:latin typeface="Microsoft Sans Serif" panose="020B0604020202020204"/>
                          <a:cs typeface="Microsoft Sans Serif" panose="020B0604020202020204"/>
                        </a:rPr>
                        <a:t>l</a:t>
                      </a:r>
                      <a:r>
                        <a:rPr sz="2800" spc="25" dirty="0"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2800" spc="10" dirty="0">
                          <a:latin typeface="Microsoft Sans Serif" panose="020B0604020202020204"/>
                          <a:cs typeface="Microsoft Sans Serif" panose="020B0604020202020204"/>
                        </a:rPr>
                        <a:t>A</a:t>
                      </a:r>
                      <a:r>
                        <a:rPr sz="2800" dirty="0">
                          <a:latin typeface="Microsoft Sans Serif" panose="020B0604020202020204"/>
                          <a:cs typeface="Microsoft Sans Serif" panose="020B0604020202020204"/>
                        </a:rPr>
                        <a:t>r</a:t>
                      </a:r>
                      <a:r>
                        <a:rPr sz="2800" spc="-15" dirty="0">
                          <a:latin typeface="Microsoft Sans Serif" panose="020B0604020202020204"/>
                          <a:cs typeface="Microsoft Sans Serif" panose="020B0604020202020204"/>
                        </a:rPr>
                        <a:t>r</a:t>
                      </a:r>
                      <a:r>
                        <a:rPr sz="2800" spc="-55" dirty="0">
                          <a:latin typeface="Microsoft Sans Serif" panose="020B0604020202020204"/>
                          <a:cs typeface="Microsoft Sans Serif" panose="020B0604020202020204"/>
                        </a:rPr>
                        <a:t>a</a:t>
                      </a:r>
                      <a:r>
                        <a:rPr sz="2800" spc="-185" dirty="0">
                          <a:latin typeface="Microsoft Sans Serif" panose="020B0604020202020204"/>
                          <a:cs typeface="Microsoft Sans Serif" panose="020B0604020202020204"/>
                        </a:rPr>
                        <a:t>y</a:t>
                      </a:r>
                      <a:r>
                        <a:rPr sz="2800" dirty="0">
                          <a:latin typeface="Microsoft Sans Serif" panose="020B0604020202020204"/>
                          <a:cs typeface="Microsoft Sans Serif" panose="020B0604020202020204"/>
                        </a:rPr>
                        <a:t>,</a:t>
                      </a:r>
                      <a:r>
                        <a:rPr sz="2800" spc="25" dirty="0"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2800" dirty="0">
                          <a:latin typeface="Microsoft Sans Serif" panose="020B0604020202020204"/>
                          <a:cs typeface="Microsoft Sans Serif" panose="020B0604020202020204"/>
                        </a:rPr>
                        <a:t>A</a:t>
                      </a:r>
                      <a:r>
                        <a:rPr sz="2800" spc="5" dirty="0">
                          <a:latin typeface="Microsoft Sans Serif" panose="020B0604020202020204"/>
                          <a:cs typeface="Microsoft Sans Serif" panose="020B0604020202020204"/>
                        </a:rPr>
                        <a:t>d</a:t>
                      </a:r>
                      <a:r>
                        <a:rPr sz="2800" dirty="0">
                          <a:latin typeface="Microsoft Sans Serif" panose="020B0604020202020204"/>
                          <a:cs typeface="Microsoft Sans Serif" panose="020B0604020202020204"/>
                        </a:rPr>
                        <a:t>d</a:t>
                      </a:r>
                      <a:r>
                        <a:rPr sz="2800" spc="5" dirty="0">
                          <a:latin typeface="Microsoft Sans Serif" panose="020B0604020202020204"/>
                          <a:cs typeface="Microsoft Sans Serif" panose="020B0604020202020204"/>
                        </a:rPr>
                        <a:t>r</a:t>
                      </a:r>
                      <a:r>
                        <a:rPr sz="2800" spc="5" dirty="0">
                          <a:latin typeface="Microsoft Sans Serif" panose="020B0604020202020204"/>
                          <a:cs typeface="Microsoft Sans Serif" panose="020B0604020202020204"/>
                        </a:rPr>
                        <a:t>e</a:t>
                      </a:r>
                      <a:r>
                        <a:rPr sz="2800" dirty="0">
                          <a:latin typeface="Microsoft Sans Serif" panose="020B0604020202020204"/>
                          <a:cs typeface="Microsoft Sans Serif" panose="020B0604020202020204"/>
                        </a:rPr>
                        <a:t>ss  </a:t>
                      </a:r>
                      <a:r>
                        <a:rPr sz="2800" spc="-150" dirty="0">
                          <a:latin typeface="Microsoft Sans Serif" panose="020B0604020202020204"/>
                          <a:cs typeface="Microsoft Sans Serif" panose="020B0604020202020204"/>
                        </a:rPr>
                        <a:t>Calculation,</a:t>
                      </a:r>
                      <a:r>
                        <a:rPr sz="2800" spc="20" dirty="0"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2800" spc="-145" dirty="0">
                          <a:latin typeface="Microsoft Sans Serif" panose="020B0604020202020204"/>
                          <a:cs typeface="Microsoft Sans Serif" panose="020B0604020202020204"/>
                        </a:rPr>
                        <a:t>Dynamically</a:t>
                      </a:r>
                      <a:r>
                        <a:rPr sz="2800" spc="25" dirty="0"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2800" spc="-105" dirty="0">
                          <a:latin typeface="Microsoft Sans Serif" panose="020B0604020202020204"/>
                          <a:cs typeface="Microsoft Sans Serif" panose="020B0604020202020204"/>
                        </a:rPr>
                        <a:t>Allocated</a:t>
                      </a:r>
                      <a:r>
                        <a:rPr sz="2800" spc="35" dirty="0"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2800" spc="-140" dirty="0">
                          <a:latin typeface="Microsoft Sans Serif" panose="020B0604020202020204"/>
                          <a:cs typeface="Microsoft Sans Serif" panose="020B0604020202020204"/>
                        </a:rPr>
                        <a:t>Arrays, </a:t>
                      </a:r>
                      <a:r>
                        <a:rPr sz="2800" spc="-135" dirty="0">
                          <a:latin typeface="Microsoft Sans Serif" panose="020B0604020202020204"/>
                          <a:cs typeface="Microsoft Sans Serif" panose="020B0604020202020204"/>
                        </a:rPr>
                        <a:t> Abstract</a:t>
                      </a:r>
                      <a:r>
                        <a:rPr sz="2800" spc="25" dirty="0"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2800" spc="-100" dirty="0">
                          <a:latin typeface="Microsoft Sans Serif" panose="020B0604020202020204"/>
                          <a:cs typeface="Microsoft Sans Serif" panose="020B0604020202020204"/>
                        </a:rPr>
                        <a:t>Data</a:t>
                      </a:r>
                      <a:r>
                        <a:rPr sz="2800" spc="40" dirty="0"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2800" spc="-245" dirty="0">
                          <a:latin typeface="Microsoft Sans Serif" panose="020B0604020202020204"/>
                          <a:cs typeface="Microsoft Sans Serif" panose="020B0604020202020204"/>
                        </a:rPr>
                        <a:t>Types,</a:t>
                      </a:r>
                      <a:r>
                        <a:rPr sz="2800" spc="30" dirty="0"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2800" spc="-210" dirty="0">
                          <a:latin typeface="Microsoft Sans Serif" panose="020B0604020202020204"/>
                          <a:cs typeface="Microsoft Sans Serif" panose="020B0604020202020204"/>
                        </a:rPr>
                        <a:t>Polynomials,</a:t>
                      </a:r>
                      <a:r>
                        <a:rPr sz="2800" spc="25" dirty="0"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2800" spc="-40" dirty="0">
                          <a:latin typeface="Microsoft Sans Serif" panose="020B0604020202020204"/>
                          <a:cs typeface="Microsoft Sans Serif" panose="020B0604020202020204"/>
                        </a:rPr>
                        <a:t>Matrix</a:t>
                      </a:r>
                      <a:r>
                        <a:rPr sz="2800" spc="55" dirty="0"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2800" spc="-95" dirty="0">
                          <a:latin typeface="Microsoft Sans Serif" panose="020B0604020202020204"/>
                          <a:cs typeface="Microsoft Sans Serif" panose="020B0604020202020204"/>
                        </a:rPr>
                        <a:t>Addition </a:t>
                      </a:r>
                      <a:r>
                        <a:rPr sz="2800" spc="-730" dirty="0"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2800" spc="-120" dirty="0">
                          <a:latin typeface="Microsoft Sans Serif" panose="020B0604020202020204"/>
                          <a:cs typeface="Microsoft Sans Serif" panose="020B0604020202020204"/>
                        </a:rPr>
                        <a:t>and</a:t>
                      </a:r>
                      <a:r>
                        <a:rPr sz="2800" spc="20" dirty="0"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2800" spc="-140" dirty="0">
                          <a:latin typeface="Microsoft Sans Serif" panose="020B0604020202020204"/>
                          <a:cs typeface="Microsoft Sans Serif" panose="020B0604020202020204"/>
                        </a:rPr>
                        <a:t>Multiplications,</a:t>
                      </a:r>
                      <a:r>
                        <a:rPr sz="2800" spc="40" dirty="0"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2800" spc="-185" dirty="0">
                          <a:latin typeface="Microsoft Sans Serif" panose="020B0604020202020204"/>
                          <a:cs typeface="Microsoft Sans Serif" panose="020B0604020202020204"/>
                        </a:rPr>
                        <a:t>Sparse</a:t>
                      </a:r>
                      <a:r>
                        <a:rPr sz="2800" spc="30" dirty="0"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2800" spc="-40" dirty="0">
                          <a:latin typeface="Microsoft Sans Serif" panose="020B0604020202020204"/>
                          <a:cs typeface="Microsoft Sans Serif" panose="020B0604020202020204"/>
                        </a:rPr>
                        <a:t>Matrix</a:t>
                      </a:r>
                      <a:endParaRPr sz="28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vMerge="1"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50" dirty="0"/>
              <a:t>S</a:t>
            </a:r>
            <a:r>
              <a:rPr spc="-75" dirty="0"/>
              <a:t>c</a:t>
            </a:r>
            <a:r>
              <a:rPr spc="-120" dirty="0"/>
              <a:t>h</a:t>
            </a:r>
            <a:r>
              <a:rPr spc="-105" dirty="0"/>
              <a:t>oo</a:t>
            </a:r>
            <a:r>
              <a:rPr spc="-85" dirty="0"/>
              <a:t>l</a:t>
            </a:r>
            <a:r>
              <a:rPr spc="-60" dirty="0"/>
              <a:t> </a:t>
            </a:r>
            <a:r>
              <a:rPr spc="-70" dirty="0"/>
              <a:t>of</a:t>
            </a:r>
            <a:r>
              <a:rPr spc="-50" dirty="0"/>
              <a:t> </a:t>
            </a:r>
            <a:r>
              <a:rPr spc="-45" dirty="0"/>
              <a:t>C</a:t>
            </a:r>
            <a:r>
              <a:rPr spc="-90" dirty="0"/>
              <a:t>o</a:t>
            </a:r>
            <a:r>
              <a:rPr spc="-155" dirty="0"/>
              <a:t>m</a:t>
            </a:r>
            <a:r>
              <a:rPr spc="-105" dirty="0"/>
              <a:t>p</a:t>
            </a:r>
            <a:r>
              <a:rPr spc="-130" dirty="0"/>
              <a:t>u</a:t>
            </a:r>
            <a:r>
              <a:rPr spc="-105" dirty="0"/>
              <a:t>t</a:t>
            </a:r>
            <a:r>
              <a:rPr spc="-114" dirty="0"/>
              <a:t>e</a:t>
            </a:r>
            <a:r>
              <a:rPr spc="-110" dirty="0"/>
              <a:t>r</a:t>
            </a:r>
            <a:r>
              <a:rPr spc="-90" dirty="0"/>
              <a:t> </a:t>
            </a:r>
            <a:r>
              <a:rPr spc="-60" dirty="0"/>
              <a:t>E</a:t>
            </a:r>
            <a:r>
              <a:rPr spc="-80" dirty="0"/>
              <a:t>n</a:t>
            </a:r>
            <a:r>
              <a:rPr spc="-95" dirty="0"/>
              <a:t>g</a:t>
            </a:r>
            <a:r>
              <a:rPr spc="-75" dirty="0"/>
              <a:t>i</a:t>
            </a:r>
            <a:r>
              <a:rPr spc="-135" dirty="0"/>
              <a:t>n</a:t>
            </a:r>
            <a:r>
              <a:rPr spc="-130" dirty="0"/>
              <a:t>e</a:t>
            </a:r>
            <a:r>
              <a:rPr spc="-114" dirty="0"/>
              <a:t>e</a:t>
            </a:r>
            <a:r>
              <a:rPr spc="-135" dirty="0"/>
              <a:t>r</a:t>
            </a:r>
            <a:r>
              <a:rPr spc="-100" dirty="0"/>
              <a:t>i</a:t>
            </a:r>
            <a:r>
              <a:rPr spc="-135" dirty="0"/>
              <a:t>n</a:t>
            </a:r>
            <a:r>
              <a:rPr spc="-60" dirty="0"/>
              <a:t>g</a:t>
            </a:r>
            <a:endParaRPr spc="-60" dirty="0"/>
          </a:p>
        </p:txBody>
      </p:sp>
      <p:sp>
        <p:nvSpPr>
          <p:cNvPr id="8" name="object 8"/>
          <p:cNvSpPr txBox="1"/>
          <p:nvPr/>
        </p:nvSpPr>
        <p:spPr>
          <a:xfrm>
            <a:off x="212547" y="1265682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36" y="369773"/>
            <a:ext cx="565277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>
                <a:solidFill>
                  <a:srgbClr val="000000"/>
                </a:solidFill>
              </a:rPr>
              <a:t>Basic</a:t>
            </a:r>
            <a:r>
              <a:rPr sz="4300" spc="-40" dirty="0">
                <a:solidFill>
                  <a:srgbClr val="000000"/>
                </a:solidFill>
              </a:rPr>
              <a:t> </a:t>
            </a:r>
            <a:r>
              <a:rPr sz="4300" spc="-15" dirty="0">
                <a:solidFill>
                  <a:srgbClr val="000000"/>
                </a:solidFill>
              </a:rPr>
              <a:t>Operation</a:t>
            </a:r>
            <a:r>
              <a:rPr sz="4300" spc="-40" dirty="0">
                <a:solidFill>
                  <a:srgbClr val="000000"/>
                </a:solidFill>
              </a:rPr>
              <a:t> </a:t>
            </a:r>
            <a:r>
              <a:rPr sz="4300" spc="5" dirty="0">
                <a:solidFill>
                  <a:srgbClr val="000000"/>
                </a:solidFill>
              </a:rPr>
              <a:t>cont…</a:t>
            </a:r>
            <a:endParaRPr sz="43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153400" y="537044"/>
            <a:ext cx="928395" cy="68215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472882" y="1508125"/>
          <a:ext cx="4396105" cy="4957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2190"/>
                <a:gridCol w="3356610"/>
              </a:tblGrid>
              <a:tr h="412286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i="1" spc="-17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Reversing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826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93B6D2"/>
                      </a:solidFill>
                      <a:prstDash val="solid"/>
                    </a:lnB>
                    <a:solidFill>
                      <a:srgbClr val="DD80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93B6D2"/>
                      </a:solidFill>
                      <a:prstDash val="solid"/>
                    </a:lnB>
                  </a:tcPr>
                </a:tc>
              </a:tr>
              <a:tr h="4524375">
                <a:tc gridSpan="2">
                  <a:txBody>
                    <a:bodyPr/>
                    <a:lstStyle/>
                    <a:p>
                      <a:pPr marL="92075" marR="83185" algn="just">
                        <a:lnSpc>
                          <a:spcPct val="120000"/>
                        </a:lnSpc>
                        <a:spcBef>
                          <a:spcPts val="120"/>
                        </a:spcBef>
                      </a:pPr>
                      <a:r>
                        <a:rPr sz="1500" spc="-10" dirty="0">
                          <a:latin typeface="Cambria" panose="02040503050406030204"/>
                          <a:cs typeface="Cambria" panose="02040503050406030204"/>
                        </a:rPr>
                        <a:t>Reversing refers to reversing </a:t>
                      </a:r>
                      <a:r>
                        <a:rPr sz="1500" spc="-5" dirty="0">
                          <a:latin typeface="Cambria" panose="02040503050406030204"/>
                          <a:cs typeface="Cambria" panose="02040503050406030204"/>
                        </a:rPr>
                        <a:t>the </a:t>
                      </a:r>
                      <a:r>
                        <a:rPr sz="1500" dirty="0">
                          <a:latin typeface="Cambria" panose="02040503050406030204"/>
                          <a:cs typeface="Cambria" panose="02040503050406030204"/>
                        </a:rPr>
                        <a:t>elements in </a:t>
                      </a:r>
                      <a:r>
                        <a:rPr sz="1500" spc="-5" dirty="0">
                          <a:latin typeface="Cambria" panose="02040503050406030204"/>
                          <a:cs typeface="Cambria" panose="02040503050406030204"/>
                        </a:rPr>
                        <a:t>the </a:t>
                      </a:r>
                      <a:r>
                        <a:rPr sz="15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500" spc="-15" dirty="0">
                          <a:latin typeface="Cambria" panose="02040503050406030204"/>
                          <a:cs typeface="Cambria" panose="02040503050406030204"/>
                        </a:rPr>
                        <a:t>array by </a:t>
                      </a:r>
                      <a:r>
                        <a:rPr sz="1500" spc="-10" dirty="0">
                          <a:latin typeface="Cambria" panose="02040503050406030204"/>
                          <a:cs typeface="Cambria" panose="02040503050406030204"/>
                        </a:rPr>
                        <a:t>swapping </a:t>
                      </a:r>
                      <a:r>
                        <a:rPr sz="1500" spc="-5" dirty="0">
                          <a:latin typeface="Cambria" panose="02040503050406030204"/>
                          <a:cs typeface="Cambria" panose="02040503050406030204"/>
                        </a:rPr>
                        <a:t>the </a:t>
                      </a:r>
                      <a:r>
                        <a:rPr sz="1500" dirty="0">
                          <a:latin typeface="Cambria" panose="02040503050406030204"/>
                          <a:cs typeface="Cambria" panose="02040503050406030204"/>
                        </a:rPr>
                        <a:t>elements. </a:t>
                      </a:r>
                      <a:r>
                        <a:rPr sz="1500" spc="-10" dirty="0">
                          <a:latin typeface="Cambria" panose="02040503050406030204"/>
                          <a:cs typeface="Cambria" panose="02040503050406030204"/>
                        </a:rPr>
                        <a:t>Swapping </a:t>
                      </a:r>
                      <a:r>
                        <a:rPr sz="1500" dirty="0">
                          <a:latin typeface="Cambria" panose="02040503050406030204"/>
                          <a:cs typeface="Cambria" panose="02040503050406030204"/>
                        </a:rPr>
                        <a:t>should </a:t>
                      </a:r>
                      <a:r>
                        <a:rPr sz="1500" spc="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500" spc="-5" dirty="0">
                          <a:latin typeface="Cambria" panose="02040503050406030204"/>
                          <a:cs typeface="Cambria" panose="02040503050406030204"/>
                        </a:rPr>
                        <a:t>be</a:t>
                      </a:r>
                      <a:r>
                        <a:rPr sz="1500" spc="-1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500" spc="-5" dirty="0">
                          <a:latin typeface="Cambria" panose="02040503050406030204"/>
                          <a:cs typeface="Cambria" panose="02040503050406030204"/>
                        </a:rPr>
                        <a:t>done</a:t>
                      </a:r>
                      <a:r>
                        <a:rPr sz="1500" spc="2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500" spc="-10" dirty="0">
                          <a:latin typeface="Cambria" panose="02040503050406030204"/>
                          <a:cs typeface="Cambria" panose="02040503050406030204"/>
                        </a:rPr>
                        <a:t>only </a:t>
                      </a:r>
                      <a:r>
                        <a:rPr sz="1500" dirty="0">
                          <a:latin typeface="Cambria" panose="02040503050406030204"/>
                          <a:cs typeface="Cambria" panose="02040503050406030204"/>
                        </a:rPr>
                        <a:t>half</a:t>
                      </a:r>
                      <a:r>
                        <a:rPr sz="1500" spc="-1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500" spc="-5" dirty="0">
                          <a:latin typeface="Cambria" panose="02040503050406030204"/>
                          <a:cs typeface="Cambria" panose="02040503050406030204"/>
                        </a:rPr>
                        <a:t>times</a:t>
                      </a:r>
                      <a:r>
                        <a:rPr sz="1500" spc="1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500" spc="-5" dirty="0">
                          <a:latin typeface="Cambria" panose="02040503050406030204"/>
                          <a:cs typeface="Cambria" panose="02040503050406030204"/>
                        </a:rPr>
                        <a:t>of the</a:t>
                      </a:r>
                      <a:r>
                        <a:rPr sz="15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500" spc="-15" dirty="0">
                          <a:latin typeface="Cambria" panose="02040503050406030204"/>
                          <a:cs typeface="Cambria" panose="02040503050406030204"/>
                        </a:rPr>
                        <a:t>array</a:t>
                      </a:r>
                      <a:r>
                        <a:rPr sz="1500" spc="-1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500" dirty="0">
                          <a:latin typeface="Cambria" panose="02040503050406030204"/>
                          <a:cs typeface="Cambria" panose="02040503050406030204"/>
                        </a:rPr>
                        <a:t>size</a:t>
                      </a:r>
                      <a:endParaRPr sz="15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2075" marR="84455" algn="just">
                        <a:lnSpc>
                          <a:spcPct val="120000"/>
                        </a:lnSpc>
                      </a:pPr>
                      <a:r>
                        <a:rPr sz="1500" spc="-5" dirty="0">
                          <a:latin typeface="Cambria" panose="02040503050406030204"/>
                          <a:cs typeface="Cambria" panose="02040503050406030204"/>
                        </a:rPr>
                        <a:t>Consider</a:t>
                      </a:r>
                      <a:r>
                        <a:rPr sz="15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500" spc="-5" dirty="0">
                          <a:latin typeface="Cambria" panose="02040503050406030204"/>
                          <a:cs typeface="Cambria" panose="02040503050406030204"/>
                        </a:rPr>
                        <a:t>LA</a:t>
                      </a:r>
                      <a:r>
                        <a:rPr sz="1500" dirty="0">
                          <a:latin typeface="Cambria" panose="02040503050406030204"/>
                          <a:cs typeface="Cambria" panose="02040503050406030204"/>
                        </a:rPr>
                        <a:t> is</a:t>
                      </a:r>
                      <a:r>
                        <a:rPr sz="1500" spc="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500" dirty="0">
                          <a:latin typeface="Cambria" panose="02040503050406030204"/>
                          <a:cs typeface="Cambria" panose="02040503050406030204"/>
                        </a:rPr>
                        <a:t>a</a:t>
                      </a:r>
                      <a:r>
                        <a:rPr sz="1500" spc="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500" spc="-5" dirty="0">
                          <a:latin typeface="Cambria" panose="02040503050406030204"/>
                          <a:cs typeface="Cambria" panose="02040503050406030204"/>
                        </a:rPr>
                        <a:t>linear</a:t>
                      </a:r>
                      <a:r>
                        <a:rPr sz="15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500" spc="-15" dirty="0">
                          <a:latin typeface="Cambria" panose="02040503050406030204"/>
                          <a:cs typeface="Cambria" panose="02040503050406030204"/>
                        </a:rPr>
                        <a:t>array</a:t>
                      </a:r>
                      <a:r>
                        <a:rPr sz="1500" spc="-1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500" spc="-5" dirty="0">
                          <a:latin typeface="Cambria" panose="02040503050406030204"/>
                          <a:cs typeface="Cambria" panose="02040503050406030204"/>
                        </a:rPr>
                        <a:t>with</a:t>
                      </a:r>
                      <a:r>
                        <a:rPr sz="1500" spc="32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500" dirty="0">
                          <a:latin typeface="Cambria" panose="02040503050406030204"/>
                          <a:cs typeface="Cambria" panose="02040503050406030204"/>
                        </a:rPr>
                        <a:t>N</a:t>
                      </a:r>
                      <a:r>
                        <a:rPr sz="1500" spc="33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500" dirty="0">
                          <a:latin typeface="Cambria" panose="02040503050406030204"/>
                          <a:cs typeface="Cambria" panose="02040503050406030204"/>
                        </a:rPr>
                        <a:t>elements. </a:t>
                      </a:r>
                      <a:r>
                        <a:rPr sz="1500" spc="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500" spc="-15" dirty="0">
                          <a:latin typeface="Cambria" panose="02040503050406030204"/>
                          <a:cs typeface="Cambria" panose="02040503050406030204"/>
                        </a:rPr>
                        <a:t>Write</a:t>
                      </a:r>
                      <a:r>
                        <a:rPr sz="1500" spc="-1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500" spc="-5" dirty="0">
                          <a:latin typeface="Cambria" panose="02040503050406030204"/>
                          <a:cs typeface="Cambria" panose="02040503050406030204"/>
                        </a:rPr>
                        <a:t>the</a:t>
                      </a:r>
                      <a:r>
                        <a:rPr sz="15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500" spc="-5" dirty="0">
                          <a:latin typeface="Cambria" panose="02040503050406030204"/>
                          <a:cs typeface="Cambria" panose="02040503050406030204"/>
                        </a:rPr>
                        <a:t>algorithm</a:t>
                      </a:r>
                      <a:r>
                        <a:rPr sz="15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500" spc="-10" dirty="0">
                          <a:latin typeface="Cambria" panose="02040503050406030204"/>
                          <a:cs typeface="Cambria" panose="02040503050406030204"/>
                        </a:rPr>
                        <a:t>to</a:t>
                      </a:r>
                      <a:r>
                        <a:rPr sz="1500" spc="-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500" spc="-10" dirty="0">
                          <a:latin typeface="Cambria" panose="02040503050406030204"/>
                          <a:cs typeface="Cambria" panose="02040503050406030204"/>
                        </a:rPr>
                        <a:t>reverse</a:t>
                      </a:r>
                      <a:r>
                        <a:rPr sz="1500" spc="-5" dirty="0">
                          <a:latin typeface="Cambria" panose="02040503050406030204"/>
                          <a:cs typeface="Cambria" panose="02040503050406030204"/>
                        </a:rPr>
                        <a:t> the</a:t>
                      </a:r>
                      <a:r>
                        <a:rPr sz="1500" dirty="0">
                          <a:latin typeface="Cambria" panose="02040503050406030204"/>
                          <a:cs typeface="Cambria" panose="02040503050406030204"/>
                        </a:rPr>
                        <a:t> elements</a:t>
                      </a:r>
                      <a:r>
                        <a:rPr sz="1500" spc="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500" dirty="0">
                          <a:latin typeface="Cambria" panose="02040503050406030204"/>
                          <a:cs typeface="Cambria" panose="02040503050406030204"/>
                        </a:rPr>
                        <a:t>and </a:t>
                      </a:r>
                      <a:r>
                        <a:rPr sz="1500" spc="-32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500" dirty="0">
                          <a:latin typeface="Cambria" panose="02040503050406030204"/>
                          <a:cs typeface="Cambria" panose="02040503050406030204"/>
                        </a:rPr>
                        <a:t>print</a:t>
                      </a:r>
                      <a:r>
                        <a:rPr sz="1500" spc="-2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500" dirty="0">
                          <a:latin typeface="Cambria" panose="02040503050406030204"/>
                          <a:cs typeface="Cambria" panose="02040503050406030204"/>
                        </a:rPr>
                        <a:t>each element</a:t>
                      </a:r>
                      <a:r>
                        <a:rPr sz="1500" spc="1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500" spc="-5" dirty="0">
                          <a:latin typeface="Cambria" panose="02040503050406030204"/>
                          <a:cs typeface="Cambria" panose="02040503050406030204"/>
                        </a:rPr>
                        <a:t>of</a:t>
                      </a:r>
                      <a:r>
                        <a:rPr sz="15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500" spc="-5" dirty="0">
                          <a:latin typeface="Cambria" panose="02040503050406030204"/>
                          <a:cs typeface="Cambria" panose="02040503050406030204"/>
                        </a:rPr>
                        <a:t>LA</a:t>
                      </a:r>
                      <a:endParaRPr sz="15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76225" indent="-184785">
                        <a:lnSpc>
                          <a:spcPct val="100000"/>
                        </a:lnSpc>
                        <a:buAutoNum type="arabicPeriod"/>
                        <a:tabLst>
                          <a:tab pos="276860" algn="l"/>
                        </a:tabLst>
                      </a:pPr>
                      <a:r>
                        <a:rPr sz="1500" spc="-5" dirty="0">
                          <a:latin typeface="Cambria" panose="02040503050406030204"/>
                          <a:cs typeface="Cambria" panose="02040503050406030204"/>
                        </a:rPr>
                        <a:t>Start</a:t>
                      </a:r>
                      <a:endParaRPr sz="15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500" b="1" spc="-5" dirty="0">
                          <a:latin typeface="Cambria" panose="02040503050406030204"/>
                          <a:cs typeface="Cambria" panose="02040503050406030204"/>
                        </a:rPr>
                        <a:t>/*</a:t>
                      </a:r>
                      <a:r>
                        <a:rPr sz="1500" b="1" spc="-3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500" b="1" spc="-10" dirty="0">
                          <a:latin typeface="Cambria" panose="02040503050406030204"/>
                          <a:cs typeface="Cambria" panose="02040503050406030204"/>
                        </a:rPr>
                        <a:t>Assignment</a:t>
                      </a:r>
                      <a:r>
                        <a:rPr sz="1500" b="1" spc="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500" b="1" dirty="0">
                          <a:latin typeface="Cambria" panose="02040503050406030204"/>
                          <a:cs typeface="Cambria" panose="02040503050406030204"/>
                        </a:rPr>
                        <a:t>2</a:t>
                      </a:r>
                      <a:r>
                        <a:rPr sz="1500" b="1" spc="-2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500" b="1" spc="5" dirty="0">
                          <a:latin typeface="Cambria" panose="02040503050406030204"/>
                          <a:cs typeface="Cambria" panose="02040503050406030204"/>
                        </a:rPr>
                        <a:t>*/</a:t>
                      </a:r>
                      <a:endParaRPr sz="15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276225" indent="-184785">
                        <a:lnSpc>
                          <a:spcPct val="100000"/>
                        </a:lnSpc>
                        <a:spcBef>
                          <a:spcPts val="360"/>
                        </a:spcBef>
                        <a:buAutoNum type="arabicPeriod" startAt="2"/>
                        <a:tabLst>
                          <a:tab pos="276860" algn="l"/>
                        </a:tabLst>
                      </a:pPr>
                      <a:r>
                        <a:rPr sz="1500" spc="-10" dirty="0">
                          <a:latin typeface="Cambria" panose="02040503050406030204"/>
                          <a:cs typeface="Cambria" panose="02040503050406030204"/>
                        </a:rPr>
                        <a:t>Stop</a:t>
                      </a:r>
                      <a:endParaRPr sz="15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93B6D2"/>
                      </a:solidFill>
                      <a:prstDash val="solid"/>
                    </a:lnL>
                    <a:lnR w="12700">
                      <a:solidFill>
                        <a:srgbClr val="93B6D2"/>
                      </a:solidFill>
                      <a:prstDash val="solid"/>
                    </a:lnR>
                    <a:lnT w="12700">
                      <a:solidFill>
                        <a:srgbClr val="93B6D2"/>
                      </a:solidFill>
                      <a:prstDash val="solid"/>
                    </a:lnT>
                    <a:lnB w="12700">
                      <a:solidFill>
                        <a:srgbClr val="93B6D2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9850" y="1279525"/>
          <a:ext cx="4362450" cy="518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775"/>
                <a:gridCol w="451484"/>
                <a:gridCol w="3406140"/>
              </a:tblGrid>
              <a:tr h="240785">
                <a:tc>
                  <a:txBody>
                    <a:bodyPr/>
                    <a:lstStyle/>
                    <a:p>
                      <a:pPr marL="109220">
                        <a:lnSpc>
                          <a:spcPts val="1430"/>
                        </a:lnSpc>
                      </a:pPr>
                      <a:r>
                        <a:rPr sz="1200" b="1" spc="-4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20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R w="7620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D8046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76200">
                      <a:solidFill>
                        <a:srgbClr val="FFFFFF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hMerge="1">
                  <a:tcPr marL="0" marR="0" marT="0" marB="0"/>
                </a:tc>
              </a:tr>
              <a:tr h="410025"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i="1" spc="-9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Merging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93B6D2"/>
                      </a:solidFill>
                      <a:prstDash val="solid"/>
                    </a:lnB>
                    <a:solidFill>
                      <a:srgbClr val="DD8046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93B6D2"/>
                      </a:solidFill>
                      <a:prstDash val="solid"/>
                    </a:lnB>
                  </a:tcPr>
                </a:tc>
              </a:tr>
              <a:tr h="4524375">
                <a:tc gridSpan="3">
                  <a:txBody>
                    <a:bodyPr/>
                    <a:lstStyle/>
                    <a:p>
                      <a:pPr marL="90805" marR="85725">
                        <a:lnSpc>
                          <a:spcPct val="120000"/>
                        </a:lnSpc>
                        <a:spcBef>
                          <a:spcPts val="105"/>
                        </a:spcBef>
                      </a:pP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Merging</a:t>
                      </a:r>
                      <a:r>
                        <a:rPr sz="1600" spc="18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5" dirty="0">
                          <a:latin typeface="Cambria" panose="02040503050406030204"/>
                          <a:cs typeface="Cambria" panose="02040503050406030204"/>
                        </a:rPr>
                        <a:t>refers</a:t>
                      </a:r>
                      <a:r>
                        <a:rPr sz="1600" spc="17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to</a:t>
                      </a:r>
                      <a:r>
                        <a:rPr sz="1600" spc="19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combining</a:t>
                      </a:r>
                      <a:r>
                        <a:rPr sz="1600" spc="18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5" dirty="0">
                          <a:latin typeface="Cambria" panose="02040503050406030204"/>
                          <a:cs typeface="Cambria" panose="02040503050406030204"/>
                        </a:rPr>
                        <a:t>two</a:t>
                      </a:r>
                      <a:r>
                        <a:rPr sz="1600" spc="18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sorted</a:t>
                      </a:r>
                      <a:r>
                        <a:rPr sz="1600" spc="17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5" dirty="0">
                          <a:latin typeface="Cambria" panose="02040503050406030204"/>
                          <a:cs typeface="Cambria" panose="02040503050406030204"/>
                        </a:rPr>
                        <a:t>arrays </a:t>
                      </a:r>
                      <a:r>
                        <a:rPr sz="1600" spc="-33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into</a:t>
                      </a:r>
                      <a:r>
                        <a:rPr sz="1600" spc="-2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one sorted</a:t>
                      </a:r>
                      <a:r>
                        <a:rPr sz="1600" spc="-1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40" dirty="0">
                          <a:latin typeface="Cambria" panose="02040503050406030204"/>
                          <a:cs typeface="Cambria" panose="02040503050406030204"/>
                        </a:rPr>
                        <a:t>array.</a:t>
                      </a:r>
                      <a:r>
                        <a:rPr sz="1600" spc="2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It</a:t>
                      </a:r>
                      <a:r>
                        <a:rPr sz="1600" spc="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25" dirty="0">
                          <a:latin typeface="Cambria" panose="02040503050406030204"/>
                          <a:cs typeface="Cambria" panose="02040503050406030204"/>
                        </a:rPr>
                        <a:t>involves</a:t>
                      </a:r>
                      <a:r>
                        <a:rPr sz="1600" spc="3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2</a:t>
                      </a:r>
                      <a:r>
                        <a:rPr sz="16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steps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–</a:t>
                      </a:r>
                      <a:endParaRPr sz="16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379095" indent="-288925">
                        <a:lnSpc>
                          <a:spcPct val="100000"/>
                        </a:lnSpc>
                        <a:spcBef>
                          <a:spcPts val="385"/>
                        </a:spcBef>
                        <a:buClr>
                          <a:srgbClr val="C00000"/>
                        </a:buClr>
                        <a:buSzPct val="78000"/>
                        <a:buFont typeface="Wingdings" panose="05000000000000000000"/>
                        <a:buChar char=""/>
                        <a:tabLst>
                          <a:tab pos="379095" algn="l"/>
                          <a:tab pos="379730" algn="l"/>
                        </a:tabLst>
                      </a:pP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Sorting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the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20" dirty="0">
                          <a:latin typeface="Cambria" panose="02040503050406030204"/>
                          <a:cs typeface="Cambria" panose="02040503050406030204"/>
                        </a:rPr>
                        <a:t>arrays</a:t>
                      </a:r>
                      <a:r>
                        <a:rPr sz="1600" spc="2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that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5" dirty="0">
                          <a:latin typeface="Cambria" panose="02040503050406030204"/>
                          <a:cs typeface="Cambria" panose="02040503050406030204"/>
                        </a:rPr>
                        <a:t>are</a:t>
                      </a:r>
                      <a:r>
                        <a:rPr sz="1600" spc="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to</a:t>
                      </a:r>
                      <a:r>
                        <a:rPr sz="1600" spc="-1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be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merged</a:t>
                      </a:r>
                      <a:endParaRPr sz="16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379095" indent="-288925">
                        <a:lnSpc>
                          <a:spcPct val="100000"/>
                        </a:lnSpc>
                        <a:spcBef>
                          <a:spcPts val="385"/>
                        </a:spcBef>
                        <a:buClr>
                          <a:srgbClr val="C00000"/>
                        </a:buClr>
                        <a:buSzPct val="78000"/>
                        <a:buFont typeface="Wingdings" panose="05000000000000000000"/>
                        <a:buChar char=""/>
                        <a:tabLst>
                          <a:tab pos="379095" algn="l"/>
                          <a:tab pos="379730" algn="l"/>
                        </a:tabLst>
                      </a:pP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Adding</a:t>
                      </a:r>
                      <a:r>
                        <a:rPr sz="1600" spc="-1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the</a:t>
                      </a:r>
                      <a:r>
                        <a:rPr sz="16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sorted elements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of both </a:t>
                      </a:r>
                      <a:r>
                        <a:rPr sz="1600" spc="-20" dirty="0">
                          <a:latin typeface="Cambria" panose="02040503050406030204"/>
                          <a:cs typeface="Cambria" panose="02040503050406030204"/>
                        </a:rPr>
                        <a:t>arrays</a:t>
                      </a:r>
                      <a:r>
                        <a:rPr sz="1600" spc="1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to</a:t>
                      </a:r>
                      <a:endParaRPr sz="16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37909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a</a:t>
                      </a:r>
                      <a:r>
                        <a:rPr sz="1600" spc="-1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new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20" dirty="0">
                          <a:latin typeface="Cambria" panose="02040503050406030204"/>
                          <a:cs typeface="Cambria" panose="02040503050406030204"/>
                        </a:rPr>
                        <a:t>array</a:t>
                      </a:r>
                      <a:r>
                        <a:rPr sz="1600" spc="1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in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sorted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order</a:t>
                      </a:r>
                      <a:endParaRPr sz="16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0805" marR="84455" algn="just">
                        <a:lnSpc>
                          <a:spcPct val="120000"/>
                        </a:lnSpc>
                      </a:pP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LA1 </a:t>
                      </a:r>
                      <a:r>
                        <a:rPr sz="1600" dirty="0">
                          <a:latin typeface="Cambria" panose="02040503050406030204"/>
                          <a:cs typeface="Cambria" panose="02040503050406030204"/>
                        </a:rPr>
                        <a:t>is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a linear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array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with N elements, LA2 </a:t>
                      </a:r>
                      <a:r>
                        <a:rPr sz="1600" dirty="0">
                          <a:latin typeface="Cambria" panose="02040503050406030204"/>
                          <a:cs typeface="Cambria" panose="02040503050406030204"/>
                        </a:rPr>
                        <a:t>is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a </a:t>
                      </a:r>
                      <a:r>
                        <a:rPr sz="16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liner </a:t>
                      </a:r>
                      <a:r>
                        <a:rPr sz="1600" spc="-15" dirty="0">
                          <a:latin typeface="Cambria" panose="02040503050406030204"/>
                          <a:cs typeface="Cambria" panose="02040503050406030204"/>
                        </a:rPr>
                        <a:t>array </a:t>
                      </a:r>
                      <a:r>
                        <a:rPr sz="1600" dirty="0">
                          <a:latin typeface="Cambria" panose="02040503050406030204"/>
                          <a:cs typeface="Cambria" panose="02040503050406030204"/>
                        </a:rPr>
                        <a:t>with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M elements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and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LA3 is a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liner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5" dirty="0">
                          <a:latin typeface="Cambria" panose="02040503050406030204"/>
                          <a:cs typeface="Cambria" panose="02040503050406030204"/>
                        </a:rPr>
                        <a:t>array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with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M+N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 elements. </a:t>
                      </a:r>
                      <a:r>
                        <a:rPr sz="1600" spc="-15" dirty="0">
                          <a:latin typeface="Cambria" panose="02040503050406030204"/>
                          <a:cs typeface="Cambria" panose="02040503050406030204"/>
                        </a:rPr>
                        <a:t>Write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 the</a:t>
                      </a:r>
                      <a:r>
                        <a:rPr sz="1600" spc="33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algorithm </a:t>
                      </a:r>
                      <a:r>
                        <a:rPr sz="1600" spc="-34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to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sort LA1 &amp; LA2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and merge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LA1 &amp; LA2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into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 LA3 &amp;</a:t>
                      </a:r>
                      <a:r>
                        <a:rPr sz="16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sort LA3</a:t>
                      </a:r>
                      <a:r>
                        <a:rPr sz="1600" spc="2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and</a:t>
                      </a:r>
                      <a:r>
                        <a:rPr sz="1600" spc="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print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each</a:t>
                      </a:r>
                      <a:r>
                        <a:rPr sz="1600" spc="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element</a:t>
                      </a:r>
                      <a:r>
                        <a:rPr sz="1600" spc="-2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of</a:t>
                      </a:r>
                      <a:r>
                        <a:rPr sz="16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LA3</a:t>
                      </a:r>
                      <a:endParaRPr sz="16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87655" indent="-197485">
                        <a:lnSpc>
                          <a:spcPct val="100000"/>
                        </a:lnSpc>
                        <a:spcBef>
                          <a:spcPts val="5"/>
                        </a:spcBef>
                        <a:buAutoNum type="arabicPeriod"/>
                        <a:tabLst>
                          <a:tab pos="288290" algn="l"/>
                        </a:tabLst>
                      </a:pP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Start</a:t>
                      </a:r>
                      <a:endParaRPr sz="16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600" b="1" spc="-5" dirty="0">
                          <a:latin typeface="Cambria" panose="02040503050406030204"/>
                          <a:cs typeface="Cambria" panose="02040503050406030204"/>
                        </a:rPr>
                        <a:t>/*</a:t>
                      </a:r>
                      <a:r>
                        <a:rPr sz="1600" b="1" spc="-3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b="1" spc="-5" dirty="0">
                          <a:latin typeface="Cambria" panose="02040503050406030204"/>
                          <a:cs typeface="Cambria" panose="02040503050406030204"/>
                        </a:rPr>
                        <a:t>Assignment1 </a:t>
                      </a:r>
                      <a:r>
                        <a:rPr sz="1600" b="1" spc="-10" dirty="0">
                          <a:latin typeface="Cambria" panose="02040503050406030204"/>
                          <a:cs typeface="Cambria" panose="02040503050406030204"/>
                        </a:rPr>
                        <a:t>*/</a:t>
                      </a:r>
                      <a:endParaRPr sz="16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287655" indent="-197485">
                        <a:lnSpc>
                          <a:spcPct val="100000"/>
                        </a:lnSpc>
                        <a:spcBef>
                          <a:spcPts val="385"/>
                        </a:spcBef>
                        <a:buAutoNum type="arabicPeriod" startAt="2"/>
                        <a:tabLst>
                          <a:tab pos="288290" algn="l"/>
                        </a:tabLst>
                      </a:pP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Stop</a:t>
                      </a:r>
                      <a:endParaRPr sz="16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93B6D2"/>
                      </a:solidFill>
                      <a:prstDash val="solid"/>
                    </a:lnL>
                    <a:lnR w="12700">
                      <a:solidFill>
                        <a:srgbClr val="93B6D2"/>
                      </a:solidFill>
                      <a:prstDash val="solid"/>
                    </a:lnR>
                    <a:lnT w="12700">
                      <a:solidFill>
                        <a:srgbClr val="93B6D2"/>
                      </a:solidFill>
                      <a:prstDash val="solid"/>
                    </a:lnT>
                    <a:lnB w="12700">
                      <a:solidFill>
                        <a:srgbClr val="93B6D2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</a:tbl>
          </a:graphicData>
        </a:graphic>
      </p:graphicFrame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1543050" cy="10001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50" dirty="0"/>
              <a:t>S</a:t>
            </a:r>
            <a:r>
              <a:rPr spc="-75" dirty="0"/>
              <a:t>c</a:t>
            </a:r>
            <a:r>
              <a:rPr spc="-120" dirty="0"/>
              <a:t>h</a:t>
            </a:r>
            <a:r>
              <a:rPr spc="-105" dirty="0"/>
              <a:t>oo</a:t>
            </a:r>
            <a:r>
              <a:rPr spc="-85" dirty="0"/>
              <a:t>l</a:t>
            </a:r>
            <a:r>
              <a:rPr spc="-60" dirty="0"/>
              <a:t> </a:t>
            </a:r>
            <a:r>
              <a:rPr spc="-70" dirty="0"/>
              <a:t>of</a:t>
            </a:r>
            <a:r>
              <a:rPr spc="-50" dirty="0"/>
              <a:t> </a:t>
            </a:r>
            <a:r>
              <a:rPr spc="-45" dirty="0"/>
              <a:t>C</a:t>
            </a:r>
            <a:r>
              <a:rPr spc="-90" dirty="0"/>
              <a:t>o</a:t>
            </a:r>
            <a:r>
              <a:rPr spc="-155" dirty="0"/>
              <a:t>m</a:t>
            </a:r>
            <a:r>
              <a:rPr spc="-105" dirty="0"/>
              <a:t>p</a:t>
            </a:r>
            <a:r>
              <a:rPr spc="-130" dirty="0"/>
              <a:t>u</a:t>
            </a:r>
            <a:r>
              <a:rPr spc="-105" dirty="0"/>
              <a:t>t</a:t>
            </a:r>
            <a:r>
              <a:rPr spc="-114" dirty="0"/>
              <a:t>e</a:t>
            </a:r>
            <a:r>
              <a:rPr spc="-110" dirty="0"/>
              <a:t>r</a:t>
            </a:r>
            <a:r>
              <a:rPr spc="-90" dirty="0"/>
              <a:t> </a:t>
            </a:r>
            <a:r>
              <a:rPr spc="-60" dirty="0"/>
              <a:t>E</a:t>
            </a:r>
            <a:r>
              <a:rPr spc="-80" dirty="0"/>
              <a:t>n</a:t>
            </a:r>
            <a:r>
              <a:rPr spc="-95" dirty="0"/>
              <a:t>g</a:t>
            </a:r>
            <a:r>
              <a:rPr spc="-75" dirty="0"/>
              <a:t>i</a:t>
            </a:r>
            <a:r>
              <a:rPr spc="-135" dirty="0"/>
              <a:t>n</a:t>
            </a:r>
            <a:r>
              <a:rPr spc="-130" dirty="0"/>
              <a:t>e</a:t>
            </a:r>
            <a:r>
              <a:rPr spc="-114" dirty="0"/>
              <a:t>e</a:t>
            </a:r>
            <a:r>
              <a:rPr spc="-135" dirty="0"/>
              <a:t>r</a:t>
            </a:r>
            <a:r>
              <a:rPr spc="-100" dirty="0"/>
              <a:t>i</a:t>
            </a:r>
            <a:r>
              <a:rPr spc="-135" dirty="0"/>
              <a:t>n</a:t>
            </a:r>
            <a:r>
              <a:rPr spc="-60" dirty="0"/>
              <a:t>g</a:t>
            </a:r>
            <a:endParaRPr spc="-6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36" y="369773"/>
            <a:ext cx="321881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10" dirty="0">
                <a:solidFill>
                  <a:srgbClr val="000000"/>
                </a:solidFill>
              </a:rPr>
              <a:t>Assignments</a:t>
            </a:r>
            <a:endParaRPr sz="43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153400" y="537044"/>
            <a:ext cx="928395" cy="68215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79920" y="1279525"/>
          <a:ext cx="8782685" cy="2756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920"/>
                <a:gridCol w="737870"/>
                <a:gridCol w="3255645"/>
                <a:gridCol w="1138555"/>
                <a:gridCol w="3255645"/>
              </a:tblGrid>
              <a:tr h="240766">
                <a:tc>
                  <a:txBody>
                    <a:bodyPr/>
                    <a:lstStyle/>
                    <a:p>
                      <a:pPr>
                        <a:lnSpc>
                          <a:spcPts val="1430"/>
                        </a:lnSpc>
                      </a:pPr>
                      <a:r>
                        <a:rPr sz="1200" b="1" spc="-4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21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R w="7620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D8046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76200">
                      <a:solidFill>
                        <a:srgbClr val="FFFFFF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348767">
                <a:tc gridSpan="2"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i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As</a:t>
                      </a:r>
                      <a:r>
                        <a:rPr sz="1400" i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si</a:t>
                      </a:r>
                      <a:r>
                        <a:rPr sz="1400" i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g</a:t>
                      </a:r>
                      <a:r>
                        <a:rPr sz="1400" i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nmen</a:t>
                      </a:r>
                      <a:r>
                        <a:rPr sz="1400" i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1400" i="1" spc="-4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i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3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826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93B6D2"/>
                      </a:solidFill>
                      <a:prstDash val="solid"/>
                    </a:lnB>
                    <a:solidFill>
                      <a:srgbClr val="DD8046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93B6D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i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As</a:t>
                      </a:r>
                      <a:r>
                        <a:rPr sz="1400" i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si</a:t>
                      </a:r>
                      <a:r>
                        <a:rPr sz="1400" i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g</a:t>
                      </a:r>
                      <a:r>
                        <a:rPr sz="1400" i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nmen</a:t>
                      </a:r>
                      <a:r>
                        <a:rPr sz="1400" i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1400" i="1" spc="-4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i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4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826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93B6D2"/>
                      </a:solidFill>
                      <a:prstDash val="solid"/>
                    </a:lnB>
                    <a:solidFill>
                      <a:srgbClr val="DD80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93B6D2"/>
                      </a:solidFill>
                      <a:prstDash val="solid"/>
                    </a:lnB>
                  </a:tcPr>
                </a:tc>
              </a:tr>
              <a:tr h="1069915">
                <a:tc gridSpan="3">
                  <a:txBody>
                    <a:bodyPr/>
                    <a:lstStyle/>
                    <a:p>
                      <a:pPr marL="90805" marR="109855" algn="just">
                        <a:lnSpc>
                          <a:spcPct val="120000"/>
                        </a:lnSpc>
                        <a:spcBef>
                          <a:spcPts val="120"/>
                        </a:spcBef>
                      </a:pP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LA is a linear </a:t>
                      </a:r>
                      <a:r>
                        <a:rPr sz="1600" spc="-15" dirty="0">
                          <a:latin typeface="Cambria" panose="02040503050406030204"/>
                          <a:cs typeface="Cambria" panose="02040503050406030204"/>
                        </a:rPr>
                        <a:t>array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with N elements. </a:t>
                      </a:r>
                      <a:r>
                        <a:rPr sz="1600" spc="-15" dirty="0">
                          <a:latin typeface="Cambria" panose="02040503050406030204"/>
                          <a:cs typeface="Cambria" panose="02040503050406030204"/>
                        </a:rPr>
                        <a:t>Write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the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 algorithm</a:t>
                      </a:r>
                      <a:r>
                        <a:rPr sz="16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to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 finds</a:t>
                      </a:r>
                      <a:r>
                        <a:rPr sz="16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the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largest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 number</a:t>
                      </a:r>
                      <a:r>
                        <a:rPr sz="1600" spc="34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and </a:t>
                      </a:r>
                      <a:r>
                        <a:rPr sz="1600" spc="-34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counts</a:t>
                      </a:r>
                      <a:r>
                        <a:rPr sz="1600" spc="-2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the</a:t>
                      </a:r>
                      <a:r>
                        <a:rPr sz="1600" spc="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occurrence</a:t>
                      </a:r>
                      <a:r>
                        <a:rPr sz="1600" spc="-3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of</a:t>
                      </a:r>
                      <a:r>
                        <a:rPr sz="16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the</a:t>
                      </a:r>
                      <a:r>
                        <a:rPr sz="16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largest</a:t>
                      </a:r>
                      <a:r>
                        <a:rPr sz="16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number</a:t>
                      </a:r>
                      <a:endParaRPr sz="16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93B6D2"/>
                      </a:solidFill>
                      <a:prstDash val="solid"/>
                    </a:lnL>
                    <a:lnR w="12700">
                      <a:solidFill>
                        <a:srgbClr val="93B6D2"/>
                      </a:solidFill>
                      <a:prstDash val="solid"/>
                    </a:lnR>
                    <a:lnT w="12700">
                      <a:solidFill>
                        <a:srgbClr val="93B6D2"/>
                      </a:solidFill>
                      <a:prstDash val="solid"/>
                    </a:lnT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17475" marR="81280" algn="just">
                        <a:lnSpc>
                          <a:spcPct val="120000"/>
                        </a:lnSpc>
                        <a:spcBef>
                          <a:spcPts val="90"/>
                        </a:spcBef>
                      </a:pP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LA </a:t>
                      </a:r>
                      <a:r>
                        <a:rPr sz="1600" dirty="0">
                          <a:latin typeface="Cambria" panose="02040503050406030204"/>
                          <a:cs typeface="Cambria" panose="02040503050406030204"/>
                        </a:rPr>
                        <a:t>is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a linear </a:t>
                      </a:r>
                      <a:r>
                        <a:rPr sz="1600" spc="-15" dirty="0">
                          <a:latin typeface="Cambria" panose="02040503050406030204"/>
                          <a:cs typeface="Cambria" panose="02040503050406030204"/>
                        </a:rPr>
                        <a:t>array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with N elements. </a:t>
                      </a:r>
                      <a:r>
                        <a:rPr sz="1600" spc="-15" dirty="0">
                          <a:latin typeface="Cambria" panose="02040503050406030204"/>
                          <a:cs typeface="Cambria" panose="02040503050406030204"/>
                        </a:rPr>
                        <a:t>Write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the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 algorithm</a:t>
                      </a:r>
                      <a:r>
                        <a:rPr sz="16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to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copy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the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 elements</a:t>
                      </a:r>
                      <a:r>
                        <a:rPr sz="16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from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dirty="0">
                          <a:latin typeface="Cambria" panose="02040503050406030204"/>
                          <a:cs typeface="Cambria" panose="02040503050406030204"/>
                        </a:rPr>
                        <a:t>LA</a:t>
                      </a:r>
                      <a:r>
                        <a:rPr sz="1600" spc="35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to</a:t>
                      </a:r>
                      <a:r>
                        <a:rPr sz="1600" spc="33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a </a:t>
                      </a:r>
                      <a:r>
                        <a:rPr sz="16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new</a:t>
                      </a:r>
                      <a:r>
                        <a:rPr sz="1600" spc="-3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20" dirty="0">
                          <a:latin typeface="Cambria" panose="02040503050406030204"/>
                          <a:cs typeface="Cambria" panose="02040503050406030204"/>
                        </a:rPr>
                        <a:t>array</a:t>
                      </a:r>
                      <a:r>
                        <a:rPr sz="1600" spc="2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5" dirty="0">
                          <a:latin typeface="Cambria" panose="02040503050406030204"/>
                          <a:cs typeface="Cambria" panose="02040503050406030204"/>
                        </a:rPr>
                        <a:t>LB</a:t>
                      </a:r>
                      <a:endParaRPr sz="16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93B6D2"/>
                      </a:solidFill>
                      <a:prstDash val="solid"/>
                    </a:lnL>
                    <a:lnR w="12700">
                      <a:solidFill>
                        <a:srgbClr val="93B6D2"/>
                      </a:solidFill>
                      <a:prstDash val="solid"/>
                    </a:lnR>
                    <a:lnT w="12700">
                      <a:solidFill>
                        <a:srgbClr val="93B6D2"/>
                      </a:solidFill>
                      <a:prstDash val="solid"/>
                    </a:lnT>
                  </a:tcPr>
                </a:tc>
                <a:tc hMerge="1">
                  <a:tcPr marL="0" marR="0" marT="0" marB="0"/>
                </a:tc>
              </a:tr>
              <a:tr h="1090735">
                <a:tc gridSpan="3">
                  <a:txBody>
                    <a:bodyPr/>
                    <a:lstStyle/>
                    <a:p>
                      <a:pPr marL="287655" indent="-197485">
                        <a:lnSpc>
                          <a:spcPct val="100000"/>
                        </a:lnSpc>
                        <a:spcBef>
                          <a:spcPts val="1300"/>
                        </a:spcBef>
                        <a:buAutoNum type="arabicPeriod"/>
                        <a:tabLst>
                          <a:tab pos="288290" algn="l"/>
                        </a:tabLst>
                      </a:pP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Start</a:t>
                      </a:r>
                      <a:endParaRPr sz="16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600" b="1" spc="-5" dirty="0">
                          <a:latin typeface="Cambria" panose="02040503050406030204"/>
                          <a:cs typeface="Cambria" panose="02040503050406030204"/>
                        </a:rPr>
                        <a:t>/*</a:t>
                      </a:r>
                      <a:r>
                        <a:rPr sz="1600" b="1" spc="-2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b="1" spc="-5" dirty="0">
                          <a:latin typeface="Cambria" panose="02040503050406030204"/>
                          <a:cs typeface="Cambria" panose="02040503050406030204"/>
                        </a:rPr>
                        <a:t>Assignment</a:t>
                      </a:r>
                      <a:r>
                        <a:rPr sz="1600" b="1" spc="1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b="1" spc="-5" dirty="0">
                          <a:latin typeface="Cambria" panose="02040503050406030204"/>
                          <a:cs typeface="Cambria" panose="02040503050406030204"/>
                        </a:rPr>
                        <a:t>3 </a:t>
                      </a:r>
                      <a:r>
                        <a:rPr sz="1600" b="1" spc="-10" dirty="0">
                          <a:latin typeface="Cambria" panose="02040503050406030204"/>
                          <a:cs typeface="Cambria" panose="02040503050406030204"/>
                        </a:rPr>
                        <a:t>steps</a:t>
                      </a:r>
                      <a:r>
                        <a:rPr sz="1600" b="1" spc="-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b="1" spc="-10" dirty="0">
                          <a:latin typeface="Cambria" panose="02040503050406030204"/>
                          <a:cs typeface="Cambria" panose="02040503050406030204"/>
                        </a:rPr>
                        <a:t>*/</a:t>
                      </a:r>
                      <a:endParaRPr sz="16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287655" indent="-197485">
                        <a:lnSpc>
                          <a:spcPct val="100000"/>
                        </a:lnSpc>
                        <a:spcBef>
                          <a:spcPts val="380"/>
                        </a:spcBef>
                        <a:buAutoNum type="arabicPeriod" startAt="2"/>
                        <a:tabLst>
                          <a:tab pos="288290" algn="l"/>
                        </a:tabLst>
                      </a:pP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Stop</a:t>
                      </a:r>
                      <a:endParaRPr sz="16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165100" marB="0">
                    <a:lnL w="12700">
                      <a:solidFill>
                        <a:srgbClr val="93B6D2"/>
                      </a:solidFill>
                      <a:prstDash val="solid"/>
                    </a:lnL>
                    <a:lnR w="12700">
                      <a:solidFill>
                        <a:srgbClr val="93B6D2"/>
                      </a:solidFill>
                      <a:prstDash val="solid"/>
                    </a:lnR>
                    <a:lnB w="12700">
                      <a:solidFill>
                        <a:srgbClr val="93B6D2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13690" indent="-196850">
                        <a:lnSpc>
                          <a:spcPct val="100000"/>
                        </a:lnSpc>
                        <a:spcBef>
                          <a:spcPts val="1270"/>
                        </a:spcBef>
                        <a:buAutoNum type="arabicPeriod"/>
                        <a:tabLst>
                          <a:tab pos="314325" algn="l"/>
                        </a:tabLst>
                      </a:pP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Start</a:t>
                      </a:r>
                      <a:endParaRPr sz="16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1174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600" b="1" spc="-5" dirty="0">
                          <a:latin typeface="Cambria" panose="02040503050406030204"/>
                          <a:cs typeface="Cambria" panose="02040503050406030204"/>
                        </a:rPr>
                        <a:t>/*</a:t>
                      </a:r>
                      <a:r>
                        <a:rPr sz="1600" b="1" spc="-3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b="1" spc="-5" dirty="0">
                          <a:latin typeface="Cambria" panose="02040503050406030204"/>
                          <a:cs typeface="Cambria" panose="02040503050406030204"/>
                        </a:rPr>
                        <a:t>Assignment</a:t>
                      </a:r>
                      <a:r>
                        <a:rPr sz="1600" b="1" spc="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b="1" spc="-5" dirty="0">
                          <a:latin typeface="Cambria" panose="02040503050406030204"/>
                          <a:cs typeface="Cambria" panose="02040503050406030204"/>
                        </a:rPr>
                        <a:t>4</a:t>
                      </a:r>
                      <a:r>
                        <a:rPr sz="1600" b="1" spc="-1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b="1" spc="-5" dirty="0">
                          <a:latin typeface="Cambria" panose="02040503050406030204"/>
                          <a:cs typeface="Cambria" panose="02040503050406030204"/>
                        </a:rPr>
                        <a:t>steps*/</a:t>
                      </a:r>
                      <a:endParaRPr sz="16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313690" indent="-196850">
                        <a:lnSpc>
                          <a:spcPct val="100000"/>
                        </a:lnSpc>
                        <a:spcBef>
                          <a:spcPts val="385"/>
                        </a:spcBef>
                        <a:buAutoNum type="arabicPeriod" startAt="2"/>
                        <a:tabLst>
                          <a:tab pos="314325" algn="l"/>
                        </a:tabLst>
                      </a:pP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Stop</a:t>
                      </a:r>
                      <a:endParaRPr sz="16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93B6D2"/>
                      </a:solidFill>
                      <a:prstDash val="solid"/>
                    </a:lnL>
                    <a:lnR w="12700">
                      <a:solidFill>
                        <a:srgbClr val="93B6D2"/>
                      </a:solidFill>
                      <a:prstDash val="solid"/>
                    </a:lnR>
                    <a:lnB w="12700">
                      <a:solidFill>
                        <a:srgbClr val="93B6D2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86270" y="4451006"/>
            <a:ext cx="4343400" cy="1865630"/>
          </a:xfrm>
          <a:prstGeom prst="rect">
            <a:avLst/>
          </a:prstGeom>
          <a:ln w="12700">
            <a:solidFill>
              <a:srgbClr val="93B6D2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90805" marR="84455">
              <a:lnSpc>
                <a:spcPct val="120000"/>
              </a:lnSpc>
              <a:spcBef>
                <a:spcPts val="110"/>
              </a:spcBef>
            </a:pPr>
            <a:r>
              <a:rPr sz="1600" spc="-5" dirty="0">
                <a:latin typeface="Cambria" panose="02040503050406030204"/>
                <a:cs typeface="Cambria" panose="02040503050406030204"/>
              </a:rPr>
              <a:t>LA</a:t>
            </a:r>
            <a:r>
              <a:rPr sz="1600" spc="16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is</a:t>
            </a:r>
            <a:r>
              <a:rPr sz="1600" spc="14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a</a:t>
            </a:r>
            <a:r>
              <a:rPr sz="1600" spc="16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linear</a:t>
            </a:r>
            <a:r>
              <a:rPr sz="1600" spc="15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15" dirty="0">
                <a:latin typeface="Cambria" panose="02040503050406030204"/>
                <a:cs typeface="Cambria" panose="02040503050406030204"/>
              </a:rPr>
              <a:t>array</a:t>
            </a:r>
            <a:r>
              <a:rPr sz="1600" spc="15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with</a:t>
            </a:r>
            <a:r>
              <a:rPr sz="1600" spc="15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N</a:t>
            </a:r>
            <a:r>
              <a:rPr sz="1600" spc="15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elements.</a:t>
            </a:r>
            <a:r>
              <a:rPr sz="1600" spc="14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15" dirty="0">
                <a:latin typeface="Cambria" panose="02040503050406030204"/>
                <a:cs typeface="Cambria" panose="02040503050406030204"/>
              </a:rPr>
              <a:t>Write</a:t>
            </a:r>
            <a:r>
              <a:rPr sz="1600" spc="15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the </a:t>
            </a:r>
            <a:r>
              <a:rPr sz="1600" spc="-33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algorithm</a:t>
            </a:r>
            <a:r>
              <a:rPr sz="1600" spc="2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to</a:t>
            </a:r>
            <a:r>
              <a:rPr sz="16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transpose</a:t>
            </a:r>
            <a:r>
              <a:rPr sz="16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the </a:t>
            </a:r>
            <a:r>
              <a:rPr sz="1600" spc="-20" dirty="0">
                <a:latin typeface="Cambria" panose="02040503050406030204"/>
                <a:cs typeface="Cambria" panose="02040503050406030204"/>
              </a:rPr>
              <a:t>array</a:t>
            </a:r>
            <a:endParaRPr sz="1600">
              <a:latin typeface="Cambria" panose="02040503050406030204"/>
              <a:cs typeface="Cambria" panose="02040503050406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Cambria" panose="02040503050406030204"/>
              <a:cs typeface="Cambria" panose="02040503050406030204"/>
            </a:endParaRPr>
          </a:p>
          <a:p>
            <a:pPr marL="287655" indent="-197485">
              <a:lnSpc>
                <a:spcPct val="100000"/>
              </a:lnSpc>
              <a:buAutoNum type="arabicPeriod"/>
              <a:tabLst>
                <a:tab pos="288290" algn="l"/>
              </a:tabLst>
            </a:pPr>
            <a:r>
              <a:rPr sz="1600" spc="-10" dirty="0">
                <a:latin typeface="Cambria" panose="02040503050406030204"/>
                <a:cs typeface="Cambria" panose="02040503050406030204"/>
              </a:rPr>
              <a:t>Start</a:t>
            </a:r>
            <a:endParaRPr sz="1600">
              <a:latin typeface="Cambria" panose="02040503050406030204"/>
              <a:cs typeface="Cambria" panose="02040503050406030204"/>
            </a:endParaRPr>
          </a:p>
          <a:p>
            <a:pPr marL="90805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latin typeface="Cambria" panose="02040503050406030204"/>
                <a:cs typeface="Cambria" panose="02040503050406030204"/>
              </a:rPr>
              <a:t>/*</a:t>
            </a:r>
            <a:r>
              <a:rPr sz="1600" b="1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b="1" spc="-5" dirty="0">
                <a:latin typeface="Cambria" panose="02040503050406030204"/>
                <a:cs typeface="Cambria" panose="02040503050406030204"/>
              </a:rPr>
              <a:t>Assignment</a:t>
            </a:r>
            <a:r>
              <a:rPr sz="1600" b="1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b="1" spc="-5" dirty="0">
                <a:latin typeface="Cambria" panose="02040503050406030204"/>
                <a:cs typeface="Cambria" panose="02040503050406030204"/>
              </a:rPr>
              <a:t>5 </a:t>
            </a:r>
            <a:r>
              <a:rPr sz="1600" b="1" spc="-10" dirty="0">
                <a:latin typeface="Cambria" panose="02040503050406030204"/>
                <a:cs typeface="Cambria" panose="02040503050406030204"/>
              </a:rPr>
              <a:t>steps</a:t>
            </a:r>
            <a:r>
              <a:rPr sz="1600" b="1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b="1" spc="-10" dirty="0">
                <a:latin typeface="Cambria" panose="02040503050406030204"/>
                <a:cs typeface="Cambria" panose="02040503050406030204"/>
              </a:rPr>
              <a:t>*/</a:t>
            </a:r>
            <a:endParaRPr sz="1600">
              <a:latin typeface="Cambria" panose="02040503050406030204"/>
              <a:cs typeface="Cambria" panose="02040503050406030204"/>
            </a:endParaRPr>
          </a:p>
          <a:p>
            <a:pPr marL="287655" indent="-197485">
              <a:lnSpc>
                <a:spcPct val="100000"/>
              </a:lnSpc>
              <a:spcBef>
                <a:spcPts val="385"/>
              </a:spcBef>
              <a:buAutoNum type="arabicPeriod" startAt="2"/>
              <a:tabLst>
                <a:tab pos="288290" algn="l"/>
              </a:tabLst>
            </a:pPr>
            <a:r>
              <a:rPr sz="1600" spc="-10" dirty="0">
                <a:latin typeface="Cambria" panose="02040503050406030204"/>
                <a:cs typeface="Cambria" panose="02040503050406030204"/>
              </a:rPr>
              <a:t>Stop</a:t>
            </a:r>
            <a:endParaRPr sz="16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88890" y="4453483"/>
            <a:ext cx="4343400" cy="1865630"/>
          </a:xfrm>
          <a:prstGeom prst="rect">
            <a:avLst/>
          </a:prstGeom>
          <a:ln w="12700">
            <a:solidFill>
              <a:srgbClr val="93B6D2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92075" marR="83185">
              <a:lnSpc>
                <a:spcPct val="120000"/>
              </a:lnSpc>
              <a:spcBef>
                <a:spcPts val="110"/>
              </a:spcBef>
            </a:pPr>
            <a:r>
              <a:rPr sz="1600" spc="-5" dirty="0">
                <a:latin typeface="Cambria" panose="02040503050406030204"/>
                <a:cs typeface="Cambria" panose="02040503050406030204"/>
              </a:rPr>
              <a:t>LA</a:t>
            </a:r>
            <a:r>
              <a:rPr sz="1600" spc="3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dirty="0">
                <a:latin typeface="Cambria" panose="02040503050406030204"/>
                <a:cs typeface="Cambria" panose="02040503050406030204"/>
              </a:rPr>
              <a:t>is</a:t>
            </a:r>
            <a:r>
              <a:rPr sz="1600" spc="2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a</a:t>
            </a:r>
            <a:r>
              <a:rPr sz="1600" spc="3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linear</a:t>
            </a:r>
            <a:r>
              <a:rPr sz="1600" spc="3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b="1" spc="-10" dirty="0">
                <a:latin typeface="Cambria" panose="02040503050406030204"/>
                <a:cs typeface="Cambria" panose="02040503050406030204"/>
              </a:rPr>
              <a:t>sorted</a:t>
            </a:r>
            <a:r>
              <a:rPr sz="1600" b="1" spc="4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15" dirty="0">
                <a:latin typeface="Cambria" panose="02040503050406030204"/>
                <a:cs typeface="Cambria" panose="02040503050406030204"/>
              </a:rPr>
              <a:t>array</a:t>
            </a:r>
            <a:r>
              <a:rPr sz="1600" spc="3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dirty="0">
                <a:latin typeface="Cambria" panose="02040503050406030204"/>
                <a:cs typeface="Cambria" panose="02040503050406030204"/>
              </a:rPr>
              <a:t>with</a:t>
            </a:r>
            <a:r>
              <a:rPr sz="1600" spc="2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N</a:t>
            </a:r>
            <a:r>
              <a:rPr sz="1600" spc="2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elements. </a:t>
            </a:r>
            <a:r>
              <a:rPr sz="1600" spc="-34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15" dirty="0">
                <a:latin typeface="Cambria" panose="02040503050406030204"/>
                <a:cs typeface="Cambria" panose="02040503050406030204"/>
              </a:rPr>
              <a:t>Write</a:t>
            </a:r>
            <a:r>
              <a:rPr sz="1600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the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algorithm</a:t>
            </a:r>
            <a:r>
              <a:rPr sz="1600" spc="3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to</a:t>
            </a:r>
            <a:r>
              <a:rPr sz="160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insert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ITEM</a:t>
            </a:r>
            <a:r>
              <a:rPr sz="160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to</a:t>
            </a:r>
            <a:r>
              <a:rPr sz="16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the</a:t>
            </a:r>
            <a:r>
              <a:rPr sz="16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20" dirty="0">
                <a:latin typeface="Cambria" panose="02040503050406030204"/>
                <a:cs typeface="Cambria" panose="02040503050406030204"/>
              </a:rPr>
              <a:t>array</a:t>
            </a:r>
            <a:endParaRPr sz="1600">
              <a:latin typeface="Cambria" panose="02040503050406030204"/>
              <a:cs typeface="Cambria" panose="02040503050406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Cambria" panose="02040503050406030204"/>
              <a:cs typeface="Cambria" panose="02040503050406030204"/>
            </a:endParaRPr>
          </a:p>
          <a:p>
            <a:pPr marL="288290" indent="-196850">
              <a:lnSpc>
                <a:spcPct val="100000"/>
              </a:lnSpc>
              <a:buAutoNum type="arabicPeriod"/>
              <a:tabLst>
                <a:tab pos="288925" algn="l"/>
              </a:tabLst>
            </a:pPr>
            <a:r>
              <a:rPr sz="1600" spc="-10" dirty="0">
                <a:latin typeface="Cambria" panose="02040503050406030204"/>
                <a:cs typeface="Cambria" panose="02040503050406030204"/>
              </a:rPr>
              <a:t>Start</a:t>
            </a:r>
            <a:endParaRPr sz="1600">
              <a:latin typeface="Cambria" panose="02040503050406030204"/>
              <a:cs typeface="Cambria" panose="02040503050406030204"/>
            </a:endParaRPr>
          </a:p>
          <a:p>
            <a:pPr marL="92075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latin typeface="Cambria" panose="02040503050406030204"/>
                <a:cs typeface="Cambria" panose="02040503050406030204"/>
              </a:rPr>
              <a:t>/*</a:t>
            </a:r>
            <a:r>
              <a:rPr sz="1600" b="1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b="1" spc="-5" dirty="0">
                <a:latin typeface="Cambria" panose="02040503050406030204"/>
                <a:cs typeface="Cambria" panose="02040503050406030204"/>
              </a:rPr>
              <a:t>Assignment</a:t>
            </a:r>
            <a:r>
              <a:rPr sz="1600" b="1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b="1" spc="-5" dirty="0">
                <a:latin typeface="Cambria" panose="02040503050406030204"/>
                <a:cs typeface="Cambria" panose="02040503050406030204"/>
              </a:rPr>
              <a:t>6 </a:t>
            </a:r>
            <a:r>
              <a:rPr sz="1600" b="1" spc="-10" dirty="0">
                <a:latin typeface="Cambria" panose="02040503050406030204"/>
                <a:cs typeface="Cambria" panose="02040503050406030204"/>
              </a:rPr>
              <a:t>steps</a:t>
            </a:r>
            <a:r>
              <a:rPr sz="1600" b="1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b="1" spc="-10" dirty="0">
                <a:latin typeface="Cambria" panose="02040503050406030204"/>
                <a:cs typeface="Cambria" panose="02040503050406030204"/>
              </a:rPr>
              <a:t>*/</a:t>
            </a:r>
            <a:endParaRPr sz="1600">
              <a:latin typeface="Cambria" panose="02040503050406030204"/>
              <a:cs typeface="Cambria" panose="02040503050406030204"/>
            </a:endParaRPr>
          </a:p>
          <a:p>
            <a:pPr marL="288290" indent="-196850">
              <a:lnSpc>
                <a:spcPct val="100000"/>
              </a:lnSpc>
              <a:spcBef>
                <a:spcPts val="385"/>
              </a:spcBef>
              <a:buAutoNum type="arabicPeriod" startAt="2"/>
              <a:tabLst>
                <a:tab pos="288925" algn="l"/>
              </a:tabLst>
            </a:pPr>
            <a:r>
              <a:rPr sz="1600" spc="-10" dirty="0">
                <a:latin typeface="Cambria" panose="02040503050406030204"/>
                <a:cs typeface="Cambria" panose="02040503050406030204"/>
              </a:rPr>
              <a:t>Stop</a:t>
            </a:r>
            <a:endParaRPr sz="16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3200" y="4106367"/>
            <a:ext cx="1104900" cy="307975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361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5"/>
              </a:spcBef>
            </a:pPr>
            <a:r>
              <a:rPr sz="1400" i="1" spc="-1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1400" i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si</a:t>
            </a:r>
            <a:r>
              <a:rPr sz="1400" i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400" i="1" spc="-1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nmen</a:t>
            </a:r>
            <a:r>
              <a:rPr sz="1400" i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400" i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88890" y="4114749"/>
            <a:ext cx="1104900" cy="307975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3619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5"/>
              </a:spcBef>
            </a:pPr>
            <a:r>
              <a:rPr sz="1400" i="1" spc="-1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1400" i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si</a:t>
            </a:r>
            <a:r>
              <a:rPr sz="1400" i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400" i="1" spc="-1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nmen</a:t>
            </a:r>
            <a:r>
              <a:rPr sz="1400" i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400" i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6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7400" y="244602"/>
            <a:ext cx="1543050" cy="1000125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50" dirty="0"/>
              <a:t>S</a:t>
            </a:r>
            <a:r>
              <a:rPr spc="-75" dirty="0"/>
              <a:t>c</a:t>
            </a:r>
            <a:r>
              <a:rPr spc="-120" dirty="0"/>
              <a:t>h</a:t>
            </a:r>
            <a:r>
              <a:rPr spc="-105" dirty="0"/>
              <a:t>oo</a:t>
            </a:r>
            <a:r>
              <a:rPr spc="-85" dirty="0"/>
              <a:t>l</a:t>
            </a:r>
            <a:r>
              <a:rPr spc="-60" dirty="0"/>
              <a:t> </a:t>
            </a:r>
            <a:r>
              <a:rPr spc="-70" dirty="0"/>
              <a:t>of</a:t>
            </a:r>
            <a:r>
              <a:rPr spc="-50" dirty="0"/>
              <a:t> </a:t>
            </a:r>
            <a:r>
              <a:rPr spc="-45" dirty="0"/>
              <a:t>C</a:t>
            </a:r>
            <a:r>
              <a:rPr spc="-90" dirty="0"/>
              <a:t>o</a:t>
            </a:r>
            <a:r>
              <a:rPr spc="-155" dirty="0"/>
              <a:t>m</a:t>
            </a:r>
            <a:r>
              <a:rPr spc="-105" dirty="0"/>
              <a:t>p</a:t>
            </a:r>
            <a:r>
              <a:rPr spc="-130" dirty="0"/>
              <a:t>u</a:t>
            </a:r>
            <a:r>
              <a:rPr spc="-105" dirty="0"/>
              <a:t>t</a:t>
            </a:r>
            <a:r>
              <a:rPr spc="-114" dirty="0"/>
              <a:t>e</a:t>
            </a:r>
            <a:r>
              <a:rPr spc="-110" dirty="0"/>
              <a:t>r</a:t>
            </a:r>
            <a:r>
              <a:rPr spc="-90" dirty="0"/>
              <a:t> </a:t>
            </a:r>
            <a:r>
              <a:rPr spc="-60" dirty="0"/>
              <a:t>E</a:t>
            </a:r>
            <a:r>
              <a:rPr spc="-80" dirty="0"/>
              <a:t>n</a:t>
            </a:r>
            <a:r>
              <a:rPr spc="-95" dirty="0"/>
              <a:t>g</a:t>
            </a:r>
            <a:r>
              <a:rPr spc="-75" dirty="0"/>
              <a:t>i</a:t>
            </a:r>
            <a:r>
              <a:rPr spc="-135" dirty="0"/>
              <a:t>n</a:t>
            </a:r>
            <a:r>
              <a:rPr spc="-130" dirty="0"/>
              <a:t>e</a:t>
            </a:r>
            <a:r>
              <a:rPr spc="-114" dirty="0"/>
              <a:t>e</a:t>
            </a:r>
            <a:r>
              <a:rPr spc="-135" dirty="0"/>
              <a:t>r</a:t>
            </a:r>
            <a:r>
              <a:rPr spc="-100" dirty="0"/>
              <a:t>i</a:t>
            </a:r>
            <a:r>
              <a:rPr spc="-135" dirty="0"/>
              <a:t>n</a:t>
            </a:r>
            <a:r>
              <a:rPr spc="-60" dirty="0"/>
              <a:t>g</a:t>
            </a:r>
            <a:endParaRPr spc="-6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36" y="369773"/>
            <a:ext cx="311150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5" dirty="0">
                <a:solidFill>
                  <a:srgbClr val="000000"/>
                </a:solidFill>
              </a:rPr>
              <a:t>Polynomials</a:t>
            </a:r>
            <a:endParaRPr sz="43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153400" y="537044"/>
            <a:ext cx="928395" cy="68215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11600" y="3918711"/>
            <a:ext cx="5029200" cy="78105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3111500" y="5812370"/>
            <a:ext cx="3454400" cy="558800"/>
            <a:chOff x="3111500" y="5812370"/>
            <a:chExt cx="3454400" cy="5588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28975" y="5899141"/>
              <a:ext cx="2962275" cy="38523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117850" y="5818720"/>
              <a:ext cx="3441700" cy="546100"/>
            </a:xfrm>
            <a:custGeom>
              <a:avLst/>
              <a:gdLst/>
              <a:ahLst/>
              <a:cxnLst/>
              <a:rect l="l" t="t" r="r" b="b"/>
              <a:pathLst>
                <a:path w="3441700" h="546100">
                  <a:moveTo>
                    <a:pt x="0" y="546099"/>
                  </a:moveTo>
                  <a:lnTo>
                    <a:pt x="3441700" y="546099"/>
                  </a:lnTo>
                  <a:lnTo>
                    <a:pt x="3441700" y="0"/>
                  </a:lnTo>
                  <a:lnTo>
                    <a:pt x="0" y="0"/>
                  </a:lnTo>
                  <a:lnTo>
                    <a:pt x="0" y="54609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34823" y="1158448"/>
            <a:ext cx="8825230" cy="4656455"/>
          </a:xfrm>
          <a:prstGeom prst="rect">
            <a:avLst/>
          </a:prstGeom>
        </p:spPr>
        <p:txBody>
          <a:bodyPr vert="horz" wrap="square" lIns="0" tIns="12001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45"/>
              </a:spcBef>
            </a:pPr>
            <a:r>
              <a:rPr sz="12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22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17475" marR="43180" algn="just">
              <a:lnSpc>
                <a:spcPct val="120000"/>
              </a:lnSpc>
              <a:spcBef>
                <a:spcPts val="735"/>
              </a:spcBef>
            </a:pPr>
            <a:r>
              <a:rPr sz="1600" b="1" spc="-10" dirty="0">
                <a:latin typeface="Cambria" panose="02040503050406030204"/>
                <a:cs typeface="Cambria" panose="02040503050406030204"/>
              </a:rPr>
              <a:t>Polynomial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is an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expression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constructed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from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one or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more variables and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constants, using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only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the </a:t>
            </a:r>
            <a:r>
              <a:rPr sz="160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operations</a:t>
            </a:r>
            <a:r>
              <a:rPr sz="1600" spc="10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of</a:t>
            </a:r>
            <a:r>
              <a:rPr sz="1600" spc="114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addition,</a:t>
            </a:r>
            <a:r>
              <a:rPr sz="1600" spc="10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subtraction,</a:t>
            </a:r>
            <a:r>
              <a:rPr sz="1600" spc="11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multiplication,</a:t>
            </a:r>
            <a:r>
              <a:rPr sz="1600" spc="114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and</a:t>
            </a:r>
            <a:r>
              <a:rPr sz="1600" spc="10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constant</a:t>
            </a:r>
            <a:r>
              <a:rPr sz="1600" spc="11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positive</a:t>
            </a:r>
            <a:r>
              <a:rPr sz="1600" spc="11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whole</a:t>
            </a:r>
            <a:r>
              <a:rPr sz="1600" spc="11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number</a:t>
            </a:r>
            <a:r>
              <a:rPr sz="1600" spc="11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exponents. </a:t>
            </a:r>
            <a:r>
              <a:rPr sz="1600" spc="-34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A</a:t>
            </a:r>
            <a:r>
              <a:rPr sz="16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term</a:t>
            </a:r>
            <a:r>
              <a:rPr sz="16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is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made</a:t>
            </a:r>
            <a:r>
              <a:rPr sz="160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up</a:t>
            </a:r>
            <a:r>
              <a:rPr sz="16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of</a:t>
            </a:r>
            <a:r>
              <a:rPr sz="160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coefficient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and</a:t>
            </a:r>
            <a:r>
              <a:rPr sz="16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exponent.</a:t>
            </a:r>
            <a:endParaRPr sz="1600">
              <a:latin typeface="Cambria" panose="02040503050406030204"/>
              <a:cs typeface="Cambria" panose="02040503050406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Cambria" panose="02040503050406030204"/>
              <a:cs typeface="Cambria" panose="02040503050406030204"/>
            </a:endParaRPr>
          </a:p>
          <a:p>
            <a:pPr marL="11747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ambria" panose="02040503050406030204"/>
                <a:cs typeface="Cambria" panose="02040503050406030204"/>
              </a:rPr>
              <a:t>Examples</a:t>
            </a:r>
            <a:r>
              <a:rPr sz="1600" b="1" spc="-3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–</a:t>
            </a:r>
            <a:endParaRPr sz="1600">
              <a:latin typeface="Cambria" panose="02040503050406030204"/>
              <a:cs typeface="Cambria" panose="02040503050406030204"/>
            </a:endParaRPr>
          </a:p>
          <a:p>
            <a:pPr marL="405130" indent="-288290">
              <a:lnSpc>
                <a:spcPct val="100000"/>
              </a:lnSpc>
              <a:spcBef>
                <a:spcPts val="385"/>
              </a:spcBef>
              <a:buClr>
                <a:srgbClr val="C00000"/>
              </a:buClr>
              <a:buSzPct val="78000"/>
              <a:buFont typeface="Wingdings" panose="05000000000000000000"/>
              <a:buChar char=""/>
              <a:tabLst>
                <a:tab pos="405130" algn="l"/>
                <a:tab pos="405765" algn="l"/>
              </a:tabLst>
            </a:pPr>
            <a:r>
              <a:rPr sz="1600" spc="-10" dirty="0">
                <a:latin typeface="Cambria" panose="02040503050406030204"/>
                <a:cs typeface="Cambria" panose="02040503050406030204"/>
              </a:rPr>
              <a:t>Polynomial</a:t>
            </a:r>
            <a:r>
              <a:rPr sz="1600" spc="2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with</a:t>
            </a:r>
            <a:r>
              <a:rPr sz="16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single</a:t>
            </a:r>
            <a:r>
              <a:rPr sz="16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variable</a:t>
            </a:r>
            <a:r>
              <a:rPr sz="1600" spc="3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P(X)</a:t>
            </a:r>
            <a:r>
              <a:rPr sz="16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=</a:t>
            </a:r>
            <a:r>
              <a:rPr sz="1600" spc="4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b="1" dirty="0">
                <a:solidFill>
                  <a:srgbClr val="C00000"/>
                </a:solidFill>
                <a:latin typeface="Cambria" panose="02040503050406030204"/>
                <a:cs typeface="Cambria" panose="02040503050406030204"/>
              </a:rPr>
              <a:t>4</a:t>
            </a:r>
            <a:r>
              <a:rPr sz="1600" dirty="0">
                <a:latin typeface="Cambria" panose="02040503050406030204"/>
                <a:cs typeface="Cambria" panose="02040503050406030204"/>
              </a:rPr>
              <a:t>X</a:t>
            </a:r>
            <a:r>
              <a:rPr sz="1575" b="1" baseline="26000" dirty="0">
                <a:solidFill>
                  <a:srgbClr val="00AF50"/>
                </a:solidFill>
                <a:latin typeface="Cambria" panose="02040503050406030204"/>
                <a:cs typeface="Cambria" panose="02040503050406030204"/>
              </a:rPr>
              <a:t>3</a:t>
            </a:r>
            <a:r>
              <a:rPr sz="1575" b="1" spc="179" baseline="26000" dirty="0">
                <a:solidFill>
                  <a:srgbClr val="00AF5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+</a:t>
            </a:r>
            <a:r>
              <a:rPr sz="16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Cambria" panose="02040503050406030204"/>
                <a:cs typeface="Cambria" panose="02040503050406030204"/>
              </a:rPr>
              <a:t>6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X</a:t>
            </a:r>
            <a:r>
              <a:rPr sz="1575" b="1" spc="-7" baseline="26000" dirty="0">
                <a:solidFill>
                  <a:srgbClr val="00AF50"/>
                </a:solidFill>
                <a:latin typeface="Cambria" panose="02040503050406030204"/>
                <a:cs typeface="Cambria" panose="02040503050406030204"/>
              </a:rPr>
              <a:t>2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+</a:t>
            </a:r>
            <a:r>
              <a:rPr sz="1600" b="1" spc="-5" dirty="0">
                <a:solidFill>
                  <a:srgbClr val="C00000"/>
                </a:solidFill>
                <a:latin typeface="Cambria" panose="02040503050406030204"/>
                <a:cs typeface="Cambria" panose="02040503050406030204"/>
              </a:rPr>
              <a:t>7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X+9</a:t>
            </a:r>
            <a:r>
              <a:rPr sz="1600" spc="20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(</a:t>
            </a:r>
            <a:r>
              <a:rPr sz="1400" b="1" spc="-5" dirty="0">
                <a:solidFill>
                  <a:srgbClr val="C00000"/>
                </a:solidFill>
                <a:latin typeface="Cambria" panose="02040503050406030204"/>
                <a:cs typeface="Cambria" panose="02040503050406030204"/>
              </a:rPr>
              <a:t>4,6,7 </a:t>
            </a:r>
            <a:r>
              <a:rPr sz="1400" spc="-15" dirty="0">
                <a:latin typeface="Cambria" panose="02040503050406030204"/>
                <a:cs typeface="Cambria" panose="02040503050406030204"/>
              </a:rPr>
              <a:t>are</a:t>
            </a:r>
            <a:r>
              <a:rPr sz="140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coefficient</a:t>
            </a:r>
            <a:r>
              <a:rPr sz="14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dirty="0">
                <a:latin typeface="Cambria" panose="02040503050406030204"/>
                <a:cs typeface="Cambria" panose="02040503050406030204"/>
              </a:rPr>
              <a:t>&amp;</a:t>
            </a:r>
            <a:r>
              <a:rPr sz="140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solidFill>
                  <a:srgbClr val="00AF50"/>
                </a:solidFill>
                <a:latin typeface="Cambria" panose="02040503050406030204"/>
                <a:cs typeface="Cambria" panose="02040503050406030204"/>
              </a:rPr>
              <a:t>3,2</a:t>
            </a:r>
            <a:r>
              <a:rPr sz="1400" b="1" spc="-10" dirty="0">
                <a:solidFill>
                  <a:srgbClr val="00AF5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spc="-15" dirty="0">
                <a:latin typeface="Cambria" panose="02040503050406030204"/>
                <a:cs typeface="Cambria" panose="02040503050406030204"/>
              </a:rPr>
              <a:t>are</a:t>
            </a:r>
            <a:r>
              <a:rPr sz="140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exponent)</a:t>
            </a:r>
            <a:endParaRPr sz="1400">
              <a:latin typeface="Cambria" panose="02040503050406030204"/>
              <a:cs typeface="Cambria" panose="02040503050406030204"/>
            </a:endParaRPr>
          </a:p>
          <a:p>
            <a:pPr marL="405130" indent="-288290">
              <a:lnSpc>
                <a:spcPct val="100000"/>
              </a:lnSpc>
              <a:spcBef>
                <a:spcPts val="385"/>
              </a:spcBef>
              <a:buClr>
                <a:srgbClr val="C00000"/>
              </a:buClr>
              <a:buSzPct val="78000"/>
              <a:buFont typeface="Wingdings" panose="05000000000000000000"/>
              <a:buChar char=""/>
              <a:tabLst>
                <a:tab pos="405130" algn="l"/>
                <a:tab pos="405765" algn="l"/>
              </a:tabLst>
            </a:pPr>
            <a:r>
              <a:rPr sz="1600" spc="-10" dirty="0">
                <a:latin typeface="Cambria" panose="02040503050406030204"/>
                <a:cs typeface="Cambria" panose="02040503050406030204"/>
              </a:rPr>
              <a:t>Polynomial</a:t>
            </a:r>
            <a:r>
              <a:rPr sz="1600" spc="2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with</a:t>
            </a:r>
            <a:r>
              <a:rPr sz="16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2</a:t>
            </a:r>
            <a:r>
              <a:rPr sz="16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variables</a:t>
            </a:r>
            <a:r>
              <a:rPr sz="1600" spc="3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P(X, Y)</a:t>
            </a:r>
            <a:r>
              <a:rPr sz="160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=</a:t>
            </a:r>
            <a:r>
              <a:rPr sz="1600" spc="10" dirty="0">
                <a:latin typeface="Cambria" panose="02040503050406030204"/>
                <a:cs typeface="Cambria" panose="02040503050406030204"/>
              </a:rPr>
              <a:t> X</a:t>
            </a:r>
            <a:r>
              <a:rPr sz="1575" b="1" spc="15" baseline="26000" dirty="0">
                <a:solidFill>
                  <a:srgbClr val="00AF50"/>
                </a:solidFill>
                <a:latin typeface="Cambria" panose="02040503050406030204"/>
                <a:cs typeface="Cambria" panose="02040503050406030204"/>
              </a:rPr>
              <a:t>3</a:t>
            </a:r>
            <a:r>
              <a:rPr sz="1575" b="1" spc="172" baseline="26000" dirty="0">
                <a:solidFill>
                  <a:srgbClr val="00AF5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-</a:t>
            </a:r>
            <a:r>
              <a:rPr sz="16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Cambria" panose="02040503050406030204"/>
                <a:cs typeface="Cambria" panose="02040503050406030204"/>
              </a:rPr>
              <a:t>2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XY +1</a:t>
            </a:r>
            <a:r>
              <a:rPr sz="16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(</a:t>
            </a:r>
            <a:r>
              <a:rPr sz="1600" b="1" spc="-5" dirty="0">
                <a:solidFill>
                  <a:srgbClr val="C00000"/>
                </a:solidFill>
                <a:latin typeface="Cambria" panose="02040503050406030204"/>
                <a:cs typeface="Cambria" panose="02040503050406030204"/>
              </a:rPr>
              <a:t>2</a:t>
            </a:r>
            <a:r>
              <a:rPr sz="1600" b="1" spc="15" dirty="0">
                <a:solidFill>
                  <a:srgbClr val="C0000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is</a:t>
            </a:r>
            <a:r>
              <a:rPr sz="160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coefficient</a:t>
            </a:r>
            <a:r>
              <a:rPr sz="160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&amp;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b="1" spc="-5" dirty="0">
                <a:solidFill>
                  <a:srgbClr val="00AF50"/>
                </a:solidFill>
                <a:latin typeface="Cambria" panose="02040503050406030204"/>
                <a:cs typeface="Cambria" panose="02040503050406030204"/>
              </a:rPr>
              <a:t>3</a:t>
            </a:r>
            <a:r>
              <a:rPr sz="1600" b="1" spc="15" dirty="0">
                <a:solidFill>
                  <a:srgbClr val="00AF5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is</a:t>
            </a:r>
            <a:r>
              <a:rPr sz="160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exponent)</a:t>
            </a:r>
            <a:endParaRPr sz="1600">
              <a:latin typeface="Cambria" panose="02040503050406030204"/>
              <a:cs typeface="Cambria" panose="02040503050406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00000"/>
              </a:buClr>
              <a:buFont typeface="Wingdings" panose="05000000000000000000"/>
              <a:buChar char=""/>
            </a:pPr>
            <a:endParaRPr sz="2250">
              <a:latin typeface="Cambria" panose="02040503050406030204"/>
              <a:cs typeface="Cambria" panose="02040503050406030204"/>
            </a:endParaRPr>
          </a:p>
          <a:p>
            <a:pPr marL="11747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ambria" panose="02040503050406030204"/>
                <a:cs typeface="Cambria" panose="02040503050406030204"/>
              </a:rPr>
              <a:t>Definition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–</a:t>
            </a:r>
            <a:endParaRPr sz="1600">
              <a:latin typeface="Cambria" panose="02040503050406030204"/>
              <a:cs typeface="Cambria" panose="02040503050406030204"/>
            </a:endParaRPr>
          </a:p>
          <a:p>
            <a:pPr marL="405130" indent="-288290">
              <a:lnSpc>
                <a:spcPct val="100000"/>
              </a:lnSpc>
              <a:spcBef>
                <a:spcPts val="380"/>
              </a:spcBef>
              <a:buClr>
                <a:srgbClr val="C00000"/>
              </a:buClr>
              <a:buSzPct val="78000"/>
              <a:buFont typeface="Wingdings" panose="05000000000000000000"/>
              <a:buChar char=""/>
              <a:tabLst>
                <a:tab pos="405130" algn="l"/>
                <a:tab pos="405765" algn="l"/>
              </a:tabLst>
            </a:pPr>
            <a:r>
              <a:rPr sz="1600" spc="-10" dirty="0">
                <a:latin typeface="Cambria" panose="02040503050406030204"/>
                <a:cs typeface="Cambria" panose="02040503050406030204"/>
              </a:rPr>
              <a:t>Polynomial</a:t>
            </a:r>
            <a:r>
              <a:rPr sz="16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with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 single</a:t>
            </a:r>
            <a:r>
              <a:rPr sz="160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variable</a:t>
            </a:r>
            <a:r>
              <a:rPr sz="160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P(X) =</a:t>
            </a:r>
            <a:endParaRPr sz="1600">
              <a:latin typeface="Cambria" panose="02040503050406030204"/>
              <a:cs typeface="Cambria" panose="0204050305040603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Cambria" panose="02040503050406030204"/>
              <a:cs typeface="Cambria" panose="02040503050406030204"/>
            </a:endParaRPr>
          </a:p>
          <a:p>
            <a:pPr marL="117475" marR="41275" algn="just">
              <a:lnSpc>
                <a:spcPct val="120000"/>
              </a:lnSpc>
            </a:pPr>
            <a:r>
              <a:rPr sz="1400" dirty="0">
                <a:latin typeface="Cambria" panose="02040503050406030204"/>
                <a:cs typeface="Cambria" panose="02040503050406030204"/>
              </a:rPr>
              <a:t>A </a:t>
            </a:r>
            <a:r>
              <a:rPr sz="1400" spc="-10" dirty="0">
                <a:latin typeface="Cambria" panose="02040503050406030204"/>
                <a:cs typeface="Cambria" panose="02040503050406030204"/>
              </a:rPr>
              <a:t>polynomial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thus </a:t>
            </a:r>
            <a:r>
              <a:rPr sz="1400" spc="-10" dirty="0">
                <a:latin typeface="Cambria" panose="02040503050406030204"/>
                <a:cs typeface="Cambria" panose="02040503050406030204"/>
              </a:rPr>
              <a:t>may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be </a:t>
            </a:r>
            <a:r>
              <a:rPr sz="1400" b="1" spc="-10" dirty="0">
                <a:latin typeface="Cambria" panose="02040503050406030204"/>
                <a:cs typeface="Cambria" panose="02040503050406030204"/>
              </a:rPr>
              <a:t>represented </a:t>
            </a:r>
            <a:r>
              <a:rPr sz="1400" b="1" spc="-5" dirty="0">
                <a:latin typeface="Cambria" panose="02040503050406030204"/>
                <a:cs typeface="Cambria" panose="02040503050406030204"/>
              </a:rPr>
              <a:t>using </a:t>
            </a:r>
            <a:r>
              <a:rPr sz="1400" b="1" spc="-15" dirty="0">
                <a:latin typeface="Cambria" panose="02040503050406030204"/>
                <a:cs typeface="Cambria" panose="02040503050406030204"/>
              </a:rPr>
              <a:t>arrays</a:t>
            </a:r>
            <a:r>
              <a:rPr sz="1400" spc="-15" dirty="0">
                <a:latin typeface="Cambria" panose="02040503050406030204"/>
                <a:cs typeface="Cambria" panose="02040503050406030204"/>
              </a:rPr>
              <a:t>. Array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representation assumes </a:t>
            </a:r>
            <a:r>
              <a:rPr sz="1400" dirty="0">
                <a:latin typeface="Cambria" panose="02040503050406030204"/>
                <a:cs typeface="Cambria" panose="02040503050406030204"/>
              </a:rPr>
              <a:t>that the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exponents of </a:t>
            </a:r>
            <a:r>
              <a:rPr sz="1400" dirty="0">
                <a:latin typeface="Cambria" panose="02040503050406030204"/>
                <a:cs typeface="Cambria" panose="02040503050406030204"/>
              </a:rPr>
              <a:t>the </a:t>
            </a:r>
            <a:r>
              <a:rPr sz="14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-15" dirty="0">
                <a:latin typeface="Cambria" panose="02040503050406030204"/>
                <a:cs typeface="Cambria" panose="02040503050406030204"/>
              </a:rPr>
              <a:t>given </a:t>
            </a:r>
            <a:r>
              <a:rPr sz="1400" spc="-10" dirty="0">
                <a:latin typeface="Cambria" panose="02040503050406030204"/>
                <a:cs typeface="Cambria" panose="02040503050406030204"/>
              </a:rPr>
              <a:t>expression </a:t>
            </a:r>
            <a:r>
              <a:rPr sz="1400" spc="-15" dirty="0">
                <a:latin typeface="Cambria" panose="02040503050406030204"/>
                <a:cs typeface="Cambria" panose="02040503050406030204"/>
              </a:rPr>
              <a:t>are </a:t>
            </a:r>
            <a:r>
              <a:rPr sz="1400" spc="-10" dirty="0">
                <a:latin typeface="Cambria" panose="02040503050406030204"/>
                <a:cs typeface="Cambria" panose="02040503050406030204"/>
              </a:rPr>
              <a:t>arranged from </a:t>
            </a:r>
            <a:r>
              <a:rPr sz="1400" dirty="0">
                <a:latin typeface="Cambria" panose="02040503050406030204"/>
                <a:cs typeface="Cambria" panose="02040503050406030204"/>
              </a:rPr>
              <a:t>0 </a:t>
            </a:r>
            <a:r>
              <a:rPr sz="1400" spc="-10" dirty="0">
                <a:latin typeface="Cambria" panose="02040503050406030204"/>
                <a:cs typeface="Cambria" panose="02040503050406030204"/>
              </a:rPr>
              <a:t>to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the highest </a:t>
            </a:r>
            <a:r>
              <a:rPr sz="1400" spc="-10" dirty="0">
                <a:latin typeface="Cambria" panose="02040503050406030204"/>
                <a:cs typeface="Cambria" panose="02040503050406030204"/>
              </a:rPr>
              <a:t>value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(</a:t>
            </a:r>
            <a:r>
              <a:rPr sz="1400" b="1" spc="-5" dirty="0">
                <a:latin typeface="Cambria" panose="02040503050406030204"/>
                <a:cs typeface="Cambria" panose="02040503050406030204"/>
              </a:rPr>
              <a:t>degree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), </a:t>
            </a:r>
            <a:r>
              <a:rPr sz="1400" spc="-10" dirty="0">
                <a:latin typeface="Cambria" panose="02040503050406030204"/>
                <a:cs typeface="Cambria" panose="02040503050406030204"/>
              </a:rPr>
              <a:t>which </a:t>
            </a:r>
            <a:r>
              <a:rPr sz="1400" dirty="0">
                <a:latin typeface="Cambria" panose="02040503050406030204"/>
                <a:cs typeface="Cambria" panose="02040503050406030204"/>
              </a:rPr>
              <a:t>is </a:t>
            </a:r>
            <a:r>
              <a:rPr sz="1400" spc="-10" dirty="0">
                <a:latin typeface="Cambria" panose="02040503050406030204"/>
                <a:cs typeface="Cambria" panose="02040503050406030204"/>
              </a:rPr>
              <a:t>represented </a:t>
            </a:r>
            <a:r>
              <a:rPr sz="1400" spc="-15" dirty="0">
                <a:latin typeface="Cambria" panose="02040503050406030204"/>
                <a:cs typeface="Cambria" panose="02040503050406030204"/>
              </a:rPr>
              <a:t>by </a:t>
            </a:r>
            <a:r>
              <a:rPr sz="1400" dirty="0">
                <a:latin typeface="Cambria" panose="02040503050406030204"/>
                <a:cs typeface="Cambria" panose="02040503050406030204"/>
              </a:rPr>
              <a:t>the </a:t>
            </a:r>
            <a:r>
              <a:rPr sz="1400" spc="-10" dirty="0">
                <a:latin typeface="Cambria" panose="02040503050406030204"/>
                <a:cs typeface="Cambria" panose="02040503050406030204"/>
              </a:rPr>
              <a:t>subscript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of </a:t>
            </a:r>
            <a:r>
              <a:rPr sz="1400" dirty="0">
                <a:latin typeface="Cambria" panose="02040503050406030204"/>
                <a:cs typeface="Cambria" panose="02040503050406030204"/>
              </a:rPr>
              <a:t>the </a:t>
            </a:r>
            <a:r>
              <a:rPr sz="14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-15" dirty="0">
                <a:latin typeface="Cambria" panose="02040503050406030204"/>
                <a:cs typeface="Cambria" panose="02040503050406030204"/>
              </a:rPr>
              <a:t>array</a:t>
            </a:r>
            <a:r>
              <a:rPr sz="14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beginning with </a:t>
            </a:r>
            <a:r>
              <a:rPr sz="1400" dirty="0">
                <a:latin typeface="Cambria" panose="02040503050406030204"/>
                <a:cs typeface="Cambria" panose="02040503050406030204"/>
              </a:rPr>
              <a:t>0.</a:t>
            </a:r>
            <a:r>
              <a:rPr sz="1400" spc="310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dirty="0">
                <a:latin typeface="Cambria" panose="02040503050406030204"/>
                <a:cs typeface="Cambria" panose="02040503050406030204"/>
              </a:rPr>
              <a:t>The </a:t>
            </a:r>
            <a:r>
              <a:rPr sz="1400" b="1" spc="-5" dirty="0">
                <a:latin typeface="Cambria" panose="02040503050406030204"/>
                <a:cs typeface="Cambria" panose="02040503050406030204"/>
              </a:rPr>
              <a:t>coefficients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of </a:t>
            </a:r>
            <a:r>
              <a:rPr sz="1400" dirty="0">
                <a:latin typeface="Cambria" panose="02040503050406030204"/>
                <a:cs typeface="Cambria" panose="02040503050406030204"/>
              </a:rPr>
              <a:t>the </a:t>
            </a:r>
            <a:r>
              <a:rPr sz="1400" spc="-15" dirty="0">
                <a:latin typeface="Cambria" panose="02040503050406030204"/>
                <a:cs typeface="Cambria" panose="02040503050406030204"/>
              </a:rPr>
              <a:t>respective</a:t>
            </a:r>
            <a:r>
              <a:rPr sz="1400" spc="27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exponent </a:t>
            </a:r>
            <a:r>
              <a:rPr sz="1400" spc="-15" dirty="0">
                <a:latin typeface="Cambria" panose="02040503050406030204"/>
                <a:cs typeface="Cambria" panose="02040503050406030204"/>
              </a:rPr>
              <a:t>are</a:t>
            </a:r>
            <a:r>
              <a:rPr sz="1400" spc="280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placed at </a:t>
            </a:r>
            <a:r>
              <a:rPr sz="1400" spc="5" dirty="0">
                <a:latin typeface="Cambria" panose="02040503050406030204"/>
                <a:cs typeface="Cambria" panose="02040503050406030204"/>
              </a:rPr>
              <a:t>an </a:t>
            </a:r>
            <a:r>
              <a:rPr sz="1400" spc="-10" dirty="0">
                <a:latin typeface="Cambria" panose="02040503050406030204"/>
                <a:cs typeface="Cambria" panose="02040503050406030204"/>
              </a:rPr>
              <a:t>appropriate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index </a:t>
            </a:r>
            <a:r>
              <a:rPr sz="1400" dirty="0">
                <a:latin typeface="Cambria" panose="02040503050406030204"/>
                <a:cs typeface="Cambria" panose="02040503050406030204"/>
              </a:rPr>
              <a:t>in the </a:t>
            </a:r>
            <a:r>
              <a:rPr sz="14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-35" dirty="0">
                <a:latin typeface="Cambria" panose="02040503050406030204"/>
                <a:cs typeface="Cambria" panose="02040503050406030204"/>
              </a:rPr>
              <a:t>array.</a:t>
            </a:r>
            <a:r>
              <a:rPr sz="1400" spc="3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Considering</a:t>
            </a:r>
            <a:r>
              <a:rPr sz="14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single</a:t>
            </a:r>
            <a:r>
              <a:rPr sz="1400" spc="-10" dirty="0">
                <a:latin typeface="Cambria" panose="02040503050406030204"/>
                <a:cs typeface="Cambria" panose="02040503050406030204"/>
              </a:rPr>
              <a:t> variable</a:t>
            </a:r>
            <a:r>
              <a:rPr sz="14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polynomial</a:t>
            </a:r>
            <a:r>
              <a:rPr sz="1400" spc="-3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expression,</a:t>
            </a:r>
            <a:r>
              <a:rPr sz="1400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-15" dirty="0">
                <a:latin typeface="Cambria" panose="02040503050406030204"/>
                <a:cs typeface="Cambria" panose="02040503050406030204"/>
              </a:rPr>
              <a:t>array</a:t>
            </a:r>
            <a:r>
              <a:rPr sz="14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representation</a:t>
            </a:r>
            <a:r>
              <a:rPr sz="1400" spc="5" dirty="0">
                <a:latin typeface="Cambria" panose="02040503050406030204"/>
                <a:cs typeface="Cambria" panose="02040503050406030204"/>
              </a:rPr>
              <a:t> is</a:t>
            </a:r>
            <a:endParaRPr sz="14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50" dirty="0"/>
              <a:t>S</a:t>
            </a:r>
            <a:r>
              <a:rPr spc="-75" dirty="0"/>
              <a:t>c</a:t>
            </a:r>
            <a:r>
              <a:rPr spc="-120" dirty="0"/>
              <a:t>h</a:t>
            </a:r>
            <a:r>
              <a:rPr spc="-105" dirty="0"/>
              <a:t>oo</a:t>
            </a:r>
            <a:r>
              <a:rPr spc="-85" dirty="0"/>
              <a:t>l</a:t>
            </a:r>
            <a:r>
              <a:rPr spc="-60" dirty="0"/>
              <a:t> </a:t>
            </a:r>
            <a:r>
              <a:rPr spc="-70" dirty="0"/>
              <a:t>of</a:t>
            </a:r>
            <a:r>
              <a:rPr spc="-50" dirty="0"/>
              <a:t> </a:t>
            </a:r>
            <a:r>
              <a:rPr spc="-45" dirty="0"/>
              <a:t>C</a:t>
            </a:r>
            <a:r>
              <a:rPr spc="-90" dirty="0"/>
              <a:t>o</a:t>
            </a:r>
            <a:r>
              <a:rPr spc="-155" dirty="0"/>
              <a:t>m</a:t>
            </a:r>
            <a:r>
              <a:rPr spc="-105" dirty="0"/>
              <a:t>p</a:t>
            </a:r>
            <a:r>
              <a:rPr spc="-130" dirty="0"/>
              <a:t>u</a:t>
            </a:r>
            <a:r>
              <a:rPr spc="-105" dirty="0"/>
              <a:t>t</a:t>
            </a:r>
            <a:r>
              <a:rPr spc="-114" dirty="0"/>
              <a:t>e</a:t>
            </a:r>
            <a:r>
              <a:rPr spc="-110" dirty="0"/>
              <a:t>r</a:t>
            </a:r>
            <a:r>
              <a:rPr spc="-90" dirty="0"/>
              <a:t> </a:t>
            </a:r>
            <a:r>
              <a:rPr spc="-60" dirty="0"/>
              <a:t>E</a:t>
            </a:r>
            <a:r>
              <a:rPr spc="-80" dirty="0"/>
              <a:t>n</a:t>
            </a:r>
            <a:r>
              <a:rPr spc="-95" dirty="0"/>
              <a:t>g</a:t>
            </a:r>
            <a:r>
              <a:rPr spc="-75" dirty="0"/>
              <a:t>i</a:t>
            </a:r>
            <a:r>
              <a:rPr spc="-135" dirty="0"/>
              <a:t>n</a:t>
            </a:r>
            <a:r>
              <a:rPr spc="-130" dirty="0"/>
              <a:t>e</a:t>
            </a:r>
            <a:r>
              <a:rPr spc="-114" dirty="0"/>
              <a:t>e</a:t>
            </a:r>
            <a:r>
              <a:rPr spc="-135" dirty="0"/>
              <a:t>r</a:t>
            </a:r>
            <a:r>
              <a:rPr spc="-100" dirty="0"/>
              <a:t>i</a:t>
            </a:r>
            <a:r>
              <a:rPr spc="-135" dirty="0"/>
              <a:t>n</a:t>
            </a:r>
            <a:r>
              <a:rPr spc="-60" dirty="0"/>
              <a:t>g</a:t>
            </a:r>
            <a:endParaRPr spc="-6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36" y="369773"/>
            <a:ext cx="516445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5" dirty="0">
                <a:solidFill>
                  <a:srgbClr val="000000"/>
                </a:solidFill>
              </a:rPr>
              <a:t>Polynomial</a:t>
            </a:r>
            <a:r>
              <a:rPr sz="4300" spc="-55" dirty="0">
                <a:solidFill>
                  <a:srgbClr val="000000"/>
                </a:solidFill>
              </a:rPr>
              <a:t> </a:t>
            </a:r>
            <a:r>
              <a:rPr sz="4300" spc="-15" dirty="0">
                <a:solidFill>
                  <a:srgbClr val="000000"/>
                </a:solidFill>
              </a:rPr>
              <a:t>Addition</a:t>
            </a:r>
            <a:endParaRPr sz="43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153400" y="537044"/>
            <a:ext cx="928395" cy="68215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72923" y="1169585"/>
            <a:ext cx="8746490" cy="517017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2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23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79375" marR="5080">
              <a:lnSpc>
                <a:spcPct val="120000"/>
              </a:lnSpc>
              <a:spcBef>
                <a:spcPts val="705"/>
              </a:spcBef>
            </a:pPr>
            <a:r>
              <a:rPr sz="1800" spc="-5" dirty="0">
                <a:latin typeface="Cambria" panose="02040503050406030204"/>
                <a:cs typeface="Cambria" panose="02040503050406030204"/>
              </a:rPr>
              <a:t>Consider</a:t>
            </a:r>
            <a:r>
              <a:rPr sz="1800" spc="10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LA</a:t>
            </a:r>
            <a:r>
              <a:rPr sz="1800" spc="10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is</a:t>
            </a:r>
            <a:r>
              <a:rPr sz="1800" spc="12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a</a:t>
            </a:r>
            <a:r>
              <a:rPr sz="1800" spc="10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linear</a:t>
            </a:r>
            <a:r>
              <a:rPr sz="1800" spc="1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20" dirty="0">
                <a:latin typeface="Cambria" panose="02040503050406030204"/>
                <a:cs typeface="Cambria" panose="02040503050406030204"/>
              </a:rPr>
              <a:t>array</a:t>
            </a:r>
            <a:r>
              <a:rPr sz="1800" spc="14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with</a:t>
            </a:r>
            <a:r>
              <a:rPr sz="1800" spc="12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N</a:t>
            </a:r>
            <a:r>
              <a:rPr sz="1800" spc="1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elements</a:t>
            </a:r>
            <a:r>
              <a:rPr sz="1800" spc="10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and</a:t>
            </a:r>
            <a:r>
              <a:rPr sz="1800" spc="12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LB</a:t>
            </a:r>
            <a:r>
              <a:rPr sz="1800" spc="114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is</a:t>
            </a:r>
            <a:r>
              <a:rPr sz="1800" spc="10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a</a:t>
            </a:r>
            <a:r>
              <a:rPr sz="1800" spc="114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linear</a:t>
            </a:r>
            <a:r>
              <a:rPr sz="1800" spc="1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20" dirty="0">
                <a:latin typeface="Cambria" panose="02040503050406030204"/>
                <a:cs typeface="Cambria" panose="02040503050406030204"/>
              </a:rPr>
              <a:t>array</a:t>
            </a:r>
            <a:r>
              <a:rPr sz="1800" spc="13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with</a:t>
            </a:r>
            <a:r>
              <a:rPr sz="1800" spc="12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M</a:t>
            </a:r>
            <a:r>
              <a:rPr sz="1800" spc="12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elements. </a:t>
            </a:r>
            <a:r>
              <a:rPr sz="1800" spc="-38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Below</a:t>
            </a:r>
            <a:r>
              <a:rPr sz="18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is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the</a:t>
            </a:r>
            <a:r>
              <a:rPr sz="180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algorithm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for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polynomial</a:t>
            </a:r>
            <a:r>
              <a:rPr sz="18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addition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289560" indent="-210820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290195" algn="l"/>
              </a:tabLst>
            </a:pPr>
            <a:r>
              <a:rPr sz="1700" spc="-5" dirty="0">
                <a:latin typeface="Cambria" panose="02040503050406030204"/>
                <a:cs typeface="Cambria" panose="02040503050406030204"/>
              </a:rPr>
              <a:t>Start</a:t>
            </a:r>
            <a:endParaRPr sz="1700">
              <a:latin typeface="Cambria" panose="02040503050406030204"/>
              <a:cs typeface="Cambria" panose="02040503050406030204"/>
            </a:endParaRPr>
          </a:p>
          <a:p>
            <a:pPr marL="289560" indent="-210820">
              <a:lnSpc>
                <a:spcPct val="100000"/>
              </a:lnSpc>
              <a:spcBef>
                <a:spcPts val="405"/>
              </a:spcBef>
              <a:buAutoNum type="arabicPeriod"/>
              <a:tabLst>
                <a:tab pos="290195" algn="l"/>
              </a:tabLst>
            </a:pPr>
            <a:r>
              <a:rPr sz="1700" spc="-5" dirty="0">
                <a:latin typeface="Cambria" panose="02040503050406030204"/>
                <a:cs typeface="Cambria" panose="02040503050406030204"/>
              </a:rPr>
              <a:t>Set</a:t>
            </a:r>
            <a:r>
              <a:rPr sz="1700" spc="-30" dirty="0">
                <a:latin typeface="Cambria" panose="02040503050406030204"/>
                <a:cs typeface="Cambria" panose="02040503050406030204"/>
              </a:rPr>
              <a:t> </a:t>
            </a:r>
            <a:r>
              <a:rPr sz="1700" dirty="0">
                <a:latin typeface="Cambria" panose="02040503050406030204"/>
                <a:cs typeface="Cambria" panose="02040503050406030204"/>
              </a:rPr>
              <a:t>j=</a:t>
            </a:r>
            <a:r>
              <a:rPr sz="17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700" spc="-5" dirty="0">
                <a:latin typeface="Cambria" panose="02040503050406030204"/>
                <a:cs typeface="Cambria" panose="02040503050406030204"/>
              </a:rPr>
              <a:t>maximum</a:t>
            </a:r>
            <a:r>
              <a:rPr sz="17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700" spc="-5" dirty="0">
                <a:latin typeface="Cambria" panose="02040503050406030204"/>
                <a:cs typeface="Cambria" panose="02040503050406030204"/>
              </a:rPr>
              <a:t>of</a:t>
            </a:r>
            <a:r>
              <a:rPr sz="17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700" dirty="0">
                <a:latin typeface="Cambria" panose="02040503050406030204"/>
                <a:cs typeface="Cambria" panose="02040503050406030204"/>
              </a:rPr>
              <a:t>M</a:t>
            </a:r>
            <a:r>
              <a:rPr sz="1700" spc="-5" dirty="0">
                <a:latin typeface="Cambria" panose="02040503050406030204"/>
                <a:cs typeface="Cambria" panose="02040503050406030204"/>
              </a:rPr>
              <a:t> or</a:t>
            </a:r>
            <a:r>
              <a:rPr sz="1700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1700" dirty="0">
                <a:latin typeface="Cambria" panose="02040503050406030204"/>
                <a:cs typeface="Cambria" panose="02040503050406030204"/>
              </a:rPr>
              <a:t>N</a:t>
            </a:r>
            <a:endParaRPr sz="1700">
              <a:latin typeface="Cambria" panose="02040503050406030204"/>
              <a:cs typeface="Cambria" panose="02040503050406030204"/>
            </a:endParaRPr>
          </a:p>
          <a:p>
            <a:pPr marL="289560" indent="-210820">
              <a:lnSpc>
                <a:spcPct val="100000"/>
              </a:lnSpc>
              <a:spcBef>
                <a:spcPts val="410"/>
              </a:spcBef>
              <a:buAutoNum type="arabicPeriod"/>
              <a:tabLst>
                <a:tab pos="290195" algn="l"/>
              </a:tabLst>
            </a:pPr>
            <a:r>
              <a:rPr sz="1700" spc="-10" dirty="0">
                <a:latin typeface="Cambria" panose="02040503050406030204"/>
                <a:cs typeface="Cambria" panose="02040503050406030204"/>
              </a:rPr>
              <a:t>Create</a:t>
            </a:r>
            <a:r>
              <a:rPr sz="1700" spc="-45" dirty="0">
                <a:latin typeface="Cambria" panose="02040503050406030204"/>
                <a:cs typeface="Cambria" panose="02040503050406030204"/>
              </a:rPr>
              <a:t> </a:t>
            </a:r>
            <a:r>
              <a:rPr sz="1700" dirty="0">
                <a:latin typeface="Cambria" panose="02040503050406030204"/>
                <a:cs typeface="Cambria" panose="02040503050406030204"/>
              </a:rPr>
              <a:t>a</a:t>
            </a:r>
            <a:r>
              <a:rPr sz="17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700" dirty="0">
                <a:latin typeface="Cambria" panose="02040503050406030204"/>
                <a:cs typeface="Cambria" panose="02040503050406030204"/>
              </a:rPr>
              <a:t>sum</a:t>
            </a:r>
            <a:r>
              <a:rPr sz="17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700" spc="-15" dirty="0">
                <a:latin typeface="Cambria" panose="02040503050406030204"/>
                <a:cs typeface="Cambria" panose="02040503050406030204"/>
              </a:rPr>
              <a:t>array</a:t>
            </a:r>
            <a:r>
              <a:rPr sz="1700" spc="-30" dirty="0">
                <a:latin typeface="Cambria" panose="02040503050406030204"/>
                <a:cs typeface="Cambria" panose="02040503050406030204"/>
              </a:rPr>
              <a:t> </a:t>
            </a:r>
            <a:r>
              <a:rPr sz="1700" spc="-5" dirty="0">
                <a:latin typeface="Cambria" panose="02040503050406030204"/>
                <a:cs typeface="Cambria" panose="02040503050406030204"/>
              </a:rPr>
              <a:t>LSum[]</a:t>
            </a:r>
            <a:r>
              <a:rPr sz="17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700" spc="-5" dirty="0">
                <a:latin typeface="Cambria" panose="02040503050406030204"/>
                <a:cs typeface="Cambria" panose="02040503050406030204"/>
              </a:rPr>
              <a:t>of</a:t>
            </a:r>
            <a:r>
              <a:rPr sz="17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700" dirty="0">
                <a:latin typeface="Cambria" panose="02040503050406030204"/>
                <a:cs typeface="Cambria" panose="02040503050406030204"/>
              </a:rPr>
              <a:t>size</a:t>
            </a:r>
            <a:r>
              <a:rPr sz="17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1700" dirty="0">
                <a:latin typeface="Cambria" panose="02040503050406030204"/>
                <a:cs typeface="Cambria" panose="02040503050406030204"/>
              </a:rPr>
              <a:t>J</a:t>
            </a:r>
            <a:endParaRPr sz="1700">
              <a:latin typeface="Cambria" panose="02040503050406030204"/>
              <a:cs typeface="Cambria" panose="02040503050406030204"/>
            </a:endParaRPr>
          </a:p>
          <a:p>
            <a:pPr marL="362585" marR="4643120" indent="-283845">
              <a:lnSpc>
                <a:spcPct val="120000"/>
              </a:lnSpc>
              <a:buAutoNum type="arabicPeriod"/>
              <a:tabLst>
                <a:tab pos="290195" algn="l"/>
              </a:tabLst>
            </a:pPr>
            <a:r>
              <a:rPr sz="1700" spc="-5" dirty="0">
                <a:latin typeface="Cambria" panose="02040503050406030204"/>
                <a:cs typeface="Cambria" panose="02040503050406030204"/>
              </a:rPr>
              <a:t>IF (N is Greater Than or Equal </a:t>
            </a:r>
            <a:r>
              <a:rPr sz="1700" spc="-10" dirty="0">
                <a:latin typeface="Cambria" panose="02040503050406030204"/>
                <a:cs typeface="Cambria" panose="02040503050406030204"/>
              </a:rPr>
              <a:t>to </a:t>
            </a:r>
            <a:r>
              <a:rPr sz="1700" dirty="0">
                <a:latin typeface="Cambria" panose="02040503050406030204"/>
                <a:cs typeface="Cambria" panose="02040503050406030204"/>
              </a:rPr>
              <a:t>M) </a:t>
            </a:r>
            <a:r>
              <a:rPr sz="1700" spc="-5" dirty="0">
                <a:latin typeface="Cambria" panose="02040503050406030204"/>
                <a:cs typeface="Cambria" panose="02040503050406030204"/>
              </a:rPr>
              <a:t>Then </a:t>
            </a:r>
            <a:r>
              <a:rPr sz="1700" spc="-360" dirty="0">
                <a:latin typeface="Cambria" panose="02040503050406030204"/>
                <a:cs typeface="Cambria" panose="02040503050406030204"/>
              </a:rPr>
              <a:t> </a:t>
            </a:r>
            <a:r>
              <a:rPr sz="1700" spc="-10" dirty="0">
                <a:latin typeface="Cambria" panose="02040503050406030204"/>
                <a:cs typeface="Cambria" panose="02040503050406030204"/>
              </a:rPr>
              <a:t>Copy</a:t>
            </a:r>
            <a:r>
              <a:rPr sz="17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700" spc="-5" dirty="0">
                <a:latin typeface="Cambria" panose="02040503050406030204"/>
                <a:cs typeface="Cambria" panose="02040503050406030204"/>
              </a:rPr>
              <a:t>LA[]</a:t>
            </a:r>
            <a:r>
              <a:rPr sz="170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1700" spc="-10" dirty="0">
                <a:latin typeface="Cambria" panose="02040503050406030204"/>
                <a:cs typeface="Cambria" panose="02040503050406030204"/>
              </a:rPr>
              <a:t>to</a:t>
            </a:r>
            <a:r>
              <a:rPr sz="17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700" spc="-10" dirty="0">
                <a:latin typeface="Cambria" panose="02040503050406030204"/>
                <a:cs typeface="Cambria" panose="02040503050406030204"/>
              </a:rPr>
              <a:t>LSum[]</a:t>
            </a:r>
            <a:endParaRPr sz="1700">
              <a:latin typeface="Cambria" panose="02040503050406030204"/>
              <a:cs typeface="Cambria" panose="02040503050406030204"/>
            </a:endParaRPr>
          </a:p>
          <a:p>
            <a:pPr marL="267970">
              <a:lnSpc>
                <a:spcPct val="100000"/>
              </a:lnSpc>
              <a:spcBef>
                <a:spcPts val="410"/>
              </a:spcBef>
            </a:pPr>
            <a:r>
              <a:rPr sz="1700" dirty="0">
                <a:latin typeface="Cambria" panose="02040503050406030204"/>
                <a:cs typeface="Cambria" panose="02040503050406030204"/>
              </a:rPr>
              <a:t>else</a:t>
            </a:r>
            <a:endParaRPr sz="1700">
              <a:latin typeface="Cambria" panose="02040503050406030204"/>
              <a:cs typeface="Cambria" panose="02040503050406030204"/>
            </a:endParaRPr>
          </a:p>
          <a:p>
            <a:pPr marL="411480">
              <a:lnSpc>
                <a:spcPct val="100000"/>
              </a:lnSpc>
              <a:spcBef>
                <a:spcPts val="405"/>
              </a:spcBef>
            </a:pPr>
            <a:r>
              <a:rPr sz="1700" spc="-10" dirty="0">
                <a:latin typeface="Cambria" panose="02040503050406030204"/>
                <a:cs typeface="Cambria" panose="02040503050406030204"/>
              </a:rPr>
              <a:t>Copy </a:t>
            </a:r>
            <a:r>
              <a:rPr sz="1700" dirty="0">
                <a:latin typeface="Cambria" panose="02040503050406030204"/>
                <a:cs typeface="Cambria" panose="02040503050406030204"/>
              </a:rPr>
              <a:t>LB[]</a:t>
            </a:r>
            <a:r>
              <a:rPr sz="17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700" spc="-10" dirty="0">
                <a:latin typeface="Cambria" panose="02040503050406030204"/>
                <a:cs typeface="Cambria" panose="02040503050406030204"/>
              </a:rPr>
              <a:t>to</a:t>
            </a:r>
            <a:r>
              <a:rPr sz="17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1700" spc="-10" dirty="0">
                <a:latin typeface="Cambria" panose="02040503050406030204"/>
                <a:cs typeface="Cambria" panose="02040503050406030204"/>
              </a:rPr>
              <a:t>LSum[]</a:t>
            </a:r>
            <a:endParaRPr sz="1700">
              <a:latin typeface="Cambria" panose="02040503050406030204"/>
              <a:cs typeface="Cambria" panose="02040503050406030204"/>
            </a:endParaRPr>
          </a:p>
          <a:p>
            <a:pPr marL="289560" indent="-210820">
              <a:lnSpc>
                <a:spcPct val="100000"/>
              </a:lnSpc>
              <a:spcBef>
                <a:spcPts val="415"/>
              </a:spcBef>
              <a:buAutoNum type="arabicPeriod" startAt="5"/>
              <a:tabLst>
                <a:tab pos="290195" algn="l"/>
              </a:tabLst>
            </a:pPr>
            <a:r>
              <a:rPr sz="1700" dirty="0">
                <a:latin typeface="Cambria" panose="02040503050406030204"/>
                <a:cs typeface="Cambria" panose="02040503050406030204"/>
              </a:rPr>
              <a:t>IF</a:t>
            </a:r>
            <a:r>
              <a:rPr sz="17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1700" dirty="0">
                <a:latin typeface="Cambria" panose="02040503050406030204"/>
                <a:cs typeface="Cambria" panose="02040503050406030204"/>
              </a:rPr>
              <a:t>(N</a:t>
            </a:r>
            <a:r>
              <a:rPr sz="1700" spc="-5" dirty="0">
                <a:latin typeface="Cambria" panose="02040503050406030204"/>
                <a:cs typeface="Cambria" panose="02040503050406030204"/>
              </a:rPr>
              <a:t> is</a:t>
            </a:r>
            <a:r>
              <a:rPr sz="17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700" spc="-5" dirty="0">
                <a:latin typeface="Cambria" panose="02040503050406030204"/>
                <a:cs typeface="Cambria" panose="02040503050406030204"/>
              </a:rPr>
              <a:t>Greater</a:t>
            </a:r>
            <a:r>
              <a:rPr sz="1700" spc="-45" dirty="0">
                <a:latin typeface="Cambria" panose="02040503050406030204"/>
                <a:cs typeface="Cambria" panose="02040503050406030204"/>
              </a:rPr>
              <a:t> </a:t>
            </a:r>
            <a:r>
              <a:rPr sz="1700" spc="-5" dirty="0">
                <a:latin typeface="Cambria" panose="02040503050406030204"/>
                <a:cs typeface="Cambria" panose="02040503050406030204"/>
              </a:rPr>
              <a:t>Than </a:t>
            </a:r>
            <a:r>
              <a:rPr sz="1700" dirty="0">
                <a:latin typeface="Cambria" panose="02040503050406030204"/>
                <a:cs typeface="Cambria" panose="02040503050406030204"/>
              </a:rPr>
              <a:t>M)</a:t>
            </a:r>
            <a:r>
              <a:rPr sz="17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700" spc="-5" dirty="0">
                <a:latin typeface="Cambria" panose="02040503050406030204"/>
                <a:cs typeface="Cambria" panose="02040503050406030204"/>
              </a:rPr>
              <a:t>then</a:t>
            </a:r>
            <a:endParaRPr sz="1700">
              <a:latin typeface="Cambria" panose="02040503050406030204"/>
              <a:cs typeface="Cambria" panose="02040503050406030204"/>
            </a:endParaRPr>
          </a:p>
          <a:p>
            <a:pPr marL="315595" marR="3747135" indent="95885">
              <a:lnSpc>
                <a:spcPct val="120000"/>
              </a:lnSpc>
            </a:pPr>
            <a:r>
              <a:rPr sz="1700" spc="-20" dirty="0">
                <a:latin typeface="Cambria" panose="02040503050406030204"/>
                <a:cs typeface="Cambria" panose="02040503050406030204"/>
              </a:rPr>
              <a:t>Traverse</a:t>
            </a:r>
            <a:r>
              <a:rPr sz="1700" spc="-35" dirty="0">
                <a:latin typeface="Cambria" panose="02040503050406030204"/>
                <a:cs typeface="Cambria" panose="02040503050406030204"/>
              </a:rPr>
              <a:t> </a:t>
            </a:r>
            <a:r>
              <a:rPr sz="1700" spc="-15" dirty="0">
                <a:latin typeface="Cambria" panose="02040503050406030204"/>
                <a:cs typeface="Cambria" panose="02040503050406030204"/>
              </a:rPr>
              <a:t>array </a:t>
            </a:r>
            <a:r>
              <a:rPr sz="1700" dirty="0">
                <a:latin typeface="Cambria" panose="02040503050406030204"/>
                <a:cs typeface="Cambria" panose="02040503050406030204"/>
              </a:rPr>
              <a:t>LB[]</a:t>
            </a:r>
            <a:r>
              <a:rPr sz="17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700" spc="-5" dirty="0">
                <a:latin typeface="Cambria" panose="02040503050406030204"/>
                <a:cs typeface="Cambria" panose="02040503050406030204"/>
              </a:rPr>
              <a:t>and</a:t>
            </a:r>
            <a:r>
              <a:rPr sz="1700" spc="-10" dirty="0">
                <a:latin typeface="Cambria" panose="02040503050406030204"/>
                <a:cs typeface="Cambria" panose="02040503050406030204"/>
              </a:rPr>
              <a:t> LSum[i]</a:t>
            </a:r>
            <a:r>
              <a:rPr sz="17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700" dirty="0">
                <a:latin typeface="Cambria" panose="02040503050406030204"/>
                <a:cs typeface="Cambria" panose="02040503050406030204"/>
              </a:rPr>
              <a:t>=</a:t>
            </a:r>
            <a:r>
              <a:rPr sz="17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700" spc="-10" dirty="0">
                <a:latin typeface="Cambria" panose="02040503050406030204"/>
                <a:cs typeface="Cambria" panose="02040503050406030204"/>
              </a:rPr>
              <a:t>LSum[i]</a:t>
            </a:r>
            <a:r>
              <a:rPr sz="17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700" dirty="0">
                <a:latin typeface="Cambria" panose="02040503050406030204"/>
                <a:cs typeface="Cambria" panose="02040503050406030204"/>
              </a:rPr>
              <a:t>+</a:t>
            </a:r>
            <a:r>
              <a:rPr sz="17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700" spc="-5" dirty="0">
                <a:latin typeface="Cambria" panose="02040503050406030204"/>
                <a:cs typeface="Cambria" panose="02040503050406030204"/>
              </a:rPr>
              <a:t>LB[i] </a:t>
            </a:r>
            <a:r>
              <a:rPr sz="1700" spc="-360" dirty="0">
                <a:latin typeface="Cambria" panose="02040503050406030204"/>
                <a:cs typeface="Cambria" panose="02040503050406030204"/>
              </a:rPr>
              <a:t> </a:t>
            </a:r>
            <a:r>
              <a:rPr sz="1700" dirty="0">
                <a:latin typeface="Cambria" panose="02040503050406030204"/>
                <a:cs typeface="Cambria" panose="02040503050406030204"/>
              </a:rPr>
              <a:t>else</a:t>
            </a:r>
            <a:endParaRPr sz="1700">
              <a:latin typeface="Cambria" panose="02040503050406030204"/>
              <a:cs typeface="Cambria" panose="02040503050406030204"/>
            </a:endParaRPr>
          </a:p>
          <a:p>
            <a:pPr marL="458470">
              <a:lnSpc>
                <a:spcPct val="100000"/>
              </a:lnSpc>
              <a:spcBef>
                <a:spcPts val="405"/>
              </a:spcBef>
            </a:pPr>
            <a:r>
              <a:rPr sz="1700" spc="-20" dirty="0">
                <a:latin typeface="Cambria" panose="02040503050406030204"/>
                <a:cs typeface="Cambria" panose="02040503050406030204"/>
              </a:rPr>
              <a:t>Traverse</a:t>
            </a:r>
            <a:r>
              <a:rPr sz="1700" spc="-35" dirty="0">
                <a:latin typeface="Cambria" panose="02040503050406030204"/>
                <a:cs typeface="Cambria" panose="02040503050406030204"/>
              </a:rPr>
              <a:t> </a:t>
            </a:r>
            <a:r>
              <a:rPr sz="1700" spc="-15" dirty="0">
                <a:latin typeface="Cambria" panose="02040503050406030204"/>
                <a:cs typeface="Cambria" panose="02040503050406030204"/>
              </a:rPr>
              <a:t>array </a:t>
            </a:r>
            <a:r>
              <a:rPr sz="1700" spc="-5" dirty="0">
                <a:latin typeface="Cambria" panose="02040503050406030204"/>
                <a:cs typeface="Cambria" panose="02040503050406030204"/>
              </a:rPr>
              <a:t>LA[]</a:t>
            </a:r>
            <a:r>
              <a:rPr sz="170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1700" spc="-5" dirty="0">
                <a:latin typeface="Cambria" panose="02040503050406030204"/>
                <a:cs typeface="Cambria" panose="02040503050406030204"/>
              </a:rPr>
              <a:t>and</a:t>
            </a:r>
            <a:r>
              <a:rPr sz="1700" spc="-10" dirty="0">
                <a:latin typeface="Cambria" panose="02040503050406030204"/>
                <a:cs typeface="Cambria" panose="02040503050406030204"/>
              </a:rPr>
              <a:t> LSum[i]</a:t>
            </a:r>
            <a:r>
              <a:rPr sz="1700" spc="20" dirty="0">
                <a:latin typeface="Cambria" panose="02040503050406030204"/>
                <a:cs typeface="Cambria" panose="02040503050406030204"/>
              </a:rPr>
              <a:t> </a:t>
            </a:r>
            <a:r>
              <a:rPr sz="1700" dirty="0">
                <a:latin typeface="Cambria" panose="02040503050406030204"/>
                <a:cs typeface="Cambria" panose="02040503050406030204"/>
              </a:rPr>
              <a:t>=</a:t>
            </a:r>
            <a:r>
              <a:rPr sz="1700" spc="-10" dirty="0">
                <a:latin typeface="Cambria" panose="02040503050406030204"/>
                <a:cs typeface="Cambria" panose="02040503050406030204"/>
              </a:rPr>
              <a:t> LSum[i]</a:t>
            </a:r>
            <a:r>
              <a:rPr sz="170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1700" dirty="0">
                <a:latin typeface="Cambria" panose="02040503050406030204"/>
                <a:cs typeface="Cambria" panose="02040503050406030204"/>
              </a:rPr>
              <a:t>+</a:t>
            </a:r>
            <a:r>
              <a:rPr sz="17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700" spc="-5" dirty="0">
                <a:latin typeface="Cambria" panose="02040503050406030204"/>
                <a:cs typeface="Cambria" panose="02040503050406030204"/>
              </a:rPr>
              <a:t>LA[i]</a:t>
            </a:r>
            <a:r>
              <a:rPr sz="1700" spc="30" dirty="0">
                <a:latin typeface="Cambria" panose="02040503050406030204"/>
                <a:cs typeface="Cambria" panose="02040503050406030204"/>
              </a:rPr>
              <a:t> </a:t>
            </a:r>
            <a:r>
              <a:rPr sz="1700" spc="-5" dirty="0">
                <a:latin typeface="Cambria" panose="02040503050406030204"/>
                <a:cs typeface="Cambria" panose="02040503050406030204"/>
              </a:rPr>
              <a:t>while</a:t>
            </a:r>
            <a:r>
              <a:rPr sz="17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700" dirty="0">
                <a:latin typeface="Cambria" panose="02040503050406030204"/>
                <a:cs typeface="Cambria" panose="02040503050406030204"/>
              </a:rPr>
              <a:t>i &lt;</a:t>
            </a:r>
            <a:r>
              <a:rPr sz="17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700" dirty="0">
                <a:latin typeface="Cambria" panose="02040503050406030204"/>
                <a:cs typeface="Cambria" panose="02040503050406030204"/>
              </a:rPr>
              <a:t>j</a:t>
            </a:r>
            <a:endParaRPr sz="1700">
              <a:latin typeface="Cambria" panose="02040503050406030204"/>
              <a:cs typeface="Cambria" panose="02040503050406030204"/>
            </a:endParaRPr>
          </a:p>
          <a:p>
            <a:pPr marL="289560" indent="-210820">
              <a:lnSpc>
                <a:spcPct val="100000"/>
              </a:lnSpc>
              <a:spcBef>
                <a:spcPts val="410"/>
              </a:spcBef>
              <a:buAutoNum type="arabicPeriod" startAt="6"/>
              <a:tabLst>
                <a:tab pos="290195" algn="l"/>
              </a:tabLst>
            </a:pPr>
            <a:r>
              <a:rPr sz="1700" dirty="0">
                <a:latin typeface="Cambria" panose="02040503050406030204"/>
                <a:cs typeface="Cambria" panose="02040503050406030204"/>
              </a:rPr>
              <a:t>PRINT</a:t>
            </a:r>
            <a:r>
              <a:rPr sz="1700" spc="-50" dirty="0">
                <a:latin typeface="Cambria" panose="02040503050406030204"/>
                <a:cs typeface="Cambria" panose="02040503050406030204"/>
              </a:rPr>
              <a:t> </a:t>
            </a:r>
            <a:r>
              <a:rPr sz="1700" spc="-10" dirty="0">
                <a:latin typeface="Cambria" panose="02040503050406030204"/>
                <a:cs typeface="Cambria" panose="02040503050406030204"/>
              </a:rPr>
              <a:t>LSum</a:t>
            </a:r>
            <a:endParaRPr sz="1700">
              <a:latin typeface="Cambria" panose="02040503050406030204"/>
              <a:cs typeface="Cambria" panose="02040503050406030204"/>
            </a:endParaRPr>
          </a:p>
          <a:p>
            <a:pPr marL="289560" indent="-210820">
              <a:lnSpc>
                <a:spcPct val="100000"/>
              </a:lnSpc>
              <a:spcBef>
                <a:spcPts val="410"/>
              </a:spcBef>
              <a:buAutoNum type="arabicPeriod" startAt="6"/>
              <a:tabLst>
                <a:tab pos="290195" algn="l"/>
              </a:tabLst>
            </a:pPr>
            <a:r>
              <a:rPr sz="1700" spc="-10" dirty="0">
                <a:latin typeface="Cambria" panose="02040503050406030204"/>
                <a:cs typeface="Cambria" panose="02040503050406030204"/>
              </a:rPr>
              <a:t>Stop</a:t>
            </a:r>
            <a:endParaRPr sz="17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50" dirty="0"/>
              <a:t>S</a:t>
            </a:r>
            <a:r>
              <a:rPr spc="-75" dirty="0"/>
              <a:t>c</a:t>
            </a:r>
            <a:r>
              <a:rPr spc="-120" dirty="0"/>
              <a:t>h</a:t>
            </a:r>
            <a:r>
              <a:rPr spc="-105" dirty="0"/>
              <a:t>oo</a:t>
            </a:r>
            <a:r>
              <a:rPr spc="-85" dirty="0"/>
              <a:t>l</a:t>
            </a:r>
            <a:r>
              <a:rPr spc="-60" dirty="0"/>
              <a:t> </a:t>
            </a:r>
            <a:r>
              <a:rPr spc="-70" dirty="0"/>
              <a:t>of</a:t>
            </a:r>
            <a:r>
              <a:rPr spc="-50" dirty="0"/>
              <a:t> </a:t>
            </a:r>
            <a:r>
              <a:rPr spc="-45" dirty="0"/>
              <a:t>C</a:t>
            </a:r>
            <a:r>
              <a:rPr spc="-90" dirty="0"/>
              <a:t>o</a:t>
            </a:r>
            <a:r>
              <a:rPr spc="-155" dirty="0"/>
              <a:t>m</a:t>
            </a:r>
            <a:r>
              <a:rPr spc="-105" dirty="0"/>
              <a:t>p</a:t>
            </a:r>
            <a:r>
              <a:rPr spc="-130" dirty="0"/>
              <a:t>u</a:t>
            </a:r>
            <a:r>
              <a:rPr spc="-105" dirty="0"/>
              <a:t>t</a:t>
            </a:r>
            <a:r>
              <a:rPr spc="-114" dirty="0"/>
              <a:t>e</a:t>
            </a:r>
            <a:r>
              <a:rPr spc="-110" dirty="0"/>
              <a:t>r</a:t>
            </a:r>
            <a:r>
              <a:rPr spc="-90" dirty="0"/>
              <a:t> </a:t>
            </a:r>
            <a:r>
              <a:rPr spc="-60" dirty="0"/>
              <a:t>E</a:t>
            </a:r>
            <a:r>
              <a:rPr spc="-80" dirty="0"/>
              <a:t>n</a:t>
            </a:r>
            <a:r>
              <a:rPr spc="-95" dirty="0"/>
              <a:t>g</a:t>
            </a:r>
            <a:r>
              <a:rPr spc="-75" dirty="0"/>
              <a:t>i</a:t>
            </a:r>
            <a:r>
              <a:rPr spc="-135" dirty="0"/>
              <a:t>n</a:t>
            </a:r>
            <a:r>
              <a:rPr spc="-130" dirty="0"/>
              <a:t>e</a:t>
            </a:r>
            <a:r>
              <a:rPr spc="-114" dirty="0"/>
              <a:t>e</a:t>
            </a:r>
            <a:r>
              <a:rPr spc="-135" dirty="0"/>
              <a:t>r</a:t>
            </a:r>
            <a:r>
              <a:rPr spc="-100" dirty="0"/>
              <a:t>i</a:t>
            </a:r>
            <a:r>
              <a:rPr spc="-135" dirty="0"/>
              <a:t>n</a:t>
            </a:r>
            <a:r>
              <a:rPr spc="-60" dirty="0"/>
              <a:t>g</a:t>
            </a:r>
            <a:endParaRPr spc="-6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36" y="369773"/>
            <a:ext cx="6534784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5" dirty="0">
                <a:solidFill>
                  <a:srgbClr val="000000"/>
                </a:solidFill>
              </a:rPr>
              <a:t>Polynomial</a:t>
            </a:r>
            <a:r>
              <a:rPr sz="4300" spc="-65" dirty="0">
                <a:solidFill>
                  <a:srgbClr val="000000"/>
                </a:solidFill>
              </a:rPr>
              <a:t> </a:t>
            </a:r>
            <a:r>
              <a:rPr sz="4300" spc="-5" dirty="0">
                <a:solidFill>
                  <a:srgbClr val="000000"/>
                </a:solidFill>
              </a:rPr>
              <a:t>Multiplication</a:t>
            </a:r>
            <a:endParaRPr sz="43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153400" y="537044"/>
            <a:ext cx="928395" cy="68215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60223" y="1169585"/>
            <a:ext cx="8797290" cy="302768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5"/>
              </a:spcBef>
            </a:pPr>
            <a:r>
              <a:rPr sz="12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24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92075" marR="43180">
              <a:lnSpc>
                <a:spcPct val="120000"/>
              </a:lnSpc>
              <a:spcBef>
                <a:spcPts val="705"/>
              </a:spcBef>
            </a:pPr>
            <a:r>
              <a:rPr sz="1800" spc="-15" dirty="0">
                <a:latin typeface="Cambria" panose="02040503050406030204"/>
                <a:cs typeface="Cambria" panose="02040503050406030204"/>
              </a:rPr>
              <a:t>Given</a:t>
            </a:r>
            <a:r>
              <a:rPr sz="1800" spc="15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two</a:t>
            </a:r>
            <a:r>
              <a:rPr sz="1800" spc="15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polynomials</a:t>
            </a:r>
            <a:r>
              <a:rPr sz="1800" spc="14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represented</a:t>
            </a:r>
            <a:r>
              <a:rPr sz="1800" spc="14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by</a:t>
            </a:r>
            <a:r>
              <a:rPr sz="1800" spc="16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two</a:t>
            </a:r>
            <a:r>
              <a:rPr sz="1800" spc="15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arrays,</a:t>
            </a:r>
            <a:r>
              <a:rPr sz="1800" spc="17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below</a:t>
            </a:r>
            <a:r>
              <a:rPr sz="1800" spc="15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is</a:t>
            </a:r>
            <a:r>
              <a:rPr sz="1800" spc="14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the</a:t>
            </a:r>
            <a:r>
              <a:rPr sz="1800" spc="14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illustration</a:t>
            </a:r>
            <a:r>
              <a:rPr sz="1800" spc="15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of</a:t>
            </a:r>
            <a:r>
              <a:rPr sz="1800" spc="13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the </a:t>
            </a:r>
            <a:r>
              <a:rPr sz="1800" spc="-38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multiplication</a:t>
            </a:r>
            <a:r>
              <a:rPr sz="1800" spc="-4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of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the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 given</a:t>
            </a:r>
            <a:r>
              <a:rPr sz="180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two</a:t>
            </a:r>
            <a:r>
              <a:rPr sz="180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polynomials.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92075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latin typeface="Cambria" panose="02040503050406030204"/>
                <a:cs typeface="Cambria" panose="02040503050406030204"/>
              </a:rPr>
              <a:t>Example</a:t>
            </a:r>
            <a:r>
              <a:rPr sz="1800" b="1" spc="-7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b="1" dirty="0">
                <a:latin typeface="Cambria" panose="02040503050406030204"/>
                <a:cs typeface="Cambria" panose="02040503050406030204"/>
              </a:rPr>
              <a:t>: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92075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Cambria" panose="02040503050406030204"/>
                <a:cs typeface="Cambria" panose="02040503050406030204"/>
              </a:rPr>
              <a:t>Input:</a:t>
            </a:r>
            <a:r>
              <a:rPr sz="1800" spc="38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A[] </a:t>
            </a:r>
            <a:r>
              <a:rPr sz="1800" dirty="0">
                <a:latin typeface="Cambria" panose="02040503050406030204"/>
                <a:cs typeface="Cambria" panose="02040503050406030204"/>
              </a:rPr>
              <a:t>=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{5,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0,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10,</a:t>
            </a:r>
            <a:r>
              <a:rPr sz="1800" spc="2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6}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and </a:t>
            </a:r>
            <a:r>
              <a:rPr sz="1800" dirty="0">
                <a:latin typeface="Cambria" panose="02040503050406030204"/>
                <a:cs typeface="Cambria" panose="02040503050406030204"/>
              </a:rPr>
              <a:t>B[]</a:t>
            </a:r>
            <a:r>
              <a:rPr sz="1800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=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{1,</a:t>
            </a:r>
            <a:r>
              <a:rPr sz="1800" spc="2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2,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4}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92075">
              <a:lnSpc>
                <a:spcPct val="100000"/>
              </a:lnSpc>
              <a:spcBef>
                <a:spcPts val="435"/>
              </a:spcBef>
            </a:pPr>
            <a:r>
              <a:rPr sz="1800" spc="-5" dirty="0">
                <a:latin typeface="Cambria" panose="02040503050406030204"/>
                <a:cs typeface="Cambria" panose="02040503050406030204"/>
              </a:rPr>
              <a:t>Output: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prod[]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=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{5,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10,</a:t>
            </a:r>
            <a:r>
              <a:rPr sz="1800" spc="2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30,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26,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52,</a:t>
            </a:r>
            <a:r>
              <a:rPr sz="180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24}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92075" marR="3493770">
              <a:lnSpc>
                <a:spcPct val="120000"/>
              </a:lnSpc>
            </a:pPr>
            <a:r>
              <a:rPr sz="1800" dirty="0">
                <a:latin typeface="Cambria" panose="02040503050406030204"/>
                <a:cs typeface="Cambria" panose="02040503050406030204"/>
              </a:rPr>
              <a:t>The</a:t>
            </a:r>
            <a:r>
              <a:rPr sz="1800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first</a:t>
            </a:r>
            <a:r>
              <a:rPr sz="1800" spc="2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input</a:t>
            </a:r>
            <a:r>
              <a:rPr sz="180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20" dirty="0">
                <a:latin typeface="Cambria" panose="02040503050406030204"/>
                <a:cs typeface="Cambria" panose="02040503050406030204"/>
              </a:rPr>
              <a:t>array</a:t>
            </a:r>
            <a:r>
              <a:rPr sz="1800" spc="3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represents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"5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+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0x</a:t>
            </a:r>
            <a:r>
              <a:rPr sz="1800" baseline="25000" dirty="0">
                <a:latin typeface="Cambria" panose="02040503050406030204"/>
                <a:cs typeface="Cambria" panose="02040503050406030204"/>
              </a:rPr>
              <a:t>1</a:t>
            </a:r>
            <a:r>
              <a:rPr sz="1800" spc="202" baseline="2500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+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10x</a:t>
            </a:r>
            <a:r>
              <a:rPr sz="1800" spc="-7" baseline="25000" dirty="0">
                <a:latin typeface="Cambria" panose="02040503050406030204"/>
                <a:cs typeface="Cambria" panose="02040503050406030204"/>
              </a:rPr>
              <a:t>2</a:t>
            </a:r>
            <a:r>
              <a:rPr sz="1800" spc="209" baseline="2500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+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6x</a:t>
            </a:r>
            <a:r>
              <a:rPr sz="1800" spc="-7" baseline="25000" dirty="0">
                <a:latin typeface="Cambria" panose="02040503050406030204"/>
                <a:cs typeface="Cambria" panose="02040503050406030204"/>
              </a:rPr>
              <a:t>3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" </a:t>
            </a:r>
            <a:r>
              <a:rPr sz="1800" spc="-38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The</a:t>
            </a:r>
            <a:r>
              <a:rPr sz="1800" spc="-3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second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20" dirty="0">
                <a:latin typeface="Cambria" panose="02040503050406030204"/>
                <a:cs typeface="Cambria" panose="02040503050406030204"/>
              </a:rPr>
              <a:t>array</a:t>
            </a:r>
            <a:r>
              <a:rPr sz="1800" spc="3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represents</a:t>
            </a:r>
            <a:r>
              <a:rPr sz="1800" spc="2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"1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+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2x</a:t>
            </a:r>
            <a:r>
              <a:rPr sz="1800" baseline="25000" dirty="0">
                <a:latin typeface="Cambria" panose="02040503050406030204"/>
                <a:cs typeface="Cambria" panose="02040503050406030204"/>
              </a:rPr>
              <a:t>1</a:t>
            </a:r>
            <a:r>
              <a:rPr sz="1800" spc="202" baseline="2500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+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4x</a:t>
            </a:r>
            <a:r>
              <a:rPr sz="1800" spc="-7" baseline="25000" dirty="0">
                <a:latin typeface="Cambria" panose="02040503050406030204"/>
                <a:cs typeface="Cambria" panose="02040503050406030204"/>
              </a:rPr>
              <a:t>2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"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92075">
              <a:lnSpc>
                <a:spcPct val="100000"/>
              </a:lnSpc>
              <a:spcBef>
                <a:spcPts val="435"/>
              </a:spcBef>
            </a:pPr>
            <a:r>
              <a:rPr sz="1800" spc="-5" dirty="0">
                <a:latin typeface="Cambria" panose="02040503050406030204"/>
                <a:cs typeface="Cambria" panose="02040503050406030204"/>
              </a:rPr>
              <a:t>And output</a:t>
            </a:r>
            <a:r>
              <a:rPr sz="1800" dirty="0">
                <a:latin typeface="Cambria" panose="02040503050406030204"/>
                <a:cs typeface="Cambria" panose="02040503050406030204"/>
              </a:rPr>
              <a:t> is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"5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+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10x</a:t>
            </a:r>
            <a:r>
              <a:rPr sz="1800" spc="-7" baseline="25000" dirty="0">
                <a:latin typeface="Cambria" panose="02040503050406030204"/>
                <a:cs typeface="Cambria" panose="02040503050406030204"/>
              </a:rPr>
              <a:t>1</a:t>
            </a:r>
            <a:r>
              <a:rPr sz="1800" spc="209" baseline="2500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+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30x</a:t>
            </a:r>
            <a:r>
              <a:rPr sz="1800" spc="-7" baseline="25000" dirty="0">
                <a:latin typeface="Cambria" panose="02040503050406030204"/>
                <a:cs typeface="Cambria" panose="02040503050406030204"/>
              </a:rPr>
              <a:t>2</a:t>
            </a:r>
            <a:r>
              <a:rPr sz="1800" spc="225" baseline="2500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+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26x</a:t>
            </a:r>
            <a:r>
              <a:rPr sz="1800" baseline="25000" dirty="0">
                <a:latin typeface="Cambria" panose="02040503050406030204"/>
                <a:cs typeface="Cambria" panose="02040503050406030204"/>
              </a:rPr>
              <a:t>3</a:t>
            </a:r>
            <a:r>
              <a:rPr sz="1800" spc="202" baseline="2500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+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52x</a:t>
            </a:r>
            <a:r>
              <a:rPr sz="1800" spc="-7" baseline="25000" dirty="0">
                <a:latin typeface="Cambria" panose="02040503050406030204"/>
                <a:cs typeface="Cambria" panose="02040503050406030204"/>
              </a:rPr>
              <a:t>4</a:t>
            </a:r>
            <a:r>
              <a:rPr sz="1800" spc="209" baseline="2500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+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24x</a:t>
            </a:r>
            <a:r>
              <a:rPr sz="1800" spc="-7" baseline="25000" dirty="0">
                <a:latin typeface="Cambria" panose="02040503050406030204"/>
                <a:cs typeface="Cambria" panose="02040503050406030204"/>
              </a:rPr>
              <a:t>5”</a:t>
            </a:r>
            <a:endParaRPr sz="1800" baseline="25000">
              <a:latin typeface="Cambria" panose="02040503050406030204"/>
              <a:cs typeface="Cambria" panose="02040503050406030204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06450" y="4337050"/>
          <a:ext cx="377825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330"/>
                <a:gridCol w="611505"/>
                <a:gridCol w="610235"/>
                <a:gridCol w="610234"/>
                <a:gridCol w="610235"/>
                <a:gridCol w="711835"/>
              </a:tblGrid>
              <a:tr h="18415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1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70"/>
                        </a:spcBef>
                      </a:pPr>
                      <a:r>
                        <a:rPr sz="1100" dirty="0">
                          <a:latin typeface="Calibri" panose="020F0502020204030204"/>
                          <a:cs typeface="Calibri" panose="020F0502020204030204"/>
                        </a:rPr>
                        <a:t>5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70"/>
                        </a:spcBef>
                      </a:pPr>
                      <a:r>
                        <a:rPr sz="11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80"/>
                        </a:lnSpc>
                        <a:spcBef>
                          <a:spcPts val="70"/>
                        </a:spcBef>
                      </a:pPr>
                      <a:r>
                        <a:rPr sz="1100" dirty="0">
                          <a:latin typeface="Calibri" panose="020F0502020204030204"/>
                          <a:cs typeface="Calibri" panose="020F0502020204030204"/>
                        </a:rPr>
                        <a:t>10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70"/>
                        </a:spcBef>
                      </a:pPr>
                      <a:r>
                        <a:rPr sz="1100" dirty="0">
                          <a:latin typeface="Calibri" panose="020F0502020204030204"/>
                          <a:cs typeface="Calibri" panose="020F0502020204030204"/>
                        </a:rPr>
                        <a:t>6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280"/>
                        </a:lnSpc>
                        <a:spcBef>
                          <a:spcPts val="70"/>
                        </a:spcBef>
                      </a:pPr>
                      <a:r>
                        <a:rPr sz="1100" dirty="0">
                          <a:latin typeface="Calibri" panose="020F0502020204030204"/>
                          <a:cs typeface="Calibri" panose="020F0502020204030204"/>
                        </a:rPr>
                        <a:t>Coefficents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4150">
                <a:tc vMerge="1"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65"/>
                        </a:spcBef>
                      </a:pPr>
                      <a:r>
                        <a:rPr sz="11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65"/>
                        </a:spcBef>
                      </a:pPr>
                      <a:r>
                        <a:rPr sz="11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65"/>
                        </a:spcBef>
                      </a:pPr>
                      <a:r>
                        <a:rPr sz="11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65"/>
                        </a:spcBef>
                      </a:pPr>
                      <a:r>
                        <a:rPr sz="11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280"/>
                        </a:lnSpc>
                        <a:spcBef>
                          <a:spcPts val="65"/>
                        </a:spcBef>
                      </a:pPr>
                      <a:r>
                        <a:rPr sz="1100" spc="-5" dirty="0">
                          <a:latin typeface="Calibri" panose="020F0502020204030204"/>
                          <a:cs typeface="Calibri" panose="020F0502020204030204"/>
                        </a:rPr>
                        <a:t>Exponents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845050" y="4337050"/>
          <a:ext cx="377825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330"/>
                <a:gridCol w="611505"/>
                <a:gridCol w="610235"/>
                <a:gridCol w="610234"/>
                <a:gridCol w="610235"/>
                <a:gridCol w="711835"/>
              </a:tblGrid>
              <a:tr h="184150">
                <a:tc row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100" dirty="0">
                          <a:latin typeface="Calibri" panose="020F0502020204030204"/>
                          <a:cs typeface="Calibri" panose="020F0502020204030204"/>
                        </a:rPr>
                        <a:t>B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ts val="1280"/>
                        </a:lnSpc>
                        <a:spcBef>
                          <a:spcPts val="70"/>
                        </a:spcBef>
                      </a:pPr>
                      <a:r>
                        <a:rPr sz="11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240">
                        <a:lnSpc>
                          <a:spcPts val="1280"/>
                        </a:lnSpc>
                        <a:spcBef>
                          <a:spcPts val="70"/>
                        </a:spcBef>
                      </a:pPr>
                      <a:r>
                        <a:rPr sz="11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240">
                        <a:lnSpc>
                          <a:spcPts val="1280"/>
                        </a:lnSpc>
                        <a:spcBef>
                          <a:spcPts val="70"/>
                        </a:spcBef>
                      </a:pPr>
                      <a:r>
                        <a:rPr sz="1100" dirty="0">
                          <a:latin typeface="Calibri" panose="020F0502020204030204"/>
                          <a:cs typeface="Calibri" panose="020F0502020204030204"/>
                        </a:rPr>
                        <a:t>4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240">
                        <a:lnSpc>
                          <a:spcPts val="1280"/>
                        </a:lnSpc>
                        <a:spcBef>
                          <a:spcPts val="70"/>
                        </a:spcBef>
                      </a:pPr>
                      <a:r>
                        <a:rPr sz="11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280"/>
                        </a:lnSpc>
                        <a:spcBef>
                          <a:spcPts val="70"/>
                        </a:spcBef>
                      </a:pPr>
                      <a:r>
                        <a:rPr sz="1100" dirty="0">
                          <a:latin typeface="Calibri" panose="020F0502020204030204"/>
                          <a:cs typeface="Calibri" panose="020F0502020204030204"/>
                        </a:rPr>
                        <a:t>Coefficents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4150">
                <a:tc vMerge="1"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ts val="1280"/>
                        </a:lnSpc>
                        <a:spcBef>
                          <a:spcPts val="65"/>
                        </a:spcBef>
                      </a:pPr>
                      <a:r>
                        <a:rPr sz="11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240">
                        <a:lnSpc>
                          <a:spcPts val="1280"/>
                        </a:lnSpc>
                        <a:spcBef>
                          <a:spcPts val="65"/>
                        </a:spcBef>
                      </a:pPr>
                      <a:r>
                        <a:rPr sz="11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240">
                        <a:lnSpc>
                          <a:spcPts val="1280"/>
                        </a:lnSpc>
                        <a:spcBef>
                          <a:spcPts val="65"/>
                        </a:spcBef>
                      </a:pPr>
                      <a:r>
                        <a:rPr sz="11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240">
                        <a:lnSpc>
                          <a:spcPts val="1280"/>
                        </a:lnSpc>
                        <a:spcBef>
                          <a:spcPts val="65"/>
                        </a:spcBef>
                      </a:pPr>
                      <a:r>
                        <a:rPr sz="11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280"/>
                        </a:lnSpc>
                        <a:spcBef>
                          <a:spcPts val="65"/>
                        </a:spcBef>
                      </a:pPr>
                      <a:r>
                        <a:rPr sz="1100" spc="-5" dirty="0">
                          <a:latin typeface="Calibri" panose="020F0502020204030204"/>
                          <a:cs typeface="Calibri" panose="020F0502020204030204"/>
                        </a:rPr>
                        <a:t>Exponents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4330827" y="4975352"/>
            <a:ext cx="631825" cy="552450"/>
            <a:chOff x="4330827" y="4975352"/>
            <a:chExt cx="631825" cy="552450"/>
          </a:xfrm>
        </p:grpSpPr>
        <p:sp>
          <p:nvSpPr>
            <p:cNvPr id="11" name="object 11"/>
            <p:cNvSpPr/>
            <p:nvPr/>
          </p:nvSpPr>
          <p:spPr>
            <a:xfrm>
              <a:off x="4340352" y="4984877"/>
              <a:ext cx="612775" cy="533400"/>
            </a:xfrm>
            <a:custGeom>
              <a:avLst/>
              <a:gdLst/>
              <a:ahLst/>
              <a:cxnLst/>
              <a:rect l="l" t="t" r="r" b="b"/>
              <a:pathLst>
                <a:path w="612775" h="533400">
                  <a:moveTo>
                    <a:pt x="612648" y="0"/>
                  </a:moveTo>
                  <a:lnTo>
                    <a:pt x="0" y="0"/>
                  </a:lnTo>
                  <a:lnTo>
                    <a:pt x="0" y="426720"/>
                  </a:lnTo>
                  <a:lnTo>
                    <a:pt x="306324" y="533400"/>
                  </a:lnTo>
                  <a:lnTo>
                    <a:pt x="612648" y="426720"/>
                  </a:lnTo>
                  <a:lnTo>
                    <a:pt x="612648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340352" y="4984877"/>
              <a:ext cx="612775" cy="533400"/>
            </a:xfrm>
            <a:custGeom>
              <a:avLst/>
              <a:gdLst/>
              <a:ahLst/>
              <a:cxnLst/>
              <a:rect l="l" t="t" r="r" b="b"/>
              <a:pathLst>
                <a:path w="612775" h="533400">
                  <a:moveTo>
                    <a:pt x="0" y="0"/>
                  </a:moveTo>
                  <a:lnTo>
                    <a:pt x="612648" y="0"/>
                  </a:lnTo>
                  <a:lnTo>
                    <a:pt x="612648" y="426720"/>
                  </a:lnTo>
                  <a:lnTo>
                    <a:pt x="306324" y="533400"/>
                  </a:lnTo>
                  <a:lnTo>
                    <a:pt x="0" y="42672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4444746" y="5037201"/>
            <a:ext cx="40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800" spc="-1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X</a:t>
            </a:r>
            <a:r>
              <a:rPr sz="1800" spc="-3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B</a:t>
            </a:r>
            <a:endParaRPr sz="1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50" dirty="0"/>
              <a:t>S</a:t>
            </a:r>
            <a:r>
              <a:rPr spc="-75" dirty="0"/>
              <a:t>c</a:t>
            </a:r>
            <a:r>
              <a:rPr spc="-120" dirty="0"/>
              <a:t>h</a:t>
            </a:r>
            <a:r>
              <a:rPr spc="-105" dirty="0"/>
              <a:t>oo</a:t>
            </a:r>
            <a:r>
              <a:rPr spc="-85" dirty="0"/>
              <a:t>l</a:t>
            </a:r>
            <a:r>
              <a:rPr spc="-60" dirty="0"/>
              <a:t> </a:t>
            </a:r>
            <a:r>
              <a:rPr spc="-70" dirty="0"/>
              <a:t>of</a:t>
            </a:r>
            <a:r>
              <a:rPr spc="-50" dirty="0"/>
              <a:t> </a:t>
            </a:r>
            <a:r>
              <a:rPr spc="-45" dirty="0"/>
              <a:t>C</a:t>
            </a:r>
            <a:r>
              <a:rPr spc="-90" dirty="0"/>
              <a:t>o</a:t>
            </a:r>
            <a:r>
              <a:rPr spc="-155" dirty="0"/>
              <a:t>m</a:t>
            </a:r>
            <a:r>
              <a:rPr spc="-105" dirty="0"/>
              <a:t>p</a:t>
            </a:r>
            <a:r>
              <a:rPr spc="-130" dirty="0"/>
              <a:t>u</a:t>
            </a:r>
            <a:r>
              <a:rPr spc="-105" dirty="0"/>
              <a:t>t</a:t>
            </a:r>
            <a:r>
              <a:rPr spc="-114" dirty="0"/>
              <a:t>e</a:t>
            </a:r>
            <a:r>
              <a:rPr spc="-110" dirty="0"/>
              <a:t>r</a:t>
            </a:r>
            <a:r>
              <a:rPr spc="-90" dirty="0"/>
              <a:t> </a:t>
            </a:r>
            <a:r>
              <a:rPr spc="-60" dirty="0"/>
              <a:t>E</a:t>
            </a:r>
            <a:r>
              <a:rPr spc="-80" dirty="0"/>
              <a:t>n</a:t>
            </a:r>
            <a:r>
              <a:rPr spc="-95" dirty="0"/>
              <a:t>g</a:t>
            </a:r>
            <a:r>
              <a:rPr spc="-75" dirty="0"/>
              <a:t>i</a:t>
            </a:r>
            <a:r>
              <a:rPr spc="-135" dirty="0"/>
              <a:t>n</a:t>
            </a:r>
            <a:r>
              <a:rPr spc="-130" dirty="0"/>
              <a:t>e</a:t>
            </a:r>
            <a:r>
              <a:rPr spc="-114" dirty="0"/>
              <a:t>e</a:t>
            </a:r>
            <a:r>
              <a:rPr spc="-135" dirty="0"/>
              <a:t>r</a:t>
            </a:r>
            <a:r>
              <a:rPr spc="-100" dirty="0"/>
              <a:t>i</a:t>
            </a:r>
            <a:r>
              <a:rPr spc="-135" dirty="0"/>
              <a:t>n</a:t>
            </a:r>
            <a:r>
              <a:rPr spc="-60" dirty="0"/>
              <a:t>g</a:t>
            </a:r>
            <a:endParaRPr spc="-60" dirty="0"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203450" y="5738774"/>
          <a:ext cx="499745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330"/>
                <a:gridCol w="611505"/>
                <a:gridCol w="610235"/>
                <a:gridCol w="610234"/>
                <a:gridCol w="610235"/>
                <a:gridCol w="610235"/>
                <a:gridCol w="610235"/>
                <a:gridCol w="711835"/>
              </a:tblGrid>
              <a:tr h="184150">
                <a:tc rowSpan="2"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100" dirty="0">
                          <a:latin typeface="Calibri" panose="020F0502020204030204"/>
                          <a:cs typeface="Calibri" panose="020F0502020204030204"/>
                        </a:rPr>
                        <a:t>Prod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ts val="1280"/>
                        </a:lnSpc>
                        <a:spcBef>
                          <a:spcPts val="70"/>
                        </a:spcBef>
                      </a:pPr>
                      <a:r>
                        <a:rPr sz="1100" dirty="0">
                          <a:latin typeface="Calibri" panose="020F0502020204030204"/>
                          <a:cs typeface="Calibri" panose="020F0502020204030204"/>
                        </a:rPr>
                        <a:t>5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680">
                        <a:lnSpc>
                          <a:spcPts val="1280"/>
                        </a:lnSpc>
                        <a:spcBef>
                          <a:spcPts val="70"/>
                        </a:spcBef>
                      </a:pPr>
                      <a:r>
                        <a:rPr sz="1100" dirty="0">
                          <a:latin typeface="Calibri" panose="020F0502020204030204"/>
                          <a:cs typeface="Calibri" panose="020F0502020204030204"/>
                        </a:rPr>
                        <a:t>10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680">
                        <a:lnSpc>
                          <a:spcPts val="1280"/>
                        </a:lnSpc>
                        <a:spcBef>
                          <a:spcPts val="70"/>
                        </a:spcBef>
                      </a:pPr>
                      <a:r>
                        <a:rPr sz="1100" dirty="0">
                          <a:latin typeface="Calibri" panose="020F0502020204030204"/>
                          <a:cs typeface="Calibri" panose="020F0502020204030204"/>
                        </a:rPr>
                        <a:t>30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680">
                        <a:lnSpc>
                          <a:spcPts val="1280"/>
                        </a:lnSpc>
                        <a:spcBef>
                          <a:spcPts val="70"/>
                        </a:spcBef>
                      </a:pPr>
                      <a:r>
                        <a:rPr sz="1100" dirty="0">
                          <a:latin typeface="Calibri" panose="020F0502020204030204"/>
                          <a:cs typeface="Calibri" panose="020F0502020204030204"/>
                        </a:rPr>
                        <a:t>26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680">
                        <a:lnSpc>
                          <a:spcPts val="1280"/>
                        </a:lnSpc>
                        <a:spcBef>
                          <a:spcPts val="70"/>
                        </a:spcBef>
                      </a:pPr>
                      <a:r>
                        <a:rPr sz="1100" dirty="0">
                          <a:latin typeface="Calibri" panose="020F0502020204030204"/>
                          <a:cs typeface="Calibri" panose="020F0502020204030204"/>
                        </a:rPr>
                        <a:t>52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315">
                        <a:lnSpc>
                          <a:spcPts val="1280"/>
                        </a:lnSpc>
                        <a:spcBef>
                          <a:spcPts val="70"/>
                        </a:spcBef>
                      </a:pPr>
                      <a:r>
                        <a:rPr sz="1100" dirty="0">
                          <a:latin typeface="Calibri" panose="020F0502020204030204"/>
                          <a:cs typeface="Calibri" panose="020F0502020204030204"/>
                        </a:rPr>
                        <a:t>24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280"/>
                        </a:lnSpc>
                        <a:spcBef>
                          <a:spcPts val="70"/>
                        </a:spcBef>
                      </a:pPr>
                      <a:r>
                        <a:rPr sz="1100" dirty="0">
                          <a:latin typeface="Calibri" panose="020F0502020204030204"/>
                          <a:cs typeface="Calibri" panose="020F0502020204030204"/>
                        </a:rPr>
                        <a:t>Coefficents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4150">
                <a:tc vMerge="1"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ts val="1280"/>
                        </a:lnSpc>
                        <a:spcBef>
                          <a:spcPts val="70"/>
                        </a:spcBef>
                      </a:pPr>
                      <a:r>
                        <a:rPr sz="11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ts val="1280"/>
                        </a:lnSpc>
                        <a:spcBef>
                          <a:spcPts val="70"/>
                        </a:spcBef>
                      </a:pPr>
                      <a:r>
                        <a:rPr sz="11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ts val="1280"/>
                        </a:lnSpc>
                        <a:spcBef>
                          <a:spcPts val="70"/>
                        </a:spcBef>
                      </a:pPr>
                      <a:r>
                        <a:rPr sz="11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ts val="1280"/>
                        </a:lnSpc>
                        <a:spcBef>
                          <a:spcPts val="70"/>
                        </a:spcBef>
                      </a:pPr>
                      <a:r>
                        <a:rPr sz="11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240">
                        <a:lnSpc>
                          <a:spcPts val="1280"/>
                        </a:lnSpc>
                        <a:spcBef>
                          <a:spcPts val="70"/>
                        </a:spcBef>
                      </a:pPr>
                      <a:r>
                        <a:rPr sz="1100" dirty="0">
                          <a:latin typeface="Calibri" panose="020F0502020204030204"/>
                          <a:cs typeface="Calibri" panose="020F0502020204030204"/>
                        </a:rPr>
                        <a:t>4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240">
                        <a:lnSpc>
                          <a:spcPts val="1280"/>
                        </a:lnSpc>
                        <a:spcBef>
                          <a:spcPts val="70"/>
                        </a:spcBef>
                      </a:pPr>
                      <a:r>
                        <a:rPr sz="1100" dirty="0">
                          <a:latin typeface="Calibri" panose="020F0502020204030204"/>
                          <a:cs typeface="Calibri" panose="020F0502020204030204"/>
                        </a:rPr>
                        <a:t>5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280"/>
                        </a:lnSpc>
                        <a:spcBef>
                          <a:spcPts val="70"/>
                        </a:spcBef>
                      </a:pPr>
                      <a:r>
                        <a:rPr sz="1100" spc="-5" dirty="0">
                          <a:latin typeface="Calibri" panose="020F0502020204030204"/>
                          <a:cs typeface="Calibri" panose="020F0502020204030204"/>
                        </a:rPr>
                        <a:t>Exponents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36" y="392633"/>
            <a:ext cx="76092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>
                <a:solidFill>
                  <a:srgbClr val="000000"/>
                </a:solidFill>
              </a:rPr>
              <a:t>Polynomial </a:t>
            </a:r>
            <a:r>
              <a:rPr sz="4000" spc="-5" dirty="0">
                <a:solidFill>
                  <a:srgbClr val="000000"/>
                </a:solidFill>
              </a:rPr>
              <a:t>Multiplication</a:t>
            </a:r>
            <a:r>
              <a:rPr sz="4000" spc="-25" dirty="0">
                <a:solidFill>
                  <a:srgbClr val="000000"/>
                </a:solidFill>
              </a:rPr>
              <a:t> </a:t>
            </a:r>
            <a:r>
              <a:rPr sz="4000" spc="5" dirty="0">
                <a:solidFill>
                  <a:srgbClr val="000000"/>
                </a:solidFill>
              </a:rPr>
              <a:t>cont…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153400" y="537044"/>
            <a:ext cx="928395" cy="68215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39674" y="1537843"/>
            <a:ext cx="6011545" cy="33178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b="1" spc="-5" dirty="0">
                <a:latin typeface="Cambria" panose="02040503050406030204"/>
                <a:cs typeface="Cambria" panose="02040503050406030204"/>
              </a:rPr>
              <a:t>Algorithm: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Cambria" panose="02040503050406030204"/>
                <a:cs typeface="Cambria" panose="02040503050406030204"/>
              </a:rPr>
              <a:t>prod[0..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m+n-1]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Multiply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(A[0..m-1],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B[0..n-1])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236220" indent="-224155">
              <a:lnSpc>
                <a:spcPct val="100000"/>
              </a:lnSpc>
              <a:spcBef>
                <a:spcPts val="435"/>
              </a:spcBef>
              <a:buAutoNum type="arabicPeriod"/>
              <a:tabLst>
                <a:tab pos="236220" algn="l"/>
              </a:tabLst>
            </a:pPr>
            <a:r>
              <a:rPr sz="1800" spc="-5" dirty="0">
                <a:latin typeface="Cambria" panose="02040503050406030204"/>
                <a:cs typeface="Cambria" panose="02040503050406030204"/>
              </a:rPr>
              <a:t>Start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236220" indent="-224155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236220" algn="l"/>
              </a:tabLst>
            </a:pPr>
            <a:r>
              <a:rPr sz="1800" spc="-10" dirty="0">
                <a:latin typeface="Cambria" panose="02040503050406030204"/>
                <a:cs typeface="Cambria" panose="02040503050406030204"/>
              </a:rPr>
              <a:t>Create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a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product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20" dirty="0">
                <a:latin typeface="Cambria" panose="02040503050406030204"/>
                <a:cs typeface="Cambria" panose="02040503050406030204"/>
              </a:rPr>
              <a:t>array</a:t>
            </a:r>
            <a:r>
              <a:rPr sz="1800" spc="3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prod[]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of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size m+n-1.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236220" indent="-224155">
              <a:lnSpc>
                <a:spcPct val="100000"/>
              </a:lnSpc>
              <a:spcBef>
                <a:spcPts val="435"/>
              </a:spcBef>
              <a:buAutoNum type="arabicPeriod"/>
              <a:tabLst>
                <a:tab pos="236220" algn="l"/>
              </a:tabLst>
            </a:pPr>
            <a:r>
              <a:rPr sz="1800" dirty="0">
                <a:latin typeface="Cambria" panose="02040503050406030204"/>
                <a:cs typeface="Cambria" panose="02040503050406030204"/>
              </a:rPr>
              <a:t>Initialize</a:t>
            </a:r>
            <a:r>
              <a:rPr sz="1800" spc="-4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all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entries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in</a:t>
            </a:r>
            <a:r>
              <a:rPr sz="18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prod[]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as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0.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236855" marR="5080" indent="-236855">
              <a:lnSpc>
                <a:spcPct val="120000"/>
              </a:lnSpc>
              <a:buAutoNum type="arabicPeriod"/>
              <a:tabLst>
                <a:tab pos="236220" algn="l"/>
              </a:tabLst>
            </a:pPr>
            <a:r>
              <a:rPr sz="1800" spc="-25" dirty="0">
                <a:latin typeface="Cambria" panose="02040503050406030204"/>
                <a:cs typeface="Cambria" panose="02040503050406030204"/>
              </a:rPr>
              <a:t>Travers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20" dirty="0">
                <a:latin typeface="Cambria" panose="02040503050406030204"/>
                <a:cs typeface="Cambria" panose="02040503050406030204"/>
              </a:rPr>
              <a:t>array</a:t>
            </a:r>
            <a:r>
              <a:rPr sz="1800" spc="2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A[]</a:t>
            </a:r>
            <a:r>
              <a:rPr sz="180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and do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following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for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every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element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A[i] </a:t>
            </a:r>
            <a:r>
              <a:rPr sz="180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25" dirty="0">
                <a:latin typeface="Cambria" panose="02040503050406030204"/>
                <a:cs typeface="Cambria" panose="02040503050406030204"/>
              </a:rPr>
              <a:t>Traverse</a:t>
            </a:r>
            <a:r>
              <a:rPr sz="180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20" dirty="0">
                <a:latin typeface="Cambria" panose="02040503050406030204"/>
                <a:cs typeface="Cambria" panose="02040503050406030204"/>
              </a:rPr>
              <a:t>array</a:t>
            </a:r>
            <a:r>
              <a:rPr sz="1800" spc="3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B[]</a:t>
            </a:r>
            <a:r>
              <a:rPr sz="1800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and do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following</a:t>
            </a:r>
            <a:r>
              <a:rPr sz="18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for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every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element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B[j]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57023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Cambria" panose="02040503050406030204"/>
                <a:cs typeface="Cambria" panose="02040503050406030204"/>
              </a:rPr>
              <a:t>prod[i+j]</a:t>
            </a:r>
            <a:r>
              <a:rPr sz="1800" spc="-3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=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prod[i+j]</a:t>
            </a:r>
            <a:r>
              <a:rPr sz="1800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+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A[i]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*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B[j]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236220" indent="-224155">
              <a:lnSpc>
                <a:spcPct val="100000"/>
              </a:lnSpc>
              <a:spcBef>
                <a:spcPts val="435"/>
              </a:spcBef>
              <a:buAutoNum type="arabicPeriod" startAt="5"/>
              <a:tabLst>
                <a:tab pos="236220" algn="l"/>
              </a:tabLst>
            </a:pPr>
            <a:r>
              <a:rPr sz="1800" spc="-5" dirty="0">
                <a:latin typeface="Cambria" panose="02040503050406030204"/>
                <a:cs typeface="Cambria" panose="02040503050406030204"/>
              </a:rPr>
              <a:t>return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prod[]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236220" indent="-224155">
              <a:lnSpc>
                <a:spcPct val="100000"/>
              </a:lnSpc>
              <a:spcBef>
                <a:spcPts val="435"/>
              </a:spcBef>
              <a:buAutoNum type="arabicPeriod" startAt="5"/>
              <a:tabLst>
                <a:tab pos="236220" algn="l"/>
              </a:tabLst>
            </a:pPr>
            <a:r>
              <a:rPr sz="1800" spc="-5" dirty="0">
                <a:latin typeface="Cambria" panose="02040503050406030204"/>
                <a:cs typeface="Cambria" panose="02040503050406030204"/>
              </a:rPr>
              <a:t>Stop</a:t>
            </a:r>
            <a:endParaRPr sz="18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25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2400" y="4876800"/>
            <a:ext cx="8839200" cy="381000"/>
          </a:xfrm>
          <a:custGeom>
            <a:avLst/>
            <a:gdLst/>
            <a:ahLst/>
            <a:cxnLst/>
            <a:rect l="l" t="t" r="r" b="b"/>
            <a:pathLst>
              <a:path w="8839200" h="381000">
                <a:moveTo>
                  <a:pt x="8839200" y="0"/>
                </a:moveTo>
                <a:lnTo>
                  <a:pt x="0" y="0"/>
                </a:lnTo>
                <a:lnTo>
                  <a:pt x="0" y="381000"/>
                </a:lnTo>
                <a:lnTo>
                  <a:pt x="8839200" y="381000"/>
                </a:lnTo>
                <a:lnTo>
                  <a:pt x="88392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52400" y="4876800"/>
            <a:ext cx="8839200" cy="3810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sz="1800" i="1" spc="-1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i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800" i="1" spc="-2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ass</a:t>
            </a:r>
            <a:r>
              <a:rPr sz="1800" i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2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i="1" spc="-229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i="1" spc="-1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i="1" spc="-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i="1" spc="-1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cis</a:t>
            </a:r>
            <a:r>
              <a:rPr sz="1800" i="1" spc="-2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55608" y="4899799"/>
            <a:ext cx="414667" cy="34733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31140" y="5360314"/>
            <a:ext cx="868362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latin typeface="Cambria" panose="02040503050406030204"/>
                <a:cs typeface="Cambria" panose="02040503050406030204"/>
              </a:rPr>
              <a:t>Given</a:t>
            </a:r>
            <a:r>
              <a:rPr sz="2000" spc="18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three</a:t>
            </a:r>
            <a:r>
              <a:rPr sz="2000" spc="20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polynomials</a:t>
            </a:r>
            <a:r>
              <a:rPr sz="2000" spc="18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represented</a:t>
            </a:r>
            <a:r>
              <a:rPr sz="2000" spc="20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by</a:t>
            </a:r>
            <a:r>
              <a:rPr sz="2000" spc="19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20" dirty="0">
                <a:latin typeface="Cambria" panose="02040503050406030204"/>
                <a:cs typeface="Cambria" panose="02040503050406030204"/>
              </a:rPr>
              <a:t>arrays,</a:t>
            </a:r>
            <a:r>
              <a:rPr sz="2000" spc="20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write</a:t>
            </a:r>
            <a:r>
              <a:rPr sz="2000" spc="17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an</a:t>
            </a:r>
            <a:r>
              <a:rPr sz="2000" spc="17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algorithm</a:t>
            </a:r>
            <a:r>
              <a:rPr sz="2000" spc="18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to</a:t>
            </a:r>
            <a:r>
              <a:rPr sz="2000" spc="19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multiply</a:t>
            </a:r>
            <a:endParaRPr sz="2000">
              <a:latin typeface="Cambria" panose="02040503050406030204"/>
              <a:cs typeface="Cambria" panose="02040503050406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mbria" panose="02040503050406030204"/>
                <a:cs typeface="Cambria" panose="02040503050406030204"/>
              </a:rPr>
              <a:t>those</a:t>
            </a:r>
            <a:endParaRPr sz="20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50" dirty="0"/>
              <a:t>S</a:t>
            </a:r>
            <a:r>
              <a:rPr spc="-75" dirty="0"/>
              <a:t>c</a:t>
            </a:r>
            <a:r>
              <a:rPr spc="-120" dirty="0"/>
              <a:t>h</a:t>
            </a:r>
            <a:r>
              <a:rPr spc="-105" dirty="0"/>
              <a:t>oo</a:t>
            </a:r>
            <a:r>
              <a:rPr spc="-85" dirty="0"/>
              <a:t>l</a:t>
            </a:r>
            <a:r>
              <a:rPr spc="-60" dirty="0"/>
              <a:t> </a:t>
            </a:r>
            <a:r>
              <a:rPr spc="-70" dirty="0"/>
              <a:t>of</a:t>
            </a:r>
            <a:r>
              <a:rPr spc="-50" dirty="0"/>
              <a:t> </a:t>
            </a:r>
            <a:r>
              <a:rPr spc="-45" dirty="0"/>
              <a:t>C</a:t>
            </a:r>
            <a:r>
              <a:rPr spc="-90" dirty="0"/>
              <a:t>o</a:t>
            </a:r>
            <a:r>
              <a:rPr spc="-155" dirty="0"/>
              <a:t>m</a:t>
            </a:r>
            <a:r>
              <a:rPr spc="-105" dirty="0"/>
              <a:t>p</a:t>
            </a:r>
            <a:r>
              <a:rPr spc="-130" dirty="0"/>
              <a:t>u</a:t>
            </a:r>
            <a:r>
              <a:rPr spc="-105" dirty="0"/>
              <a:t>t</a:t>
            </a:r>
            <a:r>
              <a:rPr spc="-114" dirty="0"/>
              <a:t>e</a:t>
            </a:r>
            <a:r>
              <a:rPr spc="-110" dirty="0"/>
              <a:t>r</a:t>
            </a:r>
            <a:r>
              <a:rPr spc="-90" dirty="0"/>
              <a:t> </a:t>
            </a:r>
            <a:r>
              <a:rPr spc="-60" dirty="0"/>
              <a:t>E</a:t>
            </a:r>
            <a:r>
              <a:rPr spc="-80" dirty="0"/>
              <a:t>n</a:t>
            </a:r>
            <a:r>
              <a:rPr spc="-95" dirty="0"/>
              <a:t>g</a:t>
            </a:r>
            <a:r>
              <a:rPr spc="-75" dirty="0"/>
              <a:t>i</a:t>
            </a:r>
            <a:r>
              <a:rPr spc="-135" dirty="0"/>
              <a:t>n</a:t>
            </a:r>
            <a:r>
              <a:rPr spc="-130" dirty="0"/>
              <a:t>e</a:t>
            </a:r>
            <a:r>
              <a:rPr spc="-114" dirty="0"/>
              <a:t>e</a:t>
            </a:r>
            <a:r>
              <a:rPr spc="-135" dirty="0"/>
              <a:t>r</a:t>
            </a:r>
            <a:r>
              <a:rPr spc="-100" dirty="0"/>
              <a:t>i</a:t>
            </a:r>
            <a:r>
              <a:rPr spc="-135" dirty="0"/>
              <a:t>n</a:t>
            </a:r>
            <a:r>
              <a:rPr spc="-60" dirty="0"/>
              <a:t>g</a:t>
            </a:r>
            <a:endParaRPr spc="-6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36" y="369773"/>
            <a:ext cx="399224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>
                <a:solidFill>
                  <a:srgbClr val="000000"/>
                </a:solidFill>
              </a:rPr>
              <a:t>Matrix</a:t>
            </a:r>
            <a:r>
              <a:rPr sz="4300" spc="-65" dirty="0">
                <a:solidFill>
                  <a:srgbClr val="000000"/>
                </a:solidFill>
              </a:rPr>
              <a:t> </a:t>
            </a:r>
            <a:r>
              <a:rPr sz="4300" spc="-15" dirty="0">
                <a:solidFill>
                  <a:srgbClr val="000000"/>
                </a:solidFill>
              </a:rPr>
              <a:t>Addition</a:t>
            </a:r>
            <a:endParaRPr sz="43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153400" y="537044"/>
            <a:ext cx="928395" cy="68215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39674" y="1531442"/>
            <a:ext cx="8679815" cy="4744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150" spc="-5" dirty="0">
                <a:latin typeface="Cambria" panose="02040503050406030204"/>
                <a:cs typeface="Cambria" panose="02040503050406030204"/>
              </a:rPr>
              <a:t>Suppose</a:t>
            </a:r>
            <a:r>
              <a:rPr sz="2150" spc="225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-5" dirty="0">
                <a:latin typeface="Cambria" panose="02040503050406030204"/>
                <a:cs typeface="Cambria" panose="02040503050406030204"/>
              </a:rPr>
              <a:t>A</a:t>
            </a:r>
            <a:r>
              <a:rPr sz="2150" spc="235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-5" dirty="0">
                <a:latin typeface="Cambria" panose="02040503050406030204"/>
                <a:cs typeface="Cambria" panose="02040503050406030204"/>
              </a:rPr>
              <a:t>and</a:t>
            </a:r>
            <a:r>
              <a:rPr sz="2150" spc="215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-5" dirty="0">
                <a:latin typeface="Cambria" panose="02040503050406030204"/>
                <a:cs typeface="Cambria" panose="02040503050406030204"/>
              </a:rPr>
              <a:t>B</a:t>
            </a:r>
            <a:r>
              <a:rPr sz="2150" spc="220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-15" dirty="0">
                <a:latin typeface="Cambria" panose="02040503050406030204"/>
                <a:cs typeface="Cambria" panose="02040503050406030204"/>
              </a:rPr>
              <a:t>are</a:t>
            </a:r>
            <a:r>
              <a:rPr sz="2150" spc="229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-10" dirty="0">
                <a:latin typeface="Cambria" panose="02040503050406030204"/>
                <a:cs typeface="Cambria" panose="02040503050406030204"/>
              </a:rPr>
              <a:t>two</a:t>
            </a:r>
            <a:r>
              <a:rPr sz="2150" spc="215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-10" dirty="0">
                <a:latin typeface="Cambria" panose="02040503050406030204"/>
                <a:cs typeface="Cambria" panose="02040503050406030204"/>
              </a:rPr>
              <a:t>matrix</a:t>
            </a:r>
            <a:r>
              <a:rPr sz="2150" spc="235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-25" dirty="0">
                <a:latin typeface="Cambria" panose="02040503050406030204"/>
                <a:cs typeface="Cambria" panose="02040503050406030204"/>
              </a:rPr>
              <a:t>arrays</a:t>
            </a:r>
            <a:r>
              <a:rPr sz="2150" spc="225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-5" dirty="0">
                <a:latin typeface="Cambria" panose="02040503050406030204"/>
                <a:cs typeface="Cambria" panose="02040503050406030204"/>
              </a:rPr>
              <a:t>of</a:t>
            </a:r>
            <a:r>
              <a:rPr sz="2150" spc="225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-10" dirty="0">
                <a:latin typeface="Cambria" panose="02040503050406030204"/>
                <a:cs typeface="Cambria" panose="02040503050406030204"/>
              </a:rPr>
              <a:t>order</a:t>
            </a:r>
            <a:r>
              <a:rPr sz="2150" spc="229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-5" dirty="0">
                <a:latin typeface="Cambria" panose="02040503050406030204"/>
                <a:cs typeface="Cambria" panose="02040503050406030204"/>
              </a:rPr>
              <a:t>m</a:t>
            </a:r>
            <a:r>
              <a:rPr sz="2150" spc="225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-5" dirty="0">
                <a:latin typeface="Cambria" panose="02040503050406030204"/>
                <a:cs typeface="Cambria" panose="02040503050406030204"/>
              </a:rPr>
              <a:t>x</a:t>
            </a:r>
            <a:r>
              <a:rPr sz="2150" spc="225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-5" dirty="0">
                <a:latin typeface="Cambria" panose="02040503050406030204"/>
                <a:cs typeface="Cambria" panose="02040503050406030204"/>
              </a:rPr>
              <a:t>n,</a:t>
            </a:r>
            <a:r>
              <a:rPr sz="2150" spc="229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-5" dirty="0">
                <a:latin typeface="Cambria" panose="02040503050406030204"/>
                <a:cs typeface="Cambria" panose="02040503050406030204"/>
              </a:rPr>
              <a:t>and</a:t>
            </a:r>
            <a:r>
              <a:rPr sz="2150" spc="220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-5" dirty="0">
                <a:latin typeface="Cambria" panose="02040503050406030204"/>
                <a:cs typeface="Cambria" panose="02040503050406030204"/>
              </a:rPr>
              <a:t>C</a:t>
            </a:r>
            <a:r>
              <a:rPr sz="2150" spc="235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-5" dirty="0">
                <a:latin typeface="Cambria" panose="02040503050406030204"/>
                <a:cs typeface="Cambria" panose="02040503050406030204"/>
              </a:rPr>
              <a:t>is</a:t>
            </a:r>
            <a:r>
              <a:rPr sz="2150" spc="225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-10" dirty="0">
                <a:latin typeface="Cambria" panose="02040503050406030204"/>
                <a:cs typeface="Cambria" panose="02040503050406030204"/>
              </a:rPr>
              <a:t>another </a:t>
            </a:r>
            <a:r>
              <a:rPr sz="2150" spc="-455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-10" dirty="0">
                <a:latin typeface="Cambria" panose="02040503050406030204"/>
                <a:cs typeface="Cambria" panose="02040503050406030204"/>
              </a:rPr>
              <a:t>matrix </a:t>
            </a:r>
            <a:r>
              <a:rPr sz="2150" spc="-25" dirty="0">
                <a:latin typeface="Cambria" panose="02040503050406030204"/>
                <a:cs typeface="Cambria" panose="02040503050406030204"/>
              </a:rPr>
              <a:t>array</a:t>
            </a:r>
            <a:r>
              <a:rPr sz="215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-15" dirty="0">
                <a:latin typeface="Cambria" panose="02040503050406030204"/>
                <a:cs typeface="Cambria" panose="02040503050406030204"/>
              </a:rPr>
              <a:t>to</a:t>
            </a:r>
            <a:r>
              <a:rPr sz="215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-15" dirty="0">
                <a:latin typeface="Cambria" panose="02040503050406030204"/>
                <a:cs typeface="Cambria" panose="02040503050406030204"/>
              </a:rPr>
              <a:t>store</a:t>
            </a:r>
            <a:r>
              <a:rPr sz="215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-5" dirty="0">
                <a:latin typeface="Cambria" panose="02040503050406030204"/>
                <a:cs typeface="Cambria" panose="02040503050406030204"/>
              </a:rPr>
              <a:t>the</a:t>
            </a:r>
            <a:r>
              <a:rPr sz="215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-5" dirty="0">
                <a:latin typeface="Cambria" panose="02040503050406030204"/>
                <a:cs typeface="Cambria" panose="02040503050406030204"/>
              </a:rPr>
              <a:t>addition result.</a:t>
            </a:r>
            <a:r>
              <a:rPr sz="2150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-5" dirty="0">
                <a:latin typeface="Cambria" panose="02040503050406030204"/>
                <a:cs typeface="Cambria" panose="02040503050406030204"/>
              </a:rPr>
              <a:t>i, j</a:t>
            </a:r>
            <a:r>
              <a:rPr sz="215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-20" dirty="0">
                <a:latin typeface="Cambria" panose="02040503050406030204"/>
                <a:cs typeface="Cambria" panose="02040503050406030204"/>
              </a:rPr>
              <a:t>are</a:t>
            </a:r>
            <a:r>
              <a:rPr sz="2150" spc="20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-5" dirty="0">
                <a:latin typeface="Cambria" panose="02040503050406030204"/>
                <a:cs typeface="Cambria" panose="02040503050406030204"/>
              </a:rPr>
              <a:t>counters.</a:t>
            </a:r>
            <a:endParaRPr sz="2150">
              <a:latin typeface="Cambria" panose="02040503050406030204"/>
              <a:cs typeface="Cambria" panose="02040503050406030204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150" spc="-10" dirty="0">
                <a:latin typeface="Cambria" panose="02040503050406030204"/>
                <a:cs typeface="Cambria" panose="02040503050406030204"/>
              </a:rPr>
              <a:t>Step</a:t>
            </a:r>
            <a:r>
              <a:rPr sz="2150" spc="-45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-5" dirty="0">
                <a:latin typeface="Cambria" panose="02040503050406030204"/>
                <a:cs typeface="Cambria" panose="02040503050406030204"/>
              </a:rPr>
              <a:t>1:</a:t>
            </a:r>
            <a:r>
              <a:rPr sz="215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-5" dirty="0">
                <a:latin typeface="Cambria" panose="02040503050406030204"/>
                <a:cs typeface="Cambria" panose="02040503050406030204"/>
              </a:rPr>
              <a:t>Start</a:t>
            </a:r>
            <a:endParaRPr sz="2150">
              <a:latin typeface="Cambria" panose="02040503050406030204"/>
              <a:cs typeface="Cambria" panose="02040503050406030204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150" spc="-10" dirty="0">
                <a:latin typeface="Cambria" panose="02040503050406030204"/>
                <a:cs typeface="Cambria" panose="02040503050406030204"/>
              </a:rPr>
              <a:t>Step</a:t>
            </a:r>
            <a:r>
              <a:rPr sz="2150" spc="-30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-5" dirty="0">
                <a:latin typeface="Cambria" panose="02040503050406030204"/>
                <a:cs typeface="Cambria" panose="02040503050406030204"/>
              </a:rPr>
              <a:t>2:</a:t>
            </a:r>
            <a:r>
              <a:rPr sz="215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-15" dirty="0">
                <a:latin typeface="Cambria" panose="02040503050406030204"/>
                <a:cs typeface="Cambria" panose="02040503050406030204"/>
              </a:rPr>
              <a:t>Read:</a:t>
            </a:r>
            <a:r>
              <a:rPr sz="215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-5" dirty="0">
                <a:latin typeface="Cambria" panose="02040503050406030204"/>
                <a:cs typeface="Cambria" panose="02040503050406030204"/>
              </a:rPr>
              <a:t>m</a:t>
            </a:r>
            <a:r>
              <a:rPr sz="215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-5" dirty="0">
                <a:latin typeface="Cambria" panose="02040503050406030204"/>
                <a:cs typeface="Cambria" panose="02040503050406030204"/>
              </a:rPr>
              <a:t>and</a:t>
            </a:r>
            <a:r>
              <a:rPr sz="215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-5" dirty="0">
                <a:latin typeface="Cambria" panose="02040503050406030204"/>
                <a:cs typeface="Cambria" panose="02040503050406030204"/>
              </a:rPr>
              <a:t>n</a:t>
            </a:r>
            <a:endParaRPr sz="2150">
              <a:latin typeface="Cambria" panose="02040503050406030204"/>
              <a:cs typeface="Cambria" panose="02040503050406030204"/>
            </a:endParaRPr>
          </a:p>
          <a:p>
            <a:pPr marL="12700" marR="475615">
              <a:lnSpc>
                <a:spcPct val="120000"/>
              </a:lnSpc>
            </a:pPr>
            <a:r>
              <a:rPr sz="2150" spc="-10" dirty="0">
                <a:latin typeface="Cambria" panose="02040503050406030204"/>
                <a:cs typeface="Cambria" panose="02040503050406030204"/>
              </a:rPr>
              <a:t>Step</a:t>
            </a:r>
            <a:r>
              <a:rPr sz="215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-5" dirty="0">
                <a:latin typeface="Cambria" panose="02040503050406030204"/>
                <a:cs typeface="Cambria" panose="02040503050406030204"/>
              </a:rPr>
              <a:t>3:</a:t>
            </a:r>
            <a:r>
              <a:rPr sz="215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-15" dirty="0">
                <a:latin typeface="Cambria" panose="02040503050406030204"/>
                <a:cs typeface="Cambria" panose="02040503050406030204"/>
              </a:rPr>
              <a:t>Read:</a:t>
            </a:r>
            <a:r>
              <a:rPr sz="2150" spc="20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-55" dirty="0">
                <a:latin typeface="Cambria" panose="02040503050406030204"/>
                <a:cs typeface="Cambria" panose="02040503050406030204"/>
              </a:rPr>
              <a:t>Take</a:t>
            </a:r>
            <a:r>
              <a:rPr sz="215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-5" dirty="0">
                <a:latin typeface="Cambria" panose="02040503050406030204"/>
                <a:cs typeface="Cambria" panose="02040503050406030204"/>
              </a:rPr>
              <a:t>inputs</a:t>
            </a:r>
            <a:r>
              <a:rPr sz="2150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-15" dirty="0">
                <a:latin typeface="Cambria" panose="02040503050406030204"/>
                <a:cs typeface="Cambria" panose="02040503050406030204"/>
              </a:rPr>
              <a:t>for</a:t>
            </a:r>
            <a:r>
              <a:rPr sz="215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-10" dirty="0">
                <a:latin typeface="Cambria" panose="02040503050406030204"/>
                <a:cs typeface="Cambria" panose="02040503050406030204"/>
              </a:rPr>
              <a:t>Matrix</a:t>
            </a:r>
            <a:r>
              <a:rPr sz="215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-5" dirty="0">
                <a:latin typeface="Cambria" panose="02040503050406030204"/>
                <a:cs typeface="Cambria" panose="02040503050406030204"/>
              </a:rPr>
              <a:t>A[1:m, 1:n]</a:t>
            </a:r>
            <a:r>
              <a:rPr sz="215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-5" dirty="0">
                <a:latin typeface="Cambria" panose="02040503050406030204"/>
                <a:cs typeface="Cambria" panose="02040503050406030204"/>
              </a:rPr>
              <a:t>and</a:t>
            </a:r>
            <a:r>
              <a:rPr sz="215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-10" dirty="0">
                <a:latin typeface="Cambria" panose="02040503050406030204"/>
                <a:cs typeface="Cambria" panose="02040503050406030204"/>
              </a:rPr>
              <a:t>Matrix</a:t>
            </a:r>
            <a:r>
              <a:rPr sz="215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-5" dirty="0">
                <a:latin typeface="Cambria" panose="02040503050406030204"/>
                <a:cs typeface="Cambria" panose="02040503050406030204"/>
              </a:rPr>
              <a:t>B[1:m,</a:t>
            </a:r>
            <a:r>
              <a:rPr sz="215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-5" dirty="0">
                <a:latin typeface="Cambria" panose="02040503050406030204"/>
                <a:cs typeface="Cambria" panose="02040503050406030204"/>
              </a:rPr>
              <a:t>1:n] </a:t>
            </a:r>
            <a:r>
              <a:rPr sz="2150" spc="-459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-10" dirty="0">
                <a:latin typeface="Cambria" panose="02040503050406030204"/>
                <a:cs typeface="Cambria" panose="02040503050406030204"/>
              </a:rPr>
              <a:t>Step</a:t>
            </a:r>
            <a:r>
              <a:rPr sz="2150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-5" dirty="0">
                <a:latin typeface="Cambria" panose="02040503050406030204"/>
                <a:cs typeface="Cambria" panose="02040503050406030204"/>
              </a:rPr>
              <a:t>4:</a:t>
            </a:r>
            <a:r>
              <a:rPr sz="2150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-10" dirty="0">
                <a:latin typeface="Cambria" panose="02040503050406030204"/>
                <a:cs typeface="Cambria" panose="02040503050406030204"/>
              </a:rPr>
              <a:t>Repeat</a:t>
            </a:r>
            <a:r>
              <a:rPr sz="2150" spc="20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-15" dirty="0">
                <a:latin typeface="Cambria" panose="02040503050406030204"/>
                <a:cs typeface="Cambria" panose="02040503050406030204"/>
              </a:rPr>
              <a:t>for</a:t>
            </a:r>
            <a:r>
              <a:rPr sz="215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-5" dirty="0">
                <a:latin typeface="Cambria" panose="02040503050406030204"/>
                <a:cs typeface="Cambria" panose="02040503050406030204"/>
              </a:rPr>
              <a:t>i</a:t>
            </a:r>
            <a:r>
              <a:rPr sz="215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-5" dirty="0">
                <a:latin typeface="Cambria" panose="02040503050406030204"/>
                <a:cs typeface="Cambria" panose="02040503050406030204"/>
              </a:rPr>
              <a:t>:=</a:t>
            </a:r>
            <a:r>
              <a:rPr sz="215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-5" dirty="0">
                <a:latin typeface="Cambria" panose="02040503050406030204"/>
                <a:cs typeface="Cambria" panose="02040503050406030204"/>
              </a:rPr>
              <a:t>1</a:t>
            </a:r>
            <a:r>
              <a:rPr sz="215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-15" dirty="0">
                <a:latin typeface="Cambria" panose="02040503050406030204"/>
                <a:cs typeface="Cambria" panose="02040503050406030204"/>
              </a:rPr>
              <a:t>to</a:t>
            </a:r>
            <a:r>
              <a:rPr sz="215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-5" dirty="0">
                <a:latin typeface="Cambria" panose="02040503050406030204"/>
                <a:cs typeface="Cambria" panose="02040503050406030204"/>
              </a:rPr>
              <a:t>m </a:t>
            </a:r>
            <a:r>
              <a:rPr sz="2150" spc="-25" dirty="0">
                <a:latin typeface="Cambria" panose="02040503050406030204"/>
                <a:cs typeface="Cambria" panose="02040503050406030204"/>
              </a:rPr>
              <a:t>by</a:t>
            </a:r>
            <a:r>
              <a:rPr sz="215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-5" dirty="0">
                <a:latin typeface="Cambria" panose="02040503050406030204"/>
                <a:cs typeface="Cambria" panose="02040503050406030204"/>
              </a:rPr>
              <a:t>1:</a:t>
            </a:r>
            <a:endParaRPr sz="2150">
              <a:latin typeface="Cambria" panose="02040503050406030204"/>
              <a:cs typeface="Cambria" panose="02040503050406030204"/>
            </a:endParaRPr>
          </a:p>
          <a:p>
            <a:pPr marL="2183130" marR="4015740" indent="-723900">
              <a:lnSpc>
                <a:spcPts val="3100"/>
              </a:lnSpc>
              <a:spcBef>
                <a:spcPts val="185"/>
              </a:spcBef>
            </a:pPr>
            <a:r>
              <a:rPr sz="2150" spc="-10" dirty="0">
                <a:latin typeface="Cambria" panose="02040503050406030204"/>
                <a:cs typeface="Cambria" panose="02040503050406030204"/>
              </a:rPr>
              <a:t>Repeat</a:t>
            </a:r>
            <a:r>
              <a:rPr sz="215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-15" dirty="0">
                <a:latin typeface="Cambria" panose="02040503050406030204"/>
                <a:cs typeface="Cambria" panose="02040503050406030204"/>
              </a:rPr>
              <a:t>for </a:t>
            </a:r>
            <a:r>
              <a:rPr sz="2150" spc="-5" dirty="0">
                <a:latin typeface="Cambria" panose="02040503050406030204"/>
                <a:cs typeface="Cambria" panose="02040503050406030204"/>
              </a:rPr>
              <a:t>j</a:t>
            </a:r>
            <a:r>
              <a:rPr sz="215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-5" dirty="0">
                <a:latin typeface="Cambria" panose="02040503050406030204"/>
                <a:cs typeface="Cambria" panose="02040503050406030204"/>
              </a:rPr>
              <a:t>:=</a:t>
            </a:r>
            <a:r>
              <a:rPr sz="215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-5" dirty="0">
                <a:latin typeface="Cambria" panose="02040503050406030204"/>
                <a:cs typeface="Cambria" panose="02040503050406030204"/>
              </a:rPr>
              <a:t>1</a:t>
            </a:r>
            <a:r>
              <a:rPr sz="2150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-15" dirty="0">
                <a:latin typeface="Cambria" panose="02040503050406030204"/>
                <a:cs typeface="Cambria" panose="02040503050406030204"/>
              </a:rPr>
              <a:t>to</a:t>
            </a:r>
            <a:r>
              <a:rPr sz="2150" spc="-5" dirty="0">
                <a:latin typeface="Cambria" panose="02040503050406030204"/>
                <a:cs typeface="Cambria" panose="02040503050406030204"/>
              </a:rPr>
              <a:t> n</a:t>
            </a:r>
            <a:r>
              <a:rPr sz="215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-25" dirty="0">
                <a:latin typeface="Cambria" panose="02040503050406030204"/>
                <a:cs typeface="Cambria" panose="02040503050406030204"/>
              </a:rPr>
              <a:t>by</a:t>
            </a:r>
            <a:r>
              <a:rPr sz="215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-5" dirty="0">
                <a:latin typeface="Cambria" panose="02040503050406030204"/>
                <a:cs typeface="Cambria" panose="02040503050406030204"/>
              </a:rPr>
              <a:t>1: </a:t>
            </a:r>
            <a:r>
              <a:rPr sz="2150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-5" dirty="0">
                <a:latin typeface="Cambria" panose="02040503050406030204"/>
                <a:cs typeface="Cambria" panose="02040503050406030204"/>
              </a:rPr>
              <a:t>C[i,</a:t>
            </a:r>
            <a:r>
              <a:rPr sz="215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-5" dirty="0">
                <a:latin typeface="Cambria" panose="02040503050406030204"/>
                <a:cs typeface="Cambria" panose="02040503050406030204"/>
              </a:rPr>
              <a:t>j]</a:t>
            </a:r>
            <a:r>
              <a:rPr sz="215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-5" dirty="0">
                <a:latin typeface="Cambria" panose="02040503050406030204"/>
                <a:cs typeface="Cambria" panose="02040503050406030204"/>
              </a:rPr>
              <a:t>:=</a:t>
            </a:r>
            <a:r>
              <a:rPr sz="215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dirty="0">
                <a:latin typeface="Cambria" panose="02040503050406030204"/>
                <a:cs typeface="Cambria" panose="02040503050406030204"/>
              </a:rPr>
              <a:t>A[i,</a:t>
            </a:r>
            <a:r>
              <a:rPr sz="215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-5" dirty="0">
                <a:latin typeface="Cambria" panose="02040503050406030204"/>
                <a:cs typeface="Cambria" panose="02040503050406030204"/>
              </a:rPr>
              <a:t>j]</a:t>
            </a:r>
            <a:r>
              <a:rPr sz="215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-5" dirty="0">
                <a:latin typeface="Cambria" panose="02040503050406030204"/>
                <a:cs typeface="Cambria" panose="02040503050406030204"/>
              </a:rPr>
              <a:t>+</a:t>
            </a:r>
            <a:r>
              <a:rPr sz="2150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-5" dirty="0">
                <a:latin typeface="Cambria" panose="02040503050406030204"/>
                <a:cs typeface="Cambria" panose="02040503050406030204"/>
              </a:rPr>
              <a:t>B[i,</a:t>
            </a:r>
            <a:r>
              <a:rPr sz="215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-5" dirty="0">
                <a:latin typeface="Cambria" panose="02040503050406030204"/>
                <a:cs typeface="Cambria" panose="02040503050406030204"/>
              </a:rPr>
              <a:t>j]</a:t>
            </a:r>
            <a:endParaRPr sz="2150">
              <a:latin typeface="Cambria" panose="02040503050406030204"/>
              <a:cs typeface="Cambria" panose="02040503050406030204"/>
            </a:endParaRPr>
          </a:p>
          <a:p>
            <a:pPr marL="1459230">
              <a:lnSpc>
                <a:spcPct val="100000"/>
              </a:lnSpc>
              <a:spcBef>
                <a:spcPts val="325"/>
              </a:spcBef>
            </a:pPr>
            <a:r>
              <a:rPr sz="2150" spc="-5" dirty="0">
                <a:latin typeface="Cambria" panose="02040503050406030204"/>
                <a:cs typeface="Cambria" panose="02040503050406030204"/>
              </a:rPr>
              <a:t>[End</a:t>
            </a:r>
            <a:r>
              <a:rPr sz="215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-5" dirty="0">
                <a:latin typeface="Cambria" panose="02040503050406030204"/>
                <a:cs typeface="Cambria" panose="02040503050406030204"/>
              </a:rPr>
              <a:t>of</a:t>
            </a:r>
            <a:r>
              <a:rPr sz="215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-5" dirty="0">
                <a:latin typeface="Cambria" panose="02040503050406030204"/>
                <a:cs typeface="Cambria" panose="02040503050406030204"/>
              </a:rPr>
              <a:t>inner </a:t>
            </a:r>
            <a:r>
              <a:rPr sz="2150" spc="-15" dirty="0">
                <a:latin typeface="Cambria" panose="02040503050406030204"/>
                <a:cs typeface="Cambria" panose="02040503050406030204"/>
              </a:rPr>
              <a:t>for </a:t>
            </a:r>
            <a:r>
              <a:rPr sz="2150" spc="-5" dirty="0">
                <a:latin typeface="Cambria" panose="02040503050406030204"/>
                <a:cs typeface="Cambria" panose="02040503050406030204"/>
              </a:rPr>
              <a:t>loop]</a:t>
            </a:r>
            <a:endParaRPr sz="2150">
              <a:latin typeface="Cambria" panose="02040503050406030204"/>
              <a:cs typeface="Cambria" panose="02040503050406030204"/>
            </a:endParaRPr>
          </a:p>
          <a:p>
            <a:pPr marL="12700" marR="5332730" indent="721995">
              <a:lnSpc>
                <a:spcPct val="120000"/>
              </a:lnSpc>
            </a:pPr>
            <a:r>
              <a:rPr sz="2150" spc="-5" dirty="0">
                <a:latin typeface="Cambria" panose="02040503050406030204"/>
                <a:cs typeface="Cambria" panose="02040503050406030204"/>
              </a:rPr>
              <a:t>[End of outer </a:t>
            </a:r>
            <a:r>
              <a:rPr sz="2150" spc="-15" dirty="0">
                <a:latin typeface="Cambria" panose="02040503050406030204"/>
                <a:cs typeface="Cambria" panose="02040503050406030204"/>
              </a:rPr>
              <a:t>for </a:t>
            </a:r>
            <a:r>
              <a:rPr sz="2150" spc="-5" dirty="0">
                <a:latin typeface="Cambria" panose="02040503050406030204"/>
                <a:cs typeface="Cambria" panose="02040503050406030204"/>
              </a:rPr>
              <a:t>loop] </a:t>
            </a:r>
            <a:r>
              <a:rPr sz="2150" spc="-459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-10" dirty="0">
                <a:latin typeface="Cambria" panose="02040503050406030204"/>
                <a:cs typeface="Cambria" panose="02040503050406030204"/>
              </a:rPr>
              <a:t>Step</a:t>
            </a:r>
            <a:r>
              <a:rPr sz="2150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-5" dirty="0">
                <a:latin typeface="Cambria" panose="02040503050406030204"/>
                <a:cs typeface="Cambria" panose="02040503050406030204"/>
              </a:rPr>
              <a:t>5: </a:t>
            </a:r>
            <a:r>
              <a:rPr sz="2150" dirty="0">
                <a:latin typeface="Cambria" panose="02040503050406030204"/>
                <a:cs typeface="Cambria" panose="02040503050406030204"/>
              </a:rPr>
              <a:t>Print:</a:t>
            </a:r>
            <a:r>
              <a:rPr sz="2150" spc="-10" dirty="0">
                <a:latin typeface="Cambria" panose="02040503050406030204"/>
                <a:cs typeface="Cambria" panose="02040503050406030204"/>
              </a:rPr>
              <a:t> Matrix</a:t>
            </a:r>
            <a:r>
              <a:rPr sz="2150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-5" dirty="0">
                <a:latin typeface="Cambria" panose="02040503050406030204"/>
                <a:cs typeface="Cambria" panose="02040503050406030204"/>
              </a:rPr>
              <a:t>C</a:t>
            </a:r>
            <a:endParaRPr sz="2150">
              <a:latin typeface="Cambria" panose="02040503050406030204"/>
              <a:cs typeface="Cambria" panose="02040503050406030204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150" spc="-10" dirty="0">
                <a:latin typeface="Cambria" panose="02040503050406030204"/>
                <a:cs typeface="Cambria" panose="02040503050406030204"/>
              </a:rPr>
              <a:t>Step</a:t>
            </a:r>
            <a:r>
              <a:rPr sz="2150" spc="-40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-5" dirty="0">
                <a:latin typeface="Cambria" panose="02040503050406030204"/>
                <a:cs typeface="Cambria" panose="02040503050406030204"/>
              </a:rPr>
              <a:t>6:</a:t>
            </a:r>
            <a:r>
              <a:rPr sz="215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-10" dirty="0">
                <a:latin typeface="Cambria" panose="02040503050406030204"/>
                <a:cs typeface="Cambria" panose="02040503050406030204"/>
              </a:rPr>
              <a:t>Stop</a:t>
            </a:r>
            <a:endParaRPr sz="215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50" dirty="0"/>
              <a:t>S</a:t>
            </a:r>
            <a:r>
              <a:rPr spc="-75" dirty="0"/>
              <a:t>c</a:t>
            </a:r>
            <a:r>
              <a:rPr spc="-120" dirty="0"/>
              <a:t>h</a:t>
            </a:r>
            <a:r>
              <a:rPr spc="-105" dirty="0"/>
              <a:t>oo</a:t>
            </a:r>
            <a:r>
              <a:rPr spc="-85" dirty="0"/>
              <a:t>l</a:t>
            </a:r>
            <a:r>
              <a:rPr spc="-60" dirty="0"/>
              <a:t> </a:t>
            </a:r>
            <a:r>
              <a:rPr spc="-70" dirty="0"/>
              <a:t>of</a:t>
            </a:r>
            <a:r>
              <a:rPr spc="-50" dirty="0"/>
              <a:t> </a:t>
            </a:r>
            <a:r>
              <a:rPr spc="-45" dirty="0"/>
              <a:t>C</a:t>
            </a:r>
            <a:r>
              <a:rPr spc="-90" dirty="0"/>
              <a:t>o</a:t>
            </a:r>
            <a:r>
              <a:rPr spc="-155" dirty="0"/>
              <a:t>m</a:t>
            </a:r>
            <a:r>
              <a:rPr spc="-105" dirty="0"/>
              <a:t>p</a:t>
            </a:r>
            <a:r>
              <a:rPr spc="-130" dirty="0"/>
              <a:t>u</a:t>
            </a:r>
            <a:r>
              <a:rPr spc="-105" dirty="0"/>
              <a:t>t</a:t>
            </a:r>
            <a:r>
              <a:rPr spc="-114" dirty="0"/>
              <a:t>e</a:t>
            </a:r>
            <a:r>
              <a:rPr spc="-110" dirty="0"/>
              <a:t>r</a:t>
            </a:r>
            <a:r>
              <a:rPr spc="-90" dirty="0"/>
              <a:t> </a:t>
            </a:r>
            <a:r>
              <a:rPr spc="-60" dirty="0"/>
              <a:t>E</a:t>
            </a:r>
            <a:r>
              <a:rPr spc="-80" dirty="0"/>
              <a:t>n</a:t>
            </a:r>
            <a:r>
              <a:rPr spc="-95" dirty="0"/>
              <a:t>g</a:t>
            </a:r>
            <a:r>
              <a:rPr spc="-75" dirty="0"/>
              <a:t>i</a:t>
            </a:r>
            <a:r>
              <a:rPr spc="-135" dirty="0"/>
              <a:t>n</a:t>
            </a:r>
            <a:r>
              <a:rPr spc="-130" dirty="0"/>
              <a:t>e</a:t>
            </a:r>
            <a:r>
              <a:rPr spc="-114" dirty="0"/>
              <a:t>e</a:t>
            </a:r>
            <a:r>
              <a:rPr spc="-135" dirty="0"/>
              <a:t>r</a:t>
            </a:r>
            <a:r>
              <a:rPr spc="-100" dirty="0"/>
              <a:t>i</a:t>
            </a:r>
            <a:r>
              <a:rPr spc="-135" dirty="0"/>
              <a:t>n</a:t>
            </a:r>
            <a:r>
              <a:rPr spc="-60" dirty="0"/>
              <a:t>g</a:t>
            </a:r>
            <a:endParaRPr spc="-60" dirty="0"/>
          </a:p>
        </p:txBody>
      </p:sp>
      <p:sp>
        <p:nvSpPr>
          <p:cNvPr id="8" name="object 8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26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36" y="369773"/>
            <a:ext cx="536194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>
                <a:solidFill>
                  <a:srgbClr val="000000"/>
                </a:solidFill>
              </a:rPr>
              <a:t>Matrix</a:t>
            </a:r>
            <a:r>
              <a:rPr sz="4300" spc="-80" dirty="0">
                <a:solidFill>
                  <a:srgbClr val="000000"/>
                </a:solidFill>
              </a:rPr>
              <a:t> </a:t>
            </a:r>
            <a:r>
              <a:rPr sz="4300" spc="-5" dirty="0">
                <a:solidFill>
                  <a:srgbClr val="000000"/>
                </a:solidFill>
              </a:rPr>
              <a:t>Multiplication</a:t>
            </a:r>
            <a:endParaRPr sz="43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153400" y="537044"/>
            <a:ext cx="928395" cy="68215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72923" y="1265682"/>
            <a:ext cx="8747760" cy="5171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27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79375" marR="5080">
              <a:lnSpc>
                <a:spcPct val="120000"/>
              </a:lnSpc>
              <a:spcBef>
                <a:spcPts val="765"/>
              </a:spcBef>
            </a:pPr>
            <a:r>
              <a:rPr sz="1400" spc="-5" dirty="0">
                <a:latin typeface="Cambria" panose="02040503050406030204"/>
                <a:cs typeface="Cambria" panose="02040503050406030204"/>
              </a:rPr>
              <a:t>Suppose</a:t>
            </a:r>
            <a:r>
              <a:rPr sz="1400" spc="20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dirty="0">
                <a:latin typeface="Cambria" panose="02040503050406030204"/>
                <a:cs typeface="Cambria" panose="02040503050406030204"/>
              </a:rPr>
              <a:t>A</a:t>
            </a:r>
            <a:r>
              <a:rPr sz="1400" spc="20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and</a:t>
            </a:r>
            <a:r>
              <a:rPr sz="1400" spc="2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dirty="0">
                <a:latin typeface="Cambria" panose="02040503050406030204"/>
                <a:cs typeface="Cambria" panose="02040503050406030204"/>
              </a:rPr>
              <a:t>B</a:t>
            </a:r>
            <a:r>
              <a:rPr sz="1400" spc="2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-15" dirty="0">
                <a:latin typeface="Cambria" panose="02040503050406030204"/>
                <a:cs typeface="Cambria" panose="02040503050406030204"/>
              </a:rPr>
              <a:t>are</a:t>
            </a:r>
            <a:r>
              <a:rPr sz="1400" spc="2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two</a:t>
            </a:r>
            <a:r>
              <a:rPr sz="1400" spc="20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matrices</a:t>
            </a:r>
            <a:r>
              <a:rPr sz="140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and</a:t>
            </a:r>
            <a:r>
              <a:rPr sz="1400" spc="2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dirty="0">
                <a:latin typeface="Cambria" panose="02040503050406030204"/>
                <a:cs typeface="Cambria" panose="02040503050406030204"/>
              </a:rPr>
              <a:t>their</a:t>
            </a:r>
            <a:r>
              <a:rPr sz="1400" spc="20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-10" dirty="0">
                <a:latin typeface="Cambria" panose="02040503050406030204"/>
                <a:cs typeface="Cambria" panose="02040503050406030204"/>
              </a:rPr>
              <a:t>order</a:t>
            </a:r>
            <a:r>
              <a:rPr sz="1400" spc="20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-15" dirty="0">
                <a:latin typeface="Cambria" panose="02040503050406030204"/>
                <a:cs typeface="Cambria" panose="02040503050406030204"/>
              </a:rPr>
              <a:t>are</a:t>
            </a:r>
            <a:r>
              <a:rPr sz="1400" spc="20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-15" dirty="0">
                <a:latin typeface="Cambria" panose="02040503050406030204"/>
                <a:cs typeface="Cambria" panose="02040503050406030204"/>
              </a:rPr>
              <a:t>respectively</a:t>
            </a:r>
            <a:r>
              <a:rPr sz="1400" spc="2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dirty="0">
                <a:latin typeface="Cambria" panose="02040503050406030204"/>
                <a:cs typeface="Cambria" panose="02040503050406030204"/>
              </a:rPr>
              <a:t>m</a:t>
            </a:r>
            <a:r>
              <a:rPr sz="1400" spc="20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dirty="0">
                <a:latin typeface="Cambria" panose="02040503050406030204"/>
                <a:cs typeface="Cambria" panose="02040503050406030204"/>
              </a:rPr>
              <a:t>x</a:t>
            </a:r>
            <a:r>
              <a:rPr sz="1400" spc="2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dirty="0">
                <a:latin typeface="Cambria" panose="02040503050406030204"/>
                <a:cs typeface="Cambria" panose="02040503050406030204"/>
              </a:rPr>
              <a:t>n</a:t>
            </a:r>
            <a:r>
              <a:rPr sz="1400" spc="20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and</a:t>
            </a:r>
            <a:r>
              <a:rPr sz="1400" spc="20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dirty="0">
                <a:latin typeface="Cambria" panose="02040503050406030204"/>
                <a:cs typeface="Cambria" panose="02040503050406030204"/>
              </a:rPr>
              <a:t>p</a:t>
            </a:r>
            <a:r>
              <a:rPr sz="140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dirty="0">
                <a:latin typeface="Cambria" panose="02040503050406030204"/>
                <a:cs typeface="Cambria" panose="02040503050406030204"/>
              </a:rPr>
              <a:t>x</a:t>
            </a:r>
            <a:r>
              <a:rPr sz="1400" spc="30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dirty="0">
                <a:latin typeface="Cambria" panose="02040503050406030204"/>
                <a:cs typeface="Cambria" panose="02040503050406030204"/>
              </a:rPr>
              <a:t>q.</a:t>
            </a:r>
            <a:r>
              <a:rPr sz="1400" spc="20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dirty="0">
                <a:latin typeface="Cambria" panose="02040503050406030204"/>
                <a:cs typeface="Cambria" panose="02040503050406030204"/>
              </a:rPr>
              <a:t>i,</a:t>
            </a:r>
            <a:r>
              <a:rPr sz="1400" spc="2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dirty="0">
                <a:latin typeface="Cambria" panose="02040503050406030204"/>
                <a:cs typeface="Cambria" panose="02040503050406030204"/>
              </a:rPr>
              <a:t>j</a:t>
            </a:r>
            <a:r>
              <a:rPr sz="140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and</a:t>
            </a:r>
            <a:r>
              <a:rPr sz="1400" spc="3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dirty="0">
                <a:latin typeface="Cambria" panose="02040503050406030204"/>
                <a:cs typeface="Cambria" panose="02040503050406030204"/>
              </a:rPr>
              <a:t>k</a:t>
            </a:r>
            <a:r>
              <a:rPr sz="140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-10" dirty="0">
                <a:latin typeface="Cambria" panose="02040503050406030204"/>
                <a:cs typeface="Cambria" panose="02040503050406030204"/>
              </a:rPr>
              <a:t>are</a:t>
            </a:r>
            <a:r>
              <a:rPr sz="1400" spc="20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counters.</a:t>
            </a:r>
            <a:r>
              <a:rPr sz="1400" spc="2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And</a:t>
            </a:r>
            <a:r>
              <a:rPr sz="140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dirty="0">
                <a:latin typeface="Cambria" panose="02040503050406030204"/>
                <a:cs typeface="Cambria" panose="02040503050406030204"/>
              </a:rPr>
              <a:t>C</a:t>
            </a:r>
            <a:r>
              <a:rPr sz="1400" spc="2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-10" dirty="0">
                <a:latin typeface="Cambria" panose="02040503050406030204"/>
                <a:cs typeface="Cambria" panose="02040503050406030204"/>
              </a:rPr>
              <a:t>to </a:t>
            </a:r>
            <a:r>
              <a:rPr sz="1400" spc="-29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-10" dirty="0">
                <a:latin typeface="Cambria" panose="02040503050406030204"/>
                <a:cs typeface="Cambria" panose="02040503050406030204"/>
              </a:rPr>
              <a:t>store</a:t>
            </a:r>
            <a:r>
              <a:rPr sz="14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dirty="0">
                <a:latin typeface="Cambria" panose="02040503050406030204"/>
                <a:cs typeface="Cambria" panose="02040503050406030204"/>
              </a:rPr>
              <a:t>result.</a:t>
            </a:r>
            <a:endParaRPr sz="1400">
              <a:latin typeface="Cambria" panose="02040503050406030204"/>
              <a:cs typeface="Cambria" panose="02040503050406030204"/>
            </a:endParaRPr>
          </a:p>
          <a:p>
            <a:pPr marL="79375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ambria" panose="02040503050406030204"/>
                <a:cs typeface="Cambria" panose="02040503050406030204"/>
              </a:rPr>
              <a:t>Step</a:t>
            </a:r>
            <a:r>
              <a:rPr sz="1400" spc="-3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dirty="0">
                <a:latin typeface="Cambria" panose="02040503050406030204"/>
                <a:cs typeface="Cambria" panose="02040503050406030204"/>
              </a:rPr>
              <a:t>1:</a:t>
            </a:r>
            <a:r>
              <a:rPr sz="14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dirty="0">
                <a:latin typeface="Cambria" panose="02040503050406030204"/>
                <a:cs typeface="Cambria" panose="02040503050406030204"/>
              </a:rPr>
              <a:t>Start.</a:t>
            </a:r>
            <a:endParaRPr sz="1400">
              <a:latin typeface="Cambria" panose="02040503050406030204"/>
              <a:cs typeface="Cambria" panose="02040503050406030204"/>
            </a:endParaRPr>
          </a:p>
          <a:p>
            <a:pPr marL="79375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ambria" panose="02040503050406030204"/>
                <a:cs typeface="Cambria" panose="02040503050406030204"/>
              </a:rPr>
              <a:t>Step</a:t>
            </a:r>
            <a:r>
              <a:rPr sz="14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dirty="0">
                <a:latin typeface="Cambria" panose="02040503050406030204"/>
                <a:cs typeface="Cambria" panose="02040503050406030204"/>
              </a:rPr>
              <a:t>2: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Read:</a:t>
            </a:r>
            <a:r>
              <a:rPr sz="1400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m, n,</a:t>
            </a:r>
            <a:r>
              <a:rPr sz="1400" dirty="0">
                <a:latin typeface="Cambria" panose="02040503050406030204"/>
                <a:cs typeface="Cambria" panose="02040503050406030204"/>
              </a:rPr>
              <a:t> p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 and</a:t>
            </a:r>
            <a:r>
              <a:rPr sz="14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dirty="0">
                <a:latin typeface="Cambria" panose="02040503050406030204"/>
                <a:cs typeface="Cambria" panose="02040503050406030204"/>
              </a:rPr>
              <a:t>q</a:t>
            </a:r>
            <a:endParaRPr sz="1400">
              <a:latin typeface="Cambria" panose="02040503050406030204"/>
              <a:cs typeface="Cambria" panose="02040503050406030204"/>
            </a:endParaRPr>
          </a:p>
          <a:p>
            <a:pPr marL="79375" marR="4101465">
              <a:lnSpc>
                <a:spcPct val="120000"/>
              </a:lnSpc>
              <a:spcBef>
                <a:spcPts val="5"/>
              </a:spcBef>
            </a:pPr>
            <a:r>
              <a:rPr sz="1400" spc="-5" dirty="0">
                <a:latin typeface="Cambria" panose="02040503050406030204"/>
                <a:cs typeface="Cambria" panose="02040503050406030204"/>
              </a:rPr>
              <a:t>Step </a:t>
            </a:r>
            <a:r>
              <a:rPr sz="1400" dirty="0">
                <a:latin typeface="Cambria" panose="02040503050406030204"/>
                <a:cs typeface="Cambria" panose="02040503050406030204"/>
              </a:rPr>
              <a:t>3: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Read: Inputs for </a:t>
            </a:r>
            <a:r>
              <a:rPr sz="1400" dirty="0">
                <a:latin typeface="Cambria" panose="02040503050406030204"/>
                <a:cs typeface="Cambria" panose="02040503050406030204"/>
              </a:rPr>
              <a:t>Matrices A[1:m, 1:n]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and </a:t>
            </a:r>
            <a:r>
              <a:rPr sz="1400" dirty="0">
                <a:latin typeface="Cambria" panose="02040503050406030204"/>
                <a:cs typeface="Cambria" panose="02040503050406030204"/>
              </a:rPr>
              <a:t>B[1:p, 1:q]. </a:t>
            </a:r>
            <a:r>
              <a:rPr sz="1400" spc="-29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Step</a:t>
            </a:r>
            <a:r>
              <a:rPr sz="14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dirty="0">
                <a:latin typeface="Cambria" panose="02040503050406030204"/>
                <a:cs typeface="Cambria" panose="02040503050406030204"/>
              </a:rPr>
              <a:t>4:</a:t>
            </a:r>
            <a:r>
              <a:rPr sz="14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dirty="0">
                <a:latin typeface="Cambria" panose="02040503050406030204"/>
                <a:cs typeface="Cambria" panose="02040503050406030204"/>
              </a:rPr>
              <a:t>If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dirty="0">
                <a:latin typeface="Cambria" panose="02040503050406030204"/>
                <a:cs typeface="Cambria" panose="02040503050406030204"/>
              </a:rPr>
              <a:t>n ≠</a:t>
            </a:r>
            <a:r>
              <a:rPr sz="14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dirty="0">
                <a:latin typeface="Cambria" panose="02040503050406030204"/>
                <a:cs typeface="Cambria" panose="02040503050406030204"/>
              </a:rPr>
              <a:t>p then:</a:t>
            </a:r>
            <a:endParaRPr sz="1400">
              <a:latin typeface="Cambria" panose="02040503050406030204"/>
              <a:cs typeface="Cambria" panose="02040503050406030204"/>
            </a:endParaRPr>
          </a:p>
          <a:p>
            <a:pPr marL="752475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ambria" panose="02040503050406030204"/>
                <a:cs typeface="Cambria" panose="02040503050406030204"/>
              </a:rPr>
              <a:t>Print:</a:t>
            </a:r>
            <a:r>
              <a:rPr sz="14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Multiplication</a:t>
            </a:r>
            <a:r>
              <a:rPr sz="1400" spc="-30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dirty="0">
                <a:latin typeface="Cambria" panose="02040503050406030204"/>
                <a:cs typeface="Cambria" panose="02040503050406030204"/>
              </a:rPr>
              <a:t>is</a:t>
            </a:r>
            <a:r>
              <a:rPr sz="14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not</a:t>
            </a:r>
            <a:r>
              <a:rPr sz="14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possible.</a:t>
            </a:r>
            <a:endParaRPr sz="1400">
              <a:latin typeface="Cambria" panose="02040503050406030204"/>
              <a:cs typeface="Cambria" panose="02040503050406030204"/>
            </a:endParaRPr>
          </a:p>
          <a:p>
            <a:pPr marL="553085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ambria" panose="02040503050406030204"/>
                <a:cs typeface="Cambria" panose="02040503050406030204"/>
              </a:rPr>
              <a:t>Else:</a:t>
            </a:r>
            <a:endParaRPr sz="1400">
              <a:latin typeface="Cambria" panose="02040503050406030204"/>
              <a:cs typeface="Cambria" panose="02040503050406030204"/>
            </a:endParaRPr>
          </a:p>
          <a:p>
            <a:pPr marL="993775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ambria" panose="02040503050406030204"/>
                <a:cs typeface="Cambria" panose="02040503050406030204"/>
              </a:rPr>
              <a:t>Repeat</a:t>
            </a:r>
            <a:r>
              <a:rPr sz="14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for</a:t>
            </a:r>
            <a:r>
              <a:rPr sz="14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dirty="0">
                <a:latin typeface="Cambria" panose="02040503050406030204"/>
                <a:cs typeface="Cambria" panose="02040503050406030204"/>
              </a:rPr>
              <a:t>i :=</a:t>
            </a:r>
            <a:r>
              <a:rPr sz="14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dirty="0">
                <a:latin typeface="Cambria" panose="02040503050406030204"/>
                <a:cs typeface="Cambria" panose="02040503050406030204"/>
              </a:rPr>
              <a:t>1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to</a:t>
            </a:r>
            <a:r>
              <a:rPr sz="14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dirty="0">
                <a:latin typeface="Cambria" panose="02040503050406030204"/>
                <a:cs typeface="Cambria" panose="02040503050406030204"/>
              </a:rPr>
              <a:t>m</a:t>
            </a:r>
            <a:r>
              <a:rPr sz="14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-15" dirty="0">
                <a:latin typeface="Cambria" panose="02040503050406030204"/>
                <a:cs typeface="Cambria" panose="02040503050406030204"/>
              </a:rPr>
              <a:t>by </a:t>
            </a:r>
            <a:r>
              <a:rPr sz="1400" dirty="0">
                <a:latin typeface="Cambria" panose="02040503050406030204"/>
                <a:cs typeface="Cambria" panose="02040503050406030204"/>
              </a:rPr>
              <a:t>1:</a:t>
            </a:r>
            <a:endParaRPr sz="1400">
              <a:latin typeface="Cambria" panose="02040503050406030204"/>
              <a:cs typeface="Cambria" panose="02040503050406030204"/>
            </a:endParaRPr>
          </a:p>
          <a:p>
            <a:pPr marL="1908175">
              <a:lnSpc>
                <a:spcPct val="100000"/>
              </a:lnSpc>
              <a:spcBef>
                <a:spcPts val="340"/>
              </a:spcBef>
            </a:pPr>
            <a:r>
              <a:rPr sz="1400" spc="-5" dirty="0">
                <a:latin typeface="Cambria" panose="02040503050406030204"/>
                <a:cs typeface="Cambria" panose="02040503050406030204"/>
              </a:rPr>
              <a:t>Repeat</a:t>
            </a:r>
            <a:r>
              <a:rPr sz="14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for</a:t>
            </a:r>
            <a:r>
              <a:rPr sz="14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dirty="0">
                <a:latin typeface="Cambria" panose="02040503050406030204"/>
                <a:cs typeface="Cambria" panose="02040503050406030204"/>
              </a:rPr>
              <a:t>j</a:t>
            </a:r>
            <a:r>
              <a:rPr sz="14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dirty="0">
                <a:latin typeface="Cambria" panose="02040503050406030204"/>
                <a:cs typeface="Cambria" panose="02040503050406030204"/>
              </a:rPr>
              <a:t>:=</a:t>
            </a:r>
            <a:r>
              <a:rPr sz="14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dirty="0">
                <a:latin typeface="Cambria" panose="02040503050406030204"/>
                <a:cs typeface="Cambria" panose="02040503050406030204"/>
              </a:rPr>
              <a:t>1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to</a:t>
            </a:r>
            <a:r>
              <a:rPr sz="14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dirty="0">
                <a:latin typeface="Cambria" panose="02040503050406030204"/>
                <a:cs typeface="Cambria" panose="02040503050406030204"/>
              </a:rPr>
              <a:t>q </a:t>
            </a:r>
            <a:r>
              <a:rPr sz="1400" spc="-15" dirty="0">
                <a:latin typeface="Cambria" panose="02040503050406030204"/>
                <a:cs typeface="Cambria" panose="02040503050406030204"/>
              </a:rPr>
              <a:t>by </a:t>
            </a:r>
            <a:r>
              <a:rPr sz="1400" dirty="0">
                <a:latin typeface="Cambria" panose="02040503050406030204"/>
                <a:cs typeface="Cambria" panose="02040503050406030204"/>
              </a:rPr>
              <a:t>1:</a:t>
            </a:r>
            <a:endParaRPr sz="1400">
              <a:latin typeface="Cambria" panose="02040503050406030204"/>
              <a:cs typeface="Cambria" panose="02040503050406030204"/>
            </a:endParaRPr>
          </a:p>
          <a:p>
            <a:pPr marL="2822575" marR="4210050">
              <a:lnSpc>
                <a:spcPct val="120000"/>
              </a:lnSpc>
            </a:pPr>
            <a:r>
              <a:rPr sz="1400" dirty="0">
                <a:latin typeface="Cambria" panose="02040503050406030204"/>
                <a:cs typeface="Cambria" panose="02040503050406030204"/>
              </a:rPr>
              <a:t>C[i,</a:t>
            </a:r>
            <a:r>
              <a:rPr sz="1400" spc="-4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j]</a:t>
            </a:r>
            <a:r>
              <a:rPr sz="1400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dirty="0">
                <a:latin typeface="Cambria" panose="02040503050406030204"/>
                <a:cs typeface="Cambria" panose="02040503050406030204"/>
              </a:rPr>
              <a:t>:=</a:t>
            </a:r>
            <a:r>
              <a:rPr sz="14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dirty="0">
                <a:latin typeface="Cambria" panose="02040503050406030204"/>
                <a:cs typeface="Cambria" panose="02040503050406030204"/>
              </a:rPr>
              <a:t>0</a:t>
            </a:r>
            <a:r>
              <a:rPr sz="14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dirty="0">
                <a:latin typeface="Cambria" panose="02040503050406030204"/>
                <a:cs typeface="Cambria" panose="02040503050406030204"/>
              </a:rPr>
              <a:t>[Initializing] </a:t>
            </a:r>
            <a:r>
              <a:rPr sz="1400" spc="-290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Repeat</a:t>
            </a:r>
            <a:r>
              <a:rPr sz="14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dirty="0">
                <a:latin typeface="Cambria" panose="02040503050406030204"/>
                <a:cs typeface="Cambria" panose="02040503050406030204"/>
              </a:rPr>
              <a:t>k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dirty="0">
                <a:latin typeface="Cambria" panose="02040503050406030204"/>
                <a:cs typeface="Cambria" panose="02040503050406030204"/>
              </a:rPr>
              <a:t>:=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dirty="0">
                <a:latin typeface="Cambria" panose="02040503050406030204"/>
                <a:cs typeface="Cambria" panose="02040503050406030204"/>
              </a:rPr>
              <a:t>1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to</a:t>
            </a:r>
            <a:r>
              <a:rPr sz="14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dirty="0">
                <a:latin typeface="Cambria" panose="02040503050406030204"/>
                <a:cs typeface="Cambria" panose="02040503050406030204"/>
              </a:rPr>
              <a:t>n </a:t>
            </a:r>
            <a:r>
              <a:rPr sz="1400" spc="-15" dirty="0">
                <a:latin typeface="Cambria" panose="02040503050406030204"/>
                <a:cs typeface="Cambria" panose="02040503050406030204"/>
              </a:rPr>
              <a:t>by </a:t>
            </a:r>
            <a:r>
              <a:rPr sz="1400" dirty="0">
                <a:latin typeface="Cambria" panose="02040503050406030204"/>
                <a:cs typeface="Cambria" panose="02040503050406030204"/>
              </a:rPr>
              <a:t>1</a:t>
            </a:r>
            <a:endParaRPr sz="1400">
              <a:latin typeface="Cambria" panose="02040503050406030204"/>
              <a:cs typeface="Cambria" panose="02040503050406030204"/>
            </a:endParaRPr>
          </a:p>
          <a:p>
            <a:pPr marL="2822575" marR="2737485" indent="914400">
              <a:lnSpc>
                <a:spcPct val="120000"/>
              </a:lnSpc>
            </a:pPr>
            <a:r>
              <a:rPr sz="1400" dirty="0">
                <a:latin typeface="Cambria" panose="02040503050406030204"/>
                <a:cs typeface="Cambria" panose="02040503050406030204"/>
              </a:rPr>
              <a:t>C[i,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j] </a:t>
            </a:r>
            <a:r>
              <a:rPr sz="1400" dirty="0">
                <a:latin typeface="Cambria" panose="02040503050406030204"/>
                <a:cs typeface="Cambria" panose="02040503050406030204"/>
              </a:rPr>
              <a:t>:= C[i,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j] </a:t>
            </a:r>
            <a:r>
              <a:rPr sz="1400" dirty="0">
                <a:latin typeface="Cambria" panose="02040503050406030204"/>
                <a:cs typeface="Cambria" panose="02040503050406030204"/>
              </a:rPr>
              <a:t>+ A[i,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k] </a:t>
            </a:r>
            <a:r>
              <a:rPr sz="1400" dirty="0">
                <a:latin typeface="Cambria" panose="02040503050406030204"/>
                <a:cs typeface="Cambria" panose="02040503050406030204"/>
              </a:rPr>
              <a:t>x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B[k, j] </a:t>
            </a:r>
            <a:r>
              <a:rPr sz="1400" spc="-29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[End</a:t>
            </a:r>
            <a:r>
              <a:rPr sz="14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of</a:t>
            </a:r>
            <a:r>
              <a:rPr sz="14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for loop]</a:t>
            </a:r>
            <a:endParaRPr sz="1400">
              <a:latin typeface="Cambria" panose="02040503050406030204"/>
              <a:cs typeface="Cambria" panose="02040503050406030204"/>
            </a:endParaRPr>
          </a:p>
          <a:p>
            <a:pPr marL="993775" marR="5586095" indent="914400">
              <a:lnSpc>
                <a:spcPct val="120000"/>
              </a:lnSpc>
            </a:pPr>
            <a:r>
              <a:rPr sz="1400" spc="-5" dirty="0">
                <a:latin typeface="Cambria" panose="02040503050406030204"/>
                <a:cs typeface="Cambria" panose="02040503050406030204"/>
              </a:rPr>
              <a:t>[End</a:t>
            </a:r>
            <a:r>
              <a:rPr sz="1400" spc="-3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of</a:t>
            </a:r>
            <a:r>
              <a:rPr sz="1400" spc="-40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for</a:t>
            </a:r>
            <a:r>
              <a:rPr sz="1400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loop] </a:t>
            </a:r>
            <a:r>
              <a:rPr sz="1400" spc="-29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[End</a:t>
            </a:r>
            <a:r>
              <a:rPr sz="14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of</a:t>
            </a:r>
            <a:r>
              <a:rPr sz="14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for loop]</a:t>
            </a:r>
            <a:endParaRPr sz="1400">
              <a:latin typeface="Cambria" panose="02040503050406030204"/>
              <a:cs typeface="Cambria" panose="02040503050406030204"/>
            </a:endParaRPr>
          </a:p>
          <a:p>
            <a:pPr marL="79375" marR="6677660" indent="473710">
              <a:lnSpc>
                <a:spcPct val="120000"/>
              </a:lnSpc>
            </a:pPr>
            <a:r>
              <a:rPr sz="1400" spc="-5" dirty="0">
                <a:latin typeface="Cambria" panose="02040503050406030204"/>
                <a:cs typeface="Cambria" panose="02040503050406030204"/>
              </a:rPr>
              <a:t>[End of </a:t>
            </a:r>
            <a:r>
              <a:rPr sz="1400" dirty="0">
                <a:latin typeface="Cambria" panose="02040503050406030204"/>
                <a:cs typeface="Cambria" panose="02040503050406030204"/>
              </a:rPr>
              <a:t>If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structure] </a:t>
            </a:r>
            <a:r>
              <a:rPr sz="1400" spc="-29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Step</a:t>
            </a:r>
            <a:r>
              <a:rPr sz="1400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dirty="0">
                <a:latin typeface="Cambria" panose="02040503050406030204"/>
                <a:cs typeface="Cambria" panose="02040503050406030204"/>
              </a:rPr>
              <a:t>5: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Print:</a:t>
            </a:r>
            <a:r>
              <a:rPr sz="1400" dirty="0">
                <a:latin typeface="Cambria" panose="02040503050406030204"/>
                <a:cs typeface="Cambria" panose="02040503050406030204"/>
              </a:rPr>
              <a:t> C[1:m,</a:t>
            </a:r>
            <a:r>
              <a:rPr sz="14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dirty="0">
                <a:latin typeface="Cambria" panose="02040503050406030204"/>
                <a:cs typeface="Cambria" panose="02040503050406030204"/>
              </a:rPr>
              <a:t>1:q]</a:t>
            </a:r>
            <a:endParaRPr sz="1400">
              <a:latin typeface="Cambria" panose="02040503050406030204"/>
              <a:cs typeface="Cambria" panose="02040503050406030204"/>
            </a:endParaRPr>
          </a:p>
          <a:p>
            <a:pPr marL="79375">
              <a:lnSpc>
                <a:spcPct val="100000"/>
              </a:lnSpc>
              <a:spcBef>
                <a:spcPts val="340"/>
              </a:spcBef>
            </a:pPr>
            <a:r>
              <a:rPr sz="1400" spc="-5" dirty="0">
                <a:latin typeface="Cambria" panose="02040503050406030204"/>
                <a:cs typeface="Cambria" panose="02040503050406030204"/>
              </a:rPr>
              <a:t>Step</a:t>
            </a:r>
            <a:r>
              <a:rPr sz="1400" spc="-3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dirty="0">
                <a:latin typeface="Cambria" panose="02040503050406030204"/>
                <a:cs typeface="Cambria" panose="02040503050406030204"/>
              </a:rPr>
              <a:t>6:</a:t>
            </a:r>
            <a:r>
              <a:rPr sz="14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Stop</a:t>
            </a:r>
            <a:endParaRPr sz="14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50" dirty="0"/>
              <a:t>S</a:t>
            </a:r>
            <a:r>
              <a:rPr spc="-75" dirty="0"/>
              <a:t>c</a:t>
            </a:r>
            <a:r>
              <a:rPr spc="-120" dirty="0"/>
              <a:t>h</a:t>
            </a:r>
            <a:r>
              <a:rPr spc="-105" dirty="0"/>
              <a:t>oo</a:t>
            </a:r>
            <a:r>
              <a:rPr spc="-85" dirty="0"/>
              <a:t>l</a:t>
            </a:r>
            <a:r>
              <a:rPr spc="-60" dirty="0"/>
              <a:t> </a:t>
            </a:r>
            <a:r>
              <a:rPr spc="-70" dirty="0"/>
              <a:t>of</a:t>
            </a:r>
            <a:r>
              <a:rPr spc="-50" dirty="0"/>
              <a:t> </a:t>
            </a:r>
            <a:r>
              <a:rPr spc="-45" dirty="0"/>
              <a:t>C</a:t>
            </a:r>
            <a:r>
              <a:rPr spc="-90" dirty="0"/>
              <a:t>o</a:t>
            </a:r>
            <a:r>
              <a:rPr spc="-155" dirty="0"/>
              <a:t>m</a:t>
            </a:r>
            <a:r>
              <a:rPr spc="-105" dirty="0"/>
              <a:t>p</a:t>
            </a:r>
            <a:r>
              <a:rPr spc="-130" dirty="0"/>
              <a:t>u</a:t>
            </a:r>
            <a:r>
              <a:rPr spc="-105" dirty="0"/>
              <a:t>t</a:t>
            </a:r>
            <a:r>
              <a:rPr spc="-114" dirty="0"/>
              <a:t>e</a:t>
            </a:r>
            <a:r>
              <a:rPr spc="-110" dirty="0"/>
              <a:t>r</a:t>
            </a:r>
            <a:r>
              <a:rPr spc="-90" dirty="0"/>
              <a:t> </a:t>
            </a:r>
            <a:r>
              <a:rPr spc="-60" dirty="0"/>
              <a:t>E</a:t>
            </a:r>
            <a:r>
              <a:rPr spc="-80" dirty="0"/>
              <a:t>n</a:t>
            </a:r>
            <a:r>
              <a:rPr spc="-95" dirty="0"/>
              <a:t>g</a:t>
            </a:r>
            <a:r>
              <a:rPr spc="-75" dirty="0"/>
              <a:t>i</a:t>
            </a:r>
            <a:r>
              <a:rPr spc="-135" dirty="0"/>
              <a:t>n</a:t>
            </a:r>
            <a:r>
              <a:rPr spc="-130" dirty="0"/>
              <a:t>e</a:t>
            </a:r>
            <a:r>
              <a:rPr spc="-114" dirty="0"/>
              <a:t>e</a:t>
            </a:r>
            <a:r>
              <a:rPr spc="-135" dirty="0"/>
              <a:t>r</a:t>
            </a:r>
            <a:r>
              <a:rPr spc="-100" dirty="0"/>
              <a:t>i</a:t>
            </a:r>
            <a:r>
              <a:rPr spc="-135" dirty="0"/>
              <a:t>n</a:t>
            </a:r>
            <a:r>
              <a:rPr spc="-60" dirty="0"/>
              <a:t>g</a:t>
            </a:r>
            <a:endParaRPr spc="-6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870" y="1540929"/>
            <a:ext cx="6849745" cy="4524375"/>
          </a:xfrm>
          <a:custGeom>
            <a:avLst/>
            <a:gdLst/>
            <a:ahLst/>
            <a:cxnLst/>
            <a:rect l="l" t="t" r="r" b="b"/>
            <a:pathLst>
              <a:path w="6849745" h="4524375">
                <a:moveTo>
                  <a:pt x="0" y="4523867"/>
                </a:moveTo>
                <a:lnTo>
                  <a:pt x="6849491" y="4523867"/>
                </a:lnTo>
                <a:lnTo>
                  <a:pt x="6849491" y="0"/>
                </a:lnTo>
                <a:lnTo>
                  <a:pt x="0" y="0"/>
                </a:lnTo>
                <a:lnTo>
                  <a:pt x="0" y="4523867"/>
                </a:lnTo>
                <a:close/>
              </a:path>
            </a:pathLst>
          </a:custGeom>
          <a:ln w="12699">
            <a:solidFill>
              <a:srgbClr val="93B6D2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136" y="369773"/>
            <a:ext cx="349948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>
                <a:solidFill>
                  <a:srgbClr val="000000"/>
                </a:solidFill>
              </a:rPr>
              <a:t>Sparse</a:t>
            </a:r>
            <a:r>
              <a:rPr sz="4300" spc="-60" dirty="0">
                <a:solidFill>
                  <a:srgbClr val="000000"/>
                </a:solidFill>
              </a:rPr>
              <a:t> </a:t>
            </a:r>
            <a:r>
              <a:rPr sz="4300" spc="-10" dirty="0">
                <a:solidFill>
                  <a:srgbClr val="000000"/>
                </a:solidFill>
              </a:rPr>
              <a:t>Matrix</a:t>
            </a:r>
            <a:endParaRPr sz="43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153400" y="537044"/>
            <a:ext cx="928395" cy="68215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39674" y="1529613"/>
            <a:ext cx="6693534" cy="4451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2200" spc="-5" dirty="0">
                <a:latin typeface="Cambria" panose="02040503050406030204"/>
                <a:cs typeface="Cambria" panose="02040503050406030204"/>
              </a:rPr>
              <a:t>A </a:t>
            </a:r>
            <a:r>
              <a:rPr sz="2200" b="1" spc="-5" dirty="0">
                <a:latin typeface="Cambria" panose="02040503050406030204"/>
                <a:cs typeface="Cambria" panose="02040503050406030204"/>
              </a:rPr>
              <a:t>sparse matrix </a:t>
            </a:r>
            <a:r>
              <a:rPr sz="2200" spc="-5" dirty="0">
                <a:latin typeface="Cambria" panose="02040503050406030204"/>
                <a:cs typeface="Cambria" panose="02040503050406030204"/>
              </a:rPr>
              <a:t>is a </a:t>
            </a:r>
            <a:r>
              <a:rPr sz="2200" spc="-10" dirty="0">
                <a:latin typeface="Cambria" panose="02040503050406030204"/>
                <a:cs typeface="Cambria" panose="02040503050406030204"/>
              </a:rPr>
              <a:t>two-dimensional </a:t>
            </a:r>
            <a:r>
              <a:rPr sz="2200" spc="-20" dirty="0">
                <a:latin typeface="Cambria" panose="02040503050406030204"/>
                <a:cs typeface="Cambria" panose="02040503050406030204"/>
              </a:rPr>
              <a:t>array </a:t>
            </a:r>
            <a:r>
              <a:rPr sz="2200" spc="-5" dirty="0">
                <a:latin typeface="Cambria" panose="02040503050406030204"/>
                <a:cs typeface="Cambria" panose="02040503050406030204"/>
              </a:rPr>
              <a:t>in </a:t>
            </a:r>
            <a:r>
              <a:rPr sz="2200" spc="-10" dirty="0">
                <a:latin typeface="Cambria" panose="02040503050406030204"/>
                <a:cs typeface="Cambria" panose="02040503050406030204"/>
              </a:rPr>
              <a:t>which </a:t>
            </a:r>
            <a:r>
              <a:rPr sz="22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2200" spc="-10" dirty="0">
                <a:latin typeface="Cambria" panose="02040503050406030204"/>
                <a:cs typeface="Cambria" panose="02040503050406030204"/>
              </a:rPr>
              <a:t>most </a:t>
            </a:r>
            <a:r>
              <a:rPr sz="2200" spc="-5" dirty="0">
                <a:latin typeface="Cambria" panose="02040503050406030204"/>
                <a:cs typeface="Cambria" panose="02040503050406030204"/>
              </a:rPr>
              <a:t>of </a:t>
            </a:r>
            <a:r>
              <a:rPr sz="2200" spc="-10" dirty="0">
                <a:latin typeface="Cambria" panose="02040503050406030204"/>
                <a:cs typeface="Cambria" panose="02040503050406030204"/>
              </a:rPr>
              <a:t>the </a:t>
            </a:r>
            <a:r>
              <a:rPr sz="2200" spc="-5" dirty="0">
                <a:latin typeface="Cambria" panose="02040503050406030204"/>
                <a:cs typeface="Cambria" panose="02040503050406030204"/>
              </a:rPr>
              <a:t>elements </a:t>
            </a:r>
            <a:r>
              <a:rPr sz="2200" spc="-15" dirty="0">
                <a:latin typeface="Cambria" panose="02040503050406030204"/>
                <a:cs typeface="Cambria" panose="02040503050406030204"/>
              </a:rPr>
              <a:t>are zero </a:t>
            </a:r>
            <a:r>
              <a:rPr sz="2200" spc="-5" dirty="0">
                <a:latin typeface="Cambria" panose="02040503050406030204"/>
                <a:cs typeface="Cambria" panose="02040503050406030204"/>
              </a:rPr>
              <a:t>or null. </a:t>
            </a:r>
            <a:r>
              <a:rPr sz="2200" dirty="0">
                <a:latin typeface="Cambria" panose="02040503050406030204"/>
                <a:cs typeface="Cambria" panose="02040503050406030204"/>
              </a:rPr>
              <a:t>It is </a:t>
            </a:r>
            <a:r>
              <a:rPr sz="2200" spc="-5" dirty="0">
                <a:latin typeface="Cambria" panose="02040503050406030204"/>
                <a:cs typeface="Cambria" panose="02040503050406030204"/>
              </a:rPr>
              <a:t>a </a:t>
            </a:r>
            <a:r>
              <a:rPr sz="2200" spc="-10" dirty="0">
                <a:latin typeface="Cambria" panose="02040503050406030204"/>
                <a:cs typeface="Cambria" panose="02040503050406030204"/>
              </a:rPr>
              <a:t>wastage of </a:t>
            </a:r>
            <a:r>
              <a:rPr sz="22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2200" spc="-10" dirty="0">
                <a:latin typeface="Cambria" panose="02040503050406030204"/>
                <a:cs typeface="Cambria" panose="02040503050406030204"/>
              </a:rPr>
              <a:t>memory and </a:t>
            </a:r>
            <a:r>
              <a:rPr sz="2200" spc="-5" dirty="0">
                <a:latin typeface="Cambria" panose="02040503050406030204"/>
                <a:cs typeface="Cambria" panose="02040503050406030204"/>
              </a:rPr>
              <a:t>processing </a:t>
            </a:r>
            <a:r>
              <a:rPr sz="2200" dirty="0">
                <a:latin typeface="Cambria" panose="02040503050406030204"/>
                <a:cs typeface="Cambria" panose="02040503050406030204"/>
              </a:rPr>
              <a:t>time </a:t>
            </a:r>
            <a:r>
              <a:rPr sz="2200" spc="-5" dirty="0">
                <a:latin typeface="Cambria" panose="02040503050406030204"/>
                <a:cs typeface="Cambria" panose="02040503050406030204"/>
              </a:rPr>
              <a:t>if </a:t>
            </a:r>
            <a:r>
              <a:rPr sz="2200" spc="-15" dirty="0">
                <a:latin typeface="Cambria" panose="02040503050406030204"/>
                <a:cs typeface="Cambria" panose="02040503050406030204"/>
              </a:rPr>
              <a:t>we store </a:t>
            </a:r>
            <a:r>
              <a:rPr sz="2200" spc="-10" dirty="0">
                <a:latin typeface="Cambria" panose="02040503050406030204"/>
                <a:cs typeface="Cambria" panose="02040503050406030204"/>
              </a:rPr>
              <a:t>null </a:t>
            </a:r>
            <a:r>
              <a:rPr sz="2200" spc="-15" dirty="0">
                <a:latin typeface="Cambria" panose="02040503050406030204"/>
                <a:cs typeface="Cambria" panose="02040503050406030204"/>
              </a:rPr>
              <a:t>values </a:t>
            </a:r>
            <a:r>
              <a:rPr sz="2200" spc="-5" dirty="0">
                <a:latin typeface="Cambria" panose="02040503050406030204"/>
                <a:cs typeface="Cambria" panose="02040503050406030204"/>
              </a:rPr>
              <a:t>or 0 </a:t>
            </a:r>
            <a:r>
              <a:rPr sz="2200" spc="-470" dirty="0">
                <a:latin typeface="Cambria" panose="02040503050406030204"/>
                <a:cs typeface="Cambria" panose="02040503050406030204"/>
              </a:rPr>
              <a:t> </a:t>
            </a:r>
            <a:r>
              <a:rPr sz="2200" spc="-5" dirty="0">
                <a:latin typeface="Cambria" panose="02040503050406030204"/>
                <a:cs typeface="Cambria" panose="02040503050406030204"/>
              </a:rPr>
              <a:t>of </a:t>
            </a:r>
            <a:r>
              <a:rPr sz="2200" dirty="0">
                <a:latin typeface="Cambria" panose="02040503050406030204"/>
                <a:cs typeface="Cambria" panose="02040503050406030204"/>
              </a:rPr>
              <a:t>the </a:t>
            </a:r>
            <a:r>
              <a:rPr sz="2200" spc="-5" dirty="0">
                <a:latin typeface="Cambria" panose="02040503050406030204"/>
                <a:cs typeface="Cambria" panose="02040503050406030204"/>
              </a:rPr>
              <a:t>matrix in an </a:t>
            </a:r>
            <a:r>
              <a:rPr sz="2200" spc="-45" dirty="0">
                <a:latin typeface="Cambria" panose="02040503050406030204"/>
                <a:cs typeface="Cambria" panose="02040503050406030204"/>
              </a:rPr>
              <a:t>array. </a:t>
            </a:r>
            <a:r>
              <a:rPr sz="2200" spc="-35" dirty="0">
                <a:latin typeface="Cambria" panose="02040503050406030204"/>
                <a:cs typeface="Cambria" panose="02040503050406030204"/>
              </a:rPr>
              <a:t>For </a:t>
            </a:r>
            <a:r>
              <a:rPr sz="2200" spc="-10" dirty="0">
                <a:latin typeface="Cambria" panose="02040503050406030204"/>
                <a:cs typeface="Cambria" panose="02040503050406030204"/>
              </a:rPr>
              <a:t>example, </a:t>
            </a:r>
            <a:r>
              <a:rPr sz="2200" dirty="0">
                <a:latin typeface="Cambria" panose="02040503050406030204"/>
                <a:cs typeface="Cambria" panose="02040503050406030204"/>
              </a:rPr>
              <a:t>consider </a:t>
            </a:r>
            <a:r>
              <a:rPr sz="2200" spc="-5" dirty="0">
                <a:latin typeface="Cambria" panose="02040503050406030204"/>
                <a:cs typeface="Cambria" panose="02040503050406030204"/>
              </a:rPr>
              <a:t>a matrix </a:t>
            </a:r>
            <a:r>
              <a:rPr sz="2200" spc="-470" dirty="0">
                <a:latin typeface="Cambria" panose="02040503050406030204"/>
                <a:cs typeface="Cambria" panose="02040503050406030204"/>
              </a:rPr>
              <a:t> </a:t>
            </a:r>
            <a:r>
              <a:rPr sz="2200" spc="-5" dirty="0">
                <a:latin typeface="Cambria" panose="02040503050406030204"/>
                <a:cs typeface="Cambria" panose="02040503050406030204"/>
              </a:rPr>
              <a:t>of </a:t>
            </a:r>
            <a:r>
              <a:rPr sz="2200" dirty="0">
                <a:latin typeface="Cambria" panose="02040503050406030204"/>
                <a:cs typeface="Cambria" panose="02040503050406030204"/>
              </a:rPr>
              <a:t>size </a:t>
            </a:r>
            <a:r>
              <a:rPr sz="2200" spc="-10" dirty="0">
                <a:latin typeface="Cambria" panose="02040503050406030204"/>
                <a:cs typeface="Cambria" panose="02040503050406030204"/>
              </a:rPr>
              <a:t>100 </a:t>
            </a:r>
            <a:r>
              <a:rPr sz="2200" spc="-5" dirty="0">
                <a:latin typeface="Cambria" panose="02040503050406030204"/>
                <a:cs typeface="Cambria" panose="02040503050406030204"/>
              </a:rPr>
              <a:t>X </a:t>
            </a:r>
            <a:r>
              <a:rPr sz="2200" spc="-10" dirty="0">
                <a:latin typeface="Cambria" panose="02040503050406030204"/>
                <a:cs typeface="Cambria" panose="02040503050406030204"/>
              </a:rPr>
              <a:t>100 </a:t>
            </a:r>
            <a:r>
              <a:rPr sz="2200" spc="-5" dirty="0">
                <a:latin typeface="Cambria" panose="02040503050406030204"/>
                <a:cs typeface="Cambria" panose="02040503050406030204"/>
              </a:rPr>
              <a:t>containing </a:t>
            </a:r>
            <a:r>
              <a:rPr sz="2200" spc="-15" dirty="0">
                <a:latin typeface="Cambria" panose="02040503050406030204"/>
                <a:cs typeface="Cambria" panose="02040503050406030204"/>
              </a:rPr>
              <a:t>only </a:t>
            </a:r>
            <a:r>
              <a:rPr sz="2200" spc="-5" dirty="0">
                <a:latin typeface="Cambria" panose="02040503050406030204"/>
                <a:cs typeface="Cambria" panose="02040503050406030204"/>
              </a:rPr>
              <a:t>10 </a:t>
            </a:r>
            <a:r>
              <a:rPr sz="2200" spc="-10" dirty="0">
                <a:latin typeface="Cambria" panose="02040503050406030204"/>
                <a:cs typeface="Cambria" panose="02040503050406030204"/>
              </a:rPr>
              <a:t>non-zero </a:t>
            </a:r>
            <a:r>
              <a:rPr sz="2200" spc="-5" dirty="0">
                <a:latin typeface="Cambria" panose="02040503050406030204"/>
                <a:cs typeface="Cambria" panose="02040503050406030204"/>
              </a:rPr>
              <a:t>elements. </a:t>
            </a:r>
            <a:r>
              <a:rPr sz="2200" spc="-470" dirty="0">
                <a:latin typeface="Cambria" panose="02040503050406030204"/>
                <a:cs typeface="Cambria" panose="02040503050406030204"/>
              </a:rPr>
              <a:t> </a:t>
            </a:r>
            <a:r>
              <a:rPr sz="2200" spc="-5" dirty="0">
                <a:latin typeface="Cambria" panose="02040503050406030204"/>
                <a:cs typeface="Cambria" panose="02040503050406030204"/>
              </a:rPr>
              <a:t>In this matrix, </a:t>
            </a:r>
            <a:r>
              <a:rPr sz="2200" spc="-15" dirty="0">
                <a:latin typeface="Cambria" panose="02040503050406030204"/>
                <a:cs typeface="Cambria" panose="02040503050406030204"/>
              </a:rPr>
              <a:t>only </a:t>
            </a:r>
            <a:r>
              <a:rPr sz="2200" spc="-5" dirty="0">
                <a:latin typeface="Cambria" panose="02040503050406030204"/>
                <a:cs typeface="Cambria" panose="02040503050406030204"/>
              </a:rPr>
              <a:t>10 spaces </a:t>
            </a:r>
            <a:r>
              <a:rPr sz="2200" spc="-15" dirty="0">
                <a:latin typeface="Cambria" panose="02040503050406030204"/>
                <a:cs typeface="Cambria" panose="02040503050406030204"/>
              </a:rPr>
              <a:t>are </a:t>
            </a:r>
            <a:r>
              <a:rPr sz="2200" spc="-5" dirty="0">
                <a:latin typeface="Cambria" panose="02040503050406030204"/>
                <a:cs typeface="Cambria" panose="02040503050406030204"/>
              </a:rPr>
              <a:t>filled with </a:t>
            </a:r>
            <a:r>
              <a:rPr sz="2200" spc="-10" dirty="0">
                <a:latin typeface="Cambria" panose="02040503050406030204"/>
                <a:cs typeface="Cambria" panose="02040503050406030204"/>
              </a:rPr>
              <a:t>non-zero </a:t>
            </a:r>
            <a:r>
              <a:rPr sz="22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2200" spc="-15" dirty="0">
                <a:latin typeface="Cambria" panose="02040503050406030204"/>
                <a:cs typeface="Cambria" panose="02040503050406030204"/>
              </a:rPr>
              <a:t>values </a:t>
            </a:r>
            <a:r>
              <a:rPr sz="2200" spc="-10" dirty="0">
                <a:latin typeface="Cambria" panose="02040503050406030204"/>
                <a:cs typeface="Cambria" panose="02040503050406030204"/>
              </a:rPr>
              <a:t>and remaining </a:t>
            </a:r>
            <a:r>
              <a:rPr sz="2200" dirty="0">
                <a:latin typeface="Cambria" panose="02040503050406030204"/>
                <a:cs typeface="Cambria" panose="02040503050406030204"/>
              </a:rPr>
              <a:t>spaces </a:t>
            </a:r>
            <a:r>
              <a:rPr sz="2200" spc="-5" dirty="0">
                <a:latin typeface="Cambria" panose="02040503050406030204"/>
                <a:cs typeface="Cambria" panose="02040503050406030204"/>
              </a:rPr>
              <a:t>of matrix </a:t>
            </a:r>
            <a:r>
              <a:rPr sz="2200" spc="-15" dirty="0">
                <a:latin typeface="Cambria" panose="02040503050406030204"/>
                <a:cs typeface="Cambria" panose="02040503050406030204"/>
              </a:rPr>
              <a:t>are </a:t>
            </a:r>
            <a:r>
              <a:rPr sz="2200" spc="-5" dirty="0">
                <a:latin typeface="Cambria" panose="02040503050406030204"/>
                <a:cs typeface="Cambria" panose="02040503050406030204"/>
              </a:rPr>
              <a:t>filled with 0. </a:t>
            </a:r>
            <a:r>
              <a:rPr sz="2200" dirty="0">
                <a:latin typeface="Cambria" panose="02040503050406030204"/>
                <a:cs typeface="Cambria" panose="02040503050406030204"/>
              </a:rPr>
              <a:t> </a:t>
            </a:r>
            <a:r>
              <a:rPr sz="2200" spc="-5" dirty="0">
                <a:latin typeface="Cambria" panose="02040503050406030204"/>
                <a:cs typeface="Cambria" panose="02040503050406030204"/>
              </a:rPr>
              <a:t>That means, </a:t>
            </a:r>
            <a:r>
              <a:rPr sz="2200" spc="-10" dirty="0">
                <a:latin typeface="Cambria" panose="02040503050406030204"/>
                <a:cs typeface="Cambria" panose="02040503050406030204"/>
              </a:rPr>
              <a:t>totally </a:t>
            </a:r>
            <a:r>
              <a:rPr sz="2200" spc="-15" dirty="0">
                <a:latin typeface="Cambria" panose="02040503050406030204"/>
                <a:cs typeface="Cambria" panose="02040503050406030204"/>
              </a:rPr>
              <a:t>we </a:t>
            </a:r>
            <a:r>
              <a:rPr sz="2200" spc="-5" dirty="0">
                <a:latin typeface="Cambria" panose="02040503050406030204"/>
                <a:cs typeface="Cambria" panose="02040503050406030204"/>
              </a:rPr>
              <a:t>allocate </a:t>
            </a:r>
            <a:r>
              <a:rPr sz="2200" spc="-10" dirty="0">
                <a:latin typeface="Cambria" panose="02040503050406030204"/>
                <a:cs typeface="Cambria" panose="02040503050406030204"/>
              </a:rPr>
              <a:t>100 </a:t>
            </a:r>
            <a:r>
              <a:rPr sz="2200" spc="-5" dirty="0">
                <a:latin typeface="Cambria" panose="02040503050406030204"/>
                <a:cs typeface="Cambria" panose="02040503050406030204"/>
              </a:rPr>
              <a:t>X </a:t>
            </a:r>
            <a:r>
              <a:rPr sz="2200" spc="-10" dirty="0">
                <a:latin typeface="Cambria" panose="02040503050406030204"/>
                <a:cs typeface="Cambria" panose="02040503050406030204"/>
              </a:rPr>
              <a:t>100 </a:t>
            </a:r>
            <a:r>
              <a:rPr sz="2200" spc="-5" dirty="0">
                <a:latin typeface="Cambria" panose="02040503050406030204"/>
                <a:cs typeface="Cambria" panose="02040503050406030204"/>
              </a:rPr>
              <a:t>X 2 = 20000 </a:t>
            </a:r>
            <a:r>
              <a:rPr sz="2200" dirty="0">
                <a:latin typeface="Cambria" panose="02040503050406030204"/>
                <a:cs typeface="Cambria" panose="02040503050406030204"/>
              </a:rPr>
              <a:t> </a:t>
            </a:r>
            <a:r>
              <a:rPr sz="2200" spc="-15" dirty="0">
                <a:latin typeface="Cambria" panose="02040503050406030204"/>
                <a:cs typeface="Cambria" panose="02040503050406030204"/>
              </a:rPr>
              <a:t>bytes </a:t>
            </a:r>
            <a:r>
              <a:rPr sz="2200" dirty="0">
                <a:latin typeface="Cambria" panose="02040503050406030204"/>
                <a:cs typeface="Cambria" panose="02040503050406030204"/>
              </a:rPr>
              <a:t>of space </a:t>
            </a:r>
            <a:r>
              <a:rPr sz="2200" spc="-15" dirty="0">
                <a:latin typeface="Cambria" panose="02040503050406030204"/>
                <a:cs typeface="Cambria" panose="02040503050406030204"/>
              </a:rPr>
              <a:t>to </a:t>
            </a:r>
            <a:r>
              <a:rPr sz="2200" spc="-10" dirty="0">
                <a:latin typeface="Cambria" panose="02040503050406030204"/>
                <a:cs typeface="Cambria" panose="02040503050406030204"/>
              </a:rPr>
              <a:t>store </a:t>
            </a:r>
            <a:r>
              <a:rPr sz="2200" spc="-5" dirty="0">
                <a:latin typeface="Cambria" panose="02040503050406030204"/>
                <a:cs typeface="Cambria" panose="02040503050406030204"/>
              </a:rPr>
              <a:t>this integer matrix </a:t>
            </a:r>
            <a:r>
              <a:rPr sz="2200" spc="-10" dirty="0">
                <a:latin typeface="Cambria" panose="02040503050406030204"/>
                <a:cs typeface="Cambria" panose="02040503050406030204"/>
              </a:rPr>
              <a:t>and </a:t>
            </a:r>
            <a:r>
              <a:rPr sz="2200" spc="-15" dirty="0">
                <a:latin typeface="Cambria" panose="02040503050406030204"/>
                <a:cs typeface="Cambria" panose="02040503050406030204"/>
              </a:rPr>
              <a:t>to </a:t>
            </a:r>
            <a:r>
              <a:rPr sz="2200" spc="-5" dirty="0">
                <a:latin typeface="Cambria" panose="02040503050406030204"/>
                <a:cs typeface="Cambria" panose="02040503050406030204"/>
              </a:rPr>
              <a:t>access </a:t>
            </a:r>
            <a:r>
              <a:rPr sz="2200" dirty="0">
                <a:latin typeface="Cambria" panose="02040503050406030204"/>
                <a:cs typeface="Cambria" panose="02040503050406030204"/>
              </a:rPr>
              <a:t> </a:t>
            </a:r>
            <a:r>
              <a:rPr sz="2200" spc="-5" dirty="0">
                <a:latin typeface="Cambria" panose="02040503050406030204"/>
                <a:cs typeface="Cambria" panose="02040503050406030204"/>
              </a:rPr>
              <a:t>these 10 </a:t>
            </a:r>
            <a:r>
              <a:rPr sz="2200" spc="-10" dirty="0">
                <a:latin typeface="Cambria" panose="02040503050406030204"/>
                <a:cs typeface="Cambria" panose="02040503050406030204"/>
              </a:rPr>
              <a:t>non-zero </a:t>
            </a:r>
            <a:r>
              <a:rPr sz="2200" spc="-5" dirty="0">
                <a:latin typeface="Cambria" panose="02040503050406030204"/>
                <a:cs typeface="Cambria" panose="02040503050406030204"/>
              </a:rPr>
              <a:t>elements </a:t>
            </a:r>
            <a:r>
              <a:rPr sz="2200" spc="-15" dirty="0">
                <a:latin typeface="Cambria" panose="02040503050406030204"/>
                <a:cs typeface="Cambria" panose="02040503050406030204"/>
              </a:rPr>
              <a:t>we </a:t>
            </a:r>
            <a:r>
              <a:rPr sz="2200" spc="-20" dirty="0">
                <a:latin typeface="Cambria" panose="02040503050406030204"/>
                <a:cs typeface="Cambria" panose="02040503050406030204"/>
              </a:rPr>
              <a:t>have </a:t>
            </a:r>
            <a:r>
              <a:rPr sz="2200" spc="-15" dirty="0">
                <a:latin typeface="Cambria" panose="02040503050406030204"/>
                <a:cs typeface="Cambria" panose="02040503050406030204"/>
              </a:rPr>
              <a:t>to </a:t>
            </a:r>
            <a:r>
              <a:rPr sz="2200" spc="-20" dirty="0">
                <a:latin typeface="Cambria" panose="02040503050406030204"/>
                <a:cs typeface="Cambria" panose="02040503050406030204"/>
              </a:rPr>
              <a:t>make </a:t>
            </a:r>
            <a:r>
              <a:rPr sz="2200" spc="-5" dirty="0">
                <a:latin typeface="Cambria" panose="02040503050406030204"/>
                <a:cs typeface="Cambria" panose="02040503050406030204"/>
              </a:rPr>
              <a:t>scanning </a:t>
            </a:r>
            <a:r>
              <a:rPr sz="2200" dirty="0">
                <a:latin typeface="Cambria" panose="02040503050406030204"/>
                <a:cs typeface="Cambria" panose="02040503050406030204"/>
              </a:rPr>
              <a:t> </a:t>
            </a:r>
            <a:r>
              <a:rPr sz="2200" spc="-15" dirty="0">
                <a:latin typeface="Cambria" panose="02040503050406030204"/>
                <a:cs typeface="Cambria" panose="02040503050406030204"/>
              </a:rPr>
              <a:t>for</a:t>
            </a:r>
            <a:r>
              <a:rPr sz="2200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2200" spc="-10" dirty="0">
                <a:latin typeface="Cambria" panose="02040503050406030204"/>
                <a:cs typeface="Cambria" panose="02040503050406030204"/>
              </a:rPr>
              <a:t>10000</a:t>
            </a:r>
            <a:r>
              <a:rPr sz="2200" dirty="0">
                <a:latin typeface="Cambria" panose="02040503050406030204"/>
                <a:cs typeface="Cambria" panose="02040503050406030204"/>
              </a:rPr>
              <a:t> </a:t>
            </a:r>
            <a:r>
              <a:rPr sz="2200" spc="-5" dirty="0">
                <a:latin typeface="Cambria" panose="02040503050406030204"/>
                <a:cs typeface="Cambria" panose="02040503050406030204"/>
              </a:rPr>
              <a:t>times.</a:t>
            </a:r>
            <a:endParaRPr sz="2200">
              <a:latin typeface="Cambria" panose="02040503050406030204"/>
              <a:cs typeface="Cambria" panose="0204050305040603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6600" y="1524000"/>
            <a:ext cx="1885950" cy="219123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112000" y="3877716"/>
            <a:ext cx="1871345" cy="2165350"/>
          </a:xfrm>
          <a:prstGeom prst="rect">
            <a:avLst/>
          </a:prstGeom>
          <a:ln w="12700">
            <a:solidFill>
              <a:srgbClr val="93B6D2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92075" marR="81280">
              <a:lnSpc>
                <a:spcPct val="120000"/>
              </a:lnSpc>
              <a:spcBef>
                <a:spcPts val="60"/>
              </a:spcBef>
              <a:tabLst>
                <a:tab pos="544830" algn="l"/>
                <a:tab pos="1305560" algn="l"/>
              </a:tabLst>
            </a:pPr>
            <a:r>
              <a:rPr sz="1900" spc="-160" dirty="0">
                <a:latin typeface="Cambria" panose="02040503050406030204"/>
                <a:cs typeface="Cambria" panose="02040503050406030204"/>
              </a:rPr>
              <a:t>T</a:t>
            </a:r>
            <a:r>
              <a:rPr sz="1900" spc="-5" dirty="0">
                <a:latin typeface="Cambria" panose="02040503050406030204"/>
                <a:cs typeface="Cambria" panose="02040503050406030204"/>
              </a:rPr>
              <a:t>o</a:t>
            </a:r>
            <a:r>
              <a:rPr sz="1900" dirty="0">
                <a:latin typeface="Cambria" panose="02040503050406030204"/>
                <a:cs typeface="Cambria" panose="02040503050406030204"/>
              </a:rPr>
              <a:t>	</a:t>
            </a:r>
            <a:r>
              <a:rPr sz="1900" spc="-45" dirty="0">
                <a:latin typeface="Cambria" panose="02040503050406030204"/>
                <a:cs typeface="Cambria" panose="02040503050406030204"/>
              </a:rPr>
              <a:t>a</a:t>
            </a:r>
            <a:r>
              <a:rPr sz="1900" spc="-40" dirty="0">
                <a:latin typeface="Cambria" panose="02040503050406030204"/>
                <a:cs typeface="Cambria" panose="02040503050406030204"/>
              </a:rPr>
              <a:t>v</a:t>
            </a:r>
            <a:r>
              <a:rPr sz="1900" spc="-5" dirty="0">
                <a:latin typeface="Cambria" panose="02040503050406030204"/>
                <a:cs typeface="Cambria" panose="02040503050406030204"/>
              </a:rPr>
              <a:t>oid</a:t>
            </a:r>
            <a:r>
              <a:rPr sz="1900" dirty="0">
                <a:latin typeface="Cambria" panose="02040503050406030204"/>
                <a:cs typeface="Cambria" panose="02040503050406030204"/>
              </a:rPr>
              <a:t>	</a:t>
            </a:r>
            <a:r>
              <a:rPr sz="1900" spc="-5" dirty="0">
                <a:latin typeface="Cambria" panose="02040503050406030204"/>
                <a:cs typeface="Cambria" panose="02040503050406030204"/>
              </a:rPr>
              <a:t>su</a:t>
            </a:r>
            <a:r>
              <a:rPr sz="1900" spc="-15" dirty="0">
                <a:latin typeface="Cambria" panose="02040503050406030204"/>
                <a:cs typeface="Cambria" panose="02040503050406030204"/>
              </a:rPr>
              <a:t>c</a:t>
            </a:r>
            <a:r>
              <a:rPr sz="1900" spc="-5" dirty="0">
                <a:latin typeface="Cambria" panose="02040503050406030204"/>
                <a:cs typeface="Cambria" panose="02040503050406030204"/>
              </a:rPr>
              <a:t>h  </a:t>
            </a:r>
            <a:r>
              <a:rPr sz="1900" spc="-10" dirty="0">
                <a:latin typeface="Cambria" panose="02040503050406030204"/>
                <a:cs typeface="Cambria" panose="02040503050406030204"/>
              </a:rPr>
              <a:t>circumstances </a:t>
            </a:r>
            <a:r>
              <a:rPr sz="19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900" spc="-10" dirty="0">
                <a:latin typeface="Cambria" panose="02040503050406030204"/>
                <a:cs typeface="Cambria" panose="02040503050406030204"/>
              </a:rPr>
              <a:t>different </a:t>
            </a:r>
            <a:r>
              <a:rPr sz="19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900" spc="-10" dirty="0">
                <a:latin typeface="Cambria" panose="02040503050406030204"/>
                <a:cs typeface="Cambria" panose="02040503050406030204"/>
              </a:rPr>
              <a:t>techniques</a:t>
            </a:r>
            <a:r>
              <a:rPr sz="1900" spc="220" dirty="0">
                <a:latin typeface="Cambria" panose="02040503050406030204"/>
                <a:cs typeface="Cambria" panose="02040503050406030204"/>
              </a:rPr>
              <a:t> </a:t>
            </a:r>
            <a:r>
              <a:rPr sz="1900" dirty="0">
                <a:latin typeface="Cambria" panose="02040503050406030204"/>
                <a:cs typeface="Cambria" panose="02040503050406030204"/>
              </a:rPr>
              <a:t>such </a:t>
            </a:r>
            <a:r>
              <a:rPr sz="1900" spc="-405" dirty="0">
                <a:latin typeface="Cambria" panose="02040503050406030204"/>
                <a:cs typeface="Cambria" panose="02040503050406030204"/>
              </a:rPr>
              <a:t> </a:t>
            </a:r>
            <a:r>
              <a:rPr sz="1900" spc="-5" dirty="0">
                <a:latin typeface="Cambria" panose="02040503050406030204"/>
                <a:cs typeface="Cambria" panose="02040503050406030204"/>
              </a:rPr>
              <a:t>as</a:t>
            </a:r>
            <a:r>
              <a:rPr sz="1900" spc="35" dirty="0">
                <a:latin typeface="Cambria" panose="02040503050406030204"/>
                <a:cs typeface="Cambria" panose="02040503050406030204"/>
              </a:rPr>
              <a:t> </a:t>
            </a:r>
            <a:r>
              <a:rPr sz="1900" b="1" spc="-10" dirty="0">
                <a:latin typeface="Cambria" panose="02040503050406030204"/>
                <a:cs typeface="Cambria" panose="02040503050406030204"/>
              </a:rPr>
              <a:t>linked</a:t>
            </a:r>
            <a:r>
              <a:rPr sz="1900" b="1" spc="35" dirty="0">
                <a:latin typeface="Cambria" panose="02040503050406030204"/>
                <a:cs typeface="Cambria" panose="02040503050406030204"/>
              </a:rPr>
              <a:t> </a:t>
            </a:r>
            <a:r>
              <a:rPr sz="1900" b="1" spc="-5" dirty="0">
                <a:latin typeface="Cambria" panose="02040503050406030204"/>
                <a:cs typeface="Cambria" panose="02040503050406030204"/>
              </a:rPr>
              <a:t>list</a:t>
            </a:r>
            <a:r>
              <a:rPr sz="1900" b="1" spc="30" dirty="0">
                <a:latin typeface="Cambria" panose="02040503050406030204"/>
                <a:cs typeface="Cambria" panose="02040503050406030204"/>
              </a:rPr>
              <a:t> </a:t>
            </a:r>
            <a:r>
              <a:rPr sz="1900" spc="5" dirty="0">
                <a:latin typeface="Cambria" panose="02040503050406030204"/>
                <a:cs typeface="Cambria" panose="02040503050406030204"/>
              </a:rPr>
              <a:t>or </a:t>
            </a:r>
            <a:r>
              <a:rPr sz="1900" spc="-405" dirty="0">
                <a:latin typeface="Cambria" panose="02040503050406030204"/>
                <a:cs typeface="Cambria" panose="02040503050406030204"/>
              </a:rPr>
              <a:t> </a:t>
            </a:r>
            <a:r>
              <a:rPr sz="1900" b="1" spc="-5" dirty="0">
                <a:latin typeface="Cambria" panose="02040503050406030204"/>
                <a:cs typeface="Cambria" panose="02040503050406030204"/>
              </a:rPr>
              <a:t>triplet</a:t>
            </a:r>
            <a:r>
              <a:rPr sz="1900" b="1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900" spc="-20" dirty="0">
                <a:latin typeface="Cambria" panose="02040503050406030204"/>
                <a:cs typeface="Cambria" panose="02040503050406030204"/>
              </a:rPr>
              <a:t>are </a:t>
            </a:r>
            <a:r>
              <a:rPr sz="1900" spc="-10" dirty="0">
                <a:latin typeface="Cambria" panose="02040503050406030204"/>
                <a:cs typeface="Cambria" panose="02040503050406030204"/>
              </a:rPr>
              <a:t>used</a:t>
            </a:r>
            <a:endParaRPr sz="19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50" dirty="0"/>
              <a:t>S</a:t>
            </a:r>
            <a:r>
              <a:rPr spc="-75" dirty="0"/>
              <a:t>c</a:t>
            </a:r>
            <a:r>
              <a:rPr spc="-120" dirty="0"/>
              <a:t>h</a:t>
            </a:r>
            <a:r>
              <a:rPr spc="-105" dirty="0"/>
              <a:t>oo</a:t>
            </a:r>
            <a:r>
              <a:rPr spc="-85" dirty="0"/>
              <a:t>l</a:t>
            </a:r>
            <a:r>
              <a:rPr spc="-60" dirty="0"/>
              <a:t> </a:t>
            </a:r>
            <a:r>
              <a:rPr spc="-70" dirty="0"/>
              <a:t>of</a:t>
            </a:r>
            <a:r>
              <a:rPr spc="-50" dirty="0"/>
              <a:t> </a:t>
            </a:r>
            <a:r>
              <a:rPr spc="-45" dirty="0"/>
              <a:t>C</a:t>
            </a:r>
            <a:r>
              <a:rPr spc="-90" dirty="0"/>
              <a:t>o</a:t>
            </a:r>
            <a:r>
              <a:rPr spc="-155" dirty="0"/>
              <a:t>m</a:t>
            </a:r>
            <a:r>
              <a:rPr spc="-105" dirty="0"/>
              <a:t>p</a:t>
            </a:r>
            <a:r>
              <a:rPr spc="-130" dirty="0"/>
              <a:t>u</a:t>
            </a:r>
            <a:r>
              <a:rPr spc="-105" dirty="0"/>
              <a:t>t</a:t>
            </a:r>
            <a:r>
              <a:rPr spc="-114" dirty="0"/>
              <a:t>e</a:t>
            </a:r>
            <a:r>
              <a:rPr spc="-110" dirty="0"/>
              <a:t>r</a:t>
            </a:r>
            <a:r>
              <a:rPr spc="-90" dirty="0"/>
              <a:t> </a:t>
            </a:r>
            <a:r>
              <a:rPr spc="-60" dirty="0"/>
              <a:t>E</a:t>
            </a:r>
            <a:r>
              <a:rPr spc="-80" dirty="0"/>
              <a:t>n</a:t>
            </a:r>
            <a:r>
              <a:rPr spc="-95" dirty="0"/>
              <a:t>g</a:t>
            </a:r>
            <a:r>
              <a:rPr spc="-75" dirty="0"/>
              <a:t>i</a:t>
            </a:r>
            <a:r>
              <a:rPr spc="-135" dirty="0"/>
              <a:t>n</a:t>
            </a:r>
            <a:r>
              <a:rPr spc="-130" dirty="0"/>
              <a:t>e</a:t>
            </a:r>
            <a:r>
              <a:rPr spc="-114" dirty="0"/>
              <a:t>e</a:t>
            </a:r>
            <a:r>
              <a:rPr spc="-135" dirty="0"/>
              <a:t>r</a:t>
            </a:r>
            <a:r>
              <a:rPr spc="-100" dirty="0"/>
              <a:t>i</a:t>
            </a:r>
            <a:r>
              <a:rPr spc="-135" dirty="0"/>
              <a:t>n</a:t>
            </a:r>
            <a:r>
              <a:rPr spc="-60" dirty="0"/>
              <a:t>g</a:t>
            </a:r>
            <a:endParaRPr spc="-60" dirty="0"/>
          </a:p>
        </p:txBody>
      </p:sp>
      <p:sp>
        <p:nvSpPr>
          <p:cNvPr id="11" name="object 11"/>
          <p:cNvSpPr txBox="1"/>
          <p:nvPr/>
        </p:nvSpPr>
        <p:spPr>
          <a:xfrm>
            <a:off x="138176" y="6117437"/>
            <a:ext cx="50095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10" dirty="0">
                <a:solidFill>
                  <a:srgbClr val="C00000"/>
                </a:solidFill>
                <a:latin typeface="Cambria" panose="02040503050406030204"/>
                <a:cs typeface="Cambria" panose="02040503050406030204"/>
              </a:rPr>
              <a:t>Linked</a:t>
            </a:r>
            <a:r>
              <a:rPr sz="2000" i="1" spc="-5" dirty="0">
                <a:solidFill>
                  <a:srgbClr val="C00000"/>
                </a:solidFill>
                <a:latin typeface="Cambria" panose="02040503050406030204"/>
                <a:cs typeface="Cambria" panose="02040503050406030204"/>
              </a:rPr>
              <a:t> List</a:t>
            </a:r>
            <a:r>
              <a:rPr sz="2000" i="1" spc="-15" dirty="0">
                <a:solidFill>
                  <a:srgbClr val="C0000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000" i="1" spc="-10" dirty="0">
                <a:solidFill>
                  <a:srgbClr val="C00000"/>
                </a:solidFill>
                <a:latin typeface="Cambria" panose="02040503050406030204"/>
                <a:cs typeface="Cambria" panose="02040503050406030204"/>
              </a:rPr>
              <a:t>Representation</a:t>
            </a:r>
            <a:r>
              <a:rPr sz="2000" i="1" spc="-45" dirty="0">
                <a:solidFill>
                  <a:srgbClr val="C0000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000" i="1" spc="-5" dirty="0">
                <a:solidFill>
                  <a:srgbClr val="C00000"/>
                </a:solidFill>
                <a:latin typeface="Cambria" panose="02040503050406030204"/>
                <a:cs typeface="Cambria" panose="02040503050406030204"/>
              </a:rPr>
              <a:t>will</a:t>
            </a:r>
            <a:r>
              <a:rPr sz="2000" i="1" dirty="0">
                <a:solidFill>
                  <a:srgbClr val="C00000"/>
                </a:solidFill>
                <a:latin typeface="Cambria" panose="02040503050406030204"/>
                <a:cs typeface="Cambria" panose="02040503050406030204"/>
              </a:rPr>
              <a:t> be</a:t>
            </a:r>
            <a:r>
              <a:rPr sz="2000" i="1" spc="-10" dirty="0">
                <a:solidFill>
                  <a:srgbClr val="C0000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000" i="1" spc="-15" dirty="0">
                <a:solidFill>
                  <a:srgbClr val="C00000"/>
                </a:solidFill>
                <a:latin typeface="Cambria" panose="02040503050406030204"/>
                <a:cs typeface="Cambria" panose="02040503050406030204"/>
              </a:rPr>
              <a:t>covered</a:t>
            </a:r>
            <a:r>
              <a:rPr sz="2000" i="1" spc="-10" dirty="0">
                <a:solidFill>
                  <a:srgbClr val="C0000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000" i="1" spc="-5" dirty="0">
                <a:solidFill>
                  <a:srgbClr val="C00000"/>
                </a:solidFill>
                <a:latin typeface="Cambria" panose="02040503050406030204"/>
                <a:cs typeface="Cambria" panose="02040503050406030204"/>
              </a:rPr>
              <a:t>later</a:t>
            </a:r>
            <a:endParaRPr sz="20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28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36" y="424637"/>
            <a:ext cx="783335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00"/>
                </a:solidFill>
              </a:rPr>
              <a:t>Sparse</a:t>
            </a:r>
            <a:r>
              <a:rPr sz="3600" spc="-20" dirty="0">
                <a:solidFill>
                  <a:srgbClr val="000000"/>
                </a:solidFill>
              </a:rPr>
              <a:t> </a:t>
            </a:r>
            <a:r>
              <a:rPr sz="3600" spc="-5" dirty="0">
                <a:solidFill>
                  <a:srgbClr val="000000"/>
                </a:solidFill>
              </a:rPr>
              <a:t>Matrix</a:t>
            </a:r>
            <a:r>
              <a:rPr sz="3600" dirty="0">
                <a:solidFill>
                  <a:srgbClr val="000000"/>
                </a:solidFill>
              </a:rPr>
              <a:t> </a:t>
            </a:r>
            <a:r>
              <a:rPr sz="3600" spc="-25" dirty="0">
                <a:solidFill>
                  <a:srgbClr val="000000"/>
                </a:solidFill>
              </a:rPr>
              <a:t>Triplet</a:t>
            </a:r>
            <a:r>
              <a:rPr sz="3600" spc="10" dirty="0">
                <a:solidFill>
                  <a:srgbClr val="000000"/>
                </a:solidFill>
              </a:rPr>
              <a:t> </a:t>
            </a:r>
            <a:r>
              <a:rPr sz="3600" spc="-15" dirty="0">
                <a:solidFill>
                  <a:srgbClr val="000000"/>
                </a:solidFill>
              </a:rPr>
              <a:t>Representation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153400" y="537044"/>
            <a:ext cx="928395" cy="68215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691" y="3708210"/>
            <a:ext cx="4932703" cy="231158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72923" y="1188232"/>
            <a:ext cx="8757920" cy="530034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2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29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9685" marR="5080" algn="just">
              <a:lnSpc>
                <a:spcPct val="120000"/>
              </a:lnSpc>
              <a:spcBef>
                <a:spcPts val="580"/>
              </a:spcBef>
            </a:pPr>
            <a:r>
              <a:rPr sz="2200" spc="-5" dirty="0">
                <a:latin typeface="Cambria" panose="02040503050406030204"/>
                <a:cs typeface="Cambria" panose="02040503050406030204"/>
              </a:rPr>
              <a:t>In this </a:t>
            </a:r>
            <a:r>
              <a:rPr sz="2200" spc="-10" dirty="0">
                <a:latin typeface="Cambria" panose="02040503050406030204"/>
                <a:cs typeface="Cambria" panose="02040503050406030204"/>
              </a:rPr>
              <a:t>representation, </a:t>
            </a:r>
            <a:r>
              <a:rPr sz="2200" spc="-15" dirty="0">
                <a:latin typeface="Cambria" panose="02040503050406030204"/>
                <a:cs typeface="Cambria" panose="02040503050406030204"/>
              </a:rPr>
              <a:t>only </a:t>
            </a:r>
            <a:r>
              <a:rPr sz="2200" spc="-10" dirty="0">
                <a:latin typeface="Cambria" panose="02040503050406030204"/>
                <a:cs typeface="Cambria" panose="02040503050406030204"/>
              </a:rPr>
              <a:t>non-zero </a:t>
            </a:r>
            <a:r>
              <a:rPr sz="2200" spc="-15" dirty="0">
                <a:latin typeface="Cambria" panose="02040503050406030204"/>
                <a:cs typeface="Cambria" panose="02040503050406030204"/>
              </a:rPr>
              <a:t>values are </a:t>
            </a:r>
            <a:r>
              <a:rPr sz="2200" spc="-5" dirty="0">
                <a:latin typeface="Cambria" panose="02040503050406030204"/>
                <a:cs typeface="Cambria" panose="02040503050406030204"/>
              </a:rPr>
              <a:t>considered </a:t>
            </a:r>
            <a:r>
              <a:rPr sz="2200" spc="-10" dirty="0">
                <a:latin typeface="Cambria" panose="02040503050406030204"/>
                <a:cs typeface="Cambria" panose="02040503050406030204"/>
              </a:rPr>
              <a:t>along </a:t>
            </a:r>
            <a:r>
              <a:rPr sz="2200" spc="-5" dirty="0">
                <a:latin typeface="Cambria" panose="02040503050406030204"/>
                <a:cs typeface="Cambria" panose="02040503050406030204"/>
              </a:rPr>
              <a:t>with </a:t>
            </a:r>
            <a:r>
              <a:rPr sz="2200" dirty="0">
                <a:latin typeface="Cambria" panose="02040503050406030204"/>
                <a:cs typeface="Cambria" panose="02040503050406030204"/>
              </a:rPr>
              <a:t> </a:t>
            </a:r>
            <a:r>
              <a:rPr sz="2200" spc="-10" dirty="0">
                <a:latin typeface="Cambria" panose="02040503050406030204"/>
                <a:cs typeface="Cambria" panose="02040503050406030204"/>
              </a:rPr>
              <a:t>their </a:t>
            </a:r>
            <a:r>
              <a:rPr sz="2200" spc="-20" dirty="0">
                <a:latin typeface="Cambria" panose="02040503050406030204"/>
                <a:cs typeface="Cambria" panose="02040503050406030204"/>
              </a:rPr>
              <a:t>row </a:t>
            </a:r>
            <a:r>
              <a:rPr sz="2200" spc="-5" dirty="0">
                <a:latin typeface="Cambria" panose="02040503050406030204"/>
                <a:cs typeface="Cambria" panose="02040503050406030204"/>
              </a:rPr>
              <a:t>and column index </a:t>
            </a:r>
            <a:r>
              <a:rPr sz="2200" spc="-10" dirty="0">
                <a:latin typeface="Cambria" panose="02040503050406030204"/>
                <a:cs typeface="Cambria" panose="02040503050406030204"/>
              </a:rPr>
              <a:t>values. </a:t>
            </a:r>
            <a:r>
              <a:rPr sz="2200" dirty="0">
                <a:latin typeface="Cambria" panose="02040503050406030204"/>
                <a:cs typeface="Cambria" panose="02040503050406030204"/>
              </a:rPr>
              <a:t>In </a:t>
            </a:r>
            <a:r>
              <a:rPr sz="2200" spc="-5" dirty="0">
                <a:latin typeface="Cambria" panose="02040503050406030204"/>
                <a:cs typeface="Cambria" panose="02040503050406030204"/>
              </a:rPr>
              <a:t>this </a:t>
            </a:r>
            <a:r>
              <a:rPr sz="2200" spc="-10" dirty="0">
                <a:latin typeface="Cambria" panose="02040503050406030204"/>
                <a:cs typeface="Cambria" panose="02040503050406030204"/>
              </a:rPr>
              <a:t>representation, </a:t>
            </a:r>
            <a:r>
              <a:rPr sz="2200" spc="-5" dirty="0">
                <a:latin typeface="Cambria" panose="02040503050406030204"/>
                <a:cs typeface="Cambria" panose="02040503050406030204"/>
              </a:rPr>
              <a:t>the 0th </a:t>
            </a:r>
            <a:r>
              <a:rPr sz="2200" spc="-20" dirty="0">
                <a:latin typeface="Cambria" panose="02040503050406030204"/>
                <a:cs typeface="Cambria" panose="02040503050406030204"/>
              </a:rPr>
              <a:t>row </a:t>
            </a:r>
            <a:r>
              <a:rPr sz="22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2200" spc="-10" dirty="0">
                <a:latin typeface="Cambria" panose="02040503050406030204"/>
                <a:cs typeface="Cambria" panose="02040503050406030204"/>
              </a:rPr>
              <a:t>stores total </a:t>
            </a:r>
            <a:r>
              <a:rPr sz="2200" spc="-20" dirty="0">
                <a:latin typeface="Cambria" panose="02040503050406030204"/>
                <a:cs typeface="Cambria" panose="02040503050406030204"/>
              </a:rPr>
              <a:t>rows, </a:t>
            </a:r>
            <a:r>
              <a:rPr sz="2200" spc="-10" dirty="0">
                <a:latin typeface="Cambria" panose="02040503050406030204"/>
                <a:cs typeface="Cambria" panose="02040503050406030204"/>
              </a:rPr>
              <a:t>total </a:t>
            </a:r>
            <a:r>
              <a:rPr sz="2200" spc="-5" dirty="0">
                <a:latin typeface="Cambria" panose="02040503050406030204"/>
                <a:cs typeface="Cambria" panose="02040503050406030204"/>
              </a:rPr>
              <a:t>columns </a:t>
            </a:r>
            <a:r>
              <a:rPr sz="2200" spc="-10" dirty="0">
                <a:latin typeface="Cambria" panose="02040503050406030204"/>
                <a:cs typeface="Cambria" panose="02040503050406030204"/>
              </a:rPr>
              <a:t>and total non-zero </a:t>
            </a:r>
            <a:r>
              <a:rPr sz="2200" spc="-15" dirty="0">
                <a:latin typeface="Cambria" panose="02040503050406030204"/>
                <a:cs typeface="Cambria" panose="02040503050406030204"/>
              </a:rPr>
              <a:t>values </a:t>
            </a:r>
            <a:r>
              <a:rPr sz="2200" spc="-5" dirty="0">
                <a:latin typeface="Cambria" panose="02040503050406030204"/>
                <a:cs typeface="Cambria" panose="02040503050406030204"/>
              </a:rPr>
              <a:t>in the matrix. </a:t>
            </a:r>
            <a:r>
              <a:rPr sz="2200" dirty="0">
                <a:latin typeface="Cambria" panose="02040503050406030204"/>
                <a:cs typeface="Cambria" panose="02040503050406030204"/>
              </a:rPr>
              <a:t> </a:t>
            </a:r>
            <a:r>
              <a:rPr sz="2200" spc="-30" dirty="0">
                <a:latin typeface="Cambria" panose="02040503050406030204"/>
                <a:cs typeface="Cambria" panose="02040503050406030204"/>
              </a:rPr>
              <a:t>For </a:t>
            </a:r>
            <a:r>
              <a:rPr sz="2200" spc="-10" dirty="0">
                <a:latin typeface="Cambria" panose="02040503050406030204"/>
                <a:cs typeface="Cambria" panose="02040503050406030204"/>
              </a:rPr>
              <a:t>example, </a:t>
            </a:r>
            <a:r>
              <a:rPr sz="2200" dirty="0">
                <a:latin typeface="Cambria" panose="02040503050406030204"/>
                <a:cs typeface="Cambria" panose="02040503050406030204"/>
              </a:rPr>
              <a:t>consider </a:t>
            </a:r>
            <a:r>
              <a:rPr sz="2200" spc="-5" dirty="0">
                <a:latin typeface="Cambria" panose="02040503050406030204"/>
                <a:cs typeface="Cambria" panose="02040503050406030204"/>
              </a:rPr>
              <a:t>a matrix of </a:t>
            </a:r>
            <a:r>
              <a:rPr sz="2200" dirty="0">
                <a:latin typeface="Cambria" panose="02040503050406030204"/>
                <a:cs typeface="Cambria" panose="02040503050406030204"/>
              </a:rPr>
              <a:t>size </a:t>
            </a:r>
            <a:r>
              <a:rPr sz="2200" spc="-5" dirty="0">
                <a:latin typeface="Cambria" panose="02040503050406030204"/>
                <a:cs typeface="Cambria" panose="02040503050406030204"/>
              </a:rPr>
              <a:t>5 X 6 </a:t>
            </a:r>
            <a:r>
              <a:rPr sz="2200" dirty="0">
                <a:latin typeface="Cambria" panose="02040503050406030204"/>
                <a:cs typeface="Cambria" panose="02040503050406030204"/>
              </a:rPr>
              <a:t>containing </a:t>
            </a:r>
            <a:r>
              <a:rPr sz="2200" spc="-5" dirty="0">
                <a:latin typeface="Cambria" panose="02040503050406030204"/>
                <a:cs typeface="Cambria" panose="02040503050406030204"/>
              </a:rPr>
              <a:t>6 number of non- </a:t>
            </a:r>
            <a:r>
              <a:rPr sz="2200" dirty="0">
                <a:latin typeface="Cambria" panose="02040503050406030204"/>
                <a:cs typeface="Cambria" panose="02040503050406030204"/>
              </a:rPr>
              <a:t> </a:t>
            </a:r>
            <a:r>
              <a:rPr sz="2200" spc="-15" dirty="0">
                <a:latin typeface="Cambria" panose="02040503050406030204"/>
                <a:cs typeface="Cambria" panose="02040503050406030204"/>
              </a:rPr>
              <a:t>zero</a:t>
            </a:r>
            <a:r>
              <a:rPr sz="22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2200" spc="-15" dirty="0">
                <a:latin typeface="Cambria" panose="02040503050406030204"/>
                <a:cs typeface="Cambria" panose="02040503050406030204"/>
              </a:rPr>
              <a:t>values.</a:t>
            </a:r>
            <a:r>
              <a:rPr sz="2200" spc="30" dirty="0">
                <a:latin typeface="Cambria" panose="02040503050406030204"/>
                <a:cs typeface="Cambria" panose="02040503050406030204"/>
              </a:rPr>
              <a:t> </a:t>
            </a:r>
            <a:r>
              <a:rPr sz="2200" spc="-5" dirty="0">
                <a:latin typeface="Cambria" panose="02040503050406030204"/>
                <a:cs typeface="Cambria" panose="02040503050406030204"/>
              </a:rPr>
              <a:t>This</a:t>
            </a:r>
            <a:r>
              <a:rPr sz="22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2200" spc="-10" dirty="0">
                <a:latin typeface="Cambria" panose="02040503050406030204"/>
                <a:cs typeface="Cambria" panose="02040503050406030204"/>
              </a:rPr>
              <a:t>matrix</a:t>
            </a:r>
            <a:r>
              <a:rPr sz="2200" spc="25" dirty="0">
                <a:latin typeface="Cambria" panose="02040503050406030204"/>
                <a:cs typeface="Cambria" panose="02040503050406030204"/>
              </a:rPr>
              <a:t> </a:t>
            </a:r>
            <a:r>
              <a:rPr sz="2200" spc="-5" dirty="0">
                <a:latin typeface="Cambria" panose="02040503050406030204"/>
                <a:cs typeface="Cambria" panose="02040503050406030204"/>
              </a:rPr>
              <a:t>can</a:t>
            </a:r>
            <a:r>
              <a:rPr sz="22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2200" spc="-5" dirty="0">
                <a:latin typeface="Cambria" panose="02040503050406030204"/>
                <a:cs typeface="Cambria" panose="02040503050406030204"/>
              </a:rPr>
              <a:t>be</a:t>
            </a:r>
            <a:r>
              <a:rPr sz="2200" dirty="0">
                <a:latin typeface="Cambria" panose="02040503050406030204"/>
                <a:cs typeface="Cambria" panose="02040503050406030204"/>
              </a:rPr>
              <a:t> </a:t>
            </a:r>
            <a:r>
              <a:rPr sz="2200" spc="-10" dirty="0">
                <a:latin typeface="Cambria" panose="02040503050406030204"/>
                <a:cs typeface="Cambria" panose="02040503050406030204"/>
              </a:rPr>
              <a:t>represented</a:t>
            </a:r>
            <a:r>
              <a:rPr sz="2200" spc="35" dirty="0">
                <a:latin typeface="Cambria" panose="02040503050406030204"/>
                <a:cs typeface="Cambria" panose="02040503050406030204"/>
              </a:rPr>
              <a:t> </a:t>
            </a:r>
            <a:r>
              <a:rPr sz="2200" spc="-5" dirty="0">
                <a:latin typeface="Cambria" panose="02040503050406030204"/>
                <a:cs typeface="Cambria" panose="02040503050406030204"/>
              </a:rPr>
              <a:t>as</a:t>
            </a:r>
            <a:r>
              <a:rPr sz="2200" spc="20" dirty="0">
                <a:latin typeface="Cambria" panose="02040503050406030204"/>
                <a:cs typeface="Cambria" panose="02040503050406030204"/>
              </a:rPr>
              <a:t> </a:t>
            </a:r>
            <a:r>
              <a:rPr sz="2200" spc="-5" dirty="0">
                <a:latin typeface="Cambria" panose="02040503050406030204"/>
                <a:cs typeface="Cambria" panose="02040503050406030204"/>
              </a:rPr>
              <a:t>shown</a:t>
            </a:r>
            <a:r>
              <a:rPr sz="22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2200" spc="-5" dirty="0">
                <a:latin typeface="Cambria" panose="02040503050406030204"/>
                <a:cs typeface="Cambria" panose="02040503050406030204"/>
              </a:rPr>
              <a:t>in</a:t>
            </a:r>
            <a:r>
              <a:rPr sz="22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2200" spc="-5" dirty="0">
                <a:latin typeface="Cambria" panose="02040503050406030204"/>
                <a:cs typeface="Cambria" panose="02040503050406030204"/>
              </a:rPr>
              <a:t>the</a:t>
            </a:r>
            <a:r>
              <a:rPr sz="2200" spc="20" dirty="0">
                <a:latin typeface="Cambria" panose="02040503050406030204"/>
                <a:cs typeface="Cambria" panose="02040503050406030204"/>
              </a:rPr>
              <a:t> </a:t>
            </a:r>
            <a:r>
              <a:rPr sz="2200" spc="-5" dirty="0">
                <a:latin typeface="Cambria" panose="02040503050406030204"/>
                <a:cs typeface="Cambria" panose="02040503050406030204"/>
              </a:rPr>
              <a:t>image...</a:t>
            </a:r>
            <a:endParaRPr sz="2200">
              <a:latin typeface="Cambria" panose="02040503050406030204"/>
              <a:cs typeface="Cambria" panose="02040503050406030204"/>
            </a:endParaRPr>
          </a:p>
          <a:p>
            <a:pPr marL="5049520" marR="95885" algn="just">
              <a:lnSpc>
                <a:spcPct val="120000"/>
              </a:lnSpc>
              <a:spcBef>
                <a:spcPts val="880"/>
              </a:spcBef>
            </a:pPr>
            <a:r>
              <a:rPr sz="1400" dirty="0">
                <a:latin typeface="Cambria" panose="02040503050406030204"/>
                <a:cs typeface="Cambria" panose="02040503050406030204"/>
              </a:rPr>
              <a:t>In </a:t>
            </a:r>
            <a:r>
              <a:rPr sz="1400" spc="-15" dirty="0">
                <a:latin typeface="Cambria" panose="02040503050406030204"/>
                <a:cs typeface="Cambria" panose="02040503050406030204"/>
              </a:rPr>
              <a:t>above </a:t>
            </a:r>
            <a:r>
              <a:rPr sz="1400" spc="-10" dirty="0">
                <a:latin typeface="Cambria" panose="02040503050406030204"/>
                <a:cs typeface="Cambria" panose="02040503050406030204"/>
              </a:rPr>
              <a:t>example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matrix, </a:t>
            </a:r>
            <a:r>
              <a:rPr sz="1400" spc="-10" dirty="0">
                <a:latin typeface="Cambria" panose="02040503050406030204"/>
                <a:cs typeface="Cambria" panose="02040503050406030204"/>
              </a:rPr>
              <a:t>there </a:t>
            </a:r>
            <a:r>
              <a:rPr sz="1400" spc="-15" dirty="0">
                <a:latin typeface="Cambria" panose="02040503050406030204"/>
                <a:cs typeface="Cambria" panose="02040503050406030204"/>
              </a:rPr>
              <a:t>are </a:t>
            </a:r>
            <a:r>
              <a:rPr sz="1400" spc="-10" dirty="0">
                <a:latin typeface="Cambria" panose="02040503050406030204"/>
                <a:cs typeface="Cambria" panose="02040503050406030204"/>
              </a:rPr>
              <a:t>only </a:t>
            </a:r>
            <a:r>
              <a:rPr sz="1400" dirty="0">
                <a:latin typeface="Cambria" panose="02040503050406030204"/>
                <a:cs typeface="Cambria" panose="02040503050406030204"/>
              </a:rPr>
              <a:t>6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non- </a:t>
            </a:r>
            <a:r>
              <a:rPr sz="1400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-10" dirty="0">
                <a:latin typeface="Cambria" panose="02040503050406030204"/>
                <a:cs typeface="Cambria" panose="02040503050406030204"/>
              </a:rPr>
              <a:t>zero </a:t>
            </a:r>
            <a:r>
              <a:rPr sz="1400" dirty="0">
                <a:latin typeface="Cambria" panose="02040503050406030204"/>
                <a:cs typeface="Cambria" panose="02040503050406030204"/>
              </a:rPr>
              <a:t>elements (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those </a:t>
            </a:r>
            <a:r>
              <a:rPr sz="1400" spc="-15" dirty="0">
                <a:latin typeface="Cambria" panose="02040503050406030204"/>
                <a:cs typeface="Cambria" panose="02040503050406030204"/>
              </a:rPr>
              <a:t>are </a:t>
            </a:r>
            <a:r>
              <a:rPr sz="1400" dirty="0">
                <a:latin typeface="Cambria" panose="02040503050406030204"/>
                <a:cs typeface="Cambria" panose="02040503050406030204"/>
              </a:rPr>
              <a:t>9, 8, 4, 2, 5 &amp; 2)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and </a:t>
            </a:r>
            <a:r>
              <a:rPr sz="1400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matrix </a:t>
            </a:r>
            <a:r>
              <a:rPr sz="1400" dirty="0">
                <a:latin typeface="Cambria" panose="02040503050406030204"/>
                <a:cs typeface="Cambria" panose="02040503050406030204"/>
              </a:rPr>
              <a:t>size is 5 X 6. </a:t>
            </a:r>
            <a:r>
              <a:rPr sz="1400" spc="-40" dirty="0">
                <a:latin typeface="Cambria" panose="02040503050406030204"/>
                <a:cs typeface="Cambria" panose="02040503050406030204"/>
              </a:rPr>
              <a:t>We </a:t>
            </a:r>
            <a:r>
              <a:rPr sz="1400" spc="-10" dirty="0">
                <a:latin typeface="Cambria" panose="02040503050406030204"/>
                <a:cs typeface="Cambria" panose="02040503050406030204"/>
              </a:rPr>
              <a:t>represent </a:t>
            </a:r>
            <a:r>
              <a:rPr sz="1400" dirty="0">
                <a:latin typeface="Cambria" panose="02040503050406030204"/>
                <a:cs typeface="Cambria" panose="02040503050406030204"/>
              </a:rPr>
              <a:t>this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matrix as </a:t>
            </a:r>
            <a:r>
              <a:rPr sz="1400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shown </a:t>
            </a:r>
            <a:r>
              <a:rPr sz="1400" dirty="0">
                <a:latin typeface="Cambria" panose="02040503050406030204"/>
                <a:cs typeface="Cambria" panose="02040503050406030204"/>
              </a:rPr>
              <a:t>in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the </a:t>
            </a:r>
            <a:r>
              <a:rPr sz="1400" spc="-15" dirty="0">
                <a:latin typeface="Cambria" panose="02040503050406030204"/>
                <a:cs typeface="Cambria" panose="02040503050406030204"/>
              </a:rPr>
              <a:t>above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image. </a:t>
            </a:r>
            <a:r>
              <a:rPr sz="1400" spc="-10" dirty="0">
                <a:latin typeface="Cambria" panose="02040503050406030204"/>
                <a:cs typeface="Cambria" panose="02040503050406030204"/>
              </a:rPr>
              <a:t>Here </a:t>
            </a:r>
            <a:r>
              <a:rPr sz="1400" dirty="0">
                <a:latin typeface="Cambria" panose="02040503050406030204"/>
                <a:cs typeface="Cambria" panose="02040503050406030204"/>
              </a:rPr>
              <a:t>the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first </a:t>
            </a:r>
            <a:r>
              <a:rPr sz="1400" spc="-15" dirty="0">
                <a:latin typeface="Cambria" panose="02040503050406030204"/>
                <a:cs typeface="Cambria" panose="02040503050406030204"/>
              </a:rPr>
              <a:t>row </a:t>
            </a:r>
            <a:r>
              <a:rPr sz="1400" spc="5" dirty="0">
                <a:latin typeface="Cambria" panose="02040503050406030204"/>
                <a:cs typeface="Cambria" panose="02040503050406030204"/>
              </a:rPr>
              <a:t>in </a:t>
            </a:r>
            <a:r>
              <a:rPr sz="14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dirty="0">
                <a:latin typeface="Cambria" panose="02040503050406030204"/>
                <a:cs typeface="Cambria" panose="02040503050406030204"/>
              </a:rPr>
              <a:t>the </a:t>
            </a:r>
            <a:r>
              <a:rPr sz="1400" spc="-10" dirty="0">
                <a:latin typeface="Cambria" panose="02040503050406030204"/>
                <a:cs typeface="Cambria" panose="02040503050406030204"/>
              </a:rPr>
              <a:t>right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side table is filled with </a:t>
            </a:r>
            <a:r>
              <a:rPr sz="1400" spc="-10" dirty="0">
                <a:latin typeface="Cambria" panose="02040503050406030204"/>
                <a:cs typeface="Cambria" panose="02040503050406030204"/>
              </a:rPr>
              <a:t>values </a:t>
            </a:r>
            <a:r>
              <a:rPr sz="1400" dirty="0">
                <a:latin typeface="Cambria" panose="02040503050406030204"/>
                <a:cs typeface="Cambria" panose="02040503050406030204"/>
              </a:rPr>
              <a:t>5, 6 &amp; 6 </a:t>
            </a:r>
            <a:r>
              <a:rPr sz="14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which indicates </a:t>
            </a:r>
            <a:r>
              <a:rPr sz="1400" dirty="0">
                <a:latin typeface="Cambria" panose="02040503050406030204"/>
                <a:cs typeface="Cambria" panose="02040503050406030204"/>
              </a:rPr>
              <a:t>that it is a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sparse matrix with </a:t>
            </a:r>
            <a:r>
              <a:rPr sz="1400" dirty="0">
                <a:latin typeface="Cambria" panose="02040503050406030204"/>
                <a:cs typeface="Cambria" panose="02040503050406030204"/>
              </a:rPr>
              <a:t>5 </a:t>
            </a:r>
            <a:r>
              <a:rPr sz="14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-10" dirty="0">
                <a:latin typeface="Cambria" panose="02040503050406030204"/>
                <a:cs typeface="Cambria" panose="02040503050406030204"/>
              </a:rPr>
              <a:t>rows, </a:t>
            </a:r>
            <a:r>
              <a:rPr sz="1400" dirty="0">
                <a:latin typeface="Cambria" panose="02040503050406030204"/>
                <a:cs typeface="Cambria" panose="02040503050406030204"/>
              </a:rPr>
              <a:t>6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columns </a:t>
            </a:r>
            <a:r>
              <a:rPr sz="1400" dirty="0">
                <a:latin typeface="Cambria" panose="02040503050406030204"/>
                <a:cs typeface="Cambria" panose="02040503050406030204"/>
              </a:rPr>
              <a:t>&amp; 6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non-zero values. Second </a:t>
            </a:r>
            <a:r>
              <a:rPr sz="1400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-15" dirty="0">
                <a:latin typeface="Cambria" panose="02040503050406030204"/>
                <a:cs typeface="Cambria" panose="02040503050406030204"/>
              </a:rPr>
              <a:t>row </a:t>
            </a:r>
            <a:r>
              <a:rPr sz="1400" dirty="0">
                <a:latin typeface="Cambria" panose="02040503050406030204"/>
                <a:cs typeface="Cambria" panose="02040503050406030204"/>
              </a:rPr>
              <a:t>is </a:t>
            </a:r>
            <a:r>
              <a:rPr sz="1400" spc="-10" dirty="0">
                <a:latin typeface="Cambria" panose="02040503050406030204"/>
                <a:cs typeface="Cambria" panose="02040503050406030204"/>
              </a:rPr>
              <a:t>filled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with </a:t>
            </a:r>
            <a:r>
              <a:rPr sz="1400" dirty="0">
                <a:latin typeface="Cambria" panose="02040503050406030204"/>
                <a:cs typeface="Cambria" panose="02040503050406030204"/>
              </a:rPr>
              <a:t>0, 4, &amp; 9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which indicates </a:t>
            </a:r>
            <a:r>
              <a:rPr sz="1400" dirty="0">
                <a:latin typeface="Cambria" panose="02040503050406030204"/>
                <a:cs typeface="Cambria" panose="02040503050406030204"/>
              </a:rPr>
              <a:t>the </a:t>
            </a:r>
            <a:r>
              <a:rPr sz="14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-10" dirty="0">
                <a:latin typeface="Cambria" panose="02040503050406030204"/>
                <a:cs typeface="Cambria" panose="02040503050406030204"/>
              </a:rPr>
              <a:t>value </a:t>
            </a:r>
            <a:r>
              <a:rPr sz="1400" dirty="0">
                <a:latin typeface="Cambria" panose="02040503050406030204"/>
                <a:cs typeface="Cambria" panose="02040503050406030204"/>
              </a:rPr>
              <a:t>in the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matrix at 0th </a:t>
            </a:r>
            <a:r>
              <a:rPr sz="1400" spc="-40" dirty="0">
                <a:latin typeface="Cambria" panose="02040503050406030204"/>
                <a:cs typeface="Cambria" panose="02040503050406030204"/>
              </a:rPr>
              <a:t>row,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4th </a:t>
            </a:r>
            <a:r>
              <a:rPr sz="1400" spc="-10" dirty="0">
                <a:latin typeface="Cambria" panose="02040503050406030204"/>
                <a:cs typeface="Cambria" panose="02040503050406030204"/>
              </a:rPr>
              <a:t>column </a:t>
            </a:r>
            <a:r>
              <a:rPr sz="1400" dirty="0">
                <a:latin typeface="Cambria" panose="02040503050406030204"/>
                <a:cs typeface="Cambria" panose="02040503050406030204"/>
              </a:rPr>
              <a:t>is 9. </a:t>
            </a:r>
            <a:r>
              <a:rPr sz="14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dirty="0">
                <a:latin typeface="Cambria" panose="02040503050406030204"/>
                <a:cs typeface="Cambria" panose="02040503050406030204"/>
              </a:rPr>
              <a:t>In the same </a:t>
            </a:r>
            <a:r>
              <a:rPr sz="1400" spc="-15" dirty="0">
                <a:latin typeface="Cambria" panose="02040503050406030204"/>
                <a:cs typeface="Cambria" panose="02040503050406030204"/>
              </a:rPr>
              <a:t>way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the remaining non-zero values </a:t>
            </a:r>
            <a:r>
              <a:rPr sz="1400" spc="-29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also</a:t>
            </a:r>
            <a:r>
              <a:rPr sz="1400" spc="-30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follows</a:t>
            </a:r>
            <a:r>
              <a:rPr sz="1400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dirty="0">
                <a:latin typeface="Cambria" panose="02040503050406030204"/>
                <a:cs typeface="Cambria" panose="02040503050406030204"/>
              </a:rPr>
              <a:t>the</a:t>
            </a:r>
            <a:r>
              <a:rPr sz="14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dirty="0">
                <a:latin typeface="Cambria" panose="02040503050406030204"/>
                <a:cs typeface="Cambria" panose="02040503050406030204"/>
              </a:rPr>
              <a:t>similar</a:t>
            </a:r>
            <a:r>
              <a:rPr sz="1400" spc="-30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-5" dirty="0">
                <a:latin typeface="Cambria" panose="02040503050406030204"/>
                <a:cs typeface="Cambria" panose="02040503050406030204"/>
              </a:rPr>
              <a:t>pattern.</a:t>
            </a:r>
            <a:endParaRPr sz="14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50" dirty="0"/>
              <a:t>S</a:t>
            </a:r>
            <a:r>
              <a:rPr spc="-75" dirty="0"/>
              <a:t>c</a:t>
            </a:r>
            <a:r>
              <a:rPr spc="-120" dirty="0"/>
              <a:t>h</a:t>
            </a:r>
            <a:r>
              <a:rPr spc="-105" dirty="0"/>
              <a:t>oo</a:t>
            </a:r>
            <a:r>
              <a:rPr spc="-85" dirty="0"/>
              <a:t>l</a:t>
            </a:r>
            <a:r>
              <a:rPr spc="-60" dirty="0"/>
              <a:t> </a:t>
            </a:r>
            <a:r>
              <a:rPr spc="-70" dirty="0"/>
              <a:t>of</a:t>
            </a:r>
            <a:r>
              <a:rPr spc="-50" dirty="0"/>
              <a:t> </a:t>
            </a:r>
            <a:r>
              <a:rPr spc="-45" dirty="0"/>
              <a:t>C</a:t>
            </a:r>
            <a:r>
              <a:rPr spc="-90" dirty="0"/>
              <a:t>o</a:t>
            </a:r>
            <a:r>
              <a:rPr spc="-155" dirty="0"/>
              <a:t>m</a:t>
            </a:r>
            <a:r>
              <a:rPr spc="-105" dirty="0"/>
              <a:t>p</a:t>
            </a:r>
            <a:r>
              <a:rPr spc="-130" dirty="0"/>
              <a:t>u</a:t>
            </a:r>
            <a:r>
              <a:rPr spc="-105" dirty="0"/>
              <a:t>t</a:t>
            </a:r>
            <a:r>
              <a:rPr spc="-114" dirty="0"/>
              <a:t>e</a:t>
            </a:r>
            <a:r>
              <a:rPr spc="-110" dirty="0"/>
              <a:t>r</a:t>
            </a:r>
            <a:r>
              <a:rPr spc="-90" dirty="0"/>
              <a:t> </a:t>
            </a:r>
            <a:r>
              <a:rPr spc="-60" dirty="0"/>
              <a:t>E</a:t>
            </a:r>
            <a:r>
              <a:rPr spc="-80" dirty="0"/>
              <a:t>n</a:t>
            </a:r>
            <a:r>
              <a:rPr spc="-95" dirty="0"/>
              <a:t>g</a:t>
            </a:r>
            <a:r>
              <a:rPr spc="-75" dirty="0"/>
              <a:t>i</a:t>
            </a:r>
            <a:r>
              <a:rPr spc="-135" dirty="0"/>
              <a:t>n</a:t>
            </a:r>
            <a:r>
              <a:rPr spc="-130" dirty="0"/>
              <a:t>e</a:t>
            </a:r>
            <a:r>
              <a:rPr spc="-114" dirty="0"/>
              <a:t>e</a:t>
            </a:r>
            <a:r>
              <a:rPr spc="-135" dirty="0"/>
              <a:t>r</a:t>
            </a:r>
            <a:r>
              <a:rPr spc="-100" dirty="0"/>
              <a:t>i</a:t>
            </a:r>
            <a:r>
              <a:rPr spc="-135" dirty="0"/>
              <a:t>n</a:t>
            </a:r>
            <a:r>
              <a:rPr spc="-60" dirty="0"/>
              <a:t>g</a:t>
            </a:r>
            <a:endParaRPr spc="-6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05" y="424637"/>
            <a:ext cx="14128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000000"/>
                </a:solidFill>
              </a:rPr>
              <a:t>Arrays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153400" y="537044"/>
            <a:ext cx="928395" cy="68215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31140" y="1545843"/>
            <a:ext cx="8684260" cy="23304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35"/>
              </a:spcBef>
            </a:pPr>
            <a:r>
              <a:rPr sz="1800" spc="-5" dirty="0">
                <a:latin typeface="Cambria" panose="02040503050406030204"/>
                <a:cs typeface="Cambria" panose="02040503050406030204"/>
              </a:rPr>
              <a:t>Data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Structures</a:t>
            </a:r>
            <a:r>
              <a:rPr sz="1800" spc="2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are</a:t>
            </a:r>
            <a:r>
              <a:rPr sz="180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classified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as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either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b="1" dirty="0">
                <a:latin typeface="Cambria" panose="02040503050406030204"/>
                <a:cs typeface="Cambria" panose="02040503050406030204"/>
              </a:rPr>
              <a:t>Linear</a:t>
            </a:r>
            <a:r>
              <a:rPr sz="1800" b="1" spc="39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or </a:t>
            </a:r>
            <a:r>
              <a:rPr sz="1800" b="1" spc="-20" dirty="0">
                <a:latin typeface="Cambria" panose="02040503050406030204"/>
                <a:cs typeface="Cambria" panose="02040503050406030204"/>
              </a:rPr>
              <a:t>Non-Linear.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355600" marR="5080" indent="-342900" algn="just">
              <a:lnSpc>
                <a:spcPct val="120000"/>
              </a:lnSpc>
              <a:buClr>
                <a:srgbClr val="C00000"/>
              </a:buClr>
              <a:buSzPct val="81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1800" b="1" dirty="0">
                <a:latin typeface="Cambria" panose="02040503050406030204"/>
                <a:cs typeface="Cambria" panose="02040503050406030204"/>
              </a:rPr>
              <a:t>Linear</a:t>
            </a:r>
            <a:r>
              <a:rPr sz="1800" b="1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b="1" spc="-5" dirty="0">
                <a:latin typeface="Cambria" panose="02040503050406030204"/>
                <a:cs typeface="Cambria" panose="02040503050406030204"/>
              </a:rPr>
              <a:t>data</a:t>
            </a:r>
            <a:r>
              <a:rPr sz="1800" b="1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b="1" spc="-5" dirty="0">
                <a:latin typeface="Cambria" panose="02040503050406030204"/>
                <a:cs typeface="Cambria" panose="02040503050406030204"/>
              </a:rPr>
              <a:t>structure:</a:t>
            </a:r>
            <a:r>
              <a:rPr sz="1800" b="1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A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linear</a:t>
            </a:r>
            <a:r>
              <a:rPr sz="180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data</a:t>
            </a:r>
            <a:r>
              <a:rPr sz="180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structure</a:t>
            </a:r>
            <a:r>
              <a:rPr sz="180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traverses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the</a:t>
            </a:r>
            <a:r>
              <a:rPr sz="180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data</a:t>
            </a:r>
            <a:r>
              <a:rPr sz="1800" dirty="0">
                <a:latin typeface="Cambria" panose="02040503050406030204"/>
                <a:cs typeface="Cambria" panose="02040503050406030204"/>
              </a:rPr>
              <a:t> elements 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sequentially,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in</a:t>
            </a:r>
            <a:r>
              <a:rPr sz="180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which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only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one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data</a:t>
            </a:r>
            <a:r>
              <a:rPr sz="1800" dirty="0">
                <a:latin typeface="Cambria" panose="02040503050406030204"/>
                <a:cs typeface="Cambria" panose="02040503050406030204"/>
              </a:rPr>
              <a:t> element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can</a:t>
            </a:r>
            <a:r>
              <a:rPr sz="180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directly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be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reached.</a:t>
            </a:r>
            <a:r>
              <a:rPr sz="1800" dirty="0">
                <a:latin typeface="Cambria" panose="02040503050406030204"/>
                <a:cs typeface="Cambria" panose="02040503050406030204"/>
              </a:rPr>
              <a:t> Ex: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Arrays,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Linked</a:t>
            </a:r>
            <a:r>
              <a:rPr sz="1800" spc="-3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Lists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355600" marR="5080" indent="-342900" algn="just">
              <a:lnSpc>
                <a:spcPct val="120000"/>
              </a:lnSpc>
              <a:buClr>
                <a:srgbClr val="C00000"/>
              </a:buClr>
              <a:buSzPct val="81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1800" b="1" spc="-5" dirty="0">
                <a:latin typeface="Cambria" panose="02040503050406030204"/>
                <a:cs typeface="Cambria" panose="02040503050406030204"/>
              </a:rPr>
              <a:t>Non-Linear data structure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: 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Every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data item</a:t>
            </a:r>
            <a:r>
              <a:rPr sz="1800" dirty="0">
                <a:latin typeface="Cambria" panose="02040503050406030204"/>
                <a:cs typeface="Cambria" panose="02040503050406030204"/>
              </a:rPr>
              <a:t> is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attached 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to</a:t>
            </a:r>
            <a:r>
              <a:rPr sz="1800" spc="36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20" dirty="0">
                <a:latin typeface="Cambria" panose="02040503050406030204"/>
                <a:cs typeface="Cambria" panose="02040503050406030204"/>
              </a:rPr>
              <a:t>several</a:t>
            </a:r>
            <a:r>
              <a:rPr sz="1800" spc="35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other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data items </a:t>
            </a:r>
            <a:r>
              <a:rPr sz="1800" spc="-38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in a </a:t>
            </a:r>
            <a:r>
              <a:rPr sz="1800" spc="-30" dirty="0">
                <a:latin typeface="Cambria" panose="02040503050406030204"/>
                <a:cs typeface="Cambria" panose="02040503050406030204"/>
              </a:rPr>
              <a:t>way</a:t>
            </a:r>
            <a:r>
              <a:rPr sz="1800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that </a:t>
            </a:r>
            <a:r>
              <a:rPr sz="1800" dirty="0">
                <a:latin typeface="Cambria" panose="02040503050406030204"/>
                <a:cs typeface="Cambria" panose="02040503050406030204"/>
              </a:rPr>
              <a:t>is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specific 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for</a:t>
            </a:r>
            <a:r>
              <a:rPr sz="1800" spc="36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reflecting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relationships. </a:t>
            </a:r>
            <a:r>
              <a:rPr sz="1800" dirty="0">
                <a:latin typeface="Cambria" panose="02040503050406030204"/>
                <a:cs typeface="Cambria" panose="02040503050406030204"/>
              </a:rPr>
              <a:t>The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data items 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are</a:t>
            </a:r>
            <a:r>
              <a:rPr sz="1800" spc="36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not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arranged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in</a:t>
            </a:r>
            <a:r>
              <a:rPr sz="1800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a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sequential</a:t>
            </a:r>
            <a:r>
              <a:rPr sz="180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structure.</a:t>
            </a:r>
            <a:r>
              <a:rPr sz="1800" spc="2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Ex: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20" dirty="0">
                <a:latin typeface="Cambria" panose="02040503050406030204"/>
                <a:cs typeface="Cambria" panose="02040503050406030204"/>
              </a:rPr>
              <a:t>Trees,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Graphs</a:t>
            </a:r>
            <a:endParaRPr sz="18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50" dirty="0"/>
              <a:t>S</a:t>
            </a:r>
            <a:r>
              <a:rPr spc="-75" dirty="0"/>
              <a:t>c</a:t>
            </a:r>
            <a:r>
              <a:rPr spc="-120" dirty="0"/>
              <a:t>h</a:t>
            </a:r>
            <a:r>
              <a:rPr spc="-105" dirty="0"/>
              <a:t>oo</a:t>
            </a:r>
            <a:r>
              <a:rPr spc="-85" dirty="0"/>
              <a:t>l</a:t>
            </a:r>
            <a:r>
              <a:rPr spc="-60" dirty="0"/>
              <a:t> </a:t>
            </a:r>
            <a:r>
              <a:rPr spc="-70" dirty="0"/>
              <a:t>of</a:t>
            </a:r>
            <a:r>
              <a:rPr spc="-50" dirty="0"/>
              <a:t> </a:t>
            </a:r>
            <a:r>
              <a:rPr spc="-45" dirty="0"/>
              <a:t>C</a:t>
            </a:r>
            <a:r>
              <a:rPr spc="-90" dirty="0"/>
              <a:t>o</a:t>
            </a:r>
            <a:r>
              <a:rPr spc="-155" dirty="0"/>
              <a:t>m</a:t>
            </a:r>
            <a:r>
              <a:rPr spc="-105" dirty="0"/>
              <a:t>p</a:t>
            </a:r>
            <a:r>
              <a:rPr spc="-130" dirty="0"/>
              <a:t>u</a:t>
            </a:r>
            <a:r>
              <a:rPr spc="-105" dirty="0"/>
              <a:t>t</a:t>
            </a:r>
            <a:r>
              <a:rPr spc="-114" dirty="0"/>
              <a:t>e</a:t>
            </a:r>
            <a:r>
              <a:rPr spc="-110" dirty="0"/>
              <a:t>r</a:t>
            </a:r>
            <a:r>
              <a:rPr spc="-90" dirty="0"/>
              <a:t> </a:t>
            </a:r>
            <a:r>
              <a:rPr spc="-60" dirty="0"/>
              <a:t>E</a:t>
            </a:r>
            <a:r>
              <a:rPr spc="-80" dirty="0"/>
              <a:t>n</a:t>
            </a:r>
            <a:r>
              <a:rPr spc="-95" dirty="0"/>
              <a:t>g</a:t>
            </a:r>
            <a:r>
              <a:rPr spc="-75" dirty="0"/>
              <a:t>i</a:t>
            </a:r>
            <a:r>
              <a:rPr spc="-135" dirty="0"/>
              <a:t>n</a:t>
            </a:r>
            <a:r>
              <a:rPr spc="-130" dirty="0"/>
              <a:t>e</a:t>
            </a:r>
            <a:r>
              <a:rPr spc="-114" dirty="0"/>
              <a:t>e</a:t>
            </a:r>
            <a:r>
              <a:rPr spc="-135" dirty="0"/>
              <a:t>r</a:t>
            </a:r>
            <a:r>
              <a:rPr spc="-100" dirty="0"/>
              <a:t>i</a:t>
            </a:r>
            <a:r>
              <a:rPr spc="-135" dirty="0"/>
              <a:t>n</a:t>
            </a:r>
            <a:r>
              <a:rPr spc="-60" dirty="0"/>
              <a:t>g</a:t>
            </a:r>
            <a:endParaRPr spc="-60" dirty="0"/>
          </a:p>
        </p:txBody>
      </p:sp>
      <p:sp>
        <p:nvSpPr>
          <p:cNvPr id="8" name="object 8"/>
          <p:cNvSpPr txBox="1"/>
          <p:nvPr/>
        </p:nvSpPr>
        <p:spPr>
          <a:xfrm>
            <a:off x="152400" y="4072496"/>
            <a:ext cx="771525" cy="36957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sz="1800" i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Arrays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1140" y="4512055"/>
            <a:ext cx="8681720" cy="18059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mbria" panose="02040503050406030204"/>
                <a:cs typeface="Cambria" panose="02040503050406030204"/>
              </a:rPr>
              <a:t>Array </a:t>
            </a:r>
            <a:r>
              <a:rPr sz="1800" dirty="0">
                <a:latin typeface="Cambria" panose="02040503050406030204"/>
                <a:cs typeface="Cambria" panose="02040503050406030204"/>
              </a:rPr>
              <a:t>is a </a:t>
            </a:r>
            <a:r>
              <a:rPr sz="1800" b="1" spc="-5" dirty="0">
                <a:latin typeface="Cambria" panose="02040503050406030204"/>
                <a:cs typeface="Cambria" panose="02040503050406030204"/>
              </a:rPr>
              <a:t>container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which can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hold </a:t>
            </a:r>
            <a:r>
              <a:rPr sz="1800" dirty="0">
                <a:latin typeface="Cambria" panose="02040503050406030204"/>
                <a:cs typeface="Cambria" panose="02040503050406030204"/>
              </a:rPr>
              <a:t>fix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number </a:t>
            </a:r>
            <a:r>
              <a:rPr sz="1800" dirty="0">
                <a:latin typeface="Cambria" panose="02040503050406030204"/>
                <a:cs typeface="Cambria" panose="02040503050406030204"/>
              </a:rPr>
              <a:t>of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items </a:t>
            </a:r>
            <a:r>
              <a:rPr sz="1800" dirty="0">
                <a:latin typeface="Cambria" panose="02040503050406030204"/>
                <a:cs typeface="Cambria" panose="02040503050406030204"/>
              </a:rPr>
              <a:t>and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these items should be </a:t>
            </a:r>
            <a:r>
              <a:rPr sz="1800" dirty="0">
                <a:latin typeface="Cambria" panose="02040503050406030204"/>
                <a:cs typeface="Cambria" panose="02040503050406030204"/>
              </a:rPr>
              <a:t>of 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b="1" spc="-5" dirty="0">
                <a:latin typeface="Cambria" panose="02040503050406030204"/>
                <a:cs typeface="Cambria" panose="02040503050406030204"/>
              </a:rPr>
              <a:t>same type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. 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Following are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important terms to understand the concepts </a:t>
            </a:r>
            <a:r>
              <a:rPr sz="1800" dirty="0">
                <a:latin typeface="Cambria" panose="02040503050406030204"/>
                <a:cs typeface="Cambria" panose="02040503050406030204"/>
              </a:rPr>
              <a:t>of </a:t>
            </a:r>
            <a:r>
              <a:rPr sz="1800" spc="-40" dirty="0">
                <a:latin typeface="Cambria" panose="02040503050406030204"/>
                <a:cs typeface="Cambria" panose="02040503050406030204"/>
              </a:rPr>
              <a:t>Array. 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Arrays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are </a:t>
            </a:r>
            <a:r>
              <a:rPr sz="1800" dirty="0">
                <a:latin typeface="Cambria" panose="02040503050406030204"/>
                <a:cs typeface="Cambria" panose="02040503050406030204"/>
              </a:rPr>
              <a:t>of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one-dimensional</a:t>
            </a:r>
            <a:r>
              <a:rPr sz="1800" spc="-4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or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multi-dimensional</a:t>
            </a:r>
            <a:r>
              <a:rPr sz="18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(i.e.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2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or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more</a:t>
            </a:r>
            <a:r>
              <a:rPr sz="180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than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2)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355600" indent="-342900" algn="just">
              <a:lnSpc>
                <a:spcPct val="100000"/>
              </a:lnSpc>
              <a:spcBef>
                <a:spcPts val="190"/>
              </a:spcBef>
              <a:buClr>
                <a:srgbClr val="C00000"/>
              </a:buClr>
              <a:buSzPct val="81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1800" b="1" dirty="0">
                <a:latin typeface="Cambria" panose="02040503050406030204"/>
                <a:cs typeface="Cambria" panose="02040503050406030204"/>
              </a:rPr>
              <a:t>Element</a:t>
            </a:r>
            <a:r>
              <a:rPr sz="1800" b="1" spc="-5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b="1" dirty="0">
                <a:latin typeface="Cambria" panose="02040503050406030204"/>
                <a:cs typeface="Cambria" panose="02040503050406030204"/>
              </a:rPr>
              <a:t>−</a:t>
            </a:r>
            <a:r>
              <a:rPr sz="1800" b="1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Each item</a:t>
            </a:r>
            <a:r>
              <a:rPr sz="18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stored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in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an </a:t>
            </a:r>
            <a:r>
              <a:rPr sz="1800" spc="-40" dirty="0">
                <a:latin typeface="Cambria" panose="02040503050406030204"/>
                <a:cs typeface="Cambria" panose="02040503050406030204"/>
              </a:rPr>
              <a:t>array.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355600" indent="-342900" algn="just">
              <a:lnSpc>
                <a:spcPct val="100000"/>
              </a:lnSpc>
              <a:spcBef>
                <a:spcPts val="430"/>
              </a:spcBef>
              <a:buClr>
                <a:srgbClr val="C00000"/>
              </a:buClr>
              <a:buSzPct val="81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1800" b="1" spc="-10" dirty="0">
                <a:latin typeface="Cambria" panose="02040503050406030204"/>
                <a:cs typeface="Cambria" panose="02040503050406030204"/>
              </a:rPr>
              <a:t>Index</a:t>
            </a:r>
            <a:r>
              <a:rPr sz="1800" b="1" spc="7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b="1" dirty="0">
                <a:latin typeface="Cambria" panose="02040503050406030204"/>
                <a:cs typeface="Cambria" panose="02040503050406030204"/>
              </a:rPr>
              <a:t>−</a:t>
            </a:r>
            <a:r>
              <a:rPr sz="1800" b="1" spc="9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Each</a:t>
            </a:r>
            <a:r>
              <a:rPr sz="1800" spc="8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location</a:t>
            </a:r>
            <a:r>
              <a:rPr sz="1800" spc="7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of</a:t>
            </a:r>
            <a:r>
              <a:rPr sz="1800" spc="7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an</a:t>
            </a:r>
            <a:r>
              <a:rPr sz="1800" spc="9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element</a:t>
            </a:r>
            <a:r>
              <a:rPr sz="1800" spc="8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in</a:t>
            </a:r>
            <a:r>
              <a:rPr sz="1800" spc="9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an</a:t>
            </a:r>
            <a:r>
              <a:rPr sz="1800" spc="8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20" dirty="0">
                <a:latin typeface="Cambria" panose="02040503050406030204"/>
                <a:cs typeface="Cambria" panose="02040503050406030204"/>
              </a:rPr>
              <a:t>array</a:t>
            </a:r>
            <a:r>
              <a:rPr sz="1800" spc="9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has</a:t>
            </a:r>
            <a:r>
              <a:rPr sz="1800" spc="7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a</a:t>
            </a:r>
            <a:r>
              <a:rPr sz="1800" spc="8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numerical</a:t>
            </a:r>
            <a:r>
              <a:rPr sz="1800" spc="9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index</a:t>
            </a:r>
            <a:r>
              <a:rPr sz="1800" spc="9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which</a:t>
            </a:r>
            <a:r>
              <a:rPr sz="1800" spc="9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is</a:t>
            </a:r>
            <a:r>
              <a:rPr sz="1800" spc="7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used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355600" algn="just">
              <a:lnSpc>
                <a:spcPct val="100000"/>
              </a:lnSpc>
              <a:spcBef>
                <a:spcPts val="435"/>
              </a:spcBef>
            </a:pPr>
            <a:r>
              <a:rPr sz="1800" spc="-5" dirty="0">
                <a:latin typeface="Cambria" panose="02040503050406030204"/>
                <a:cs typeface="Cambria" panose="02040503050406030204"/>
              </a:rPr>
              <a:t>to</a:t>
            </a:r>
            <a:r>
              <a:rPr sz="1800" spc="-4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identify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the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element.</a:t>
            </a:r>
            <a:endParaRPr sz="18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2547" y="1265682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36" y="369773"/>
            <a:ext cx="514032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>
                <a:solidFill>
                  <a:srgbClr val="000000"/>
                </a:solidFill>
              </a:rPr>
              <a:t>Sparse</a:t>
            </a:r>
            <a:r>
              <a:rPr sz="4300" spc="-40" dirty="0">
                <a:solidFill>
                  <a:srgbClr val="000000"/>
                </a:solidFill>
              </a:rPr>
              <a:t> </a:t>
            </a:r>
            <a:r>
              <a:rPr sz="4300" spc="-5" dirty="0">
                <a:solidFill>
                  <a:srgbClr val="000000"/>
                </a:solidFill>
              </a:rPr>
              <a:t>Matrix</a:t>
            </a:r>
            <a:r>
              <a:rPr sz="4300" spc="-35" dirty="0">
                <a:solidFill>
                  <a:srgbClr val="000000"/>
                </a:solidFill>
              </a:rPr>
              <a:t> </a:t>
            </a:r>
            <a:r>
              <a:rPr sz="4300" dirty="0">
                <a:solidFill>
                  <a:srgbClr val="000000"/>
                </a:solidFill>
              </a:rPr>
              <a:t>cont…</a:t>
            </a:r>
            <a:endParaRPr sz="43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153400" y="537044"/>
            <a:ext cx="928395" cy="68215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6050" y="1559941"/>
          <a:ext cx="8966200" cy="4778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2655"/>
                <a:gridCol w="837565"/>
                <a:gridCol w="2105660"/>
              </a:tblGrid>
              <a:tr h="1348359">
                <a:tc rowSpan="2">
                  <a:txBody>
                    <a:bodyPr/>
                    <a:lstStyle/>
                    <a:p>
                      <a:pPr marL="90805" marR="81280" algn="just">
                        <a:lnSpc>
                          <a:spcPts val="3740"/>
                        </a:lnSpc>
                        <a:spcBef>
                          <a:spcPts val="180"/>
                        </a:spcBef>
                      </a:pPr>
                      <a:r>
                        <a:rPr sz="2600" spc="-5" dirty="0">
                          <a:latin typeface="Cambria" panose="02040503050406030204"/>
                          <a:cs typeface="Cambria" panose="02040503050406030204"/>
                        </a:rPr>
                        <a:t>N-square</a:t>
                      </a:r>
                      <a:r>
                        <a:rPr sz="26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2600" spc="-5" dirty="0">
                          <a:latin typeface="Cambria" panose="02040503050406030204"/>
                          <a:cs typeface="Cambria" panose="02040503050406030204"/>
                        </a:rPr>
                        <a:t>sparse</a:t>
                      </a:r>
                      <a:r>
                        <a:rPr sz="26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2600" spc="-5" dirty="0">
                          <a:latin typeface="Cambria" panose="02040503050406030204"/>
                          <a:cs typeface="Cambria" panose="02040503050406030204"/>
                        </a:rPr>
                        <a:t>matrices</a:t>
                      </a:r>
                      <a:r>
                        <a:rPr sz="26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2600" spc="-5" dirty="0">
                          <a:latin typeface="Cambria" panose="02040503050406030204"/>
                          <a:cs typeface="Cambria" panose="02040503050406030204"/>
                        </a:rPr>
                        <a:t>is</a:t>
                      </a:r>
                      <a:r>
                        <a:rPr sz="26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2600" spc="-5" dirty="0">
                          <a:latin typeface="Cambria" panose="02040503050406030204"/>
                          <a:cs typeface="Cambria" panose="02040503050406030204"/>
                        </a:rPr>
                        <a:t>called </a:t>
                      </a:r>
                      <a:r>
                        <a:rPr sz="26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2600" b="1" spc="-5" dirty="0">
                          <a:latin typeface="Cambria" panose="02040503050406030204"/>
                          <a:cs typeface="Cambria" panose="02040503050406030204"/>
                        </a:rPr>
                        <a:t>triangular</a:t>
                      </a:r>
                      <a:r>
                        <a:rPr sz="2600" b="1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2600" b="1" spc="-5" dirty="0">
                          <a:latin typeface="Cambria" panose="02040503050406030204"/>
                          <a:cs typeface="Cambria" panose="02040503050406030204"/>
                        </a:rPr>
                        <a:t>matrix</a:t>
                      </a:r>
                      <a:r>
                        <a:rPr sz="2600" spc="-5" dirty="0">
                          <a:latin typeface="Cambria" panose="02040503050406030204"/>
                          <a:cs typeface="Cambria" panose="02040503050406030204"/>
                        </a:rPr>
                        <a:t>.</a:t>
                      </a:r>
                      <a:r>
                        <a:rPr sz="2600" dirty="0">
                          <a:latin typeface="Cambria" panose="02040503050406030204"/>
                          <a:cs typeface="Cambria" panose="02040503050406030204"/>
                        </a:rPr>
                        <a:t> A</a:t>
                      </a:r>
                      <a:r>
                        <a:rPr sz="2600" spc="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2600" spc="-5" dirty="0">
                          <a:latin typeface="Cambria" panose="02040503050406030204"/>
                          <a:cs typeface="Cambria" panose="02040503050406030204"/>
                        </a:rPr>
                        <a:t>square</a:t>
                      </a:r>
                      <a:r>
                        <a:rPr sz="26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2600" spc="-5" dirty="0">
                          <a:latin typeface="Cambria" panose="02040503050406030204"/>
                          <a:cs typeface="Cambria" panose="02040503050406030204"/>
                        </a:rPr>
                        <a:t>matrix</a:t>
                      </a:r>
                      <a:r>
                        <a:rPr sz="26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2600" spc="-5" dirty="0">
                          <a:latin typeface="Cambria" panose="02040503050406030204"/>
                          <a:cs typeface="Cambria" panose="02040503050406030204"/>
                        </a:rPr>
                        <a:t>is </a:t>
                      </a:r>
                      <a:r>
                        <a:rPr sz="2600" dirty="0">
                          <a:latin typeface="Cambria" panose="02040503050406030204"/>
                          <a:cs typeface="Cambria" panose="02040503050406030204"/>
                        </a:rPr>
                        <a:t> called</a:t>
                      </a:r>
                      <a:r>
                        <a:rPr sz="2600" spc="19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2600" b="1" spc="-30" dirty="0">
                          <a:latin typeface="Cambria" panose="02040503050406030204"/>
                          <a:cs typeface="Cambria" panose="02040503050406030204"/>
                        </a:rPr>
                        <a:t>lower</a:t>
                      </a:r>
                      <a:r>
                        <a:rPr sz="2600" b="1" spc="204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2600" b="1" spc="-5" dirty="0">
                          <a:latin typeface="Cambria" panose="02040503050406030204"/>
                          <a:cs typeface="Cambria" panose="02040503050406030204"/>
                        </a:rPr>
                        <a:t>triangular</a:t>
                      </a:r>
                      <a:r>
                        <a:rPr sz="2600" b="1" spc="21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2600" spc="-5" dirty="0">
                          <a:latin typeface="Cambria" panose="02040503050406030204"/>
                          <a:cs typeface="Cambria" panose="02040503050406030204"/>
                        </a:rPr>
                        <a:t>if</a:t>
                      </a:r>
                      <a:r>
                        <a:rPr sz="2600" spc="21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2600" spc="-5" dirty="0">
                          <a:latin typeface="Cambria" panose="02040503050406030204"/>
                          <a:cs typeface="Cambria" panose="02040503050406030204"/>
                        </a:rPr>
                        <a:t>all</a:t>
                      </a:r>
                      <a:r>
                        <a:rPr sz="2600" spc="21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2600" spc="-5" dirty="0">
                          <a:latin typeface="Cambria" panose="02040503050406030204"/>
                          <a:cs typeface="Cambria" panose="02040503050406030204"/>
                        </a:rPr>
                        <a:t>the</a:t>
                      </a:r>
                      <a:r>
                        <a:rPr sz="2600" spc="204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2600" spc="-5" dirty="0">
                          <a:latin typeface="Cambria" panose="02040503050406030204"/>
                          <a:cs typeface="Cambria" panose="02040503050406030204"/>
                        </a:rPr>
                        <a:t>entries</a:t>
                      </a:r>
                      <a:endParaRPr sz="26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90805" marR="81280" algn="just">
                        <a:lnSpc>
                          <a:spcPts val="3740"/>
                        </a:lnSpc>
                        <a:spcBef>
                          <a:spcPts val="10"/>
                        </a:spcBef>
                      </a:pPr>
                      <a:r>
                        <a:rPr sz="2600" spc="-20" dirty="0">
                          <a:latin typeface="Cambria" panose="02040503050406030204"/>
                          <a:cs typeface="Cambria" panose="02040503050406030204"/>
                        </a:rPr>
                        <a:t>above</a:t>
                      </a:r>
                      <a:r>
                        <a:rPr sz="2600" spc="-1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2600" spc="-10" dirty="0">
                          <a:latin typeface="Cambria" panose="02040503050406030204"/>
                          <a:cs typeface="Cambria" panose="02040503050406030204"/>
                        </a:rPr>
                        <a:t>the</a:t>
                      </a:r>
                      <a:r>
                        <a:rPr sz="2600" spc="-5" dirty="0">
                          <a:latin typeface="Cambria" panose="02040503050406030204"/>
                          <a:cs typeface="Cambria" panose="02040503050406030204"/>
                        </a:rPr>
                        <a:t> main</a:t>
                      </a:r>
                      <a:r>
                        <a:rPr sz="26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2600" spc="-5" dirty="0">
                          <a:latin typeface="Cambria" panose="02040503050406030204"/>
                          <a:cs typeface="Cambria" panose="02040503050406030204"/>
                        </a:rPr>
                        <a:t>diagonal</a:t>
                      </a:r>
                      <a:r>
                        <a:rPr sz="26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2600" spc="-15" dirty="0">
                          <a:latin typeface="Cambria" panose="02040503050406030204"/>
                          <a:cs typeface="Cambria" panose="02040503050406030204"/>
                        </a:rPr>
                        <a:t>are</a:t>
                      </a:r>
                      <a:r>
                        <a:rPr sz="2600" spc="-1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2600" spc="-15" dirty="0">
                          <a:latin typeface="Cambria" panose="02040503050406030204"/>
                          <a:cs typeface="Cambria" panose="02040503050406030204"/>
                        </a:rPr>
                        <a:t>zero. </a:t>
                      </a:r>
                      <a:r>
                        <a:rPr sz="2600" spc="-56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2600" spc="-35" dirty="0">
                          <a:latin typeface="Cambria" panose="02040503050406030204"/>
                          <a:cs typeface="Cambria" panose="02040503050406030204"/>
                        </a:rPr>
                        <a:t>Similarly,</a:t>
                      </a:r>
                      <a:r>
                        <a:rPr sz="2600" spc="7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2600" dirty="0">
                          <a:latin typeface="Cambria" panose="02040503050406030204"/>
                          <a:cs typeface="Cambria" panose="02040503050406030204"/>
                        </a:rPr>
                        <a:t>a</a:t>
                      </a:r>
                      <a:r>
                        <a:rPr sz="2600" spc="6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2600" spc="-10" dirty="0">
                          <a:latin typeface="Cambria" panose="02040503050406030204"/>
                          <a:cs typeface="Cambria" panose="02040503050406030204"/>
                        </a:rPr>
                        <a:t>square</a:t>
                      </a:r>
                      <a:r>
                        <a:rPr sz="2600" spc="5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2600" spc="-5" dirty="0">
                          <a:latin typeface="Cambria" panose="02040503050406030204"/>
                          <a:cs typeface="Cambria" panose="02040503050406030204"/>
                        </a:rPr>
                        <a:t>matrix</a:t>
                      </a:r>
                      <a:r>
                        <a:rPr sz="2600" spc="6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2600" spc="-5" dirty="0">
                          <a:latin typeface="Cambria" panose="02040503050406030204"/>
                          <a:cs typeface="Cambria" panose="02040503050406030204"/>
                        </a:rPr>
                        <a:t>is</a:t>
                      </a:r>
                      <a:r>
                        <a:rPr sz="2600" spc="6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2600" spc="-5" dirty="0">
                          <a:latin typeface="Cambria" panose="02040503050406030204"/>
                          <a:cs typeface="Cambria" panose="02040503050406030204"/>
                        </a:rPr>
                        <a:t>called</a:t>
                      </a:r>
                      <a:r>
                        <a:rPr sz="2600" spc="6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2600" b="1" spc="-5" dirty="0">
                          <a:latin typeface="Cambria" panose="02040503050406030204"/>
                          <a:cs typeface="Cambria" panose="02040503050406030204"/>
                        </a:rPr>
                        <a:t>upper</a:t>
                      </a:r>
                      <a:endParaRPr sz="26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90805" marR="81280" algn="just">
                        <a:lnSpc>
                          <a:spcPts val="3740"/>
                        </a:lnSpc>
                        <a:spcBef>
                          <a:spcPts val="10"/>
                        </a:spcBef>
                      </a:pPr>
                      <a:r>
                        <a:rPr sz="2600" b="1" spc="-5" dirty="0">
                          <a:latin typeface="Cambria" panose="02040503050406030204"/>
                          <a:cs typeface="Cambria" panose="02040503050406030204"/>
                        </a:rPr>
                        <a:t>triangular</a:t>
                      </a:r>
                      <a:r>
                        <a:rPr sz="2600" b="1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2600" spc="-5" dirty="0">
                          <a:latin typeface="Cambria" panose="02040503050406030204"/>
                          <a:cs typeface="Cambria" panose="02040503050406030204"/>
                        </a:rPr>
                        <a:t>if</a:t>
                      </a:r>
                      <a:r>
                        <a:rPr sz="26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2600" spc="-5" dirty="0">
                          <a:latin typeface="Cambria" panose="02040503050406030204"/>
                          <a:cs typeface="Cambria" panose="02040503050406030204"/>
                        </a:rPr>
                        <a:t>all</a:t>
                      </a:r>
                      <a:r>
                        <a:rPr sz="26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2600" spc="-10" dirty="0">
                          <a:latin typeface="Cambria" panose="02040503050406030204"/>
                          <a:cs typeface="Cambria" panose="02040503050406030204"/>
                        </a:rPr>
                        <a:t>the</a:t>
                      </a:r>
                      <a:r>
                        <a:rPr sz="2600" spc="-5" dirty="0">
                          <a:latin typeface="Cambria" panose="02040503050406030204"/>
                          <a:cs typeface="Cambria" panose="02040503050406030204"/>
                        </a:rPr>
                        <a:t> entries</a:t>
                      </a:r>
                      <a:r>
                        <a:rPr sz="26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2600" spc="-5" dirty="0">
                          <a:latin typeface="Cambria" panose="02040503050406030204"/>
                          <a:cs typeface="Cambria" panose="02040503050406030204"/>
                        </a:rPr>
                        <a:t>below</a:t>
                      </a:r>
                      <a:r>
                        <a:rPr sz="26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2600" spc="-10" dirty="0">
                          <a:latin typeface="Cambria" panose="02040503050406030204"/>
                          <a:cs typeface="Cambria" panose="02040503050406030204"/>
                        </a:rPr>
                        <a:t>the </a:t>
                      </a:r>
                      <a:r>
                        <a:rPr sz="2600" spc="-5" dirty="0">
                          <a:latin typeface="Cambria" panose="02040503050406030204"/>
                          <a:cs typeface="Cambria" panose="02040503050406030204"/>
                        </a:rPr>
                        <a:t> main</a:t>
                      </a:r>
                      <a:r>
                        <a:rPr sz="2600" spc="-1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2600" spc="-5" dirty="0">
                          <a:latin typeface="Cambria" panose="02040503050406030204"/>
                          <a:cs typeface="Cambria" panose="02040503050406030204"/>
                        </a:rPr>
                        <a:t>diagonal</a:t>
                      </a:r>
                      <a:r>
                        <a:rPr sz="2600" spc="-1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2600" spc="-15" dirty="0">
                          <a:latin typeface="Cambria" panose="02040503050406030204"/>
                          <a:cs typeface="Cambria" panose="02040503050406030204"/>
                        </a:rPr>
                        <a:t>are</a:t>
                      </a:r>
                      <a:r>
                        <a:rPr sz="2600" spc="-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2600" spc="-10" dirty="0">
                          <a:latin typeface="Cambria" panose="02040503050406030204"/>
                          <a:cs typeface="Cambria" panose="02040503050406030204"/>
                        </a:rPr>
                        <a:t>zero.</a:t>
                      </a:r>
                      <a:endParaRPr sz="26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93B6D2"/>
                      </a:solidFill>
                      <a:prstDash val="solid"/>
                    </a:lnL>
                    <a:lnR w="12700">
                      <a:solidFill>
                        <a:srgbClr val="93B6D2"/>
                      </a:solidFill>
                      <a:prstDash val="solid"/>
                    </a:lnR>
                    <a:lnT w="12700">
                      <a:solidFill>
                        <a:srgbClr val="93B6D2"/>
                      </a:solidFill>
                      <a:prstDash val="solid"/>
                    </a:lnT>
                    <a:lnB w="12700">
                      <a:solidFill>
                        <a:srgbClr val="93B6D2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3B6D2"/>
                      </a:solidFill>
                      <a:prstDash val="solid"/>
                    </a:lnL>
                    <a:lnR w="12700">
                      <a:solidFill>
                        <a:srgbClr val="93B6D2"/>
                      </a:solidFill>
                      <a:prstDash val="solid"/>
                    </a:lnR>
                    <a:lnT w="12700">
                      <a:solidFill>
                        <a:srgbClr val="93B6D2"/>
                      </a:solidFill>
                      <a:prstDash val="solid"/>
                    </a:lnT>
                    <a:lnB w="12700">
                      <a:solidFill>
                        <a:srgbClr val="93B6D2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</a:tr>
              <a:tr h="2083377">
                <a:tc vMerge="1">
                  <a:tcPr marL="0" marR="0" marT="22860" marB="0">
                    <a:lnL w="12700">
                      <a:solidFill>
                        <a:srgbClr val="93B6D2"/>
                      </a:solidFill>
                      <a:prstDash val="solid"/>
                    </a:lnL>
                    <a:lnR w="12700">
                      <a:solidFill>
                        <a:srgbClr val="93B6D2"/>
                      </a:solidFill>
                      <a:prstDash val="solid"/>
                    </a:lnR>
                    <a:lnT w="12700">
                      <a:solidFill>
                        <a:srgbClr val="93B6D2"/>
                      </a:solidFill>
                      <a:prstDash val="solid"/>
                    </a:lnT>
                    <a:lnB w="12700">
                      <a:solidFill>
                        <a:srgbClr val="93B6D2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3B6D2"/>
                      </a:solidFill>
                      <a:prstDash val="solid"/>
                    </a:lnL>
                    <a:lnT w="12700">
                      <a:solidFill>
                        <a:srgbClr val="93B6D2"/>
                      </a:solidFill>
                      <a:prstDash val="solid"/>
                    </a:lnT>
                  </a:tcPr>
                </a:tc>
                <a:tc hMerge="1">
                  <a:tcPr marL="0" marR="0" marT="0" marB="0"/>
                </a:tc>
              </a:tr>
              <a:tr h="1333823">
                <a:tc gridSpan="2">
                  <a:txBody>
                    <a:bodyPr/>
                    <a:lstStyle/>
                    <a:p>
                      <a:pPr marL="82550" marR="83185" algn="just">
                        <a:lnSpc>
                          <a:spcPct val="120000"/>
                        </a:lnSpc>
                        <a:spcBef>
                          <a:spcPts val="195"/>
                        </a:spcBef>
                      </a:pPr>
                      <a:r>
                        <a:rPr sz="2200" spc="-5" dirty="0">
                          <a:latin typeface="Cambria" panose="02040503050406030204"/>
                          <a:cs typeface="Cambria" panose="02040503050406030204"/>
                        </a:rPr>
                        <a:t>Matrix</a:t>
                      </a:r>
                      <a:r>
                        <a:rPr sz="22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2200" spc="-15" dirty="0">
                          <a:latin typeface="Cambria" panose="02040503050406030204"/>
                          <a:cs typeface="Cambria" panose="02040503050406030204"/>
                        </a:rPr>
                        <a:t>where</a:t>
                      </a:r>
                      <a:r>
                        <a:rPr sz="2200" spc="-10" dirty="0">
                          <a:latin typeface="Cambria" panose="02040503050406030204"/>
                          <a:cs typeface="Cambria" panose="02040503050406030204"/>
                        </a:rPr>
                        <a:t> nonzero</a:t>
                      </a:r>
                      <a:r>
                        <a:rPr sz="2200" spc="-5" dirty="0">
                          <a:latin typeface="Cambria" panose="02040503050406030204"/>
                          <a:cs typeface="Cambria" panose="02040503050406030204"/>
                        </a:rPr>
                        <a:t> entries</a:t>
                      </a:r>
                      <a:r>
                        <a:rPr sz="2200" dirty="0">
                          <a:latin typeface="Cambria" panose="02040503050406030204"/>
                          <a:cs typeface="Cambria" panose="02040503050406030204"/>
                        </a:rPr>
                        <a:t> can</a:t>
                      </a:r>
                      <a:r>
                        <a:rPr sz="2200" spc="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2200" spc="-15" dirty="0">
                          <a:latin typeface="Cambria" panose="02040503050406030204"/>
                          <a:cs typeface="Cambria" panose="02040503050406030204"/>
                        </a:rPr>
                        <a:t>only</a:t>
                      </a:r>
                      <a:r>
                        <a:rPr sz="2200" spc="-1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2200" spc="-5" dirty="0">
                          <a:latin typeface="Cambria" panose="02040503050406030204"/>
                          <a:cs typeface="Cambria" panose="02040503050406030204"/>
                        </a:rPr>
                        <a:t>occur</a:t>
                      </a:r>
                      <a:r>
                        <a:rPr sz="2200" dirty="0">
                          <a:latin typeface="Cambria" panose="02040503050406030204"/>
                          <a:cs typeface="Cambria" panose="02040503050406030204"/>
                        </a:rPr>
                        <a:t> on</a:t>
                      </a:r>
                      <a:r>
                        <a:rPr sz="2200" spc="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2200" spc="-5" dirty="0">
                          <a:latin typeface="Cambria" panose="02040503050406030204"/>
                          <a:cs typeface="Cambria" panose="02040503050406030204"/>
                        </a:rPr>
                        <a:t>the </a:t>
                      </a:r>
                      <a:r>
                        <a:rPr sz="22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2200" spc="-5" dirty="0">
                          <a:latin typeface="Cambria" panose="02040503050406030204"/>
                          <a:cs typeface="Cambria" panose="02040503050406030204"/>
                        </a:rPr>
                        <a:t>diagonal or on elements </a:t>
                      </a:r>
                      <a:r>
                        <a:rPr sz="2200" spc="-10" dirty="0">
                          <a:latin typeface="Cambria" panose="02040503050406030204"/>
                          <a:cs typeface="Cambria" panose="02040503050406030204"/>
                        </a:rPr>
                        <a:t>immediately </a:t>
                      </a:r>
                      <a:r>
                        <a:rPr sz="2200" spc="-20" dirty="0">
                          <a:latin typeface="Cambria" panose="02040503050406030204"/>
                          <a:cs typeface="Cambria" panose="02040503050406030204"/>
                        </a:rPr>
                        <a:t>above</a:t>
                      </a:r>
                      <a:r>
                        <a:rPr sz="2200" spc="44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2200" spc="-5" dirty="0">
                          <a:latin typeface="Cambria" panose="02040503050406030204"/>
                          <a:cs typeface="Cambria" panose="02040503050406030204"/>
                        </a:rPr>
                        <a:t>or </a:t>
                      </a:r>
                      <a:r>
                        <a:rPr sz="2200" spc="-10" dirty="0">
                          <a:latin typeface="Cambria" panose="02040503050406030204"/>
                          <a:cs typeface="Cambria" panose="02040503050406030204"/>
                        </a:rPr>
                        <a:t>below </a:t>
                      </a:r>
                      <a:r>
                        <a:rPr sz="2200" spc="-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2200" spc="-10" dirty="0">
                          <a:latin typeface="Cambria" panose="02040503050406030204"/>
                          <a:cs typeface="Cambria" panose="02040503050406030204"/>
                        </a:rPr>
                        <a:t>the</a:t>
                      </a:r>
                      <a:r>
                        <a:rPr sz="2200" spc="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2200" spc="-5" dirty="0">
                          <a:latin typeface="Cambria" panose="02040503050406030204"/>
                          <a:cs typeface="Cambria" panose="02040503050406030204"/>
                        </a:rPr>
                        <a:t>diagonal</a:t>
                      </a:r>
                      <a:r>
                        <a:rPr sz="2200" spc="2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2200" spc="-5" dirty="0">
                          <a:latin typeface="Cambria" panose="02040503050406030204"/>
                          <a:cs typeface="Cambria" panose="02040503050406030204"/>
                        </a:rPr>
                        <a:t>is</a:t>
                      </a:r>
                      <a:r>
                        <a:rPr sz="2200" spc="1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2200" spc="-5" dirty="0">
                          <a:latin typeface="Cambria" panose="02040503050406030204"/>
                          <a:cs typeface="Cambria" panose="02040503050406030204"/>
                        </a:rPr>
                        <a:t>called</a:t>
                      </a:r>
                      <a:r>
                        <a:rPr sz="2200" spc="2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2200" spc="-5" dirty="0">
                          <a:latin typeface="Cambria" panose="02040503050406030204"/>
                          <a:cs typeface="Cambria" panose="02040503050406030204"/>
                        </a:rPr>
                        <a:t>a</a:t>
                      </a:r>
                      <a:r>
                        <a:rPr sz="22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2200" b="1" spc="-10" dirty="0">
                          <a:latin typeface="Cambria" panose="02040503050406030204"/>
                          <a:cs typeface="Cambria" panose="02040503050406030204"/>
                        </a:rPr>
                        <a:t>tridiagonal</a:t>
                      </a:r>
                      <a:r>
                        <a:rPr sz="2200" b="1" spc="2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2200" b="1" spc="-10" dirty="0">
                          <a:latin typeface="Cambria" panose="02040503050406030204"/>
                          <a:cs typeface="Cambria" panose="02040503050406030204"/>
                        </a:rPr>
                        <a:t>matrix</a:t>
                      </a:r>
                      <a:endParaRPr sz="22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93B6D2"/>
                      </a:solidFill>
                      <a:prstDash val="solid"/>
                    </a:lnL>
                    <a:lnR w="12700">
                      <a:solidFill>
                        <a:srgbClr val="93B6D2"/>
                      </a:solidFill>
                      <a:prstDash val="solid"/>
                    </a:lnR>
                    <a:lnT w="12700">
                      <a:solidFill>
                        <a:srgbClr val="93B6D2"/>
                      </a:solidFill>
                      <a:prstDash val="solid"/>
                    </a:lnT>
                    <a:lnB w="12700">
                      <a:solidFill>
                        <a:srgbClr val="93B6D2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93B6D2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2000" y="5067099"/>
            <a:ext cx="1890888" cy="119235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64275" y="1651000"/>
            <a:ext cx="2743200" cy="12192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30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50" dirty="0"/>
              <a:t>S</a:t>
            </a:r>
            <a:r>
              <a:rPr spc="-75" dirty="0"/>
              <a:t>c</a:t>
            </a:r>
            <a:r>
              <a:rPr spc="-120" dirty="0"/>
              <a:t>h</a:t>
            </a:r>
            <a:r>
              <a:rPr spc="-105" dirty="0"/>
              <a:t>oo</a:t>
            </a:r>
            <a:r>
              <a:rPr spc="-85" dirty="0"/>
              <a:t>l</a:t>
            </a:r>
            <a:r>
              <a:rPr spc="-60" dirty="0"/>
              <a:t> </a:t>
            </a:r>
            <a:r>
              <a:rPr spc="-70" dirty="0"/>
              <a:t>of</a:t>
            </a:r>
            <a:r>
              <a:rPr spc="-50" dirty="0"/>
              <a:t> </a:t>
            </a:r>
            <a:r>
              <a:rPr spc="-45" dirty="0"/>
              <a:t>C</a:t>
            </a:r>
            <a:r>
              <a:rPr spc="-90" dirty="0"/>
              <a:t>o</a:t>
            </a:r>
            <a:r>
              <a:rPr spc="-155" dirty="0"/>
              <a:t>m</a:t>
            </a:r>
            <a:r>
              <a:rPr spc="-105" dirty="0"/>
              <a:t>p</a:t>
            </a:r>
            <a:r>
              <a:rPr spc="-130" dirty="0"/>
              <a:t>u</a:t>
            </a:r>
            <a:r>
              <a:rPr spc="-105" dirty="0"/>
              <a:t>t</a:t>
            </a:r>
            <a:r>
              <a:rPr spc="-114" dirty="0"/>
              <a:t>e</a:t>
            </a:r>
            <a:r>
              <a:rPr spc="-110" dirty="0"/>
              <a:t>r</a:t>
            </a:r>
            <a:r>
              <a:rPr spc="-90" dirty="0"/>
              <a:t> </a:t>
            </a:r>
            <a:r>
              <a:rPr spc="-60" dirty="0"/>
              <a:t>E</a:t>
            </a:r>
            <a:r>
              <a:rPr spc="-80" dirty="0"/>
              <a:t>n</a:t>
            </a:r>
            <a:r>
              <a:rPr spc="-95" dirty="0"/>
              <a:t>g</a:t>
            </a:r>
            <a:r>
              <a:rPr spc="-75" dirty="0"/>
              <a:t>i</a:t>
            </a:r>
            <a:r>
              <a:rPr spc="-135" dirty="0"/>
              <a:t>n</a:t>
            </a:r>
            <a:r>
              <a:rPr spc="-130" dirty="0"/>
              <a:t>e</a:t>
            </a:r>
            <a:r>
              <a:rPr spc="-114" dirty="0"/>
              <a:t>e</a:t>
            </a:r>
            <a:r>
              <a:rPr spc="-135" dirty="0"/>
              <a:t>r</a:t>
            </a:r>
            <a:r>
              <a:rPr spc="-100" dirty="0"/>
              <a:t>i</a:t>
            </a:r>
            <a:r>
              <a:rPr spc="-135" dirty="0"/>
              <a:t>n</a:t>
            </a:r>
            <a:r>
              <a:rPr spc="-60" dirty="0"/>
              <a:t>g</a:t>
            </a:r>
            <a:endParaRPr spc="-6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6200" y="381000"/>
            <a:ext cx="5080635" cy="606234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3"/>
          </p:nvPr>
        </p:nvPicPr>
        <p:blipFill>
          <a:blip r:embed="rId2"/>
          <a:stretch>
            <a:fillRect/>
          </a:stretch>
        </p:blipFill>
        <p:spPr>
          <a:xfrm>
            <a:off x="4498340" y="2819400"/>
            <a:ext cx="4645660" cy="397383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36" y="369773"/>
            <a:ext cx="321881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10" dirty="0">
                <a:solidFill>
                  <a:srgbClr val="000000"/>
                </a:solidFill>
              </a:rPr>
              <a:t>Assignments</a:t>
            </a:r>
            <a:endParaRPr sz="43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153400" y="537044"/>
            <a:ext cx="928395" cy="68215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568342" y="1508125"/>
          <a:ext cx="4436109" cy="22307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3155"/>
                <a:gridCol w="3298190"/>
              </a:tblGrid>
              <a:tr h="346862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i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As</a:t>
                      </a:r>
                      <a:r>
                        <a:rPr sz="1400" i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si</a:t>
                      </a:r>
                      <a:r>
                        <a:rPr sz="1400" i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g</a:t>
                      </a:r>
                      <a:r>
                        <a:rPr sz="1400" i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nmen</a:t>
                      </a:r>
                      <a:r>
                        <a:rPr sz="1400" i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1400" i="1" spc="-4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i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8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826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93B6D2"/>
                      </a:solidFill>
                      <a:prstDash val="solid"/>
                    </a:lnB>
                    <a:solidFill>
                      <a:srgbClr val="DD80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93B6D2"/>
                      </a:solidFill>
                      <a:prstDash val="solid"/>
                    </a:lnB>
                  </a:tcPr>
                </a:tc>
              </a:tr>
              <a:tr h="1865122">
                <a:tc gridSpan="2">
                  <a:txBody>
                    <a:bodyPr/>
                    <a:lstStyle/>
                    <a:p>
                      <a:pPr marL="92075" marR="83185">
                        <a:lnSpc>
                          <a:spcPct val="120000"/>
                        </a:lnSpc>
                        <a:spcBef>
                          <a:spcPts val="105"/>
                        </a:spcBef>
                        <a:tabLst>
                          <a:tab pos="723900" algn="l"/>
                          <a:tab pos="1080770" algn="l"/>
                          <a:tab pos="2080895" algn="l"/>
                          <a:tab pos="2399030" algn="l"/>
                          <a:tab pos="3274695" algn="l"/>
                          <a:tab pos="3747770" algn="l"/>
                        </a:tabLst>
                      </a:pPr>
                      <a:r>
                        <a:rPr sz="1600" spc="-35" dirty="0">
                          <a:latin typeface="Cambria" panose="02040503050406030204"/>
                          <a:cs typeface="Cambria" panose="02040503050406030204"/>
                        </a:rPr>
                        <a:t>W</a:t>
                      </a:r>
                      <a:r>
                        <a:rPr sz="1600" dirty="0">
                          <a:latin typeface="Cambria" panose="02040503050406030204"/>
                          <a:cs typeface="Cambria" panose="02040503050406030204"/>
                        </a:rPr>
                        <a:t>ri</a:t>
                      </a:r>
                      <a:r>
                        <a:rPr sz="1600" spc="-15" dirty="0">
                          <a:latin typeface="Cambria" panose="02040503050406030204"/>
                          <a:cs typeface="Cambria" panose="02040503050406030204"/>
                        </a:rPr>
                        <a:t>t</a:t>
                      </a:r>
                      <a:r>
                        <a:rPr sz="1600" dirty="0">
                          <a:latin typeface="Cambria" panose="02040503050406030204"/>
                          <a:cs typeface="Cambria" panose="02040503050406030204"/>
                        </a:rPr>
                        <a:t>e</a:t>
                      </a:r>
                      <a:r>
                        <a:rPr sz="1600" dirty="0">
                          <a:latin typeface="Cambria" panose="02040503050406030204"/>
                          <a:cs typeface="Cambria" panose="02040503050406030204"/>
                        </a:rPr>
                        <a:t>	</a:t>
                      </a:r>
                      <a:r>
                        <a:rPr sz="1600" dirty="0">
                          <a:latin typeface="Cambria" panose="02040503050406030204"/>
                          <a:cs typeface="Cambria" panose="02040503050406030204"/>
                        </a:rPr>
                        <a:t>an</a:t>
                      </a:r>
                      <a:r>
                        <a:rPr sz="1600" dirty="0">
                          <a:latin typeface="Cambria" panose="02040503050406030204"/>
                          <a:cs typeface="Cambria" panose="02040503050406030204"/>
                        </a:rPr>
                        <a:t>	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alg</a:t>
                      </a:r>
                      <a:r>
                        <a:rPr sz="1600" spc="5" dirty="0">
                          <a:latin typeface="Cambria" panose="02040503050406030204"/>
                          <a:cs typeface="Cambria" panose="02040503050406030204"/>
                        </a:rPr>
                        <a:t>o</a:t>
                      </a:r>
                      <a:r>
                        <a:rPr sz="1600" spc="10" dirty="0">
                          <a:latin typeface="Cambria" panose="02040503050406030204"/>
                          <a:cs typeface="Cambria" panose="02040503050406030204"/>
                        </a:rPr>
                        <a:t>ri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th</a:t>
                      </a:r>
                      <a:r>
                        <a:rPr sz="1600" dirty="0">
                          <a:latin typeface="Cambria" panose="02040503050406030204"/>
                          <a:cs typeface="Cambria" panose="02040503050406030204"/>
                        </a:rPr>
                        <a:t>m</a:t>
                      </a:r>
                      <a:r>
                        <a:rPr sz="1600" dirty="0">
                          <a:latin typeface="Cambria" panose="02040503050406030204"/>
                          <a:cs typeface="Cambria" panose="02040503050406030204"/>
                        </a:rPr>
                        <a:t>	</a:t>
                      </a:r>
                      <a:r>
                        <a:rPr sz="1600" spc="-15" dirty="0">
                          <a:latin typeface="Cambria" panose="02040503050406030204"/>
                          <a:cs typeface="Cambria" panose="02040503050406030204"/>
                        </a:rPr>
                        <a:t>t</a:t>
                      </a:r>
                      <a:r>
                        <a:rPr sz="1600" dirty="0">
                          <a:latin typeface="Cambria" panose="02040503050406030204"/>
                          <a:cs typeface="Cambria" panose="02040503050406030204"/>
                        </a:rPr>
                        <a:t>o</a:t>
                      </a:r>
                      <a:r>
                        <a:rPr sz="1600" dirty="0">
                          <a:latin typeface="Cambria" panose="02040503050406030204"/>
                          <a:cs typeface="Cambria" panose="02040503050406030204"/>
                        </a:rPr>
                        <a:t>	</a:t>
                      </a:r>
                      <a:r>
                        <a:rPr sz="1600" spc="10" dirty="0">
                          <a:latin typeface="Cambria" panose="02040503050406030204"/>
                          <a:cs typeface="Cambria" panose="02040503050406030204"/>
                        </a:rPr>
                        <a:t>m</a:t>
                      </a:r>
                      <a:r>
                        <a:rPr sz="1600" dirty="0">
                          <a:latin typeface="Cambria" panose="02040503050406030204"/>
                          <a:cs typeface="Cambria" panose="02040503050406030204"/>
                        </a:rPr>
                        <a:t>u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lti</a:t>
                      </a:r>
                      <a:r>
                        <a:rPr sz="1600" spc="10" dirty="0">
                          <a:latin typeface="Cambria" panose="02040503050406030204"/>
                          <a:cs typeface="Cambria" panose="02040503050406030204"/>
                        </a:rPr>
                        <a:t>p</a:t>
                      </a:r>
                      <a:r>
                        <a:rPr sz="1600" spc="-40" dirty="0">
                          <a:latin typeface="Cambria" panose="02040503050406030204"/>
                          <a:cs typeface="Cambria" panose="02040503050406030204"/>
                        </a:rPr>
                        <a:t>l</a:t>
                      </a:r>
                      <a:r>
                        <a:rPr sz="1600" dirty="0">
                          <a:latin typeface="Cambria" panose="02040503050406030204"/>
                          <a:cs typeface="Cambria" panose="02040503050406030204"/>
                        </a:rPr>
                        <a:t>y</a:t>
                      </a:r>
                      <a:r>
                        <a:rPr sz="1600" dirty="0">
                          <a:latin typeface="Cambria" panose="02040503050406030204"/>
                          <a:cs typeface="Cambria" panose="02040503050406030204"/>
                        </a:rPr>
                        <a:t>	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t</a:t>
                      </a:r>
                      <a:r>
                        <a:rPr sz="1600" spc="-25" dirty="0">
                          <a:latin typeface="Cambria" panose="02040503050406030204"/>
                          <a:cs typeface="Cambria" panose="02040503050406030204"/>
                        </a:rPr>
                        <a:t>w</a:t>
                      </a:r>
                      <a:r>
                        <a:rPr sz="1600" dirty="0">
                          <a:latin typeface="Cambria" panose="02040503050406030204"/>
                          <a:cs typeface="Cambria" panose="02040503050406030204"/>
                        </a:rPr>
                        <a:t>o</a:t>
                      </a:r>
                      <a:r>
                        <a:rPr sz="1600" dirty="0">
                          <a:latin typeface="Cambria" panose="02040503050406030204"/>
                          <a:cs typeface="Cambria" panose="02040503050406030204"/>
                        </a:rPr>
                        <a:t>	</a:t>
                      </a:r>
                      <a:r>
                        <a:rPr sz="1600" dirty="0">
                          <a:latin typeface="Cambria" panose="02040503050406030204"/>
                          <a:cs typeface="Cambria" panose="02040503050406030204"/>
                        </a:rPr>
                        <a:t>s</a:t>
                      </a:r>
                      <a:r>
                        <a:rPr sz="1600" spc="5" dirty="0">
                          <a:latin typeface="Cambria" panose="02040503050406030204"/>
                          <a:cs typeface="Cambria" panose="02040503050406030204"/>
                        </a:rPr>
                        <a:t>p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a</a:t>
                      </a:r>
                      <a:r>
                        <a:rPr sz="1600" spc="10" dirty="0">
                          <a:latin typeface="Cambria" panose="02040503050406030204"/>
                          <a:cs typeface="Cambria" panose="02040503050406030204"/>
                        </a:rPr>
                        <a:t>r</a:t>
                      </a:r>
                      <a:r>
                        <a:rPr sz="1600" dirty="0">
                          <a:latin typeface="Cambria" panose="02040503050406030204"/>
                          <a:cs typeface="Cambria" panose="02040503050406030204"/>
                        </a:rPr>
                        <a:t>se 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matrices.</a:t>
                      </a:r>
                      <a:endParaRPr sz="16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88290" indent="-196850">
                        <a:lnSpc>
                          <a:spcPct val="100000"/>
                        </a:lnSpc>
                        <a:buAutoNum type="arabicPeriod"/>
                        <a:tabLst>
                          <a:tab pos="288925" algn="l"/>
                        </a:tabLst>
                      </a:pP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Start</a:t>
                      </a:r>
                      <a:endParaRPr sz="16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600" b="1" spc="-5" dirty="0">
                          <a:latin typeface="Cambria" panose="02040503050406030204"/>
                          <a:cs typeface="Cambria" panose="02040503050406030204"/>
                        </a:rPr>
                        <a:t>/*</a:t>
                      </a:r>
                      <a:r>
                        <a:rPr sz="1600" b="1" spc="-3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b="1" spc="-5" dirty="0">
                          <a:latin typeface="Cambria" panose="02040503050406030204"/>
                          <a:cs typeface="Cambria" panose="02040503050406030204"/>
                        </a:rPr>
                        <a:t>Assignment</a:t>
                      </a:r>
                      <a:r>
                        <a:rPr sz="1600" b="1" spc="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b="1" spc="-5" dirty="0">
                          <a:latin typeface="Cambria" panose="02040503050406030204"/>
                          <a:cs typeface="Cambria" panose="02040503050406030204"/>
                        </a:rPr>
                        <a:t>8</a:t>
                      </a:r>
                      <a:r>
                        <a:rPr sz="1600" b="1" spc="-1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b="1" spc="-5" dirty="0">
                          <a:latin typeface="Cambria" panose="02040503050406030204"/>
                          <a:cs typeface="Cambria" panose="02040503050406030204"/>
                        </a:rPr>
                        <a:t>steps*/</a:t>
                      </a:r>
                      <a:endParaRPr sz="16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288290" indent="-196850">
                        <a:lnSpc>
                          <a:spcPct val="100000"/>
                        </a:lnSpc>
                        <a:spcBef>
                          <a:spcPts val="385"/>
                        </a:spcBef>
                        <a:buAutoNum type="arabicPeriod" startAt="2"/>
                        <a:tabLst>
                          <a:tab pos="288925" algn="l"/>
                        </a:tabLst>
                      </a:pP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Stop</a:t>
                      </a:r>
                      <a:endParaRPr sz="16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93B6D2"/>
                      </a:solidFill>
                      <a:prstDash val="solid"/>
                    </a:lnL>
                    <a:lnR w="12700">
                      <a:solidFill>
                        <a:srgbClr val="93B6D2"/>
                      </a:solidFill>
                      <a:prstDash val="solid"/>
                    </a:lnR>
                    <a:lnT w="12700">
                      <a:solidFill>
                        <a:srgbClr val="93B6D2"/>
                      </a:solidFill>
                      <a:prstDash val="solid"/>
                    </a:lnT>
                    <a:lnB w="12700">
                      <a:solidFill>
                        <a:srgbClr val="93B6D2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79920" y="1279525"/>
          <a:ext cx="4252595" cy="2463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920"/>
                <a:gridCol w="737870"/>
                <a:gridCol w="3120390"/>
              </a:tblGrid>
              <a:tr h="240766">
                <a:tc>
                  <a:txBody>
                    <a:bodyPr/>
                    <a:lstStyle/>
                    <a:p>
                      <a:pPr>
                        <a:lnSpc>
                          <a:spcPts val="1430"/>
                        </a:lnSpc>
                      </a:pPr>
                      <a:r>
                        <a:rPr sz="1200" b="1" spc="-4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31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R w="7620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D8046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76200">
                      <a:solidFill>
                        <a:srgbClr val="FFFFFF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hMerge="1">
                  <a:tcPr marL="0" marR="0" marT="0" marB="0"/>
                </a:tc>
              </a:tr>
              <a:tr h="350799">
                <a:tc gridSpan="2"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i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As</a:t>
                      </a:r>
                      <a:r>
                        <a:rPr sz="1400" i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si</a:t>
                      </a:r>
                      <a:r>
                        <a:rPr sz="1400" i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g</a:t>
                      </a:r>
                      <a:r>
                        <a:rPr sz="1400" i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nmen</a:t>
                      </a:r>
                      <a:r>
                        <a:rPr sz="1400" i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1400" i="1" spc="-4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i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7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826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93B6D2"/>
                      </a:solidFill>
                      <a:prstDash val="solid"/>
                    </a:lnB>
                    <a:solidFill>
                      <a:srgbClr val="DD8046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93B6D2"/>
                      </a:solidFill>
                      <a:prstDash val="solid"/>
                    </a:lnB>
                  </a:tcPr>
                </a:tc>
              </a:tr>
              <a:tr h="1865122">
                <a:tc gridSpan="3">
                  <a:txBody>
                    <a:bodyPr/>
                    <a:lstStyle/>
                    <a:p>
                      <a:pPr marL="90805" marR="85090">
                        <a:lnSpc>
                          <a:spcPct val="120000"/>
                        </a:lnSpc>
                        <a:spcBef>
                          <a:spcPts val="105"/>
                        </a:spcBef>
                      </a:pPr>
                      <a:r>
                        <a:rPr sz="1600" spc="-15" dirty="0">
                          <a:latin typeface="Cambria" panose="02040503050406030204"/>
                          <a:cs typeface="Cambria" panose="02040503050406030204"/>
                        </a:rPr>
                        <a:t>Write</a:t>
                      </a:r>
                      <a:r>
                        <a:rPr sz="1600" spc="10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an</a:t>
                      </a:r>
                      <a:r>
                        <a:rPr sz="1600" spc="11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algorithm</a:t>
                      </a:r>
                      <a:r>
                        <a:rPr sz="1600" spc="11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to</a:t>
                      </a:r>
                      <a:r>
                        <a:rPr sz="1600" spc="12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add</a:t>
                      </a:r>
                      <a:r>
                        <a:rPr sz="1600" spc="11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the</a:t>
                      </a:r>
                      <a:r>
                        <a:rPr sz="1600" spc="10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dirty="0">
                          <a:latin typeface="Cambria" panose="02040503050406030204"/>
                          <a:cs typeface="Cambria" panose="02040503050406030204"/>
                        </a:rPr>
                        <a:t>originial</a:t>
                      </a:r>
                      <a:r>
                        <a:rPr sz="1600" spc="114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sparse </a:t>
                      </a:r>
                      <a:r>
                        <a:rPr sz="1600" spc="-33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matrix</a:t>
                      </a:r>
                      <a:r>
                        <a:rPr sz="1600" spc="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with</a:t>
                      </a:r>
                      <a:r>
                        <a:rPr sz="1600" spc="1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the</a:t>
                      </a:r>
                      <a:r>
                        <a:rPr sz="1600" spc="-1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transpose</a:t>
                      </a:r>
                      <a:r>
                        <a:rPr sz="1600" spc="1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of</a:t>
                      </a: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 the</a:t>
                      </a:r>
                      <a:r>
                        <a:rPr sz="160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same</a:t>
                      </a:r>
                      <a:r>
                        <a:rPr sz="1600" spc="10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spc="-5" dirty="0">
                          <a:latin typeface="Cambria" panose="02040503050406030204"/>
                          <a:cs typeface="Cambria" panose="02040503050406030204"/>
                        </a:rPr>
                        <a:t>matrix.</a:t>
                      </a:r>
                      <a:endParaRPr sz="16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87655" indent="-197485">
                        <a:lnSpc>
                          <a:spcPct val="100000"/>
                        </a:lnSpc>
                        <a:buAutoNum type="arabicPeriod"/>
                        <a:tabLst>
                          <a:tab pos="288290" algn="l"/>
                        </a:tabLst>
                      </a:pP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Start</a:t>
                      </a:r>
                      <a:endParaRPr sz="16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600" b="1" spc="-5" dirty="0">
                          <a:latin typeface="Cambria" panose="02040503050406030204"/>
                          <a:cs typeface="Cambria" panose="02040503050406030204"/>
                        </a:rPr>
                        <a:t>/*</a:t>
                      </a:r>
                      <a:r>
                        <a:rPr sz="1600" b="1" spc="-2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b="1" spc="-5" dirty="0">
                          <a:latin typeface="Cambria" panose="02040503050406030204"/>
                          <a:cs typeface="Cambria" panose="02040503050406030204"/>
                        </a:rPr>
                        <a:t>Assignment</a:t>
                      </a:r>
                      <a:r>
                        <a:rPr sz="1600" b="1" spc="1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b="1" spc="-5" dirty="0">
                          <a:latin typeface="Cambria" panose="02040503050406030204"/>
                          <a:cs typeface="Cambria" panose="02040503050406030204"/>
                        </a:rPr>
                        <a:t>7 </a:t>
                      </a:r>
                      <a:r>
                        <a:rPr sz="1600" b="1" spc="-10" dirty="0">
                          <a:latin typeface="Cambria" panose="02040503050406030204"/>
                          <a:cs typeface="Cambria" panose="02040503050406030204"/>
                        </a:rPr>
                        <a:t>steps</a:t>
                      </a:r>
                      <a:r>
                        <a:rPr sz="1600" b="1" spc="-5" dirty="0"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600" b="1" spc="-10" dirty="0">
                          <a:latin typeface="Cambria" panose="02040503050406030204"/>
                          <a:cs typeface="Cambria" panose="02040503050406030204"/>
                        </a:rPr>
                        <a:t>*/</a:t>
                      </a:r>
                      <a:endParaRPr sz="16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287655" indent="-197485">
                        <a:lnSpc>
                          <a:spcPct val="100000"/>
                        </a:lnSpc>
                        <a:spcBef>
                          <a:spcPts val="385"/>
                        </a:spcBef>
                        <a:buAutoNum type="arabicPeriod" startAt="2"/>
                        <a:tabLst>
                          <a:tab pos="288290" algn="l"/>
                        </a:tabLst>
                      </a:pPr>
                      <a:r>
                        <a:rPr sz="1600" spc="-10" dirty="0">
                          <a:latin typeface="Cambria" panose="02040503050406030204"/>
                          <a:cs typeface="Cambria" panose="02040503050406030204"/>
                        </a:rPr>
                        <a:t>Stop</a:t>
                      </a:r>
                      <a:endParaRPr sz="16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93B6D2"/>
                      </a:solidFill>
                      <a:prstDash val="solid"/>
                    </a:lnL>
                    <a:lnR w="12700">
                      <a:solidFill>
                        <a:srgbClr val="93B6D2"/>
                      </a:solidFill>
                      <a:prstDash val="solid"/>
                    </a:lnR>
                    <a:lnT w="12700">
                      <a:solidFill>
                        <a:srgbClr val="93B6D2"/>
                      </a:solidFill>
                      <a:prstDash val="solid"/>
                    </a:lnT>
                    <a:lnB w="12700">
                      <a:solidFill>
                        <a:srgbClr val="93B6D2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86270" y="4153280"/>
            <a:ext cx="4343400" cy="1865630"/>
          </a:xfrm>
          <a:prstGeom prst="rect">
            <a:avLst/>
          </a:prstGeom>
          <a:ln w="12700">
            <a:solidFill>
              <a:srgbClr val="93B6D2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90805" marR="84455" lvl="1">
              <a:lnSpc>
                <a:spcPct val="120000"/>
              </a:lnSpc>
              <a:spcBef>
                <a:spcPts val="110"/>
              </a:spcBef>
              <a:buAutoNum type="arabicPeriod"/>
              <a:tabLst>
                <a:tab pos="477520" algn="l"/>
              </a:tabLst>
            </a:pPr>
            <a:r>
              <a:rPr sz="1600" spc="-5" dirty="0">
                <a:latin typeface="Cambria" panose="02040503050406030204"/>
                <a:cs typeface="Cambria" panose="02040503050406030204"/>
              </a:rPr>
              <a:t>Design</a:t>
            </a:r>
            <a:r>
              <a:rPr sz="1600" spc="254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an</a:t>
            </a:r>
            <a:r>
              <a:rPr sz="1600" spc="254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efficient</a:t>
            </a:r>
            <a:r>
              <a:rPr sz="1600" spc="26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data</a:t>
            </a:r>
            <a:r>
              <a:rPr sz="1600" spc="27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structure</a:t>
            </a:r>
            <a:r>
              <a:rPr sz="1600" spc="26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to</a:t>
            </a:r>
            <a:r>
              <a:rPr sz="1600" spc="26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store </a:t>
            </a:r>
            <a:r>
              <a:rPr sz="1600" spc="-33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data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15" dirty="0">
                <a:latin typeface="Cambria" panose="02040503050406030204"/>
                <a:cs typeface="Cambria" panose="02040503050406030204"/>
              </a:rPr>
              <a:t>for</a:t>
            </a:r>
            <a:r>
              <a:rPr sz="16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lower</a:t>
            </a:r>
            <a:r>
              <a:rPr sz="16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and</a:t>
            </a:r>
            <a:r>
              <a:rPr sz="16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upper</a:t>
            </a:r>
            <a:r>
              <a:rPr sz="16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triangular</a:t>
            </a:r>
            <a:r>
              <a:rPr sz="1600" spc="3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matrix.</a:t>
            </a:r>
            <a:endParaRPr sz="1600">
              <a:latin typeface="Cambria" panose="02040503050406030204"/>
              <a:cs typeface="Cambria" panose="02040503050406030204"/>
            </a:endParaRPr>
          </a:p>
          <a:p>
            <a:pPr lvl="1">
              <a:lnSpc>
                <a:spcPct val="100000"/>
              </a:lnSpc>
              <a:buFont typeface="Cambria" panose="02040503050406030204"/>
              <a:buAutoNum type="arabicPeriod"/>
            </a:pPr>
            <a:endParaRPr sz="1800">
              <a:latin typeface="Cambria" panose="02040503050406030204"/>
              <a:cs typeface="Cambria" panose="02040503050406030204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mbria" panose="02040503050406030204"/>
              <a:buAutoNum type="arabicPeriod"/>
            </a:pPr>
            <a:endParaRPr sz="2100">
              <a:latin typeface="Cambria" panose="02040503050406030204"/>
              <a:cs typeface="Cambria" panose="02040503050406030204"/>
            </a:endParaRPr>
          </a:p>
          <a:p>
            <a:pPr marL="90805" marR="84455" lvl="1">
              <a:lnSpc>
                <a:spcPct val="120000"/>
              </a:lnSpc>
              <a:buAutoNum type="arabicPeriod"/>
              <a:tabLst>
                <a:tab pos="477520" algn="l"/>
              </a:tabLst>
            </a:pPr>
            <a:r>
              <a:rPr sz="1600" spc="-5" dirty="0">
                <a:latin typeface="Cambria" panose="02040503050406030204"/>
                <a:cs typeface="Cambria" panose="02040503050406030204"/>
              </a:rPr>
              <a:t>Design</a:t>
            </a:r>
            <a:r>
              <a:rPr sz="1600" spc="254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an</a:t>
            </a:r>
            <a:r>
              <a:rPr sz="1600" spc="254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efficient</a:t>
            </a:r>
            <a:r>
              <a:rPr sz="1600" spc="26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data</a:t>
            </a:r>
            <a:r>
              <a:rPr sz="1600" spc="27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structure</a:t>
            </a:r>
            <a:r>
              <a:rPr sz="1600" spc="26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to</a:t>
            </a:r>
            <a:r>
              <a:rPr sz="1600" spc="26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store </a:t>
            </a:r>
            <a:r>
              <a:rPr sz="1600" spc="-33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data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15" dirty="0">
                <a:latin typeface="Cambria" panose="02040503050406030204"/>
                <a:cs typeface="Cambria" panose="02040503050406030204"/>
              </a:rPr>
              <a:t>for</a:t>
            </a:r>
            <a:r>
              <a:rPr sz="16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tri-diagonal</a:t>
            </a:r>
            <a:r>
              <a:rPr sz="1600" spc="3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matrix.</a:t>
            </a:r>
            <a:endParaRPr sz="16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99559" y="4148683"/>
            <a:ext cx="4343400" cy="1865630"/>
          </a:xfrm>
          <a:custGeom>
            <a:avLst/>
            <a:gdLst/>
            <a:ahLst/>
            <a:cxnLst/>
            <a:rect l="l" t="t" r="r" b="b"/>
            <a:pathLst>
              <a:path w="4343400" h="1865629">
                <a:moveTo>
                  <a:pt x="0" y="1865122"/>
                </a:moveTo>
                <a:lnTo>
                  <a:pt x="4343400" y="1865122"/>
                </a:lnTo>
                <a:lnTo>
                  <a:pt x="4343400" y="0"/>
                </a:lnTo>
                <a:lnTo>
                  <a:pt x="0" y="0"/>
                </a:lnTo>
                <a:lnTo>
                  <a:pt x="0" y="1865122"/>
                </a:lnTo>
                <a:close/>
              </a:path>
            </a:pathLst>
          </a:custGeom>
          <a:ln w="12699">
            <a:solidFill>
              <a:srgbClr val="93B6D2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691760" y="4150004"/>
            <a:ext cx="4172585" cy="61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20000"/>
              </a:lnSpc>
              <a:spcBef>
                <a:spcPts val="100"/>
              </a:spcBef>
              <a:tabLst>
                <a:tab pos="767715" algn="l"/>
                <a:tab pos="1159510" algn="l"/>
                <a:tab pos="2193290" algn="l"/>
                <a:tab pos="2546350" algn="l"/>
                <a:tab pos="3382010" algn="l"/>
                <a:tab pos="3658870" algn="l"/>
              </a:tabLst>
            </a:pPr>
            <a:r>
              <a:rPr sz="1600" spc="-5" dirty="0">
                <a:latin typeface="Cambria" panose="02040503050406030204"/>
                <a:cs typeface="Cambria" panose="02040503050406030204"/>
              </a:rPr>
              <a:t>Design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	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an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	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alg</a:t>
            </a:r>
            <a:r>
              <a:rPr sz="1600" spc="10" dirty="0">
                <a:latin typeface="Cambria" panose="02040503050406030204"/>
                <a:cs typeface="Cambria" panose="02040503050406030204"/>
              </a:rPr>
              <a:t>o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rit</a:t>
            </a:r>
            <a:r>
              <a:rPr sz="1600" dirty="0">
                <a:latin typeface="Cambria" panose="02040503050406030204"/>
                <a:cs typeface="Cambria" panose="02040503050406030204"/>
              </a:rPr>
              <a:t>h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m</a:t>
            </a:r>
            <a:r>
              <a:rPr sz="1600" dirty="0">
                <a:latin typeface="Cambria" panose="02040503050406030204"/>
                <a:cs typeface="Cambria" panose="02040503050406030204"/>
              </a:rPr>
              <a:t>	</a:t>
            </a:r>
            <a:r>
              <a:rPr sz="1600" spc="-20" dirty="0">
                <a:latin typeface="Cambria" panose="02040503050406030204"/>
                <a:cs typeface="Cambria" panose="02040503050406030204"/>
              </a:rPr>
              <a:t>t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o</a:t>
            </a:r>
            <a:r>
              <a:rPr sz="1600" dirty="0">
                <a:latin typeface="Cambria" panose="02040503050406030204"/>
                <a:cs typeface="Cambria" panose="02040503050406030204"/>
              </a:rPr>
              <a:t>	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c</a:t>
            </a:r>
            <a:r>
              <a:rPr sz="1600" dirty="0">
                <a:latin typeface="Cambria" panose="02040503050406030204"/>
                <a:cs typeface="Cambria" panose="02040503050406030204"/>
              </a:rPr>
              <a:t>o</a:t>
            </a:r>
            <a:r>
              <a:rPr sz="1600" spc="-45" dirty="0">
                <a:latin typeface="Cambria" panose="02040503050406030204"/>
                <a:cs typeface="Cambria" panose="02040503050406030204"/>
              </a:rPr>
              <a:t>nv</a:t>
            </a:r>
            <a:r>
              <a:rPr sz="1600" spc="5" dirty="0">
                <a:latin typeface="Cambria" panose="02040503050406030204"/>
                <a:cs typeface="Cambria" panose="02040503050406030204"/>
              </a:rPr>
              <a:t>e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rt</a:t>
            </a:r>
            <a:r>
              <a:rPr sz="1600" dirty="0">
                <a:latin typeface="Cambria" panose="02040503050406030204"/>
                <a:cs typeface="Cambria" panose="02040503050406030204"/>
              </a:rPr>
              <a:t>	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a</a:t>
            </a:r>
            <a:r>
              <a:rPr sz="1600" dirty="0">
                <a:latin typeface="Cambria" panose="02040503050406030204"/>
                <a:cs typeface="Cambria" panose="02040503050406030204"/>
              </a:rPr>
              <a:t>	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lo</a:t>
            </a:r>
            <a:r>
              <a:rPr sz="1600" spc="-25" dirty="0">
                <a:latin typeface="Cambria" panose="02040503050406030204"/>
                <a:cs typeface="Cambria" panose="02040503050406030204"/>
              </a:rPr>
              <a:t>w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er 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triangular</a:t>
            </a:r>
            <a:r>
              <a:rPr sz="1600" spc="2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matrix</a:t>
            </a:r>
            <a:r>
              <a:rPr sz="1600" spc="2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to</a:t>
            </a:r>
            <a:r>
              <a:rPr sz="160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upper</a:t>
            </a:r>
            <a:r>
              <a:rPr sz="16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triangular</a:t>
            </a:r>
            <a:r>
              <a:rPr sz="1600" spc="3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matrix.</a:t>
            </a:r>
            <a:endParaRPr sz="16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91760" y="5027764"/>
            <a:ext cx="2404745" cy="9036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96215" indent="-196850">
              <a:lnSpc>
                <a:spcPct val="100000"/>
              </a:lnSpc>
              <a:spcBef>
                <a:spcPts val="485"/>
              </a:spcBef>
              <a:buAutoNum type="arabicPeriod"/>
              <a:tabLst>
                <a:tab pos="196850" algn="l"/>
              </a:tabLst>
            </a:pPr>
            <a:r>
              <a:rPr sz="1600" spc="-10" dirty="0">
                <a:latin typeface="Cambria" panose="02040503050406030204"/>
                <a:cs typeface="Cambria" panose="02040503050406030204"/>
              </a:rPr>
              <a:t>Start</a:t>
            </a:r>
            <a:endParaRPr sz="1600">
              <a:latin typeface="Cambria" panose="02040503050406030204"/>
              <a:cs typeface="Cambria" panose="02040503050406030204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latin typeface="Cambria" panose="02040503050406030204"/>
                <a:cs typeface="Cambria" panose="02040503050406030204"/>
              </a:rPr>
              <a:t>/*</a:t>
            </a:r>
            <a:r>
              <a:rPr sz="1600" b="1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b="1" spc="-5" dirty="0">
                <a:latin typeface="Cambria" panose="02040503050406030204"/>
                <a:cs typeface="Cambria" panose="02040503050406030204"/>
              </a:rPr>
              <a:t>Assignment</a:t>
            </a:r>
            <a:r>
              <a:rPr sz="1600" b="1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b="1" spc="-5" dirty="0">
                <a:latin typeface="Cambria" panose="02040503050406030204"/>
                <a:cs typeface="Cambria" panose="02040503050406030204"/>
              </a:rPr>
              <a:t>10 </a:t>
            </a:r>
            <a:r>
              <a:rPr sz="1600" b="1" spc="-10" dirty="0">
                <a:latin typeface="Cambria" panose="02040503050406030204"/>
                <a:cs typeface="Cambria" panose="02040503050406030204"/>
              </a:rPr>
              <a:t>steps */</a:t>
            </a:r>
            <a:endParaRPr sz="1600">
              <a:latin typeface="Cambria" panose="02040503050406030204"/>
              <a:cs typeface="Cambria" panose="02040503050406030204"/>
            </a:endParaRPr>
          </a:p>
          <a:p>
            <a:pPr marL="196215" indent="-196850">
              <a:lnSpc>
                <a:spcPct val="100000"/>
              </a:lnSpc>
              <a:spcBef>
                <a:spcPts val="385"/>
              </a:spcBef>
              <a:buAutoNum type="arabicPeriod" startAt="2"/>
              <a:tabLst>
                <a:tab pos="196850" algn="l"/>
              </a:tabLst>
            </a:pPr>
            <a:r>
              <a:rPr sz="1600" spc="-10" dirty="0">
                <a:latin typeface="Cambria" panose="02040503050406030204"/>
                <a:cs typeface="Cambria" panose="02040503050406030204"/>
              </a:rPr>
              <a:t>Stop</a:t>
            </a:r>
            <a:endParaRPr sz="16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3200" y="3808552"/>
            <a:ext cx="1104900" cy="307975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361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5"/>
              </a:spcBef>
            </a:pPr>
            <a:r>
              <a:rPr sz="1400" i="1" spc="-1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1400" i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si</a:t>
            </a:r>
            <a:r>
              <a:rPr sz="1400" i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400" i="1" spc="-1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nmen</a:t>
            </a:r>
            <a:r>
              <a:rPr sz="1400" i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400" i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9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99559" y="3799408"/>
            <a:ext cx="1204595" cy="343535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3619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5"/>
              </a:spcBef>
            </a:pPr>
            <a:r>
              <a:rPr sz="1400" i="1" spc="-1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1400" i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si</a:t>
            </a:r>
            <a:r>
              <a:rPr sz="1400" i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400" i="1" spc="-1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nmen</a:t>
            </a:r>
            <a:r>
              <a:rPr sz="1400" i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400" i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10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7400" y="244602"/>
            <a:ext cx="1543050" cy="1000125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50" dirty="0"/>
              <a:t>S</a:t>
            </a:r>
            <a:r>
              <a:rPr spc="-75" dirty="0"/>
              <a:t>c</a:t>
            </a:r>
            <a:r>
              <a:rPr spc="-120" dirty="0"/>
              <a:t>h</a:t>
            </a:r>
            <a:r>
              <a:rPr spc="-105" dirty="0"/>
              <a:t>oo</a:t>
            </a:r>
            <a:r>
              <a:rPr spc="-85" dirty="0"/>
              <a:t>l</a:t>
            </a:r>
            <a:r>
              <a:rPr spc="-60" dirty="0"/>
              <a:t> </a:t>
            </a:r>
            <a:r>
              <a:rPr spc="-70" dirty="0"/>
              <a:t>of</a:t>
            </a:r>
            <a:r>
              <a:rPr spc="-50" dirty="0"/>
              <a:t> </a:t>
            </a:r>
            <a:r>
              <a:rPr spc="-45" dirty="0"/>
              <a:t>C</a:t>
            </a:r>
            <a:r>
              <a:rPr spc="-90" dirty="0"/>
              <a:t>o</a:t>
            </a:r>
            <a:r>
              <a:rPr spc="-155" dirty="0"/>
              <a:t>m</a:t>
            </a:r>
            <a:r>
              <a:rPr spc="-105" dirty="0"/>
              <a:t>p</a:t>
            </a:r>
            <a:r>
              <a:rPr spc="-130" dirty="0"/>
              <a:t>u</a:t>
            </a:r>
            <a:r>
              <a:rPr spc="-105" dirty="0"/>
              <a:t>t</a:t>
            </a:r>
            <a:r>
              <a:rPr spc="-114" dirty="0"/>
              <a:t>e</a:t>
            </a:r>
            <a:r>
              <a:rPr spc="-110" dirty="0"/>
              <a:t>r</a:t>
            </a:r>
            <a:r>
              <a:rPr spc="-90" dirty="0"/>
              <a:t> </a:t>
            </a:r>
            <a:r>
              <a:rPr spc="-60" dirty="0"/>
              <a:t>E</a:t>
            </a:r>
            <a:r>
              <a:rPr spc="-80" dirty="0"/>
              <a:t>n</a:t>
            </a:r>
            <a:r>
              <a:rPr spc="-95" dirty="0"/>
              <a:t>g</a:t>
            </a:r>
            <a:r>
              <a:rPr spc="-75" dirty="0"/>
              <a:t>i</a:t>
            </a:r>
            <a:r>
              <a:rPr spc="-135" dirty="0"/>
              <a:t>n</a:t>
            </a:r>
            <a:r>
              <a:rPr spc="-130" dirty="0"/>
              <a:t>e</a:t>
            </a:r>
            <a:r>
              <a:rPr spc="-114" dirty="0"/>
              <a:t>e</a:t>
            </a:r>
            <a:r>
              <a:rPr spc="-135" dirty="0"/>
              <a:t>r</a:t>
            </a:r>
            <a:r>
              <a:rPr spc="-100" dirty="0"/>
              <a:t>i</a:t>
            </a:r>
            <a:r>
              <a:rPr spc="-135" dirty="0"/>
              <a:t>n</a:t>
            </a:r>
            <a:r>
              <a:rPr spc="-60" dirty="0"/>
              <a:t>g</a:t>
            </a:r>
            <a:endParaRPr spc="-6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867400" y="244602"/>
            <a:ext cx="1543050" cy="10001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1833" y="392633"/>
            <a:ext cx="30003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0000"/>
                </a:solidFill>
              </a:rPr>
              <a:t>Assignments</a:t>
            </a:r>
            <a:endParaRPr sz="4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3400" y="537044"/>
            <a:ext cx="928395" cy="6821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03708" y="1549653"/>
            <a:ext cx="8752205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835">
              <a:lnSpc>
                <a:spcPct val="100000"/>
              </a:lnSpc>
              <a:spcBef>
                <a:spcPts val="105"/>
              </a:spcBef>
              <a:buClr>
                <a:srgbClr val="C00000"/>
              </a:buClr>
              <a:buSzPct val="90000"/>
              <a:buAutoNum type="arabicPeriod" startAt="11"/>
              <a:tabLst>
                <a:tab pos="469900" algn="l"/>
                <a:tab pos="469900" algn="l"/>
              </a:tabLst>
            </a:pPr>
            <a:r>
              <a:rPr sz="2000" spc="-15" dirty="0">
                <a:latin typeface="Cambria" panose="02040503050406030204"/>
                <a:cs typeface="Cambria" panose="02040503050406030204"/>
              </a:rPr>
              <a:t>Write</a:t>
            </a:r>
            <a:r>
              <a:rPr sz="200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an</a:t>
            </a:r>
            <a:r>
              <a:rPr sz="2000" spc="4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algorithm</a:t>
            </a:r>
            <a:r>
              <a:rPr sz="2000" spc="4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that</a:t>
            </a:r>
            <a:r>
              <a:rPr sz="2000" spc="4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takes</a:t>
            </a:r>
            <a:r>
              <a:rPr sz="2000" spc="4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as</a:t>
            </a:r>
            <a:r>
              <a:rPr sz="2000" spc="4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input</a:t>
            </a:r>
            <a:r>
              <a:rPr sz="2000" spc="4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the</a:t>
            </a:r>
            <a:r>
              <a:rPr sz="2000" spc="3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size</a:t>
            </a:r>
            <a:r>
              <a:rPr sz="2000" spc="4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of</a:t>
            </a:r>
            <a:r>
              <a:rPr sz="2000" spc="3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the</a:t>
            </a:r>
            <a:r>
              <a:rPr sz="2000" spc="3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20" dirty="0">
                <a:latin typeface="Cambria" panose="02040503050406030204"/>
                <a:cs typeface="Cambria" panose="02040503050406030204"/>
              </a:rPr>
              <a:t>array</a:t>
            </a:r>
            <a:r>
              <a:rPr sz="2000" spc="4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and</a:t>
            </a:r>
            <a:r>
              <a:rPr sz="2000" spc="5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the</a:t>
            </a:r>
            <a:r>
              <a:rPr sz="2000" spc="3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elements </a:t>
            </a:r>
            <a:r>
              <a:rPr sz="2000" spc="-42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in</a:t>
            </a:r>
            <a:r>
              <a:rPr sz="2000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the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 array</a:t>
            </a:r>
            <a:r>
              <a:rPr sz="2000" spc="-3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and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a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particular</a:t>
            </a:r>
            <a:r>
              <a:rPr sz="2000" spc="-5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index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and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prints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the</a:t>
            </a:r>
            <a:r>
              <a:rPr sz="2000" spc="-3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element </a:t>
            </a:r>
            <a:r>
              <a:rPr sz="2000" dirty="0">
                <a:latin typeface="Cambria" panose="02040503050406030204"/>
                <a:cs typeface="Cambria" panose="02040503050406030204"/>
              </a:rPr>
              <a:t>at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that</a:t>
            </a:r>
            <a:r>
              <a:rPr sz="20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index.</a:t>
            </a:r>
            <a:endParaRPr sz="2000">
              <a:latin typeface="Cambria" panose="02040503050406030204"/>
              <a:cs typeface="Cambria" panose="02040503050406030204"/>
            </a:endParaRPr>
          </a:p>
          <a:p>
            <a:pPr marL="469900" indent="-457835">
              <a:lnSpc>
                <a:spcPct val="100000"/>
              </a:lnSpc>
              <a:buClr>
                <a:srgbClr val="C00000"/>
              </a:buClr>
              <a:buSzPct val="90000"/>
              <a:buAutoNum type="arabicPeriod" startAt="11"/>
              <a:tabLst>
                <a:tab pos="469900" algn="l"/>
                <a:tab pos="469900" algn="l"/>
              </a:tabLst>
            </a:pPr>
            <a:r>
              <a:rPr sz="2000" spc="-15" dirty="0">
                <a:latin typeface="Cambria" panose="02040503050406030204"/>
                <a:cs typeface="Cambria" panose="02040503050406030204"/>
              </a:rPr>
              <a:t>Write</a:t>
            </a:r>
            <a:r>
              <a:rPr sz="2000" spc="-5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down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the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algorithm</a:t>
            </a:r>
            <a:r>
              <a:rPr sz="2000" spc="-4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to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sort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elements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by</a:t>
            </a:r>
            <a:r>
              <a:rPr sz="20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their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25" dirty="0">
                <a:latin typeface="Cambria" panose="02040503050406030204"/>
                <a:cs typeface="Cambria" panose="02040503050406030204"/>
              </a:rPr>
              <a:t>frequency.</a:t>
            </a:r>
            <a:endParaRPr sz="2000">
              <a:latin typeface="Cambria" panose="02040503050406030204"/>
              <a:cs typeface="Cambria" panose="02040503050406030204"/>
            </a:endParaRPr>
          </a:p>
          <a:p>
            <a:pPr marL="469900" indent="-457835">
              <a:lnSpc>
                <a:spcPct val="100000"/>
              </a:lnSpc>
              <a:buClr>
                <a:srgbClr val="C00000"/>
              </a:buClr>
              <a:buSzPct val="90000"/>
              <a:buAutoNum type="arabicPeriod" startAt="11"/>
              <a:tabLst>
                <a:tab pos="469900" algn="l"/>
                <a:tab pos="469900" algn="l"/>
              </a:tabLst>
            </a:pPr>
            <a:r>
              <a:rPr sz="2000" spc="-15" dirty="0">
                <a:latin typeface="Cambria" panose="02040503050406030204"/>
                <a:cs typeface="Cambria" panose="02040503050406030204"/>
              </a:rPr>
              <a:t>Write</a:t>
            </a:r>
            <a:r>
              <a:rPr sz="2000" spc="-5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down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the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 algorithm</a:t>
            </a:r>
            <a:r>
              <a:rPr sz="2000" spc="-4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to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add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 two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polynomials</a:t>
            </a:r>
            <a:r>
              <a:rPr sz="2000" spc="-3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of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single</a:t>
            </a:r>
            <a:r>
              <a:rPr sz="20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variable.</a:t>
            </a:r>
            <a:endParaRPr sz="2000">
              <a:latin typeface="Cambria" panose="02040503050406030204"/>
              <a:cs typeface="Cambria" panose="02040503050406030204"/>
            </a:endParaRPr>
          </a:p>
          <a:p>
            <a:pPr marL="469900" indent="-457835">
              <a:lnSpc>
                <a:spcPct val="100000"/>
              </a:lnSpc>
              <a:buClr>
                <a:srgbClr val="C00000"/>
              </a:buClr>
              <a:buSzPct val="90000"/>
              <a:buAutoNum type="arabicPeriod" startAt="11"/>
              <a:tabLst>
                <a:tab pos="469900" algn="l"/>
                <a:tab pos="469900" algn="l"/>
              </a:tabLst>
            </a:pPr>
            <a:r>
              <a:rPr sz="2000" spc="-15" dirty="0">
                <a:latin typeface="Cambria" panose="02040503050406030204"/>
                <a:cs typeface="Cambria" panose="02040503050406030204"/>
              </a:rPr>
              <a:t>Write</a:t>
            </a:r>
            <a:r>
              <a:rPr sz="2000" spc="-5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down </a:t>
            </a:r>
            <a:r>
              <a:rPr sz="2000" dirty="0">
                <a:latin typeface="Cambria" panose="02040503050406030204"/>
                <a:cs typeface="Cambria" panose="02040503050406030204"/>
              </a:rPr>
              <a:t>the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 algorithm</a:t>
            </a:r>
            <a:r>
              <a:rPr sz="2000" spc="-4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to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 multiply</a:t>
            </a:r>
            <a:r>
              <a:rPr sz="2000" spc="-3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two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polynomials</a:t>
            </a:r>
            <a:r>
              <a:rPr sz="2000" spc="-3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of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 two variables.</a:t>
            </a:r>
            <a:endParaRPr sz="2000">
              <a:latin typeface="Cambria" panose="02040503050406030204"/>
              <a:cs typeface="Cambria" panose="02040503050406030204"/>
            </a:endParaRPr>
          </a:p>
          <a:p>
            <a:pPr marL="469900" marR="5715" indent="-457835">
              <a:lnSpc>
                <a:spcPct val="100000"/>
              </a:lnSpc>
              <a:buClr>
                <a:srgbClr val="C00000"/>
              </a:buClr>
              <a:buSzPct val="90000"/>
              <a:buAutoNum type="arabicPeriod" startAt="11"/>
              <a:tabLst>
                <a:tab pos="469900" algn="l"/>
                <a:tab pos="469900" algn="l"/>
              </a:tabLst>
            </a:pPr>
            <a:r>
              <a:rPr sz="2000" dirty="0">
                <a:latin typeface="Cambria" panose="02040503050406030204"/>
                <a:cs typeface="Cambria" panose="02040503050406030204"/>
              </a:rPr>
              <a:t>A</a:t>
            </a:r>
            <a:r>
              <a:rPr sz="2000" spc="14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program</a:t>
            </a:r>
            <a:r>
              <a:rPr sz="2000" spc="13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P</a:t>
            </a:r>
            <a:r>
              <a:rPr sz="2000" spc="13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reads</a:t>
            </a:r>
            <a:r>
              <a:rPr sz="2000" spc="14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in</a:t>
            </a:r>
            <a:r>
              <a:rPr sz="2000" spc="14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500</a:t>
            </a:r>
            <a:r>
              <a:rPr sz="2000" spc="13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random</a:t>
            </a:r>
            <a:r>
              <a:rPr sz="2000" spc="14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integers</a:t>
            </a:r>
            <a:r>
              <a:rPr sz="2000" spc="15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in</a:t>
            </a:r>
            <a:r>
              <a:rPr sz="2000" spc="11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the</a:t>
            </a:r>
            <a:r>
              <a:rPr sz="2000" spc="14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range</a:t>
            </a:r>
            <a:r>
              <a:rPr sz="2000" spc="13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[0..100]</a:t>
            </a:r>
            <a:r>
              <a:rPr sz="2000" spc="13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presenting </a:t>
            </a:r>
            <a:r>
              <a:rPr sz="2000" spc="-42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the</a:t>
            </a:r>
            <a:r>
              <a:rPr sz="2000" spc="10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scores</a:t>
            </a:r>
            <a:r>
              <a:rPr sz="2000" spc="114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of</a:t>
            </a:r>
            <a:r>
              <a:rPr sz="2000" spc="10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500</a:t>
            </a:r>
            <a:r>
              <a:rPr sz="2000" spc="13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students.</a:t>
            </a:r>
            <a:r>
              <a:rPr sz="2000" spc="11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It</a:t>
            </a:r>
            <a:r>
              <a:rPr sz="2000" spc="114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then</a:t>
            </a:r>
            <a:r>
              <a:rPr sz="2000" spc="114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prints</a:t>
            </a:r>
            <a:r>
              <a:rPr sz="2000" spc="10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the</a:t>
            </a:r>
            <a:r>
              <a:rPr sz="2000" spc="9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frequency</a:t>
            </a:r>
            <a:r>
              <a:rPr sz="2000" spc="13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of</a:t>
            </a:r>
            <a:r>
              <a:rPr sz="2000" spc="114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each</a:t>
            </a:r>
            <a:r>
              <a:rPr sz="2000" spc="12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score</a:t>
            </a:r>
            <a:r>
              <a:rPr sz="2000" spc="12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above</a:t>
            </a:r>
            <a:endParaRPr sz="2000">
              <a:latin typeface="Cambria" panose="02040503050406030204"/>
              <a:cs typeface="Cambria" panose="02040503050406030204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mbria" panose="02040503050406030204"/>
                <a:cs typeface="Cambria" panose="02040503050406030204"/>
              </a:rPr>
              <a:t>50.</a:t>
            </a:r>
            <a:r>
              <a:rPr sz="200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What</a:t>
            </a:r>
            <a:r>
              <a:rPr sz="2000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would</a:t>
            </a:r>
            <a:r>
              <a:rPr sz="2000" spc="-3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be</a:t>
            </a:r>
            <a:r>
              <a:rPr sz="200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the</a:t>
            </a:r>
            <a:r>
              <a:rPr sz="2000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best</a:t>
            </a:r>
            <a:r>
              <a:rPr sz="20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25" dirty="0">
                <a:latin typeface="Cambria" panose="02040503050406030204"/>
                <a:cs typeface="Cambria" panose="02040503050406030204"/>
              </a:rPr>
              <a:t>way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for</a:t>
            </a:r>
            <a:r>
              <a:rPr sz="2000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P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to</a:t>
            </a:r>
            <a:r>
              <a:rPr sz="2000" spc="-3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store</a:t>
            </a:r>
            <a:r>
              <a:rPr sz="2000" spc="-3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the</a:t>
            </a:r>
            <a:r>
              <a:rPr sz="20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frequencies?</a:t>
            </a:r>
            <a:endParaRPr sz="2000">
              <a:latin typeface="Cambria" panose="02040503050406030204"/>
              <a:cs typeface="Cambria" panose="02040503050406030204"/>
            </a:endParaRPr>
          </a:p>
          <a:p>
            <a:pPr marL="469900" indent="-457835">
              <a:lnSpc>
                <a:spcPct val="100000"/>
              </a:lnSpc>
              <a:buClr>
                <a:srgbClr val="C00000"/>
              </a:buClr>
              <a:buSzPct val="90000"/>
              <a:buAutoNum type="arabicPeriod" startAt="16"/>
              <a:tabLst>
                <a:tab pos="469900" algn="l"/>
                <a:tab pos="469900" algn="l"/>
              </a:tabLst>
            </a:pPr>
            <a:r>
              <a:rPr sz="2000" spc="-15" dirty="0">
                <a:latin typeface="Cambria" panose="02040503050406030204"/>
                <a:cs typeface="Cambria" panose="02040503050406030204"/>
              </a:rPr>
              <a:t>Write</a:t>
            </a:r>
            <a:r>
              <a:rPr sz="2000" spc="-5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down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the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algorithm</a:t>
            </a:r>
            <a:r>
              <a:rPr sz="2000" spc="-4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to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delete</a:t>
            </a:r>
            <a:r>
              <a:rPr sz="2000" spc="-3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all</a:t>
            </a:r>
            <a:r>
              <a:rPr sz="20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the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vowels</a:t>
            </a:r>
            <a:r>
              <a:rPr sz="200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in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a</a:t>
            </a:r>
            <a:r>
              <a:rPr sz="20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character</a:t>
            </a:r>
            <a:r>
              <a:rPr sz="2000" spc="-3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40" dirty="0">
                <a:latin typeface="Cambria" panose="02040503050406030204"/>
                <a:cs typeface="Cambria" panose="02040503050406030204"/>
              </a:rPr>
              <a:t>array.</a:t>
            </a:r>
            <a:endParaRPr sz="2000">
              <a:latin typeface="Cambria" panose="02040503050406030204"/>
              <a:cs typeface="Cambria" panose="02040503050406030204"/>
            </a:endParaRPr>
          </a:p>
          <a:p>
            <a:pPr marL="469900" marR="5080" indent="-457835">
              <a:lnSpc>
                <a:spcPct val="100000"/>
              </a:lnSpc>
              <a:buClr>
                <a:srgbClr val="C00000"/>
              </a:buClr>
              <a:buSzPct val="90000"/>
              <a:buAutoNum type="arabicPeriod" startAt="16"/>
              <a:tabLst>
                <a:tab pos="469900" algn="l"/>
                <a:tab pos="469900" algn="l"/>
              </a:tabLst>
            </a:pPr>
            <a:r>
              <a:rPr sz="2000" spc="-15" dirty="0">
                <a:latin typeface="Cambria" panose="02040503050406030204"/>
                <a:cs typeface="Cambria" panose="02040503050406030204"/>
              </a:rPr>
              <a:t>Write</a:t>
            </a:r>
            <a:r>
              <a:rPr sz="20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down</a:t>
            </a:r>
            <a:r>
              <a:rPr sz="20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the</a:t>
            </a:r>
            <a:r>
              <a:rPr sz="20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algorithm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to</a:t>
            </a:r>
            <a:r>
              <a:rPr sz="200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print</a:t>
            </a:r>
            <a:r>
              <a:rPr sz="20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all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the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elements</a:t>
            </a:r>
            <a:r>
              <a:rPr sz="20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below</a:t>
            </a:r>
            <a:r>
              <a:rPr sz="20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the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minor diagonal </a:t>
            </a:r>
            <a:r>
              <a:rPr sz="2000" spc="-42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in</a:t>
            </a:r>
            <a:r>
              <a:rPr sz="2000" spc="-3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a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 2-D </a:t>
            </a:r>
            <a:r>
              <a:rPr sz="2000" spc="-40" dirty="0">
                <a:latin typeface="Cambria" panose="02040503050406030204"/>
                <a:cs typeface="Cambria" panose="02040503050406030204"/>
              </a:rPr>
              <a:t>array.</a:t>
            </a:r>
            <a:endParaRPr sz="2000">
              <a:latin typeface="Cambria" panose="02040503050406030204"/>
              <a:cs typeface="Cambria" panose="02040503050406030204"/>
            </a:endParaRPr>
          </a:p>
          <a:p>
            <a:pPr marL="469900" indent="-457835">
              <a:lnSpc>
                <a:spcPct val="100000"/>
              </a:lnSpc>
              <a:buClr>
                <a:srgbClr val="C00000"/>
              </a:buClr>
              <a:buSzPct val="90000"/>
              <a:buAutoNum type="arabicPeriod" startAt="16"/>
              <a:tabLst>
                <a:tab pos="469900" algn="l"/>
                <a:tab pos="469900" algn="l"/>
              </a:tabLst>
            </a:pPr>
            <a:r>
              <a:rPr sz="2000" spc="-15" dirty="0">
                <a:latin typeface="Cambria" panose="02040503050406030204"/>
                <a:cs typeface="Cambria" panose="02040503050406030204"/>
              </a:rPr>
              <a:t>Write</a:t>
            </a:r>
            <a:r>
              <a:rPr sz="2000" spc="-6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an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algorithm</a:t>
            </a:r>
            <a:r>
              <a:rPr sz="2000" spc="-4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to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find</a:t>
            </a:r>
            <a:r>
              <a:rPr sz="2000" spc="-3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a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triplet</a:t>
            </a:r>
            <a:r>
              <a:rPr sz="20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that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sum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 to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a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20" dirty="0">
                <a:latin typeface="Cambria" panose="02040503050406030204"/>
                <a:cs typeface="Cambria" panose="02040503050406030204"/>
              </a:rPr>
              <a:t>given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value</a:t>
            </a:r>
            <a:endParaRPr sz="2000">
              <a:latin typeface="Cambria" panose="02040503050406030204"/>
              <a:cs typeface="Cambria" panose="02040503050406030204"/>
            </a:endParaRPr>
          </a:p>
          <a:p>
            <a:pPr marL="469900" indent="-457835">
              <a:lnSpc>
                <a:spcPct val="100000"/>
              </a:lnSpc>
              <a:buClr>
                <a:srgbClr val="C00000"/>
              </a:buClr>
              <a:buSzPct val="90000"/>
              <a:buAutoNum type="arabicPeriod" startAt="16"/>
              <a:tabLst>
                <a:tab pos="469900" algn="l"/>
                <a:tab pos="469900" algn="l"/>
              </a:tabLst>
            </a:pPr>
            <a:r>
              <a:rPr sz="2000" spc="-20" dirty="0">
                <a:latin typeface="Cambria" panose="02040503050406030204"/>
                <a:cs typeface="Cambria" panose="02040503050406030204"/>
              </a:rPr>
              <a:t>Given</a:t>
            </a:r>
            <a:r>
              <a:rPr sz="2000" spc="21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an</a:t>
            </a:r>
            <a:r>
              <a:rPr sz="2000" spc="20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20" dirty="0">
                <a:latin typeface="Cambria" panose="02040503050406030204"/>
                <a:cs typeface="Cambria" panose="02040503050406030204"/>
              </a:rPr>
              <a:t>array</a:t>
            </a:r>
            <a:r>
              <a:rPr sz="2000" spc="229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0" dirty="0">
                <a:latin typeface="Cambria" panose="02040503050406030204"/>
                <a:cs typeface="Cambria" panose="02040503050406030204"/>
              </a:rPr>
              <a:t>arr,</a:t>
            </a:r>
            <a:r>
              <a:rPr sz="2000" spc="21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write</a:t>
            </a:r>
            <a:r>
              <a:rPr sz="2000" spc="204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an</a:t>
            </a:r>
            <a:r>
              <a:rPr sz="2000" spc="21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algorithm</a:t>
            </a:r>
            <a:r>
              <a:rPr sz="2000" spc="21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to</a:t>
            </a:r>
            <a:r>
              <a:rPr sz="2000" spc="22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find</a:t>
            </a:r>
            <a:r>
              <a:rPr sz="2000" spc="21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the</a:t>
            </a:r>
            <a:r>
              <a:rPr sz="2000" spc="21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maximum</a:t>
            </a:r>
            <a:r>
              <a:rPr sz="2000" spc="22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j</a:t>
            </a:r>
            <a:r>
              <a:rPr sz="2000" spc="21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–</a:t>
            </a:r>
            <a:r>
              <a:rPr sz="2000" spc="22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i</a:t>
            </a:r>
            <a:r>
              <a:rPr sz="2000" spc="21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such</a:t>
            </a:r>
            <a:r>
              <a:rPr sz="2000" spc="21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that</a:t>
            </a:r>
            <a:endParaRPr sz="2000">
              <a:latin typeface="Cambria" panose="02040503050406030204"/>
              <a:cs typeface="Cambria" panose="02040503050406030204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latin typeface="Cambria" panose="02040503050406030204"/>
                <a:cs typeface="Cambria" panose="02040503050406030204"/>
              </a:rPr>
              <a:t>arr[j]</a:t>
            </a:r>
            <a:r>
              <a:rPr sz="2000" spc="-3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&gt;</a:t>
            </a:r>
            <a:r>
              <a:rPr sz="2000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arr[i]</a:t>
            </a:r>
            <a:endParaRPr sz="2000">
              <a:latin typeface="Cambria" panose="02040503050406030204"/>
              <a:cs typeface="Cambria" panose="02040503050406030204"/>
            </a:endParaRPr>
          </a:p>
          <a:p>
            <a:pPr marL="469900" marR="6985" indent="-457835">
              <a:lnSpc>
                <a:spcPct val="100000"/>
              </a:lnSpc>
              <a:buClr>
                <a:srgbClr val="C00000"/>
              </a:buClr>
              <a:buSzPct val="90000"/>
              <a:buAutoNum type="arabicPeriod" startAt="20"/>
              <a:tabLst>
                <a:tab pos="469900" algn="l"/>
                <a:tab pos="469900" algn="l"/>
              </a:tabLst>
            </a:pPr>
            <a:r>
              <a:rPr sz="2000" spc="-15" dirty="0">
                <a:latin typeface="Cambria" panose="02040503050406030204"/>
                <a:cs typeface="Cambria" panose="02040503050406030204"/>
              </a:rPr>
              <a:t>Write</a:t>
            </a:r>
            <a:r>
              <a:rPr sz="2000" spc="2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an</a:t>
            </a:r>
            <a:r>
              <a:rPr sz="2000" spc="2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algorithm</a:t>
            </a:r>
            <a:r>
              <a:rPr sz="2000" spc="3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to</a:t>
            </a:r>
            <a:r>
              <a:rPr sz="2000" spc="3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replace</a:t>
            </a:r>
            <a:r>
              <a:rPr sz="2000" spc="4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every</a:t>
            </a:r>
            <a:r>
              <a:rPr sz="2000" spc="5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element</a:t>
            </a:r>
            <a:r>
              <a:rPr sz="2000" spc="3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in</a:t>
            </a:r>
            <a:r>
              <a:rPr sz="2000" spc="2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the</a:t>
            </a:r>
            <a:r>
              <a:rPr sz="2000" spc="2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20" dirty="0">
                <a:latin typeface="Cambria" panose="02040503050406030204"/>
                <a:cs typeface="Cambria" panose="02040503050406030204"/>
              </a:rPr>
              <a:t>array</a:t>
            </a:r>
            <a:r>
              <a:rPr sz="2000" spc="5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with</a:t>
            </a:r>
            <a:r>
              <a:rPr sz="2000" spc="3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the</a:t>
            </a:r>
            <a:r>
              <a:rPr sz="2000" spc="3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next </a:t>
            </a:r>
            <a:r>
              <a:rPr sz="2000" spc="-43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greatest</a:t>
            </a:r>
            <a:r>
              <a:rPr sz="2000" spc="-5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element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present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in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the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same</a:t>
            </a:r>
            <a:r>
              <a:rPr sz="2000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40" dirty="0">
                <a:latin typeface="Cambria" panose="02040503050406030204"/>
                <a:cs typeface="Cambria" panose="02040503050406030204"/>
              </a:rPr>
              <a:t>array.</a:t>
            </a:r>
            <a:endParaRPr sz="20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32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8" name="object 8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50" dirty="0"/>
              <a:t>S</a:t>
            </a:r>
            <a:r>
              <a:rPr spc="-75" dirty="0"/>
              <a:t>c</a:t>
            </a:r>
            <a:r>
              <a:rPr spc="-120" dirty="0"/>
              <a:t>h</a:t>
            </a:r>
            <a:r>
              <a:rPr spc="-105" dirty="0"/>
              <a:t>oo</a:t>
            </a:r>
            <a:r>
              <a:rPr spc="-85" dirty="0"/>
              <a:t>l</a:t>
            </a:r>
            <a:r>
              <a:rPr spc="-60" dirty="0"/>
              <a:t> </a:t>
            </a:r>
            <a:r>
              <a:rPr spc="-70" dirty="0"/>
              <a:t>of</a:t>
            </a:r>
            <a:r>
              <a:rPr spc="-50" dirty="0"/>
              <a:t> </a:t>
            </a:r>
            <a:r>
              <a:rPr spc="-45" dirty="0"/>
              <a:t>C</a:t>
            </a:r>
            <a:r>
              <a:rPr spc="-90" dirty="0"/>
              <a:t>o</a:t>
            </a:r>
            <a:r>
              <a:rPr spc="-155" dirty="0"/>
              <a:t>m</a:t>
            </a:r>
            <a:r>
              <a:rPr spc="-105" dirty="0"/>
              <a:t>p</a:t>
            </a:r>
            <a:r>
              <a:rPr spc="-130" dirty="0"/>
              <a:t>u</a:t>
            </a:r>
            <a:r>
              <a:rPr spc="-105" dirty="0"/>
              <a:t>t</a:t>
            </a:r>
            <a:r>
              <a:rPr spc="-114" dirty="0"/>
              <a:t>e</a:t>
            </a:r>
            <a:r>
              <a:rPr spc="-110" dirty="0"/>
              <a:t>r</a:t>
            </a:r>
            <a:r>
              <a:rPr spc="-90" dirty="0"/>
              <a:t> </a:t>
            </a:r>
            <a:r>
              <a:rPr spc="-60" dirty="0"/>
              <a:t>E</a:t>
            </a:r>
            <a:r>
              <a:rPr spc="-80" dirty="0"/>
              <a:t>n</a:t>
            </a:r>
            <a:r>
              <a:rPr spc="-95" dirty="0"/>
              <a:t>g</a:t>
            </a:r>
            <a:r>
              <a:rPr spc="-75" dirty="0"/>
              <a:t>i</a:t>
            </a:r>
            <a:r>
              <a:rPr spc="-135" dirty="0"/>
              <a:t>n</a:t>
            </a:r>
            <a:r>
              <a:rPr spc="-130" dirty="0"/>
              <a:t>e</a:t>
            </a:r>
            <a:r>
              <a:rPr spc="-114" dirty="0"/>
              <a:t>e</a:t>
            </a:r>
            <a:r>
              <a:rPr spc="-135" dirty="0"/>
              <a:t>r</a:t>
            </a:r>
            <a:r>
              <a:rPr spc="-100" dirty="0"/>
              <a:t>i</a:t>
            </a:r>
            <a:r>
              <a:rPr spc="-135" dirty="0"/>
              <a:t>n</a:t>
            </a:r>
            <a:r>
              <a:rPr spc="-60" dirty="0"/>
              <a:t>g</a:t>
            </a:r>
            <a:endParaRPr spc="-6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33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171825" y="2667000"/>
            <a:ext cx="2733675" cy="14859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50" dirty="0"/>
              <a:t>S</a:t>
            </a:r>
            <a:r>
              <a:rPr spc="-75" dirty="0"/>
              <a:t>c</a:t>
            </a:r>
            <a:r>
              <a:rPr spc="-120" dirty="0"/>
              <a:t>h</a:t>
            </a:r>
            <a:r>
              <a:rPr spc="-105" dirty="0"/>
              <a:t>oo</a:t>
            </a:r>
            <a:r>
              <a:rPr spc="-85" dirty="0"/>
              <a:t>l</a:t>
            </a:r>
            <a:r>
              <a:rPr spc="-60" dirty="0"/>
              <a:t> </a:t>
            </a:r>
            <a:r>
              <a:rPr spc="-70" dirty="0"/>
              <a:t>of</a:t>
            </a:r>
            <a:r>
              <a:rPr spc="-50" dirty="0"/>
              <a:t> </a:t>
            </a:r>
            <a:r>
              <a:rPr spc="-45" dirty="0"/>
              <a:t>C</a:t>
            </a:r>
            <a:r>
              <a:rPr spc="-90" dirty="0"/>
              <a:t>o</a:t>
            </a:r>
            <a:r>
              <a:rPr spc="-155" dirty="0"/>
              <a:t>m</a:t>
            </a:r>
            <a:r>
              <a:rPr spc="-105" dirty="0"/>
              <a:t>p</a:t>
            </a:r>
            <a:r>
              <a:rPr spc="-130" dirty="0"/>
              <a:t>u</a:t>
            </a:r>
            <a:r>
              <a:rPr spc="-105" dirty="0"/>
              <a:t>t</a:t>
            </a:r>
            <a:r>
              <a:rPr spc="-114" dirty="0"/>
              <a:t>e</a:t>
            </a:r>
            <a:r>
              <a:rPr spc="-110" dirty="0"/>
              <a:t>r</a:t>
            </a:r>
            <a:r>
              <a:rPr spc="-90" dirty="0"/>
              <a:t> </a:t>
            </a:r>
            <a:r>
              <a:rPr spc="-60" dirty="0"/>
              <a:t>E</a:t>
            </a:r>
            <a:r>
              <a:rPr spc="-80" dirty="0"/>
              <a:t>n</a:t>
            </a:r>
            <a:r>
              <a:rPr spc="-95" dirty="0"/>
              <a:t>g</a:t>
            </a:r>
            <a:r>
              <a:rPr spc="-75" dirty="0"/>
              <a:t>i</a:t>
            </a:r>
            <a:r>
              <a:rPr spc="-135" dirty="0"/>
              <a:t>n</a:t>
            </a:r>
            <a:r>
              <a:rPr spc="-130" dirty="0"/>
              <a:t>e</a:t>
            </a:r>
            <a:r>
              <a:rPr spc="-114" dirty="0"/>
              <a:t>e</a:t>
            </a:r>
            <a:r>
              <a:rPr spc="-135" dirty="0"/>
              <a:t>r</a:t>
            </a:r>
            <a:r>
              <a:rPr spc="-100" dirty="0"/>
              <a:t>i</a:t>
            </a:r>
            <a:r>
              <a:rPr spc="-135" dirty="0"/>
              <a:t>n</a:t>
            </a:r>
            <a:r>
              <a:rPr spc="-60" dirty="0"/>
              <a:t>g</a:t>
            </a:r>
            <a:endParaRPr spc="-6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505" y="392633"/>
            <a:ext cx="41725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0000"/>
                </a:solidFill>
              </a:rPr>
              <a:t>Home</a:t>
            </a:r>
            <a:r>
              <a:rPr sz="4000" spc="-35" dirty="0">
                <a:solidFill>
                  <a:srgbClr val="000000"/>
                </a:solidFill>
              </a:rPr>
              <a:t> </a:t>
            </a:r>
            <a:r>
              <a:rPr sz="4000" spc="-75" dirty="0">
                <a:solidFill>
                  <a:srgbClr val="000000"/>
                </a:solidFill>
              </a:rPr>
              <a:t>Work</a:t>
            </a:r>
            <a:r>
              <a:rPr sz="4000" spc="-30" dirty="0">
                <a:solidFill>
                  <a:srgbClr val="000000"/>
                </a:solidFill>
              </a:rPr>
              <a:t> </a:t>
            </a:r>
            <a:r>
              <a:rPr sz="4000" spc="-10" dirty="0">
                <a:solidFill>
                  <a:srgbClr val="000000"/>
                </a:solidFill>
              </a:rPr>
              <a:t>(HW)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153400" y="537044"/>
            <a:ext cx="928395" cy="6821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7507" y="1549653"/>
            <a:ext cx="8917940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6100" indent="-457835">
              <a:lnSpc>
                <a:spcPct val="100000"/>
              </a:lnSpc>
              <a:spcBef>
                <a:spcPts val="105"/>
              </a:spcBef>
              <a:buClr>
                <a:srgbClr val="C00000"/>
              </a:buClr>
              <a:buSzPct val="90000"/>
              <a:buAutoNum type="arabicPeriod"/>
              <a:tabLst>
                <a:tab pos="546100" algn="l"/>
                <a:tab pos="546735" algn="l"/>
              </a:tabLst>
            </a:pPr>
            <a:r>
              <a:rPr sz="2000" spc="-15" dirty="0">
                <a:latin typeface="Cambria" panose="02040503050406030204"/>
                <a:cs typeface="Cambria" panose="02040503050406030204"/>
              </a:rPr>
              <a:t>Write</a:t>
            </a:r>
            <a:r>
              <a:rPr sz="2000" spc="-5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an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algorithm</a:t>
            </a:r>
            <a:r>
              <a:rPr sz="2000" spc="-4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to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find</a:t>
            </a:r>
            <a:r>
              <a:rPr sz="2000" spc="-3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whether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an 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array</a:t>
            </a:r>
            <a:r>
              <a:rPr sz="2000" spc="-3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is</a:t>
            </a:r>
            <a:r>
              <a:rPr sz="20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subset</a:t>
            </a:r>
            <a:r>
              <a:rPr sz="20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of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another</a:t>
            </a:r>
            <a:r>
              <a:rPr sz="2000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array</a:t>
            </a:r>
            <a:endParaRPr sz="2000">
              <a:latin typeface="Cambria" panose="02040503050406030204"/>
              <a:cs typeface="Cambria" panose="02040503050406030204"/>
            </a:endParaRPr>
          </a:p>
          <a:p>
            <a:pPr marL="546100" indent="-457835">
              <a:lnSpc>
                <a:spcPct val="100000"/>
              </a:lnSpc>
              <a:buClr>
                <a:srgbClr val="C00000"/>
              </a:buClr>
              <a:buSzPct val="90000"/>
              <a:buAutoNum type="arabicPeriod"/>
              <a:tabLst>
                <a:tab pos="546100" algn="l"/>
                <a:tab pos="546735" algn="l"/>
              </a:tabLst>
            </a:pPr>
            <a:r>
              <a:rPr sz="2000" spc="-15" dirty="0">
                <a:latin typeface="Cambria" panose="02040503050406030204"/>
                <a:cs typeface="Cambria" panose="02040503050406030204"/>
              </a:rPr>
              <a:t>Write</a:t>
            </a:r>
            <a:r>
              <a:rPr sz="2000" spc="-5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an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algorithm</a:t>
            </a:r>
            <a:r>
              <a:rPr sz="2000" spc="-4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to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 remove</a:t>
            </a:r>
            <a:r>
              <a:rPr sz="20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repeated</a:t>
            </a:r>
            <a:r>
              <a:rPr sz="20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elements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in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a</a:t>
            </a:r>
            <a:r>
              <a:rPr sz="20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20" dirty="0">
                <a:latin typeface="Cambria" panose="02040503050406030204"/>
                <a:cs typeface="Cambria" panose="02040503050406030204"/>
              </a:rPr>
              <a:t>given </a:t>
            </a:r>
            <a:r>
              <a:rPr sz="2000" spc="-40" dirty="0">
                <a:latin typeface="Cambria" panose="02040503050406030204"/>
                <a:cs typeface="Cambria" panose="02040503050406030204"/>
              </a:rPr>
              <a:t>array.</a:t>
            </a:r>
            <a:endParaRPr sz="2000">
              <a:latin typeface="Cambria" panose="02040503050406030204"/>
              <a:cs typeface="Cambria" panose="02040503050406030204"/>
            </a:endParaRPr>
          </a:p>
          <a:p>
            <a:pPr marL="546100" indent="-457835">
              <a:lnSpc>
                <a:spcPct val="100000"/>
              </a:lnSpc>
              <a:buClr>
                <a:srgbClr val="C00000"/>
              </a:buClr>
              <a:buSzPct val="90000"/>
              <a:buAutoNum type="arabicPeriod"/>
              <a:tabLst>
                <a:tab pos="546100" algn="l"/>
                <a:tab pos="546735" algn="l"/>
              </a:tabLst>
            </a:pPr>
            <a:r>
              <a:rPr sz="2000" spc="-15" dirty="0">
                <a:latin typeface="Cambria" panose="02040503050406030204"/>
                <a:cs typeface="Cambria" panose="02040503050406030204"/>
              </a:rPr>
              <a:t>Write</a:t>
            </a:r>
            <a:r>
              <a:rPr sz="2000" spc="254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down</a:t>
            </a:r>
            <a:r>
              <a:rPr sz="2000" spc="26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the</a:t>
            </a:r>
            <a:r>
              <a:rPr sz="2000" spc="26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algorithm</a:t>
            </a:r>
            <a:r>
              <a:rPr sz="2000" spc="26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to</a:t>
            </a:r>
            <a:r>
              <a:rPr sz="2000" spc="27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find</a:t>
            </a:r>
            <a:r>
              <a:rPr sz="2000" spc="26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the</a:t>
            </a:r>
            <a:r>
              <a:rPr sz="2000" spc="27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k’th</a:t>
            </a:r>
            <a:r>
              <a:rPr sz="2000" spc="28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smallest</a:t>
            </a:r>
            <a:r>
              <a:rPr sz="2000" spc="26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and</a:t>
            </a:r>
            <a:r>
              <a:rPr sz="2000" spc="28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largest</a:t>
            </a:r>
            <a:r>
              <a:rPr sz="2000" spc="29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element</a:t>
            </a:r>
            <a:r>
              <a:rPr sz="2000" spc="27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in</a:t>
            </a:r>
            <a:endParaRPr sz="2000">
              <a:latin typeface="Cambria" panose="02040503050406030204"/>
              <a:cs typeface="Cambria" panose="02040503050406030204"/>
            </a:endParaRPr>
          </a:p>
          <a:p>
            <a:pPr marL="546100">
              <a:lnSpc>
                <a:spcPct val="100000"/>
              </a:lnSpc>
            </a:pPr>
            <a:r>
              <a:rPr sz="2000" spc="-5" dirty="0">
                <a:latin typeface="Cambria" panose="02040503050406030204"/>
                <a:cs typeface="Cambria" panose="02040503050406030204"/>
              </a:rPr>
              <a:t>unsorted</a:t>
            </a:r>
            <a:r>
              <a:rPr sz="2000" spc="-7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array</a:t>
            </a:r>
            <a:endParaRPr sz="2000">
              <a:latin typeface="Cambria" panose="02040503050406030204"/>
              <a:cs typeface="Cambria" panose="02040503050406030204"/>
            </a:endParaRPr>
          </a:p>
          <a:p>
            <a:pPr marL="546100" marR="93980" indent="-457835">
              <a:lnSpc>
                <a:spcPct val="100000"/>
              </a:lnSpc>
              <a:buClr>
                <a:srgbClr val="C00000"/>
              </a:buClr>
              <a:buSzPct val="90000"/>
              <a:buAutoNum type="arabicPeriod" startAt="4"/>
              <a:tabLst>
                <a:tab pos="546100" algn="l"/>
                <a:tab pos="546735" algn="l"/>
              </a:tabLst>
            </a:pPr>
            <a:r>
              <a:rPr sz="2000" spc="-15" dirty="0">
                <a:latin typeface="Cambria" panose="02040503050406030204"/>
                <a:cs typeface="Cambria" panose="02040503050406030204"/>
              </a:rPr>
              <a:t>Write</a:t>
            </a:r>
            <a:r>
              <a:rPr sz="2000" spc="26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an</a:t>
            </a:r>
            <a:r>
              <a:rPr sz="2000" spc="27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algorithm</a:t>
            </a:r>
            <a:r>
              <a:rPr sz="2000" spc="29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to</a:t>
            </a:r>
            <a:r>
              <a:rPr sz="2000" spc="28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find</a:t>
            </a:r>
            <a:r>
              <a:rPr sz="2000" spc="28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the</a:t>
            </a:r>
            <a:r>
              <a:rPr sz="2000" spc="28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number</a:t>
            </a:r>
            <a:r>
              <a:rPr sz="2000" spc="29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of</a:t>
            </a:r>
            <a:r>
              <a:rPr sz="2000" spc="28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occurrence</a:t>
            </a:r>
            <a:r>
              <a:rPr sz="2000" spc="28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of</a:t>
            </a:r>
            <a:r>
              <a:rPr sz="2000" spc="28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5" dirty="0">
                <a:latin typeface="Cambria" panose="02040503050406030204"/>
                <a:cs typeface="Cambria" panose="02040503050406030204"/>
              </a:rPr>
              <a:t>k</a:t>
            </a:r>
            <a:r>
              <a:rPr sz="1950" spc="7" baseline="26000" dirty="0">
                <a:latin typeface="Cambria" panose="02040503050406030204"/>
                <a:cs typeface="Cambria" panose="02040503050406030204"/>
              </a:rPr>
              <a:t>th</a:t>
            </a:r>
            <a:r>
              <a:rPr sz="1950" spc="232" baseline="2600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element</a:t>
            </a:r>
            <a:r>
              <a:rPr sz="2000" spc="28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in</a:t>
            </a:r>
            <a:r>
              <a:rPr sz="2000" spc="28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5" dirty="0">
                <a:latin typeface="Cambria" panose="02040503050406030204"/>
                <a:cs typeface="Cambria" panose="02040503050406030204"/>
              </a:rPr>
              <a:t>an </a:t>
            </a:r>
            <a:r>
              <a:rPr sz="2000" spc="-43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integer</a:t>
            </a:r>
            <a:r>
              <a:rPr sz="2000" spc="-5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40" dirty="0">
                <a:latin typeface="Cambria" panose="02040503050406030204"/>
                <a:cs typeface="Cambria" panose="02040503050406030204"/>
              </a:rPr>
              <a:t>array.</a:t>
            </a:r>
            <a:endParaRPr sz="2000">
              <a:latin typeface="Cambria" panose="02040503050406030204"/>
              <a:cs typeface="Cambria" panose="02040503050406030204"/>
            </a:endParaRPr>
          </a:p>
          <a:p>
            <a:pPr marL="546100" indent="-457835">
              <a:lnSpc>
                <a:spcPct val="100000"/>
              </a:lnSpc>
              <a:buClr>
                <a:srgbClr val="C00000"/>
              </a:buClr>
              <a:buSzPct val="90000"/>
              <a:buAutoNum type="arabicPeriod" startAt="4"/>
              <a:tabLst>
                <a:tab pos="546100" algn="l"/>
                <a:tab pos="546735" algn="l"/>
              </a:tabLst>
            </a:pPr>
            <a:r>
              <a:rPr sz="2000" spc="-15" dirty="0">
                <a:latin typeface="Cambria" panose="02040503050406030204"/>
                <a:cs typeface="Cambria" panose="02040503050406030204"/>
              </a:rPr>
              <a:t>Write</a:t>
            </a:r>
            <a:r>
              <a:rPr sz="2000" spc="114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an</a:t>
            </a:r>
            <a:r>
              <a:rPr sz="2000" spc="54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algorithm</a:t>
            </a:r>
            <a:r>
              <a:rPr sz="2000" spc="54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to</a:t>
            </a:r>
            <a:r>
              <a:rPr sz="2000" spc="54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replace</a:t>
            </a:r>
            <a:r>
              <a:rPr sz="2000" spc="55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every</a:t>
            </a:r>
            <a:r>
              <a:rPr sz="2000" spc="55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20" dirty="0">
                <a:latin typeface="Cambria" panose="02040503050406030204"/>
                <a:cs typeface="Cambria" panose="02040503050406030204"/>
              </a:rPr>
              <a:t>array</a:t>
            </a:r>
            <a:r>
              <a:rPr sz="2000" spc="56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element</a:t>
            </a:r>
            <a:r>
              <a:rPr sz="2000" spc="55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by</a:t>
            </a:r>
            <a:r>
              <a:rPr sz="2000" spc="55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multiplication</a:t>
            </a:r>
            <a:r>
              <a:rPr sz="2000" spc="54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of</a:t>
            </a:r>
            <a:endParaRPr sz="2000">
              <a:latin typeface="Cambria" panose="02040503050406030204"/>
              <a:cs typeface="Cambria" panose="02040503050406030204"/>
            </a:endParaRPr>
          </a:p>
          <a:p>
            <a:pPr marL="5461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mbria" panose="02040503050406030204"/>
                <a:cs typeface="Cambria" panose="02040503050406030204"/>
              </a:rPr>
              <a:t>previous</a:t>
            </a:r>
            <a:r>
              <a:rPr sz="2000" spc="-5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and</a:t>
            </a:r>
            <a:r>
              <a:rPr sz="2000" spc="-4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next</a:t>
            </a:r>
            <a:endParaRPr sz="2000">
              <a:latin typeface="Cambria" panose="02040503050406030204"/>
              <a:cs typeface="Cambria" panose="02040503050406030204"/>
            </a:endParaRPr>
          </a:p>
          <a:p>
            <a:pPr marL="546100" marR="93980" indent="-457835" algn="just">
              <a:lnSpc>
                <a:spcPct val="100000"/>
              </a:lnSpc>
              <a:buClr>
                <a:srgbClr val="C00000"/>
              </a:buClr>
              <a:buSzPct val="90000"/>
              <a:buAutoNum type="arabicPeriod" startAt="6"/>
              <a:tabLst>
                <a:tab pos="546735" algn="l"/>
              </a:tabLst>
            </a:pPr>
            <a:r>
              <a:rPr sz="2000" dirty="0">
                <a:latin typeface="Cambria" panose="02040503050406030204"/>
                <a:cs typeface="Cambria" panose="02040503050406030204"/>
              </a:rPr>
              <a:t>Consider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the static </a:t>
            </a:r>
            <a:r>
              <a:rPr sz="2000" spc="-20" dirty="0">
                <a:latin typeface="Cambria" panose="02040503050406030204"/>
                <a:cs typeface="Cambria" panose="02040503050406030204"/>
              </a:rPr>
              <a:t>array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growing 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from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both ends. </a:t>
            </a:r>
            <a:r>
              <a:rPr sz="2000" spc="-20" dirty="0">
                <a:latin typeface="Cambria" panose="02040503050406030204"/>
                <a:cs typeface="Cambria" panose="02040503050406030204"/>
              </a:rPr>
              <a:t>Write </a:t>
            </a:r>
            <a:r>
              <a:rPr sz="2000" dirty="0">
                <a:latin typeface="Cambria" panose="02040503050406030204"/>
                <a:cs typeface="Cambria" panose="02040503050406030204"/>
              </a:rPr>
              <a:t>the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underflow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and </a:t>
            </a:r>
            <a:r>
              <a:rPr sz="200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overflow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condition for insertion </a:t>
            </a:r>
            <a:r>
              <a:rPr sz="2000" dirty="0">
                <a:latin typeface="Cambria" panose="02040503050406030204"/>
                <a:cs typeface="Cambria" panose="02040503050406030204"/>
              </a:rPr>
              <a:t>and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deletion 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from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the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perspective </a:t>
            </a:r>
            <a:r>
              <a:rPr sz="2000" dirty="0">
                <a:latin typeface="Cambria" panose="02040503050406030204"/>
                <a:cs typeface="Cambria" panose="02040503050406030204"/>
              </a:rPr>
              <a:t>of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both </a:t>
            </a:r>
            <a:r>
              <a:rPr sz="2000" dirty="0">
                <a:latin typeface="Cambria" panose="02040503050406030204"/>
                <a:cs typeface="Cambria" panose="02040503050406030204"/>
              </a:rPr>
              <a:t> ends.</a:t>
            </a:r>
            <a:endParaRPr sz="2000">
              <a:latin typeface="Cambria" panose="02040503050406030204"/>
              <a:cs typeface="Cambria" panose="02040503050406030204"/>
            </a:endParaRPr>
          </a:p>
          <a:p>
            <a:pPr marL="546100" marR="97155" indent="-457835" algn="just">
              <a:lnSpc>
                <a:spcPct val="100000"/>
              </a:lnSpc>
              <a:buClr>
                <a:srgbClr val="C00000"/>
              </a:buClr>
              <a:buSzPct val="90000"/>
              <a:buAutoNum type="arabicPeriod" startAt="6"/>
              <a:tabLst>
                <a:tab pos="546735" algn="l"/>
              </a:tabLst>
            </a:pPr>
            <a:r>
              <a:rPr sz="2000" spc="-15" dirty="0">
                <a:latin typeface="Cambria" panose="02040503050406030204"/>
                <a:cs typeface="Cambria" panose="02040503050406030204"/>
              </a:rPr>
              <a:t>Given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an </a:t>
            </a:r>
            <a:r>
              <a:rPr sz="2000" spc="-20" dirty="0">
                <a:latin typeface="Cambria" panose="02040503050406030204"/>
                <a:cs typeface="Cambria" panose="02040503050406030204"/>
              </a:rPr>
              <a:t>array</a:t>
            </a:r>
            <a:r>
              <a:rPr sz="2000" spc="40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of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integers, </a:t>
            </a:r>
            <a:r>
              <a:rPr sz="2000" dirty="0">
                <a:latin typeface="Cambria" panose="02040503050406030204"/>
                <a:cs typeface="Cambria" panose="02040503050406030204"/>
              </a:rPr>
              <a:t>and a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number </a:t>
            </a:r>
            <a:r>
              <a:rPr sz="2000" spc="-50" dirty="0">
                <a:latin typeface="Cambria" panose="02040503050406030204"/>
                <a:cs typeface="Cambria" panose="02040503050406030204"/>
              </a:rPr>
              <a:t>‘sum’.</a:t>
            </a:r>
            <a:r>
              <a:rPr sz="2000" spc="34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20" dirty="0">
                <a:latin typeface="Cambria" panose="02040503050406030204"/>
                <a:cs typeface="Cambria" panose="02040503050406030204"/>
              </a:rPr>
              <a:t>Write </a:t>
            </a:r>
            <a:r>
              <a:rPr sz="2000" dirty="0">
                <a:latin typeface="Cambria" panose="02040503050406030204"/>
                <a:cs typeface="Cambria" panose="02040503050406030204"/>
              </a:rPr>
              <a:t>an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algorithm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to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find </a:t>
            </a:r>
            <a:r>
              <a:rPr sz="200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the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number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of pairs of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integers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in the </a:t>
            </a:r>
            <a:r>
              <a:rPr sz="2000" spc="-20" dirty="0">
                <a:latin typeface="Cambria" panose="02040503050406030204"/>
                <a:cs typeface="Cambria" panose="02040503050406030204"/>
              </a:rPr>
              <a:t>array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whose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sum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is equal to </a:t>
            </a:r>
            <a:r>
              <a:rPr sz="2000" spc="-50" dirty="0">
                <a:latin typeface="Cambria" panose="02040503050406030204"/>
                <a:cs typeface="Cambria" panose="02040503050406030204"/>
              </a:rPr>
              <a:t>‘sum’. </a:t>
            </a:r>
            <a:r>
              <a:rPr sz="2000" spc="-4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Examples:</a:t>
            </a:r>
            <a:r>
              <a:rPr sz="2000" spc="-6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Input</a:t>
            </a:r>
            <a:r>
              <a:rPr sz="2000" spc="42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:</a:t>
            </a:r>
            <a:r>
              <a:rPr sz="2000" spc="43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arr[]</a:t>
            </a:r>
            <a:r>
              <a:rPr sz="2000" spc="-3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=</a:t>
            </a:r>
            <a:r>
              <a:rPr sz="20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{1,</a:t>
            </a:r>
            <a:r>
              <a:rPr sz="200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5,</a:t>
            </a:r>
            <a:r>
              <a:rPr sz="200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7,</a:t>
            </a:r>
            <a:r>
              <a:rPr sz="20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-1},</a:t>
            </a:r>
            <a:r>
              <a:rPr sz="2000" dirty="0">
                <a:latin typeface="Cambria" panose="02040503050406030204"/>
                <a:cs typeface="Cambria" panose="02040503050406030204"/>
              </a:rPr>
              <a:t> sum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=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6</a:t>
            </a:r>
            <a:endParaRPr sz="2000">
              <a:latin typeface="Cambria" panose="02040503050406030204"/>
              <a:cs typeface="Cambria" panose="02040503050406030204"/>
            </a:endParaRPr>
          </a:p>
          <a:p>
            <a:pPr marL="546100" algn="just">
              <a:lnSpc>
                <a:spcPct val="100000"/>
              </a:lnSpc>
            </a:pPr>
            <a:r>
              <a:rPr sz="2000" spc="-5" dirty="0">
                <a:latin typeface="Cambria" panose="02040503050406030204"/>
                <a:cs typeface="Cambria" panose="02040503050406030204"/>
              </a:rPr>
              <a:t>Output</a:t>
            </a:r>
            <a:r>
              <a:rPr sz="2000" spc="-3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:</a:t>
            </a:r>
            <a:r>
              <a:rPr sz="2000" spc="43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2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as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 Pairs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with</a:t>
            </a:r>
            <a:r>
              <a:rPr sz="20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sum</a:t>
            </a:r>
            <a:r>
              <a:rPr sz="2000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6</a:t>
            </a:r>
            <a:r>
              <a:rPr sz="20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are</a:t>
            </a:r>
            <a:r>
              <a:rPr sz="2000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(1,</a:t>
            </a:r>
            <a:r>
              <a:rPr sz="200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5)</a:t>
            </a:r>
            <a:r>
              <a:rPr sz="20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and</a:t>
            </a:r>
            <a:r>
              <a:rPr sz="20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(7,</a:t>
            </a:r>
            <a:r>
              <a:rPr sz="200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-1)</a:t>
            </a:r>
            <a:endParaRPr sz="20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34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8800" y="304800"/>
            <a:ext cx="1352550" cy="85725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50" dirty="0"/>
              <a:t>S</a:t>
            </a:r>
            <a:r>
              <a:rPr spc="-75" dirty="0"/>
              <a:t>c</a:t>
            </a:r>
            <a:r>
              <a:rPr spc="-120" dirty="0"/>
              <a:t>h</a:t>
            </a:r>
            <a:r>
              <a:rPr spc="-105" dirty="0"/>
              <a:t>oo</a:t>
            </a:r>
            <a:r>
              <a:rPr spc="-85" dirty="0"/>
              <a:t>l</a:t>
            </a:r>
            <a:r>
              <a:rPr spc="-60" dirty="0"/>
              <a:t> </a:t>
            </a:r>
            <a:r>
              <a:rPr spc="-70" dirty="0"/>
              <a:t>of</a:t>
            </a:r>
            <a:r>
              <a:rPr spc="-50" dirty="0"/>
              <a:t> </a:t>
            </a:r>
            <a:r>
              <a:rPr spc="-45" dirty="0"/>
              <a:t>C</a:t>
            </a:r>
            <a:r>
              <a:rPr spc="-90" dirty="0"/>
              <a:t>o</a:t>
            </a:r>
            <a:r>
              <a:rPr spc="-155" dirty="0"/>
              <a:t>m</a:t>
            </a:r>
            <a:r>
              <a:rPr spc="-105" dirty="0"/>
              <a:t>p</a:t>
            </a:r>
            <a:r>
              <a:rPr spc="-130" dirty="0"/>
              <a:t>u</a:t>
            </a:r>
            <a:r>
              <a:rPr spc="-105" dirty="0"/>
              <a:t>t</a:t>
            </a:r>
            <a:r>
              <a:rPr spc="-114" dirty="0"/>
              <a:t>e</a:t>
            </a:r>
            <a:r>
              <a:rPr spc="-110" dirty="0"/>
              <a:t>r</a:t>
            </a:r>
            <a:r>
              <a:rPr spc="-90" dirty="0"/>
              <a:t> </a:t>
            </a:r>
            <a:r>
              <a:rPr spc="-60" dirty="0"/>
              <a:t>E</a:t>
            </a:r>
            <a:r>
              <a:rPr spc="-80" dirty="0"/>
              <a:t>n</a:t>
            </a:r>
            <a:r>
              <a:rPr spc="-95" dirty="0"/>
              <a:t>g</a:t>
            </a:r>
            <a:r>
              <a:rPr spc="-75" dirty="0"/>
              <a:t>i</a:t>
            </a:r>
            <a:r>
              <a:rPr spc="-135" dirty="0"/>
              <a:t>n</a:t>
            </a:r>
            <a:r>
              <a:rPr spc="-130" dirty="0"/>
              <a:t>e</a:t>
            </a:r>
            <a:r>
              <a:rPr spc="-114" dirty="0"/>
              <a:t>e</a:t>
            </a:r>
            <a:r>
              <a:rPr spc="-135" dirty="0"/>
              <a:t>r</a:t>
            </a:r>
            <a:r>
              <a:rPr spc="-100" dirty="0"/>
              <a:t>i</a:t>
            </a:r>
            <a:r>
              <a:rPr spc="-135" dirty="0"/>
              <a:t>n</a:t>
            </a:r>
            <a:r>
              <a:rPr spc="-60" dirty="0"/>
              <a:t>g</a:t>
            </a:r>
            <a:endParaRPr spc="-6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505" y="392633"/>
            <a:ext cx="41725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0000"/>
                </a:solidFill>
              </a:rPr>
              <a:t>Home</a:t>
            </a:r>
            <a:r>
              <a:rPr sz="4000" spc="-35" dirty="0">
                <a:solidFill>
                  <a:srgbClr val="000000"/>
                </a:solidFill>
              </a:rPr>
              <a:t> </a:t>
            </a:r>
            <a:r>
              <a:rPr sz="4000" spc="-75" dirty="0">
                <a:solidFill>
                  <a:srgbClr val="000000"/>
                </a:solidFill>
              </a:rPr>
              <a:t>Work</a:t>
            </a:r>
            <a:r>
              <a:rPr sz="4000" spc="-30" dirty="0">
                <a:solidFill>
                  <a:srgbClr val="000000"/>
                </a:solidFill>
              </a:rPr>
              <a:t> </a:t>
            </a:r>
            <a:r>
              <a:rPr sz="4000" spc="-10" dirty="0">
                <a:solidFill>
                  <a:srgbClr val="000000"/>
                </a:solidFill>
              </a:rPr>
              <a:t>(HW)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153400" y="537044"/>
            <a:ext cx="928395" cy="6821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3708" y="1551178"/>
            <a:ext cx="8752205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835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SzPct val="89000"/>
              <a:buAutoNum type="arabicPeriod" startAt="8"/>
              <a:tabLst>
                <a:tab pos="469900" algn="l"/>
                <a:tab pos="469900" algn="l"/>
              </a:tabLst>
            </a:pPr>
            <a:r>
              <a:rPr sz="1800" spc="-15" dirty="0">
                <a:latin typeface="Cambria" panose="02040503050406030204"/>
                <a:cs typeface="Cambria" panose="02040503050406030204"/>
              </a:rPr>
              <a:t>Given</a:t>
            </a:r>
            <a:r>
              <a:rPr sz="1800" spc="15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an</a:t>
            </a:r>
            <a:r>
              <a:rPr sz="1800" spc="15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unsorted</a:t>
            </a:r>
            <a:r>
              <a:rPr sz="1800" spc="15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40" dirty="0">
                <a:latin typeface="Cambria" panose="02040503050406030204"/>
                <a:cs typeface="Cambria" panose="02040503050406030204"/>
              </a:rPr>
              <a:t>array,</a:t>
            </a:r>
            <a:r>
              <a:rPr sz="1800" spc="17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Write</a:t>
            </a:r>
            <a:r>
              <a:rPr sz="1800" spc="15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down</a:t>
            </a:r>
            <a:r>
              <a:rPr sz="1800" spc="15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the</a:t>
            </a:r>
            <a:r>
              <a:rPr sz="1800" spc="16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algorithm</a:t>
            </a:r>
            <a:r>
              <a:rPr sz="1800" spc="15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to</a:t>
            </a:r>
            <a:r>
              <a:rPr sz="1800" spc="16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find</a:t>
            </a:r>
            <a:r>
              <a:rPr sz="1800" spc="15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the</a:t>
            </a:r>
            <a:r>
              <a:rPr sz="1800" spc="15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minimum</a:t>
            </a:r>
            <a:r>
              <a:rPr sz="1800" spc="16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difference </a:t>
            </a:r>
            <a:r>
              <a:rPr sz="1800" spc="-38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between</a:t>
            </a:r>
            <a:r>
              <a:rPr sz="18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any</a:t>
            </a:r>
            <a:r>
              <a:rPr sz="180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pair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in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given</a:t>
            </a:r>
            <a:r>
              <a:rPr sz="180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40" dirty="0">
                <a:latin typeface="Cambria" panose="02040503050406030204"/>
                <a:cs typeface="Cambria" panose="02040503050406030204"/>
              </a:rPr>
              <a:t>array.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latin typeface="Cambria" panose="02040503050406030204"/>
                <a:cs typeface="Cambria" panose="02040503050406030204"/>
              </a:rPr>
              <a:t>Input</a:t>
            </a:r>
            <a:r>
              <a:rPr sz="1800" dirty="0">
                <a:latin typeface="Cambria" panose="02040503050406030204"/>
                <a:cs typeface="Cambria" panose="02040503050406030204"/>
              </a:rPr>
              <a:t> :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{1,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5,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3,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19,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18,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25};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latin typeface="Cambria" panose="02040503050406030204"/>
                <a:cs typeface="Cambria" panose="02040503050406030204"/>
              </a:rPr>
              <a:t>Output </a:t>
            </a:r>
            <a:r>
              <a:rPr sz="1800" dirty="0">
                <a:latin typeface="Cambria" panose="02040503050406030204"/>
                <a:cs typeface="Cambria" panose="02040503050406030204"/>
              </a:rPr>
              <a:t>: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1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as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Minimum</a:t>
            </a:r>
            <a:r>
              <a:rPr sz="180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difference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is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between</a:t>
            </a:r>
            <a:r>
              <a:rPr sz="180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18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and 19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469900" marR="9525" indent="-457835">
              <a:lnSpc>
                <a:spcPct val="100000"/>
              </a:lnSpc>
              <a:buClr>
                <a:srgbClr val="C00000"/>
              </a:buClr>
              <a:buSzPct val="89000"/>
              <a:buAutoNum type="arabicPeriod" startAt="9"/>
              <a:tabLst>
                <a:tab pos="469900" algn="l"/>
                <a:tab pos="469900" algn="l"/>
              </a:tabLst>
            </a:pPr>
            <a:r>
              <a:rPr sz="1800" spc="-15" dirty="0">
                <a:latin typeface="Cambria" panose="02040503050406030204"/>
                <a:cs typeface="Cambria" panose="02040503050406030204"/>
              </a:rPr>
              <a:t>Given</a:t>
            </a:r>
            <a:r>
              <a:rPr sz="1800" spc="8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an</a:t>
            </a:r>
            <a:r>
              <a:rPr sz="1800" spc="9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20" dirty="0">
                <a:latin typeface="Cambria" panose="02040503050406030204"/>
                <a:cs typeface="Cambria" panose="02040503050406030204"/>
              </a:rPr>
              <a:t>array</a:t>
            </a:r>
            <a:r>
              <a:rPr sz="1800" spc="9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of</a:t>
            </a:r>
            <a:r>
              <a:rPr sz="1800" spc="8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integers,</a:t>
            </a:r>
            <a:r>
              <a:rPr sz="1800" spc="1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Write</a:t>
            </a:r>
            <a:r>
              <a:rPr sz="1800" spc="8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down</a:t>
            </a:r>
            <a:r>
              <a:rPr sz="1800" spc="9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the</a:t>
            </a:r>
            <a:r>
              <a:rPr sz="1800" spc="8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algorithm</a:t>
            </a:r>
            <a:r>
              <a:rPr sz="1800" spc="8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to</a:t>
            </a:r>
            <a:r>
              <a:rPr sz="1800" spc="9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count</a:t>
            </a:r>
            <a:r>
              <a:rPr sz="1800" spc="8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number</a:t>
            </a:r>
            <a:r>
              <a:rPr sz="1800" spc="8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of</a:t>
            </a:r>
            <a:r>
              <a:rPr sz="1800" spc="8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sub-arrays </a:t>
            </a:r>
            <a:r>
              <a:rPr sz="1800" spc="-38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(of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size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more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than</a:t>
            </a:r>
            <a:r>
              <a:rPr sz="18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one)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that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are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strictly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increasing.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latin typeface="Cambria" panose="02040503050406030204"/>
                <a:cs typeface="Cambria" panose="02040503050406030204"/>
              </a:rPr>
              <a:t>Input:</a:t>
            </a:r>
            <a:r>
              <a:rPr sz="18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arr[]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=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{1,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2,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3,</a:t>
            </a:r>
            <a:r>
              <a:rPr sz="180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4}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latin typeface="Cambria" panose="02040503050406030204"/>
                <a:cs typeface="Cambria" panose="02040503050406030204"/>
              </a:rPr>
              <a:t>Output:</a:t>
            </a:r>
            <a:r>
              <a:rPr sz="1800" spc="6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6</a:t>
            </a:r>
            <a:r>
              <a:rPr sz="1800" spc="4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as</a:t>
            </a:r>
            <a:r>
              <a:rPr sz="1800" spc="5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there</a:t>
            </a:r>
            <a:r>
              <a:rPr sz="1800" spc="5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are</a:t>
            </a:r>
            <a:r>
              <a:rPr sz="1800" spc="5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6</a:t>
            </a:r>
            <a:r>
              <a:rPr sz="1800" spc="5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sub-arrays</a:t>
            </a:r>
            <a:r>
              <a:rPr sz="1800" spc="6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{1,</a:t>
            </a:r>
            <a:r>
              <a:rPr sz="1800" spc="6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2},</a:t>
            </a:r>
            <a:r>
              <a:rPr sz="1800" spc="6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{1,</a:t>
            </a:r>
            <a:r>
              <a:rPr sz="1800" spc="7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2,</a:t>
            </a:r>
            <a:r>
              <a:rPr sz="1800" spc="6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3},</a:t>
            </a:r>
            <a:r>
              <a:rPr sz="1800" spc="6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{1,</a:t>
            </a:r>
            <a:r>
              <a:rPr sz="1800" spc="6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2,</a:t>
            </a:r>
            <a:r>
              <a:rPr sz="1800" spc="6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3,</a:t>
            </a:r>
            <a:r>
              <a:rPr sz="1800" spc="6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4},</a:t>
            </a:r>
            <a:r>
              <a:rPr sz="1800" spc="5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{2,</a:t>
            </a:r>
            <a:r>
              <a:rPr sz="1800" spc="6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3},</a:t>
            </a:r>
            <a:r>
              <a:rPr sz="1800" spc="6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{2,</a:t>
            </a:r>
            <a:r>
              <a:rPr sz="1800" spc="6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3,</a:t>
            </a:r>
            <a:r>
              <a:rPr sz="1800" spc="6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4}</a:t>
            </a:r>
            <a:r>
              <a:rPr sz="1800" spc="5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and</a:t>
            </a:r>
            <a:r>
              <a:rPr sz="1800" spc="4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{3,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mbria" panose="02040503050406030204"/>
                <a:cs typeface="Cambria" panose="02040503050406030204"/>
              </a:rPr>
              <a:t>4}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469900" marR="8255" indent="-457835" algn="just">
              <a:lnSpc>
                <a:spcPct val="100000"/>
              </a:lnSpc>
              <a:buClr>
                <a:srgbClr val="C00000"/>
              </a:buClr>
              <a:buSzPct val="89000"/>
              <a:buAutoNum type="arabicPeriod" startAt="10"/>
              <a:tabLst>
                <a:tab pos="469900" algn="l"/>
              </a:tabLst>
            </a:pPr>
            <a:r>
              <a:rPr sz="1800" spc="-15" dirty="0">
                <a:latin typeface="Cambria" panose="02040503050406030204"/>
                <a:cs typeface="Cambria" panose="02040503050406030204"/>
              </a:rPr>
              <a:t>Given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an </a:t>
            </a:r>
            <a:r>
              <a:rPr sz="1800" spc="-20" dirty="0">
                <a:latin typeface="Cambria" panose="02040503050406030204"/>
                <a:cs typeface="Cambria" panose="02040503050406030204"/>
              </a:rPr>
              <a:t>array </a:t>
            </a:r>
            <a:r>
              <a:rPr sz="1800" dirty="0">
                <a:latin typeface="Cambria" panose="02040503050406030204"/>
                <a:cs typeface="Cambria" panose="02040503050406030204"/>
              </a:rPr>
              <a:t>of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integers. All numbers </a:t>
            </a:r>
            <a:r>
              <a:rPr sz="1800" dirty="0">
                <a:latin typeface="Cambria" panose="02040503050406030204"/>
                <a:cs typeface="Cambria" panose="02040503050406030204"/>
              </a:rPr>
              <a:t>occur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twice 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except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one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number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which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occurs </a:t>
            </a:r>
            <a:r>
              <a:rPr sz="180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once. 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Write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down the algorithm to </a:t>
            </a:r>
            <a:r>
              <a:rPr sz="1800" dirty="0">
                <a:latin typeface="Cambria" panose="02040503050406030204"/>
                <a:cs typeface="Cambria" panose="02040503050406030204"/>
              </a:rPr>
              <a:t>find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the number </a:t>
            </a:r>
            <a:r>
              <a:rPr sz="1800" dirty="0">
                <a:latin typeface="Cambria" panose="02040503050406030204"/>
                <a:cs typeface="Cambria" panose="02040503050406030204"/>
              </a:rPr>
              <a:t>in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O(n) time </a:t>
            </a:r>
            <a:r>
              <a:rPr sz="1800" dirty="0">
                <a:latin typeface="Cambria" panose="02040503050406030204"/>
                <a:cs typeface="Cambria" panose="02040503050406030204"/>
              </a:rPr>
              <a:t>&amp;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constant extra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space.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469900" algn="just">
              <a:lnSpc>
                <a:spcPct val="100000"/>
              </a:lnSpc>
            </a:pPr>
            <a:r>
              <a:rPr sz="1800" spc="-5" dirty="0">
                <a:latin typeface="Cambria" panose="02040503050406030204"/>
                <a:cs typeface="Cambria" panose="02040503050406030204"/>
              </a:rPr>
              <a:t>Input:</a:t>
            </a:r>
            <a:r>
              <a:rPr sz="1800" spc="38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ar[]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=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{7,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3,</a:t>
            </a:r>
            <a:r>
              <a:rPr sz="180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5,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4,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5,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3,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4};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469900" algn="just">
              <a:lnSpc>
                <a:spcPct val="100000"/>
              </a:lnSpc>
            </a:pPr>
            <a:r>
              <a:rPr sz="1800" spc="-5" dirty="0">
                <a:latin typeface="Cambria" panose="02040503050406030204"/>
                <a:cs typeface="Cambria" panose="02040503050406030204"/>
              </a:rPr>
              <a:t>Output:</a:t>
            </a:r>
            <a:r>
              <a:rPr sz="1800" spc="-3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7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469900" marR="6985" indent="-457835" algn="just">
              <a:lnSpc>
                <a:spcPct val="100000"/>
              </a:lnSpc>
              <a:buClr>
                <a:srgbClr val="C00000"/>
              </a:buClr>
              <a:buSzPct val="89000"/>
              <a:buAutoNum type="arabicPeriod" startAt="11"/>
              <a:tabLst>
                <a:tab pos="469900" algn="l"/>
              </a:tabLst>
            </a:pPr>
            <a:r>
              <a:rPr sz="1800" spc="-15" dirty="0">
                <a:latin typeface="Cambria" panose="02040503050406030204"/>
                <a:cs typeface="Cambria" panose="02040503050406030204"/>
              </a:rPr>
              <a:t>Given </a:t>
            </a:r>
            <a:r>
              <a:rPr sz="1800" dirty="0">
                <a:latin typeface="Cambria" panose="02040503050406030204"/>
                <a:cs typeface="Cambria" panose="02040503050406030204"/>
              </a:rPr>
              <a:t>a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2D </a:t>
            </a:r>
            <a:r>
              <a:rPr sz="1800" spc="-20" dirty="0">
                <a:latin typeface="Cambria" panose="02040503050406030204"/>
                <a:cs typeface="Cambria" panose="02040503050406030204"/>
              </a:rPr>
              <a:t>array</a:t>
            </a:r>
            <a:r>
              <a:rPr sz="1800" spc="35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of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size </a:t>
            </a:r>
            <a:r>
              <a:rPr sz="1800" dirty="0">
                <a:latin typeface="Cambria" panose="02040503050406030204"/>
                <a:cs typeface="Cambria" panose="02040503050406030204"/>
              </a:rPr>
              <a:t>m X n,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containing either </a:t>
            </a:r>
            <a:r>
              <a:rPr sz="1800" dirty="0">
                <a:latin typeface="Cambria" panose="02040503050406030204"/>
                <a:cs typeface="Cambria" panose="02040503050406030204"/>
              </a:rPr>
              <a:t>1 or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0. As 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we traverse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through, </a:t>
            </a:r>
            <a:r>
              <a:rPr sz="180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where 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ever we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encounter 0,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we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need to 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convert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the whole corresponding 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row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and </a:t>
            </a:r>
            <a:r>
              <a:rPr sz="180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column to 0,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where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the original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value 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may </a:t>
            </a:r>
            <a:r>
              <a:rPr sz="1800" dirty="0">
                <a:latin typeface="Cambria" panose="02040503050406030204"/>
                <a:cs typeface="Cambria" panose="02040503050406030204"/>
              </a:rPr>
              <a:t>or 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may </a:t>
            </a:r>
            <a:r>
              <a:rPr sz="1800" dirty="0">
                <a:latin typeface="Cambria" panose="02040503050406030204"/>
                <a:cs typeface="Cambria" panose="02040503050406030204"/>
              </a:rPr>
              <a:t>not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be 0. Devise an algorithm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to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solve</a:t>
            </a:r>
            <a:r>
              <a:rPr sz="1800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the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problem</a:t>
            </a:r>
            <a:r>
              <a:rPr sz="180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minimizing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the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time</a:t>
            </a:r>
            <a:r>
              <a:rPr sz="180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and</a:t>
            </a:r>
            <a:r>
              <a:rPr sz="180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space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complexity.</a:t>
            </a:r>
            <a:endParaRPr sz="18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35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8800" y="304800"/>
            <a:ext cx="1352550" cy="85725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50" dirty="0"/>
              <a:t>S</a:t>
            </a:r>
            <a:r>
              <a:rPr spc="-75" dirty="0"/>
              <a:t>c</a:t>
            </a:r>
            <a:r>
              <a:rPr spc="-120" dirty="0"/>
              <a:t>h</a:t>
            </a:r>
            <a:r>
              <a:rPr spc="-105" dirty="0"/>
              <a:t>oo</a:t>
            </a:r>
            <a:r>
              <a:rPr spc="-85" dirty="0"/>
              <a:t>l</a:t>
            </a:r>
            <a:r>
              <a:rPr spc="-60" dirty="0"/>
              <a:t> </a:t>
            </a:r>
            <a:r>
              <a:rPr spc="-70" dirty="0"/>
              <a:t>of</a:t>
            </a:r>
            <a:r>
              <a:rPr spc="-50" dirty="0"/>
              <a:t> </a:t>
            </a:r>
            <a:r>
              <a:rPr spc="-45" dirty="0"/>
              <a:t>C</a:t>
            </a:r>
            <a:r>
              <a:rPr spc="-90" dirty="0"/>
              <a:t>o</a:t>
            </a:r>
            <a:r>
              <a:rPr spc="-155" dirty="0"/>
              <a:t>m</a:t>
            </a:r>
            <a:r>
              <a:rPr spc="-105" dirty="0"/>
              <a:t>p</a:t>
            </a:r>
            <a:r>
              <a:rPr spc="-130" dirty="0"/>
              <a:t>u</a:t>
            </a:r>
            <a:r>
              <a:rPr spc="-105" dirty="0"/>
              <a:t>t</a:t>
            </a:r>
            <a:r>
              <a:rPr spc="-114" dirty="0"/>
              <a:t>e</a:t>
            </a:r>
            <a:r>
              <a:rPr spc="-110" dirty="0"/>
              <a:t>r</a:t>
            </a:r>
            <a:r>
              <a:rPr spc="-90" dirty="0"/>
              <a:t> </a:t>
            </a:r>
            <a:r>
              <a:rPr spc="-60" dirty="0"/>
              <a:t>E</a:t>
            </a:r>
            <a:r>
              <a:rPr spc="-80" dirty="0"/>
              <a:t>n</a:t>
            </a:r>
            <a:r>
              <a:rPr spc="-95" dirty="0"/>
              <a:t>g</a:t>
            </a:r>
            <a:r>
              <a:rPr spc="-75" dirty="0"/>
              <a:t>i</a:t>
            </a:r>
            <a:r>
              <a:rPr spc="-135" dirty="0"/>
              <a:t>n</a:t>
            </a:r>
            <a:r>
              <a:rPr spc="-130" dirty="0"/>
              <a:t>e</a:t>
            </a:r>
            <a:r>
              <a:rPr spc="-114" dirty="0"/>
              <a:t>e</a:t>
            </a:r>
            <a:r>
              <a:rPr spc="-135" dirty="0"/>
              <a:t>r</a:t>
            </a:r>
            <a:r>
              <a:rPr spc="-100" dirty="0"/>
              <a:t>i</a:t>
            </a:r>
            <a:r>
              <a:rPr spc="-135" dirty="0"/>
              <a:t>n</a:t>
            </a:r>
            <a:r>
              <a:rPr spc="-60" dirty="0"/>
              <a:t>g</a:t>
            </a:r>
            <a:endParaRPr spc="-6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505" y="392633"/>
            <a:ext cx="56222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000000"/>
                </a:solidFill>
              </a:rPr>
              <a:t>Supplementary</a:t>
            </a:r>
            <a:r>
              <a:rPr sz="4000" spc="-20" dirty="0">
                <a:solidFill>
                  <a:srgbClr val="000000"/>
                </a:solidFill>
              </a:rPr>
              <a:t> </a:t>
            </a:r>
            <a:r>
              <a:rPr sz="4000" spc="-15" dirty="0">
                <a:solidFill>
                  <a:srgbClr val="000000"/>
                </a:solidFill>
              </a:rPr>
              <a:t>Reading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153400" y="537044"/>
            <a:ext cx="928395" cy="6821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3708" y="1549653"/>
            <a:ext cx="8667750" cy="2465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2115" marR="5080" indent="-400050">
              <a:lnSpc>
                <a:spcPct val="100000"/>
              </a:lnSpc>
              <a:spcBef>
                <a:spcPts val="105"/>
              </a:spcBef>
              <a:buClr>
                <a:srgbClr val="C00000"/>
              </a:buClr>
              <a:buSzPct val="90000"/>
              <a:buFont typeface="Wingdings" panose="05000000000000000000"/>
              <a:buChar char=""/>
              <a:tabLst>
                <a:tab pos="412115" algn="l"/>
                <a:tab pos="412750" algn="l"/>
              </a:tabLst>
            </a:pPr>
            <a:r>
              <a:rPr sz="2000" spc="-10" dirty="0">
                <a:latin typeface="Cambria" panose="02040503050406030204"/>
                <a:cs typeface="Cambria" panose="02040503050406030204"/>
              </a:rPr>
              <a:t>https:/</a:t>
            </a:r>
            <a:r>
              <a:rPr sz="2000" spc="-10" dirty="0">
                <a:latin typeface="Cambria" panose="02040503050406030204"/>
                <a:cs typeface="Cambria" panose="02040503050406030204"/>
                <a:hlinkClick r:id="rId2"/>
              </a:rPr>
              <a:t>/ww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w</a:t>
            </a:r>
            <a:r>
              <a:rPr sz="2000" spc="-10" dirty="0">
                <a:latin typeface="Cambria" panose="02040503050406030204"/>
                <a:cs typeface="Cambria" panose="02040503050406030204"/>
                <a:hlinkClick r:id="rId2"/>
              </a:rPr>
              <a:t>.tutorialspoint.com/data_structures_algorithms/array_data_str </a:t>
            </a:r>
            <a:r>
              <a:rPr sz="2000" spc="-43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ucture.htm</a:t>
            </a:r>
            <a:endParaRPr sz="2000">
              <a:latin typeface="Cambria" panose="02040503050406030204"/>
              <a:cs typeface="Cambria" panose="02040503050406030204"/>
            </a:endParaRPr>
          </a:p>
          <a:p>
            <a:pPr marL="412115" indent="-400050">
              <a:lnSpc>
                <a:spcPct val="100000"/>
              </a:lnSpc>
              <a:buClr>
                <a:srgbClr val="C00000"/>
              </a:buClr>
              <a:buSzPct val="90000"/>
              <a:buFont typeface="Wingdings" panose="05000000000000000000"/>
              <a:buChar char=""/>
              <a:tabLst>
                <a:tab pos="412115" algn="l"/>
                <a:tab pos="412750" algn="l"/>
              </a:tabLst>
            </a:pPr>
            <a:r>
              <a:rPr sz="2000" spc="-10" dirty="0">
                <a:latin typeface="Cambria" panose="02040503050406030204"/>
                <a:cs typeface="Cambria" panose="02040503050406030204"/>
                <a:hlinkClick r:id="rId3"/>
              </a:rPr>
              <a:t>http://www.geeksforgeeks.org/array-data-structure/</a:t>
            </a:r>
            <a:endParaRPr sz="2000">
              <a:latin typeface="Cambria" panose="02040503050406030204"/>
              <a:cs typeface="Cambria" panose="02040503050406030204"/>
            </a:endParaRPr>
          </a:p>
          <a:p>
            <a:pPr marL="412115" indent="-400050">
              <a:lnSpc>
                <a:spcPct val="100000"/>
              </a:lnSpc>
              <a:buClr>
                <a:srgbClr val="C00000"/>
              </a:buClr>
              <a:buSzPct val="90000"/>
              <a:buFont typeface="Wingdings" panose="05000000000000000000"/>
              <a:buChar char=""/>
              <a:tabLst>
                <a:tab pos="412115" algn="l"/>
                <a:tab pos="412750" algn="l"/>
              </a:tabLst>
            </a:pPr>
            <a:r>
              <a:rPr sz="2000" spc="-10" dirty="0">
                <a:latin typeface="Cambria" panose="02040503050406030204"/>
                <a:cs typeface="Cambria" panose="02040503050406030204"/>
              </a:rPr>
              <a:t>https://</a:t>
            </a:r>
            <a:r>
              <a:rPr sz="2000" spc="-10" dirty="0">
                <a:latin typeface="Cambria" panose="02040503050406030204"/>
                <a:cs typeface="Cambria" panose="02040503050406030204"/>
                <a:hlinkClick r:id="rId4"/>
              </a:rPr>
              <a:t>www.hackerrank.com/domains/data-structures/arrays</a:t>
            </a:r>
            <a:endParaRPr sz="2000">
              <a:latin typeface="Cambria" panose="02040503050406030204"/>
              <a:cs typeface="Cambria" panose="02040503050406030204"/>
            </a:endParaRPr>
          </a:p>
          <a:p>
            <a:pPr marL="412115" marR="1020445" indent="-400050">
              <a:lnSpc>
                <a:spcPct val="100000"/>
              </a:lnSpc>
              <a:buClr>
                <a:srgbClr val="C00000"/>
              </a:buClr>
              <a:buSzPct val="90000"/>
              <a:buFont typeface="Wingdings" panose="05000000000000000000"/>
              <a:buChar char=""/>
              <a:tabLst>
                <a:tab pos="412115" algn="l"/>
                <a:tab pos="412750" algn="l"/>
              </a:tabLst>
            </a:pPr>
            <a:r>
              <a:rPr sz="2000" spc="-10" dirty="0">
                <a:latin typeface="Cambria" panose="02040503050406030204"/>
                <a:cs typeface="Cambria" panose="02040503050406030204"/>
                <a:hlinkClick r:id="rId5"/>
              </a:rPr>
              <a:t>http://javarevisited.blogspot.in/2015/06/top-20-array-interview- </a:t>
            </a:r>
            <a:r>
              <a:rPr sz="2000" spc="-43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questions-and-answers.html#axzz4myAupUvT</a:t>
            </a:r>
            <a:endParaRPr sz="2000">
              <a:latin typeface="Cambria" panose="02040503050406030204"/>
              <a:cs typeface="Cambria" panose="02040503050406030204"/>
            </a:endParaRPr>
          </a:p>
          <a:p>
            <a:pPr marL="412115" indent="-400050">
              <a:lnSpc>
                <a:spcPct val="100000"/>
              </a:lnSpc>
              <a:buClr>
                <a:srgbClr val="C00000"/>
              </a:buClr>
              <a:buSzPct val="90000"/>
              <a:buFont typeface="Wingdings" panose="05000000000000000000"/>
              <a:buChar char=""/>
              <a:tabLst>
                <a:tab pos="412115" algn="l"/>
                <a:tab pos="412750" algn="l"/>
              </a:tabLst>
            </a:pPr>
            <a:r>
              <a:rPr sz="2000" spc="-10" dirty="0">
                <a:latin typeface="Cambria" panose="02040503050406030204"/>
                <a:cs typeface="Cambria" panose="02040503050406030204"/>
              </a:rPr>
              <a:t>https:/</a:t>
            </a:r>
            <a:r>
              <a:rPr sz="2000" spc="-10" dirty="0">
                <a:latin typeface="Cambria" panose="02040503050406030204"/>
                <a:cs typeface="Cambria" panose="02040503050406030204"/>
                <a:hlinkClick r:id="rId6"/>
              </a:rPr>
              <a:t>/ww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w</a:t>
            </a:r>
            <a:r>
              <a:rPr sz="2000" spc="-10" dirty="0">
                <a:latin typeface="Cambria" panose="02040503050406030204"/>
                <a:cs typeface="Cambria" panose="02040503050406030204"/>
                <a:hlinkClick r:id="rId6"/>
              </a:rPr>
              <a:t>.youtube.com/playlist?list=PLqM7alHXFySEQDk2MDfbwEdjd2</a:t>
            </a:r>
            <a:endParaRPr sz="2000">
              <a:latin typeface="Cambria" panose="02040503050406030204"/>
              <a:cs typeface="Cambria" panose="02040503050406030204"/>
            </a:endParaRPr>
          </a:p>
          <a:p>
            <a:pPr marL="41211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mbria" panose="02040503050406030204"/>
                <a:cs typeface="Cambria" panose="02040503050406030204"/>
              </a:rPr>
              <a:t>svVJH9p</a:t>
            </a:r>
            <a:endParaRPr sz="20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36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200400" y="4648200"/>
            <a:ext cx="2486025" cy="178117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50" dirty="0"/>
              <a:t>S</a:t>
            </a:r>
            <a:r>
              <a:rPr spc="-75" dirty="0"/>
              <a:t>c</a:t>
            </a:r>
            <a:r>
              <a:rPr spc="-120" dirty="0"/>
              <a:t>h</a:t>
            </a:r>
            <a:r>
              <a:rPr spc="-105" dirty="0"/>
              <a:t>oo</a:t>
            </a:r>
            <a:r>
              <a:rPr spc="-85" dirty="0"/>
              <a:t>l</a:t>
            </a:r>
            <a:r>
              <a:rPr spc="-60" dirty="0"/>
              <a:t> </a:t>
            </a:r>
            <a:r>
              <a:rPr spc="-70" dirty="0"/>
              <a:t>of</a:t>
            </a:r>
            <a:r>
              <a:rPr spc="-50" dirty="0"/>
              <a:t> </a:t>
            </a:r>
            <a:r>
              <a:rPr spc="-45" dirty="0"/>
              <a:t>C</a:t>
            </a:r>
            <a:r>
              <a:rPr spc="-90" dirty="0"/>
              <a:t>o</a:t>
            </a:r>
            <a:r>
              <a:rPr spc="-155" dirty="0"/>
              <a:t>m</a:t>
            </a:r>
            <a:r>
              <a:rPr spc="-105" dirty="0"/>
              <a:t>p</a:t>
            </a:r>
            <a:r>
              <a:rPr spc="-130" dirty="0"/>
              <a:t>u</a:t>
            </a:r>
            <a:r>
              <a:rPr spc="-105" dirty="0"/>
              <a:t>t</a:t>
            </a:r>
            <a:r>
              <a:rPr spc="-114" dirty="0"/>
              <a:t>e</a:t>
            </a:r>
            <a:r>
              <a:rPr spc="-110" dirty="0"/>
              <a:t>r</a:t>
            </a:r>
            <a:r>
              <a:rPr spc="-90" dirty="0"/>
              <a:t> </a:t>
            </a:r>
            <a:r>
              <a:rPr spc="-60" dirty="0"/>
              <a:t>E</a:t>
            </a:r>
            <a:r>
              <a:rPr spc="-80" dirty="0"/>
              <a:t>n</a:t>
            </a:r>
            <a:r>
              <a:rPr spc="-95" dirty="0"/>
              <a:t>g</a:t>
            </a:r>
            <a:r>
              <a:rPr spc="-75" dirty="0"/>
              <a:t>i</a:t>
            </a:r>
            <a:r>
              <a:rPr spc="-135" dirty="0"/>
              <a:t>n</a:t>
            </a:r>
            <a:r>
              <a:rPr spc="-130" dirty="0"/>
              <a:t>e</a:t>
            </a:r>
            <a:r>
              <a:rPr spc="-114" dirty="0"/>
              <a:t>e</a:t>
            </a:r>
            <a:r>
              <a:rPr spc="-135" dirty="0"/>
              <a:t>r</a:t>
            </a:r>
            <a:r>
              <a:rPr spc="-100" dirty="0"/>
              <a:t>i</a:t>
            </a:r>
            <a:r>
              <a:rPr spc="-135" dirty="0"/>
              <a:t>n</a:t>
            </a:r>
            <a:r>
              <a:rPr spc="-60" dirty="0"/>
              <a:t>g</a:t>
            </a:r>
            <a:endParaRPr spc="-6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505" y="392633"/>
            <a:ext cx="9366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40" dirty="0">
                <a:solidFill>
                  <a:srgbClr val="000000"/>
                </a:solidFill>
              </a:rPr>
              <a:t>F</a:t>
            </a:r>
            <a:r>
              <a:rPr sz="4000" spc="-95" dirty="0">
                <a:solidFill>
                  <a:srgbClr val="000000"/>
                </a:solidFill>
              </a:rPr>
              <a:t>A</a:t>
            </a:r>
            <a:r>
              <a:rPr sz="4000" spc="-5" dirty="0">
                <a:solidFill>
                  <a:srgbClr val="000000"/>
                </a:solidFill>
              </a:rPr>
              <a:t>Q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153400" y="537044"/>
            <a:ext cx="928395" cy="6821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3708" y="1549653"/>
            <a:ext cx="8752205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2115" indent="-400050">
              <a:lnSpc>
                <a:spcPct val="100000"/>
              </a:lnSpc>
              <a:spcBef>
                <a:spcPts val="105"/>
              </a:spcBef>
              <a:buClr>
                <a:srgbClr val="C00000"/>
              </a:buClr>
              <a:buSzPct val="90000"/>
              <a:buFont typeface="Wingdings" panose="05000000000000000000"/>
              <a:buChar char=""/>
              <a:tabLst>
                <a:tab pos="412115" algn="l"/>
                <a:tab pos="412750" algn="l"/>
              </a:tabLst>
            </a:pPr>
            <a:r>
              <a:rPr sz="2000" b="1" dirty="0">
                <a:latin typeface="Cambria" panose="02040503050406030204"/>
                <a:cs typeface="Cambria" panose="02040503050406030204"/>
              </a:rPr>
              <a:t>What</a:t>
            </a:r>
            <a:r>
              <a:rPr sz="2000" b="1" spc="-6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b="1" dirty="0">
                <a:latin typeface="Cambria" panose="02040503050406030204"/>
                <a:cs typeface="Cambria" panose="02040503050406030204"/>
              </a:rPr>
              <a:t>is</a:t>
            </a:r>
            <a:r>
              <a:rPr sz="2000" b="1" spc="-5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b="1" spc="-15" dirty="0">
                <a:latin typeface="Cambria" panose="02040503050406030204"/>
                <a:cs typeface="Cambria" panose="02040503050406030204"/>
              </a:rPr>
              <a:t>Array?</a:t>
            </a:r>
            <a:endParaRPr sz="2000">
              <a:latin typeface="Cambria" panose="02040503050406030204"/>
              <a:cs typeface="Cambria" panose="02040503050406030204"/>
            </a:endParaRPr>
          </a:p>
          <a:p>
            <a:pPr marL="869315" lvl="1" indent="-400050">
              <a:lnSpc>
                <a:spcPct val="100000"/>
              </a:lnSpc>
              <a:buClr>
                <a:srgbClr val="C00000"/>
              </a:buClr>
              <a:buSzPct val="90000"/>
              <a:buFont typeface="Wingdings" panose="05000000000000000000"/>
              <a:buChar char=""/>
              <a:tabLst>
                <a:tab pos="869315" algn="l"/>
                <a:tab pos="869950" algn="l"/>
              </a:tabLst>
            </a:pPr>
            <a:r>
              <a:rPr sz="2000" spc="-20" dirty="0">
                <a:latin typeface="Cambria" panose="02040503050406030204"/>
                <a:cs typeface="Cambria" panose="02040503050406030204"/>
              </a:rPr>
              <a:t>Array</a:t>
            </a:r>
            <a:r>
              <a:rPr sz="2000" spc="9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is</a:t>
            </a:r>
            <a:r>
              <a:rPr sz="2000" spc="7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a</a:t>
            </a:r>
            <a:r>
              <a:rPr sz="2000" spc="9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collection</a:t>
            </a:r>
            <a:r>
              <a:rPr sz="2000" spc="8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of</a:t>
            </a:r>
            <a:r>
              <a:rPr sz="2000" spc="8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variables</a:t>
            </a:r>
            <a:r>
              <a:rPr sz="2000" spc="10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of</a:t>
            </a:r>
            <a:r>
              <a:rPr sz="2000" spc="8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same</a:t>
            </a:r>
            <a:r>
              <a:rPr sz="2000" spc="7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data</a:t>
            </a:r>
            <a:r>
              <a:rPr sz="2000" spc="8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type</a:t>
            </a:r>
            <a:r>
              <a:rPr sz="2000" spc="9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that</a:t>
            </a:r>
            <a:r>
              <a:rPr sz="2000" spc="8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share</a:t>
            </a:r>
            <a:r>
              <a:rPr sz="2000" spc="7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a</a:t>
            </a:r>
            <a:r>
              <a:rPr sz="2000" spc="9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common</a:t>
            </a:r>
            <a:endParaRPr sz="2000">
              <a:latin typeface="Cambria" panose="02040503050406030204"/>
              <a:cs typeface="Cambria" panose="02040503050406030204"/>
            </a:endParaRPr>
          </a:p>
          <a:p>
            <a:pPr marL="869315">
              <a:lnSpc>
                <a:spcPct val="100000"/>
              </a:lnSpc>
            </a:pPr>
            <a:r>
              <a:rPr sz="2000" spc="-5" dirty="0">
                <a:latin typeface="Cambria" panose="02040503050406030204"/>
                <a:cs typeface="Cambria" panose="02040503050406030204"/>
              </a:rPr>
              <a:t>name.</a:t>
            </a:r>
            <a:endParaRPr sz="2000">
              <a:latin typeface="Cambria" panose="02040503050406030204"/>
              <a:cs typeface="Cambria" panose="02040503050406030204"/>
            </a:endParaRPr>
          </a:p>
          <a:p>
            <a:pPr marL="869315" lvl="1" indent="-400050">
              <a:lnSpc>
                <a:spcPct val="100000"/>
              </a:lnSpc>
              <a:buClr>
                <a:srgbClr val="C00000"/>
              </a:buClr>
              <a:buSzPct val="90000"/>
              <a:buFont typeface="Wingdings" panose="05000000000000000000"/>
              <a:buChar char=""/>
              <a:tabLst>
                <a:tab pos="869315" algn="l"/>
                <a:tab pos="869950" algn="l"/>
              </a:tabLst>
            </a:pPr>
            <a:r>
              <a:rPr sz="2000" spc="-20" dirty="0">
                <a:latin typeface="Cambria" panose="02040503050406030204"/>
                <a:cs typeface="Cambria" panose="02040503050406030204"/>
              </a:rPr>
              <a:t>Array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is </a:t>
            </a:r>
            <a:r>
              <a:rPr sz="2000" dirty="0">
                <a:latin typeface="Cambria" panose="02040503050406030204"/>
                <a:cs typeface="Cambria" panose="02040503050406030204"/>
              </a:rPr>
              <a:t>an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ordered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set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which</a:t>
            </a:r>
            <a:r>
              <a:rPr sz="200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consist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of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fixed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number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of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elements.</a:t>
            </a:r>
            <a:endParaRPr sz="2000">
              <a:latin typeface="Cambria" panose="02040503050406030204"/>
              <a:cs typeface="Cambria" panose="02040503050406030204"/>
            </a:endParaRPr>
          </a:p>
          <a:p>
            <a:pPr marL="869315" lvl="1" indent="-400050">
              <a:lnSpc>
                <a:spcPct val="100000"/>
              </a:lnSpc>
              <a:buClr>
                <a:srgbClr val="C00000"/>
              </a:buClr>
              <a:buSzPct val="90000"/>
              <a:buFont typeface="Wingdings" panose="05000000000000000000"/>
              <a:buChar char=""/>
              <a:tabLst>
                <a:tab pos="869315" algn="l"/>
                <a:tab pos="869950" algn="l"/>
              </a:tabLst>
            </a:pPr>
            <a:r>
              <a:rPr sz="2000" spc="-20" dirty="0">
                <a:latin typeface="Cambria" panose="02040503050406030204"/>
                <a:cs typeface="Cambria" panose="02040503050406030204"/>
              </a:rPr>
              <a:t>Array</a:t>
            </a:r>
            <a:r>
              <a:rPr sz="2000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is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an</a:t>
            </a:r>
            <a:r>
              <a:rPr sz="2000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example</a:t>
            </a:r>
            <a:r>
              <a:rPr sz="2000" spc="-3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of</a:t>
            </a:r>
            <a:r>
              <a:rPr sz="20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linier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data</a:t>
            </a:r>
            <a:r>
              <a:rPr sz="2000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structure.</a:t>
            </a:r>
            <a:endParaRPr sz="2000">
              <a:latin typeface="Cambria" panose="02040503050406030204"/>
              <a:cs typeface="Cambria" panose="02040503050406030204"/>
            </a:endParaRPr>
          </a:p>
          <a:p>
            <a:pPr marL="869315" marR="6350" lvl="1" indent="-399415">
              <a:lnSpc>
                <a:spcPct val="100000"/>
              </a:lnSpc>
              <a:buClr>
                <a:srgbClr val="C00000"/>
              </a:buClr>
              <a:buSzPct val="90000"/>
              <a:buFont typeface="Wingdings" panose="05000000000000000000"/>
              <a:buChar char=""/>
              <a:tabLst>
                <a:tab pos="869315" algn="l"/>
                <a:tab pos="869950" algn="l"/>
                <a:tab pos="1245235" algn="l"/>
                <a:tab pos="1975485" algn="l"/>
                <a:tab pos="3042920" algn="l"/>
                <a:tab pos="3373120" algn="l"/>
                <a:tab pos="4509135" algn="l"/>
                <a:tab pos="5979795" algn="l"/>
                <a:tab pos="6377305" algn="l"/>
                <a:tab pos="6685915" algn="l"/>
                <a:tab pos="7016115" algn="l"/>
                <a:tab pos="7606030" algn="l"/>
                <a:tab pos="8505825" algn="l"/>
              </a:tabLst>
            </a:pPr>
            <a:r>
              <a:rPr sz="2000" spc="-5" dirty="0">
                <a:latin typeface="Cambria" panose="02040503050406030204"/>
                <a:cs typeface="Cambria" panose="02040503050406030204"/>
              </a:rPr>
              <a:t>I</a:t>
            </a:r>
            <a:r>
              <a:rPr sz="2000" dirty="0">
                <a:latin typeface="Cambria" panose="02040503050406030204"/>
                <a:cs typeface="Cambria" panose="02040503050406030204"/>
              </a:rPr>
              <a:t>n</a:t>
            </a:r>
            <a:r>
              <a:rPr sz="2000" dirty="0">
                <a:latin typeface="Cambria" panose="02040503050406030204"/>
                <a:cs typeface="Cambria" panose="02040503050406030204"/>
              </a:rPr>
              <a:t>	</a:t>
            </a:r>
            <a:r>
              <a:rPr sz="2000" dirty="0">
                <a:latin typeface="Cambria" panose="02040503050406030204"/>
                <a:cs typeface="Cambria" panose="02040503050406030204"/>
              </a:rPr>
              <a:t>ar</a:t>
            </a:r>
            <a:r>
              <a:rPr sz="2000" spc="-55" dirty="0">
                <a:latin typeface="Cambria" panose="02040503050406030204"/>
                <a:cs typeface="Cambria" panose="02040503050406030204"/>
              </a:rPr>
              <a:t>r</a:t>
            </a:r>
            <a:r>
              <a:rPr sz="2000" spc="-35" dirty="0">
                <a:latin typeface="Cambria" panose="02040503050406030204"/>
                <a:cs typeface="Cambria" panose="02040503050406030204"/>
              </a:rPr>
              <a:t>a</a:t>
            </a:r>
            <a:r>
              <a:rPr sz="2000" dirty="0">
                <a:latin typeface="Cambria" panose="02040503050406030204"/>
                <a:cs typeface="Cambria" panose="02040503050406030204"/>
              </a:rPr>
              <a:t>y</a:t>
            </a:r>
            <a:r>
              <a:rPr sz="2000" dirty="0">
                <a:latin typeface="Cambria" panose="02040503050406030204"/>
                <a:cs typeface="Cambria" panose="02040503050406030204"/>
              </a:rPr>
              <a:t>	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m</a:t>
            </a:r>
            <a:r>
              <a:rPr sz="2000" spc="-20" dirty="0">
                <a:latin typeface="Cambria" panose="02040503050406030204"/>
                <a:cs typeface="Cambria" panose="02040503050406030204"/>
              </a:rPr>
              <a:t>e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mor</a:t>
            </a:r>
            <a:r>
              <a:rPr sz="2000" dirty="0">
                <a:latin typeface="Cambria" panose="02040503050406030204"/>
                <a:cs typeface="Cambria" panose="02040503050406030204"/>
              </a:rPr>
              <a:t>y</a:t>
            </a:r>
            <a:r>
              <a:rPr sz="2000" dirty="0">
                <a:latin typeface="Cambria" panose="02040503050406030204"/>
                <a:cs typeface="Cambria" panose="02040503050406030204"/>
              </a:rPr>
              <a:t>	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i</a:t>
            </a:r>
            <a:r>
              <a:rPr sz="2000" dirty="0">
                <a:latin typeface="Cambria" panose="02040503050406030204"/>
                <a:cs typeface="Cambria" panose="02040503050406030204"/>
              </a:rPr>
              <a:t>s</a:t>
            </a:r>
            <a:r>
              <a:rPr sz="2000" dirty="0">
                <a:latin typeface="Cambria" panose="02040503050406030204"/>
                <a:cs typeface="Cambria" panose="02040503050406030204"/>
              </a:rPr>
              <a:t>	</a:t>
            </a:r>
            <a:r>
              <a:rPr sz="2000" dirty="0">
                <a:latin typeface="Cambria" panose="02040503050406030204"/>
                <a:cs typeface="Cambria" panose="02040503050406030204"/>
              </a:rPr>
              <a:t>a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l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lo</a:t>
            </a:r>
            <a:r>
              <a:rPr sz="2000" dirty="0">
                <a:latin typeface="Cambria" panose="02040503050406030204"/>
                <a:cs typeface="Cambria" panose="02040503050406030204"/>
              </a:rPr>
              <a:t>ca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t</a:t>
            </a:r>
            <a:r>
              <a:rPr sz="2000" dirty="0">
                <a:latin typeface="Cambria" panose="02040503050406030204"/>
                <a:cs typeface="Cambria" panose="02040503050406030204"/>
              </a:rPr>
              <a:t>ed</a:t>
            </a:r>
            <a:r>
              <a:rPr sz="2000" dirty="0">
                <a:latin typeface="Cambria" panose="02040503050406030204"/>
                <a:cs typeface="Cambria" panose="02040503050406030204"/>
              </a:rPr>
              <a:t>	</a:t>
            </a:r>
            <a:r>
              <a:rPr sz="2000" dirty="0">
                <a:latin typeface="Cambria" panose="02040503050406030204"/>
                <a:cs typeface="Cambria" panose="02040503050406030204"/>
              </a:rPr>
              <a:t>se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q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u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e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nt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i</a:t>
            </a:r>
            <a:r>
              <a:rPr sz="2000" dirty="0">
                <a:latin typeface="Cambria" panose="02040503050406030204"/>
                <a:cs typeface="Cambria" panose="02040503050406030204"/>
              </a:rPr>
              <a:t>a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l</a:t>
            </a:r>
            <a:r>
              <a:rPr sz="2000" spc="-45" dirty="0">
                <a:latin typeface="Cambria" panose="02040503050406030204"/>
                <a:cs typeface="Cambria" panose="02040503050406030204"/>
              </a:rPr>
              <a:t>l</a:t>
            </a:r>
            <a:r>
              <a:rPr sz="2000" dirty="0">
                <a:latin typeface="Cambria" panose="02040503050406030204"/>
                <a:cs typeface="Cambria" panose="02040503050406030204"/>
              </a:rPr>
              <a:t>y</a:t>
            </a:r>
            <a:r>
              <a:rPr sz="2000" dirty="0">
                <a:latin typeface="Cambria" panose="02040503050406030204"/>
                <a:cs typeface="Cambria" panose="02040503050406030204"/>
              </a:rPr>
              <a:t>	</a:t>
            </a:r>
            <a:r>
              <a:rPr sz="2000" dirty="0">
                <a:latin typeface="Cambria" panose="02040503050406030204"/>
                <a:cs typeface="Cambria" panose="02040503050406030204"/>
              </a:rPr>
              <a:t>so</a:t>
            </a:r>
            <a:r>
              <a:rPr sz="2000" dirty="0">
                <a:latin typeface="Cambria" panose="02040503050406030204"/>
                <a:cs typeface="Cambria" panose="02040503050406030204"/>
              </a:rPr>
              <a:t>	</a:t>
            </a:r>
            <a:r>
              <a:rPr sz="2000" spc="-20" dirty="0">
                <a:latin typeface="Cambria" panose="02040503050406030204"/>
                <a:cs typeface="Cambria" panose="02040503050406030204"/>
              </a:rPr>
              <a:t>i</a:t>
            </a:r>
            <a:r>
              <a:rPr sz="2000" dirty="0">
                <a:latin typeface="Cambria" panose="02040503050406030204"/>
                <a:cs typeface="Cambria" panose="02040503050406030204"/>
              </a:rPr>
              <a:t>t</a:t>
            </a:r>
            <a:r>
              <a:rPr sz="2000" dirty="0">
                <a:latin typeface="Cambria" panose="02040503050406030204"/>
                <a:cs typeface="Cambria" panose="02040503050406030204"/>
              </a:rPr>
              <a:t>	</a:t>
            </a:r>
            <a:r>
              <a:rPr sz="2000" spc="-20" dirty="0">
                <a:latin typeface="Cambria" panose="02040503050406030204"/>
                <a:cs typeface="Cambria" panose="02040503050406030204"/>
              </a:rPr>
              <a:t>i</a:t>
            </a:r>
            <a:r>
              <a:rPr sz="2000" dirty="0">
                <a:latin typeface="Cambria" panose="02040503050406030204"/>
                <a:cs typeface="Cambria" panose="02040503050406030204"/>
              </a:rPr>
              <a:t>s</a:t>
            </a:r>
            <a:r>
              <a:rPr sz="2000" dirty="0">
                <a:latin typeface="Cambria" panose="02040503050406030204"/>
                <a:cs typeface="Cambria" panose="02040503050406030204"/>
              </a:rPr>
              <a:t>	</a:t>
            </a:r>
            <a:r>
              <a:rPr sz="2000" dirty="0">
                <a:latin typeface="Cambria" panose="02040503050406030204"/>
                <a:cs typeface="Cambria" panose="02040503050406030204"/>
              </a:rPr>
              <a:t>a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l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s</a:t>
            </a:r>
            <a:r>
              <a:rPr sz="2000" dirty="0">
                <a:latin typeface="Cambria" panose="02040503050406030204"/>
                <a:cs typeface="Cambria" panose="02040503050406030204"/>
              </a:rPr>
              <a:t>o</a:t>
            </a:r>
            <a:r>
              <a:rPr sz="2000" dirty="0">
                <a:latin typeface="Cambria" panose="02040503050406030204"/>
                <a:cs typeface="Cambria" panose="02040503050406030204"/>
              </a:rPr>
              <a:t>	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kno</a:t>
            </a:r>
            <a:r>
              <a:rPr sz="2000" spc="-25" dirty="0">
                <a:latin typeface="Cambria" panose="02040503050406030204"/>
                <a:cs typeface="Cambria" panose="02040503050406030204"/>
              </a:rPr>
              <a:t>w</a:t>
            </a:r>
            <a:r>
              <a:rPr sz="2000" dirty="0">
                <a:latin typeface="Cambria" panose="02040503050406030204"/>
                <a:cs typeface="Cambria" panose="02040503050406030204"/>
              </a:rPr>
              <a:t>n</a:t>
            </a:r>
            <a:r>
              <a:rPr sz="2000" dirty="0">
                <a:latin typeface="Cambria" panose="02040503050406030204"/>
                <a:cs typeface="Cambria" panose="02040503050406030204"/>
              </a:rPr>
              <a:t>	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as 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sequential</a:t>
            </a:r>
            <a:r>
              <a:rPr sz="2000" spc="-4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5" dirty="0">
                <a:latin typeface="Cambria" panose="02040503050406030204"/>
                <a:cs typeface="Cambria" panose="02040503050406030204"/>
              </a:rPr>
              <a:t>list.</a:t>
            </a:r>
            <a:endParaRPr sz="2000">
              <a:latin typeface="Cambria" panose="02040503050406030204"/>
              <a:cs typeface="Cambria" panose="02040503050406030204"/>
            </a:endParaRPr>
          </a:p>
          <a:p>
            <a:pPr marL="412115" indent="-400050">
              <a:lnSpc>
                <a:spcPct val="100000"/>
              </a:lnSpc>
              <a:spcBef>
                <a:spcPts val="5"/>
              </a:spcBef>
              <a:buClr>
                <a:srgbClr val="C00000"/>
              </a:buClr>
              <a:buSzPct val="90000"/>
              <a:buFont typeface="Wingdings" panose="05000000000000000000"/>
              <a:buChar char=""/>
              <a:tabLst>
                <a:tab pos="412115" algn="l"/>
                <a:tab pos="412750" algn="l"/>
              </a:tabLst>
            </a:pPr>
            <a:r>
              <a:rPr sz="2000" b="1" dirty="0">
                <a:latin typeface="Cambria" panose="02040503050406030204"/>
                <a:cs typeface="Cambria" panose="02040503050406030204"/>
              </a:rPr>
              <a:t>1-D</a:t>
            </a:r>
            <a:r>
              <a:rPr sz="2000" b="1" spc="-3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b="1" spc="-20" dirty="0">
                <a:latin typeface="Cambria" panose="02040503050406030204"/>
                <a:cs typeface="Cambria" panose="02040503050406030204"/>
              </a:rPr>
              <a:t>Array</a:t>
            </a:r>
            <a:r>
              <a:rPr sz="2000" b="1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b="1" spc="-5" dirty="0">
                <a:latin typeface="Cambria" panose="02040503050406030204"/>
                <a:cs typeface="Cambria" panose="02040503050406030204"/>
              </a:rPr>
              <a:t>address</a:t>
            </a:r>
            <a:r>
              <a:rPr sz="2000" b="1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b="1" spc="-5" dirty="0">
                <a:latin typeface="Cambria" panose="02040503050406030204"/>
                <a:cs typeface="Cambria" panose="02040503050406030204"/>
              </a:rPr>
              <a:t>calculation</a:t>
            </a:r>
            <a:endParaRPr sz="2000">
              <a:latin typeface="Cambria" panose="02040503050406030204"/>
              <a:cs typeface="Cambria" panose="02040503050406030204"/>
            </a:endParaRPr>
          </a:p>
          <a:p>
            <a:pPr marL="463550" marR="5715" indent="5715">
              <a:lnSpc>
                <a:spcPct val="100000"/>
              </a:lnSpc>
            </a:pPr>
            <a:r>
              <a:rPr sz="2000" spc="-5" dirty="0">
                <a:latin typeface="Cambria" panose="02040503050406030204"/>
                <a:cs typeface="Cambria" panose="02040503050406030204"/>
              </a:rPr>
              <a:t>Address</a:t>
            </a:r>
            <a:r>
              <a:rPr sz="2000" spc="16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of</a:t>
            </a:r>
            <a:r>
              <a:rPr sz="2000" spc="16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A[i]</a:t>
            </a:r>
            <a:r>
              <a:rPr sz="2000" spc="17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=</a:t>
            </a:r>
            <a:r>
              <a:rPr sz="2000" spc="16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BA</a:t>
            </a:r>
            <a:r>
              <a:rPr sz="2000" spc="17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+</a:t>
            </a:r>
            <a:r>
              <a:rPr sz="2000" spc="17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w</a:t>
            </a:r>
            <a:r>
              <a:rPr sz="2000" spc="16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*</a:t>
            </a:r>
            <a:r>
              <a:rPr sz="2000" spc="15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(i)</a:t>
            </a:r>
            <a:r>
              <a:rPr sz="2000" spc="16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where</a:t>
            </a:r>
            <a:r>
              <a:rPr sz="2000" spc="16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BA</a:t>
            </a:r>
            <a:r>
              <a:rPr sz="2000" spc="16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is</a:t>
            </a:r>
            <a:r>
              <a:rPr sz="2000" spc="17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the</a:t>
            </a:r>
            <a:r>
              <a:rPr sz="2000" spc="16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base</a:t>
            </a:r>
            <a:r>
              <a:rPr sz="2000" spc="16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address,</a:t>
            </a:r>
            <a:r>
              <a:rPr sz="2000" spc="17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w</a:t>
            </a:r>
            <a:r>
              <a:rPr sz="2000" spc="15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is</a:t>
            </a:r>
            <a:r>
              <a:rPr sz="2000" spc="16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the</a:t>
            </a:r>
            <a:r>
              <a:rPr sz="2000" spc="16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20" dirty="0">
                <a:latin typeface="Cambria" panose="02040503050406030204"/>
                <a:cs typeface="Cambria" panose="02040503050406030204"/>
              </a:rPr>
              <a:t>word </a:t>
            </a:r>
            <a:r>
              <a:rPr sz="2000" spc="-42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length</a:t>
            </a:r>
            <a:r>
              <a:rPr sz="2000" spc="-5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and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i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is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the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index</a:t>
            </a:r>
            <a:endParaRPr sz="2000">
              <a:latin typeface="Cambria" panose="02040503050406030204"/>
              <a:cs typeface="Cambria" panose="02040503050406030204"/>
            </a:endParaRPr>
          </a:p>
          <a:p>
            <a:pPr marL="412115" marR="5080" indent="-400050" algn="just">
              <a:lnSpc>
                <a:spcPct val="100000"/>
              </a:lnSpc>
              <a:buClr>
                <a:srgbClr val="C00000"/>
              </a:buClr>
              <a:buSzPct val="90000"/>
              <a:buFont typeface="Wingdings" panose="05000000000000000000"/>
              <a:buChar char=""/>
              <a:tabLst>
                <a:tab pos="412750" algn="l"/>
              </a:tabLst>
            </a:pPr>
            <a:r>
              <a:rPr sz="2000" b="1" spc="-15" dirty="0">
                <a:latin typeface="Cambria" panose="02040503050406030204"/>
                <a:cs typeface="Cambria" panose="02040503050406030204"/>
              </a:rPr>
              <a:t>Row-Major</a:t>
            </a:r>
            <a:r>
              <a:rPr sz="2000" b="1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b="1" spc="-5" dirty="0">
                <a:latin typeface="Cambria" panose="02040503050406030204"/>
                <a:cs typeface="Cambria" panose="02040503050406030204"/>
              </a:rPr>
              <a:t>order:</a:t>
            </a:r>
            <a:r>
              <a:rPr sz="2000" b="1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Row-Major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 Order</a:t>
            </a:r>
            <a:r>
              <a:rPr sz="200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is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a</a:t>
            </a:r>
            <a:r>
              <a:rPr sz="20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method</a:t>
            </a:r>
            <a:r>
              <a:rPr sz="200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of</a:t>
            </a:r>
            <a:r>
              <a:rPr sz="200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representing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 multi </a:t>
            </a:r>
            <a:r>
              <a:rPr sz="200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dimension </a:t>
            </a:r>
            <a:r>
              <a:rPr sz="2000" spc="-20" dirty="0">
                <a:latin typeface="Cambria" panose="02040503050406030204"/>
                <a:cs typeface="Cambria" panose="02040503050406030204"/>
              </a:rPr>
              <a:t>array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in sequential </a:t>
            </a:r>
            <a:r>
              <a:rPr sz="2000" spc="-30" dirty="0">
                <a:latin typeface="Cambria" panose="02040503050406030204"/>
                <a:cs typeface="Cambria" panose="02040503050406030204"/>
              </a:rPr>
              <a:t>memory.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In this method elements of an </a:t>
            </a:r>
            <a:r>
              <a:rPr sz="2000" spc="-20" dirty="0">
                <a:latin typeface="Cambria" panose="02040503050406030204"/>
                <a:cs typeface="Cambria" panose="02040503050406030204"/>
              </a:rPr>
              <a:t>array 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are arranged sequentially 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row by </a:t>
            </a:r>
            <a:r>
              <a:rPr sz="2000" spc="-45" dirty="0">
                <a:latin typeface="Cambria" panose="02040503050406030204"/>
                <a:cs typeface="Cambria" panose="02040503050406030204"/>
              </a:rPr>
              <a:t>row.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Thus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elements </a:t>
            </a:r>
            <a:r>
              <a:rPr sz="2000" dirty="0">
                <a:latin typeface="Cambria" panose="02040503050406030204"/>
                <a:cs typeface="Cambria" panose="02040503050406030204"/>
              </a:rPr>
              <a:t>of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first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row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occupies </a:t>
            </a:r>
            <a:r>
              <a:rPr sz="200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first </a:t>
            </a:r>
            <a:r>
              <a:rPr sz="2000" dirty="0">
                <a:latin typeface="Cambria" panose="02040503050406030204"/>
                <a:cs typeface="Cambria" panose="02040503050406030204"/>
              </a:rPr>
              <a:t>set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of memory locations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reserved for </a:t>
            </a:r>
            <a:r>
              <a:rPr sz="2000" dirty="0">
                <a:latin typeface="Cambria" panose="02040503050406030204"/>
                <a:cs typeface="Cambria" panose="02040503050406030204"/>
              </a:rPr>
              <a:t>the </a:t>
            </a:r>
            <a:r>
              <a:rPr sz="2000" spc="-45" dirty="0">
                <a:latin typeface="Cambria" panose="02040503050406030204"/>
                <a:cs typeface="Cambria" panose="02040503050406030204"/>
              </a:rPr>
              <a:t>array,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elements of second 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row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occupies</a:t>
            </a:r>
            <a:r>
              <a:rPr sz="2000" spc="-3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the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next </a:t>
            </a:r>
            <a:r>
              <a:rPr sz="2000" dirty="0">
                <a:latin typeface="Cambria" panose="02040503050406030204"/>
                <a:cs typeface="Cambria" panose="02040503050406030204"/>
              </a:rPr>
              <a:t>set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of</a:t>
            </a:r>
            <a:r>
              <a:rPr sz="20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memory</a:t>
            </a:r>
            <a:r>
              <a:rPr sz="2000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and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so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on.</a:t>
            </a:r>
            <a:endParaRPr sz="2000">
              <a:latin typeface="Cambria" panose="02040503050406030204"/>
              <a:cs typeface="Cambria" panose="02040503050406030204"/>
            </a:endParaRPr>
          </a:p>
          <a:p>
            <a:pPr marL="469900" algn="just">
              <a:lnSpc>
                <a:spcPct val="100000"/>
              </a:lnSpc>
            </a:pPr>
            <a:r>
              <a:rPr sz="2000" spc="-5" dirty="0">
                <a:latin typeface="Cambria" panose="02040503050406030204"/>
                <a:cs typeface="Cambria" panose="02040503050406030204"/>
              </a:rPr>
              <a:t>Address</a:t>
            </a:r>
            <a:r>
              <a:rPr sz="2000" spc="-4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of</a:t>
            </a:r>
            <a:r>
              <a:rPr sz="20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A [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i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][</a:t>
            </a:r>
            <a:r>
              <a:rPr sz="2000" dirty="0">
                <a:latin typeface="Cambria" panose="02040503050406030204"/>
                <a:cs typeface="Cambria" panose="02040503050406030204"/>
              </a:rPr>
              <a:t> j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]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=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BA</a:t>
            </a:r>
            <a:r>
              <a:rPr sz="2000" dirty="0">
                <a:latin typeface="Cambria" panose="02040503050406030204"/>
                <a:cs typeface="Cambria" panose="02040503050406030204"/>
              </a:rPr>
              <a:t> +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w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*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[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n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*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(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i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–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Lr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)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+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(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j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–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Lc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)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]</a:t>
            </a:r>
            <a:endParaRPr sz="20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37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50" dirty="0"/>
              <a:t>S</a:t>
            </a:r>
            <a:r>
              <a:rPr spc="-75" dirty="0"/>
              <a:t>c</a:t>
            </a:r>
            <a:r>
              <a:rPr spc="-120" dirty="0"/>
              <a:t>h</a:t>
            </a:r>
            <a:r>
              <a:rPr spc="-105" dirty="0"/>
              <a:t>oo</a:t>
            </a:r>
            <a:r>
              <a:rPr spc="-85" dirty="0"/>
              <a:t>l</a:t>
            </a:r>
            <a:r>
              <a:rPr spc="-60" dirty="0"/>
              <a:t> </a:t>
            </a:r>
            <a:r>
              <a:rPr spc="-70" dirty="0"/>
              <a:t>of</a:t>
            </a:r>
            <a:r>
              <a:rPr spc="-50" dirty="0"/>
              <a:t> </a:t>
            </a:r>
            <a:r>
              <a:rPr spc="-45" dirty="0"/>
              <a:t>C</a:t>
            </a:r>
            <a:r>
              <a:rPr spc="-90" dirty="0"/>
              <a:t>o</a:t>
            </a:r>
            <a:r>
              <a:rPr spc="-155" dirty="0"/>
              <a:t>m</a:t>
            </a:r>
            <a:r>
              <a:rPr spc="-105" dirty="0"/>
              <a:t>p</a:t>
            </a:r>
            <a:r>
              <a:rPr spc="-130" dirty="0"/>
              <a:t>u</a:t>
            </a:r>
            <a:r>
              <a:rPr spc="-105" dirty="0"/>
              <a:t>t</a:t>
            </a:r>
            <a:r>
              <a:rPr spc="-114" dirty="0"/>
              <a:t>e</a:t>
            </a:r>
            <a:r>
              <a:rPr spc="-110" dirty="0"/>
              <a:t>r</a:t>
            </a:r>
            <a:r>
              <a:rPr spc="-90" dirty="0"/>
              <a:t> </a:t>
            </a:r>
            <a:r>
              <a:rPr spc="-60" dirty="0"/>
              <a:t>E</a:t>
            </a:r>
            <a:r>
              <a:rPr spc="-80" dirty="0"/>
              <a:t>n</a:t>
            </a:r>
            <a:r>
              <a:rPr spc="-95" dirty="0"/>
              <a:t>g</a:t>
            </a:r>
            <a:r>
              <a:rPr spc="-75" dirty="0"/>
              <a:t>i</a:t>
            </a:r>
            <a:r>
              <a:rPr spc="-135" dirty="0"/>
              <a:t>n</a:t>
            </a:r>
            <a:r>
              <a:rPr spc="-130" dirty="0"/>
              <a:t>e</a:t>
            </a:r>
            <a:r>
              <a:rPr spc="-114" dirty="0"/>
              <a:t>e</a:t>
            </a:r>
            <a:r>
              <a:rPr spc="-135" dirty="0"/>
              <a:t>r</a:t>
            </a:r>
            <a:r>
              <a:rPr spc="-100" dirty="0"/>
              <a:t>i</a:t>
            </a:r>
            <a:r>
              <a:rPr spc="-135" dirty="0"/>
              <a:t>n</a:t>
            </a:r>
            <a:r>
              <a:rPr spc="-60" dirty="0"/>
              <a:t>g</a:t>
            </a:r>
            <a:endParaRPr spc="-6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505" y="392633"/>
            <a:ext cx="9366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40" dirty="0">
                <a:solidFill>
                  <a:srgbClr val="000000"/>
                </a:solidFill>
              </a:rPr>
              <a:t>F</a:t>
            </a:r>
            <a:r>
              <a:rPr sz="4000" spc="-95" dirty="0">
                <a:solidFill>
                  <a:srgbClr val="000000"/>
                </a:solidFill>
              </a:rPr>
              <a:t>A</a:t>
            </a:r>
            <a:r>
              <a:rPr sz="4000" spc="-5" dirty="0">
                <a:solidFill>
                  <a:srgbClr val="000000"/>
                </a:solidFill>
              </a:rPr>
              <a:t>Q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153400" y="537044"/>
            <a:ext cx="928395" cy="6821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3708" y="1549653"/>
            <a:ext cx="8751570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2115" marR="5080" indent="-400050">
              <a:lnSpc>
                <a:spcPct val="100000"/>
              </a:lnSpc>
              <a:spcBef>
                <a:spcPts val="105"/>
              </a:spcBef>
              <a:buClr>
                <a:srgbClr val="C00000"/>
              </a:buClr>
              <a:buSzPct val="90000"/>
              <a:buFont typeface="Wingdings" panose="05000000000000000000"/>
              <a:buChar char=""/>
              <a:tabLst>
                <a:tab pos="412115" algn="l"/>
                <a:tab pos="412750" algn="l"/>
                <a:tab pos="1369060" algn="l"/>
                <a:tab pos="2460625" algn="l"/>
                <a:tab pos="3054985" algn="l"/>
                <a:tab pos="3521075" algn="l"/>
                <a:tab pos="3881120" algn="l"/>
                <a:tab pos="4941570" algn="l"/>
                <a:tab pos="6071235" algn="l"/>
                <a:tab pos="7170420" algn="l"/>
                <a:tab pos="7630795" algn="l"/>
                <a:tab pos="8127365" algn="l"/>
              </a:tabLst>
            </a:pPr>
            <a:r>
              <a:rPr sz="2000" b="1" spc="-5" dirty="0">
                <a:latin typeface="Cambria" panose="02040503050406030204"/>
                <a:cs typeface="Cambria" panose="02040503050406030204"/>
              </a:rPr>
              <a:t>Column-Major</a:t>
            </a:r>
            <a:r>
              <a:rPr sz="2000" b="1" spc="9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b="1" spc="-5" dirty="0">
                <a:latin typeface="Cambria" panose="02040503050406030204"/>
                <a:cs typeface="Cambria" panose="02040503050406030204"/>
              </a:rPr>
              <a:t>order:</a:t>
            </a:r>
            <a:r>
              <a:rPr sz="2000" b="1" spc="8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Column-Major</a:t>
            </a:r>
            <a:r>
              <a:rPr sz="2000" spc="8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Order</a:t>
            </a:r>
            <a:r>
              <a:rPr sz="2000" spc="8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is</a:t>
            </a:r>
            <a:r>
              <a:rPr sz="2000" spc="8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a</a:t>
            </a:r>
            <a:r>
              <a:rPr sz="2000" spc="7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method</a:t>
            </a:r>
            <a:r>
              <a:rPr sz="2000" spc="9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of</a:t>
            </a:r>
            <a:r>
              <a:rPr sz="2000" spc="8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representing </a:t>
            </a:r>
            <a:r>
              <a:rPr sz="2000" spc="-43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multi</a:t>
            </a:r>
            <a:r>
              <a:rPr sz="2000" spc="14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dimension</a:t>
            </a:r>
            <a:r>
              <a:rPr sz="2000" spc="14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20" dirty="0">
                <a:latin typeface="Cambria" panose="02040503050406030204"/>
                <a:cs typeface="Cambria" panose="02040503050406030204"/>
              </a:rPr>
              <a:t>array</a:t>
            </a:r>
            <a:r>
              <a:rPr sz="2000" spc="15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in</a:t>
            </a:r>
            <a:r>
              <a:rPr sz="2000" spc="13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sequential</a:t>
            </a:r>
            <a:r>
              <a:rPr sz="2000" spc="14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30" dirty="0">
                <a:latin typeface="Cambria" panose="02040503050406030204"/>
                <a:cs typeface="Cambria" panose="02040503050406030204"/>
              </a:rPr>
              <a:t>memory.</a:t>
            </a:r>
            <a:r>
              <a:rPr sz="2000" spc="14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In</a:t>
            </a:r>
            <a:r>
              <a:rPr sz="2000" spc="15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this</a:t>
            </a:r>
            <a:r>
              <a:rPr sz="2000" spc="14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method</a:t>
            </a:r>
            <a:r>
              <a:rPr sz="2000" spc="16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elements</a:t>
            </a:r>
            <a:r>
              <a:rPr sz="2000" spc="14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of</a:t>
            </a:r>
            <a:r>
              <a:rPr sz="2000" spc="14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an </a:t>
            </a:r>
            <a:r>
              <a:rPr sz="2000" spc="-42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20" dirty="0">
                <a:latin typeface="Cambria" panose="02040503050406030204"/>
                <a:cs typeface="Cambria" panose="02040503050406030204"/>
              </a:rPr>
              <a:t>array</a:t>
            </a:r>
            <a:r>
              <a:rPr sz="2000" spc="33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are</a:t>
            </a:r>
            <a:r>
              <a:rPr sz="2000" spc="33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arranged</a:t>
            </a:r>
            <a:r>
              <a:rPr sz="2000" spc="34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sequentially</a:t>
            </a:r>
            <a:r>
              <a:rPr sz="2000" spc="33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column</a:t>
            </a:r>
            <a:r>
              <a:rPr sz="2000" spc="33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by</a:t>
            </a:r>
            <a:r>
              <a:rPr sz="2000" spc="34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column.</a:t>
            </a:r>
            <a:r>
              <a:rPr sz="2000" spc="34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Thus</a:t>
            </a:r>
            <a:r>
              <a:rPr sz="2000" spc="34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elements</a:t>
            </a:r>
            <a:r>
              <a:rPr sz="2000" spc="34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of</a:t>
            </a:r>
            <a:r>
              <a:rPr sz="2000" spc="32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first </a:t>
            </a:r>
            <a:r>
              <a:rPr sz="2000" spc="-42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c</a:t>
            </a:r>
            <a:r>
              <a:rPr sz="2000" spc="5" dirty="0">
                <a:latin typeface="Cambria" panose="02040503050406030204"/>
                <a:cs typeface="Cambria" panose="02040503050406030204"/>
              </a:rPr>
              <a:t>o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l</a:t>
            </a:r>
            <a:r>
              <a:rPr sz="2000" spc="-20" dirty="0">
                <a:latin typeface="Cambria" panose="02040503050406030204"/>
                <a:cs typeface="Cambria" panose="02040503050406030204"/>
              </a:rPr>
              <a:t>u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m</a:t>
            </a:r>
            <a:r>
              <a:rPr sz="2000" dirty="0">
                <a:latin typeface="Cambria" panose="02040503050406030204"/>
                <a:cs typeface="Cambria" panose="02040503050406030204"/>
              </a:rPr>
              <a:t>n</a:t>
            </a:r>
            <a:r>
              <a:rPr sz="2000" dirty="0">
                <a:latin typeface="Cambria" panose="02040503050406030204"/>
                <a:cs typeface="Cambria" panose="02040503050406030204"/>
              </a:rPr>
              <a:t>	</a:t>
            </a:r>
            <a:r>
              <a:rPr sz="2000" dirty="0">
                <a:latin typeface="Cambria" panose="02040503050406030204"/>
                <a:cs typeface="Cambria" panose="02040503050406030204"/>
              </a:rPr>
              <a:t>o</a:t>
            </a:r>
            <a:r>
              <a:rPr sz="2000" spc="5" dirty="0">
                <a:latin typeface="Cambria" panose="02040503050406030204"/>
                <a:cs typeface="Cambria" panose="02040503050406030204"/>
              </a:rPr>
              <a:t>c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c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u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pi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e</a:t>
            </a:r>
            <a:r>
              <a:rPr sz="2000" dirty="0">
                <a:latin typeface="Cambria" panose="02040503050406030204"/>
                <a:cs typeface="Cambria" panose="02040503050406030204"/>
              </a:rPr>
              <a:t>s</a:t>
            </a:r>
            <a:r>
              <a:rPr sz="2000" dirty="0">
                <a:latin typeface="Cambria" panose="02040503050406030204"/>
                <a:cs typeface="Cambria" panose="02040503050406030204"/>
              </a:rPr>
              <a:t>	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f</a:t>
            </a:r>
            <a:r>
              <a:rPr sz="2000" dirty="0">
                <a:latin typeface="Cambria" panose="02040503050406030204"/>
                <a:cs typeface="Cambria" panose="02040503050406030204"/>
              </a:rPr>
              <a:t>i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rs</a:t>
            </a:r>
            <a:r>
              <a:rPr sz="2000" dirty="0">
                <a:latin typeface="Cambria" panose="02040503050406030204"/>
                <a:cs typeface="Cambria" panose="02040503050406030204"/>
              </a:rPr>
              <a:t>t</a:t>
            </a:r>
            <a:r>
              <a:rPr sz="2000" dirty="0">
                <a:latin typeface="Cambria" panose="02040503050406030204"/>
                <a:cs typeface="Cambria" panose="02040503050406030204"/>
              </a:rPr>
              <a:t>	</a:t>
            </a:r>
            <a:r>
              <a:rPr sz="2000" dirty="0">
                <a:latin typeface="Cambria" panose="02040503050406030204"/>
                <a:cs typeface="Cambria" panose="02040503050406030204"/>
              </a:rPr>
              <a:t>set</a:t>
            </a:r>
            <a:r>
              <a:rPr sz="2000" dirty="0">
                <a:latin typeface="Cambria" panose="02040503050406030204"/>
                <a:cs typeface="Cambria" panose="02040503050406030204"/>
              </a:rPr>
              <a:t>	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o</a:t>
            </a:r>
            <a:r>
              <a:rPr sz="2000" dirty="0">
                <a:latin typeface="Cambria" panose="02040503050406030204"/>
                <a:cs typeface="Cambria" panose="02040503050406030204"/>
              </a:rPr>
              <a:t>f</a:t>
            </a:r>
            <a:r>
              <a:rPr sz="2000" dirty="0">
                <a:latin typeface="Cambria" panose="02040503050406030204"/>
                <a:cs typeface="Cambria" panose="02040503050406030204"/>
              </a:rPr>
              <a:t>	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me</a:t>
            </a:r>
            <a:r>
              <a:rPr sz="2000" spc="-20" dirty="0">
                <a:latin typeface="Cambria" panose="02040503050406030204"/>
                <a:cs typeface="Cambria" panose="02040503050406030204"/>
              </a:rPr>
              <a:t>m</a:t>
            </a:r>
            <a:r>
              <a:rPr sz="2000" dirty="0">
                <a:latin typeface="Cambria" panose="02040503050406030204"/>
                <a:cs typeface="Cambria" panose="02040503050406030204"/>
              </a:rPr>
              <a:t>ory</a:t>
            </a:r>
            <a:r>
              <a:rPr sz="2000" dirty="0">
                <a:latin typeface="Cambria" panose="02040503050406030204"/>
                <a:cs typeface="Cambria" panose="02040503050406030204"/>
              </a:rPr>
              <a:t>	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lo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c</a:t>
            </a:r>
            <a:r>
              <a:rPr sz="2000" dirty="0">
                <a:latin typeface="Cambria" panose="02040503050406030204"/>
                <a:cs typeface="Cambria" panose="02040503050406030204"/>
              </a:rPr>
              <a:t>at</a:t>
            </a:r>
            <a:r>
              <a:rPr sz="2000" spc="-20" dirty="0">
                <a:latin typeface="Cambria" panose="02040503050406030204"/>
                <a:cs typeface="Cambria" panose="02040503050406030204"/>
              </a:rPr>
              <a:t>i</a:t>
            </a:r>
            <a:r>
              <a:rPr sz="2000" dirty="0">
                <a:latin typeface="Cambria" panose="02040503050406030204"/>
                <a:cs typeface="Cambria" panose="02040503050406030204"/>
              </a:rPr>
              <a:t>ons</a:t>
            </a:r>
            <a:r>
              <a:rPr sz="2000" dirty="0">
                <a:latin typeface="Cambria" panose="02040503050406030204"/>
                <a:cs typeface="Cambria" panose="02040503050406030204"/>
              </a:rPr>
              <a:t>	</a:t>
            </a:r>
            <a:r>
              <a:rPr sz="2000" spc="-30" dirty="0">
                <a:latin typeface="Cambria" panose="02040503050406030204"/>
                <a:cs typeface="Cambria" panose="02040503050406030204"/>
              </a:rPr>
              <a:t>r</a:t>
            </a:r>
            <a:r>
              <a:rPr sz="2000" spc="-20" dirty="0">
                <a:latin typeface="Cambria" panose="02040503050406030204"/>
                <a:cs typeface="Cambria" panose="02040503050406030204"/>
              </a:rPr>
              <a:t>e</a:t>
            </a:r>
            <a:r>
              <a:rPr sz="2000" dirty="0">
                <a:latin typeface="Cambria" panose="02040503050406030204"/>
                <a:cs typeface="Cambria" panose="02040503050406030204"/>
              </a:rPr>
              <a:t>ser</a:t>
            </a:r>
            <a:r>
              <a:rPr sz="2000" spc="-45" dirty="0">
                <a:latin typeface="Cambria" panose="02040503050406030204"/>
                <a:cs typeface="Cambria" panose="02040503050406030204"/>
              </a:rPr>
              <a:t>v</a:t>
            </a:r>
            <a:r>
              <a:rPr sz="2000" dirty="0">
                <a:latin typeface="Cambria" panose="02040503050406030204"/>
                <a:cs typeface="Cambria" panose="02040503050406030204"/>
              </a:rPr>
              <a:t>ed</a:t>
            </a:r>
            <a:r>
              <a:rPr sz="2000" dirty="0">
                <a:latin typeface="Cambria" panose="02040503050406030204"/>
                <a:cs typeface="Cambria" panose="02040503050406030204"/>
              </a:rPr>
              <a:t>	</a:t>
            </a:r>
            <a:r>
              <a:rPr sz="2000" spc="-35" dirty="0">
                <a:latin typeface="Cambria" panose="02040503050406030204"/>
                <a:cs typeface="Cambria" panose="02040503050406030204"/>
              </a:rPr>
              <a:t>f</a:t>
            </a:r>
            <a:r>
              <a:rPr sz="2000" dirty="0">
                <a:latin typeface="Cambria" panose="02040503050406030204"/>
                <a:cs typeface="Cambria" panose="02040503050406030204"/>
              </a:rPr>
              <a:t>or</a:t>
            </a:r>
            <a:r>
              <a:rPr sz="2000" dirty="0">
                <a:latin typeface="Cambria" panose="02040503050406030204"/>
                <a:cs typeface="Cambria" panose="02040503050406030204"/>
              </a:rPr>
              <a:t>	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t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h</a:t>
            </a:r>
            <a:r>
              <a:rPr sz="2000" dirty="0">
                <a:latin typeface="Cambria" panose="02040503050406030204"/>
                <a:cs typeface="Cambria" panose="02040503050406030204"/>
              </a:rPr>
              <a:t>e</a:t>
            </a:r>
            <a:r>
              <a:rPr sz="2000" dirty="0">
                <a:latin typeface="Cambria" panose="02040503050406030204"/>
                <a:cs typeface="Cambria" panose="02040503050406030204"/>
              </a:rPr>
              <a:t>	</a:t>
            </a:r>
            <a:r>
              <a:rPr sz="2000" dirty="0">
                <a:latin typeface="Cambria" panose="02040503050406030204"/>
                <a:cs typeface="Cambria" panose="02040503050406030204"/>
              </a:rPr>
              <a:t>ar</a:t>
            </a:r>
            <a:r>
              <a:rPr sz="2000" spc="-55" dirty="0">
                <a:latin typeface="Cambria" panose="02040503050406030204"/>
                <a:cs typeface="Cambria" panose="02040503050406030204"/>
              </a:rPr>
              <a:t>r</a:t>
            </a:r>
            <a:r>
              <a:rPr sz="2000" spc="-35" dirty="0">
                <a:latin typeface="Cambria" panose="02040503050406030204"/>
                <a:cs typeface="Cambria" panose="02040503050406030204"/>
              </a:rPr>
              <a:t>a</a:t>
            </a:r>
            <a:r>
              <a:rPr sz="2000" spc="-175" dirty="0">
                <a:latin typeface="Cambria" panose="02040503050406030204"/>
                <a:cs typeface="Cambria" panose="02040503050406030204"/>
              </a:rPr>
              <a:t>y</a:t>
            </a:r>
            <a:r>
              <a:rPr sz="2000" dirty="0">
                <a:latin typeface="Cambria" panose="02040503050406030204"/>
                <a:cs typeface="Cambria" panose="02040503050406030204"/>
              </a:rPr>
              <a:t>, 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elements </a:t>
            </a:r>
            <a:r>
              <a:rPr sz="2000" dirty="0">
                <a:latin typeface="Cambria" panose="02040503050406030204"/>
                <a:cs typeface="Cambria" panose="02040503050406030204"/>
              </a:rPr>
              <a:t>of second column occupies the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next </a:t>
            </a:r>
            <a:r>
              <a:rPr sz="2000" dirty="0">
                <a:latin typeface="Cambria" panose="02040503050406030204"/>
                <a:cs typeface="Cambria" panose="02040503050406030204"/>
              </a:rPr>
              <a:t>set of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memory </a:t>
            </a:r>
            <a:r>
              <a:rPr sz="2000" dirty="0">
                <a:latin typeface="Cambria" panose="02040503050406030204"/>
                <a:cs typeface="Cambria" panose="02040503050406030204"/>
              </a:rPr>
              <a:t>and so on. </a:t>
            </a:r>
            <a:r>
              <a:rPr sz="20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Address</a:t>
            </a:r>
            <a:r>
              <a:rPr sz="2000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of</a:t>
            </a:r>
            <a:r>
              <a:rPr sz="20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A [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 i][</a:t>
            </a:r>
            <a:r>
              <a:rPr sz="2000" dirty="0">
                <a:latin typeface="Cambria" panose="02040503050406030204"/>
                <a:cs typeface="Cambria" panose="02040503050406030204"/>
              </a:rPr>
              <a:t> j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]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=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BA</a:t>
            </a:r>
            <a:r>
              <a:rPr sz="2000" dirty="0">
                <a:latin typeface="Cambria" panose="02040503050406030204"/>
                <a:cs typeface="Cambria" panose="02040503050406030204"/>
              </a:rPr>
              <a:t> +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w</a:t>
            </a:r>
            <a:r>
              <a:rPr sz="20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*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 [(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i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–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Lr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)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+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m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*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(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j</a:t>
            </a:r>
            <a:r>
              <a:rPr sz="20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–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Lc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)]</a:t>
            </a:r>
            <a:endParaRPr sz="2000">
              <a:latin typeface="Cambria" panose="02040503050406030204"/>
              <a:cs typeface="Cambria" panose="02040503050406030204"/>
            </a:endParaRPr>
          </a:p>
          <a:p>
            <a:pPr marL="412115" marR="5080" indent="-400050" algn="just">
              <a:lnSpc>
                <a:spcPct val="100000"/>
              </a:lnSpc>
              <a:buClr>
                <a:srgbClr val="C00000"/>
              </a:buClr>
              <a:buSzPct val="90000"/>
              <a:buFont typeface="Wingdings" panose="05000000000000000000"/>
              <a:buChar char=""/>
              <a:tabLst>
                <a:tab pos="412750" algn="l"/>
              </a:tabLst>
            </a:pPr>
            <a:r>
              <a:rPr sz="2000" b="1" spc="-20" dirty="0">
                <a:latin typeface="Cambria" panose="02040503050406030204"/>
                <a:cs typeface="Cambria" panose="02040503050406030204"/>
              </a:rPr>
              <a:t>Array </a:t>
            </a:r>
            <a:r>
              <a:rPr sz="2000" b="1" spc="-25" dirty="0">
                <a:latin typeface="Cambria" panose="02040503050406030204"/>
                <a:cs typeface="Cambria" panose="02040503050406030204"/>
              </a:rPr>
              <a:t>ADT: </a:t>
            </a:r>
            <a:r>
              <a:rPr sz="2000" dirty="0">
                <a:latin typeface="Cambria" panose="02040503050406030204"/>
                <a:cs typeface="Cambria" panose="02040503050406030204"/>
              </a:rPr>
              <a:t>The </a:t>
            </a:r>
            <a:r>
              <a:rPr sz="2000" spc="-20" dirty="0">
                <a:latin typeface="Cambria" panose="02040503050406030204"/>
                <a:cs typeface="Cambria" panose="02040503050406030204"/>
              </a:rPr>
              <a:t>array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is </a:t>
            </a:r>
            <a:r>
              <a:rPr sz="2000" dirty="0">
                <a:latin typeface="Cambria" panose="02040503050406030204"/>
                <a:cs typeface="Cambria" panose="02040503050406030204"/>
              </a:rPr>
              <a:t>a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basic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abstract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data </a:t>
            </a:r>
            <a:r>
              <a:rPr sz="2000" dirty="0">
                <a:latin typeface="Cambria" panose="02040503050406030204"/>
                <a:cs typeface="Cambria" panose="02040503050406030204"/>
              </a:rPr>
              <a:t>type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that holds </a:t>
            </a:r>
            <a:r>
              <a:rPr sz="2000" dirty="0">
                <a:latin typeface="Cambria" panose="02040503050406030204"/>
                <a:cs typeface="Cambria" panose="02040503050406030204"/>
              </a:rPr>
              <a:t>an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ordered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collection</a:t>
            </a:r>
            <a:r>
              <a:rPr sz="20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of</a:t>
            </a:r>
            <a:r>
              <a:rPr sz="200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items</a:t>
            </a:r>
            <a:r>
              <a:rPr sz="200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accessible</a:t>
            </a:r>
            <a:r>
              <a:rPr sz="200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by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an</a:t>
            </a:r>
            <a:r>
              <a:rPr sz="20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integer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index.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These</a:t>
            </a:r>
            <a:r>
              <a:rPr sz="20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items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can</a:t>
            </a:r>
            <a:r>
              <a:rPr sz="2000" spc="44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be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anything 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from primitive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types </a:t>
            </a:r>
            <a:r>
              <a:rPr sz="2000" dirty="0">
                <a:latin typeface="Cambria" panose="02040503050406030204"/>
                <a:cs typeface="Cambria" panose="02040503050406030204"/>
              </a:rPr>
              <a:t>such as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integers to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more complex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types 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like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instances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of </a:t>
            </a:r>
            <a:r>
              <a:rPr sz="2000" dirty="0">
                <a:latin typeface="Cambria" panose="02040503050406030204"/>
                <a:cs typeface="Cambria" panose="02040503050406030204"/>
              </a:rPr>
              <a:t>struct.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Since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it's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 an </a:t>
            </a:r>
            <a:r>
              <a:rPr sz="2000" spc="-70" dirty="0">
                <a:latin typeface="Cambria" panose="02040503050406030204"/>
                <a:cs typeface="Cambria" panose="02040503050406030204"/>
              </a:rPr>
              <a:t>ADT,</a:t>
            </a:r>
            <a:r>
              <a:rPr sz="2000" spc="-6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it 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doesn't</a:t>
            </a:r>
            <a:r>
              <a:rPr sz="2000" spc="409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specify </a:t>
            </a:r>
            <a:r>
              <a:rPr sz="2000" dirty="0">
                <a:latin typeface="Cambria" panose="02040503050406030204"/>
                <a:cs typeface="Cambria" panose="02040503050406030204"/>
              </a:rPr>
              <a:t>an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implementation, </a:t>
            </a:r>
            <a:r>
              <a:rPr sz="200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but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is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almost</a:t>
            </a:r>
            <a:r>
              <a:rPr sz="20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25" dirty="0">
                <a:latin typeface="Cambria" panose="02040503050406030204"/>
                <a:cs typeface="Cambria" panose="02040503050406030204"/>
              </a:rPr>
              <a:t>always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implemented</a:t>
            </a:r>
            <a:r>
              <a:rPr sz="2000" spc="-3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by</a:t>
            </a:r>
            <a:r>
              <a:rPr sz="20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an</a:t>
            </a:r>
            <a:r>
              <a:rPr sz="2000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static</a:t>
            </a:r>
            <a:r>
              <a:rPr sz="2000" spc="-3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array</a:t>
            </a:r>
            <a:r>
              <a:rPr sz="20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or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dynamic</a:t>
            </a:r>
            <a:r>
              <a:rPr sz="2000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40" dirty="0">
                <a:latin typeface="Cambria" panose="02040503050406030204"/>
                <a:cs typeface="Cambria" panose="02040503050406030204"/>
              </a:rPr>
              <a:t>array.</a:t>
            </a:r>
            <a:endParaRPr sz="2000">
              <a:latin typeface="Cambria" panose="02040503050406030204"/>
              <a:cs typeface="Cambria" panose="02040503050406030204"/>
            </a:endParaRPr>
          </a:p>
          <a:p>
            <a:pPr marL="412115" indent="-400050" algn="just">
              <a:lnSpc>
                <a:spcPct val="100000"/>
              </a:lnSpc>
              <a:spcBef>
                <a:spcPts val="5"/>
              </a:spcBef>
              <a:buClr>
                <a:srgbClr val="C00000"/>
              </a:buClr>
              <a:buSzPct val="90000"/>
              <a:buFont typeface="Wingdings" panose="05000000000000000000"/>
              <a:buChar char=""/>
              <a:tabLst>
                <a:tab pos="412750" algn="l"/>
              </a:tabLst>
            </a:pPr>
            <a:r>
              <a:rPr sz="2000" dirty="0">
                <a:latin typeface="Cambria" panose="02040503050406030204"/>
                <a:cs typeface="Cambria" panose="02040503050406030204"/>
              </a:rPr>
              <a:t>Time</a:t>
            </a:r>
            <a:r>
              <a:rPr sz="2000" spc="-4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Complexity</a:t>
            </a:r>
            <a:r>
              <a:rPr sz="2000" spc="-3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of</a:t>
            </a:r>
            <a:r>
              <a:rPr sz="20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2-D</a:t>
            </a:r>
            <a:r>
              <a:rPr sz="200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array</a:t>
            </a:r>
            <a:r>
              <a:rPr sz="2000" spc="-3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traversal</a:t>
            </a:r>
            <a:r>
              <a:rPr sz="2000" spc="-3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=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 O(m*n)</a:t>
            </a:r>
            <a:endParaRPr sz="2000">
              <a:latin typeface="Cambria" panose="02040503050406030204"/>
              <a:cs typeface="Cambria" panose="02040503050406030204"/>
            </a:endParaRPr>
          </a:p>
          <a:p>
            <a:pPr marL="412115" indent="-400050" algn="just">
              <a:lnSpc>
                <a:spcPct val="100000"/>
              </a:lnSpc>
              <a:buClr>
                <a:srgbClr val="C00000"/>
              </a:buClr>
              <a:buSzPct val="90000"/>
              <a:buFont typeface="Wingdings" panose="05000000000000000000"/>
              <a:buChar char=""/>
              <a:tabLst>
                <a:tab pos="412750" algn="l"/>
              </a:tabLst>
            </a:pPr>
            <a:r>
              <a:rPr sz="2000" spc="-5" dirty="0">
                <a:latin typeface="Cambria" panose="02040503050406030204"/>
                <a:cs typeface="Cambria" panose="02040503050406030204"/>
              </a:rPr>
              <a:t>Time</a:t>
            </a:r>
            <a:r>
              <a:rPr sz="2000" spc="-3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Complexity</a:t>
            </a:r>
            <a:r>
              <a:rPr sz="2000" spc="-3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of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1-D</a:t>
            </a:r>
            <a:r>
              <a:rPr sz="20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array</a:t>
            </a:r>
            <a:r>
              <a:rPr sz="2000" spc="-3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traversal</a:t>
            </a:r>
            <a:r>
              <a:rPr sz="2000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=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 O(n)</a:t>
            </a:r>
            <a:endParaRPr sz="2000">
              <a:latin typeface="Cambria" panose="02040503050406030204"/>
              <a:cs typeface="Cambria" panose="02040503050406030204"/>
            </a:endParaRPr>
          </a:p>
          <a:p>
            <a:pPr marL="412115" indent="-400050" algn="just">
              <a:lnSpc>
                <a:spcPct val="100000"/>
              </a:lnSpc>
              <a:buClr>
                <a:srgbClr val="C00000"/>
              </a:buClr>
              <a:buSzPct val="90000"/>
              <a:buFont typeface="Wingdings" panose="05000000000000000000"/>
              <a:buChar char=""/>
              <a:tabLst>
                <a:tab pos="412750" algn="l"/>
              </a:tabLst>
            </a:pPr>
            <a:r>
              <a:rPr sz="2000" dirty="0">
                <a:latin typeface="Cambria" panose="02040503050406030204"/>
                <a:cs typeface="Cambria" panose="02040503050406030204"/>
              </a:rPr>
              <a:t>Time</a:t>
            </a:r>
            <a:r>
              <a:rPr sz="2000" spc="-4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complexity</a:t>
            </a:r>
            <a:r>
              <a:rPr sz="2000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of</a:t>
            </a:r>
            <a:r>
              <a:rPr sz="20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accessing</a:t>
            </a:r>
            <a:r>
              <a:rPr sz="2000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an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element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of</a:t>
            </a:r>
            <a:r>
              <a:rPr sz="20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an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2-D</a:t>
            </a:r>
            <a:r>
              <a:rPr sz="20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array</a:t>
            </a:r>
            <a:r>
              <a:rPr sz="2000" spc="-3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=</a:t>
            </a:r>
            <a:r>
              <a:rPr sz="20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O(m*n)</a:t>
            </a:r>
            <a:endParaRPr sz="2000">
              <a:latin typeface="Cambria" panose="02040503050406030204"/>
              <a:cs typeface="Cambria" panose="02040503050406030204"/>
            </a:endParaRPr>
          </a:p>
          <a:p>
            <a:pPr marL="412115" indent="-400050" algn="just">
              <a:lnSpc>
                <a:spcPct val="100000"/>
              </a:lnSpc>
              <a:buClr>
                <a:srgbClr val="C00000"/>
              </a:buClr>
              <a:buSzPct val="90000"/>
              <a:buFont typeface="Wingdings" panose="05000000000000000000"/>
              <a:buChar char=""/>
              <a:tabLst>
                <a:tab pos="412750" algn="l"/>
              </a:tabLst>
            </a:pPr>
            <a:r>
              <a:rPr sz="2000" dirty="0">
                <a:latin typeface="Cambria" panose="02040503050406030204"/>
                <a:cs typeface="Cambria" panose="02040503050406030204"/>
              </a:rPr>
              <a:t>Time</a:t>
            </a:r>
            <a:r>
              <a:rPr sz="2000" spc="-4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complexity</a:t>
            </a:r>
            <a:r>
              <a:rPr sz="2000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of</a:t>
            </a:r>
            <a:r>
              <a:rPr sz="20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accessing</a:t>
            </a:r>
            <a:r>
              <a:rPr sz="2000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an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element</a:t>
            </a:r>
            <a:r>
              <a:rPr sz="20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of</a:t>
            </a:r>
            <a:r>
              <a:rPr sz="20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an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1-D</a:t>
            </a:r>
            <a:r>
              <a:rPr sz="20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array</a:t>
            </a:r>
            <a:r>
              <a:rPr sz="2000" spc="-3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=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O(n)</a:t>
            </a:r>
            <a:endParaRPr sz="20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38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50" dirty="0"/>
              <a:t>S</a:t>
            </a:r>
            <a:r>
              <a:rPr spc="-75" dirty="0"/>
              <a:t>c</a:t>
            </a:r>
            <a:r>
              <a:rPr spc="-120" dirty="0"/>
              <a:t>h</a:t>
            </a:r>
            <a:r>
              <a:rPr spc="-105" dirty="0"/>
              <a:t>oo</a:t>
            </a:r>
            <a:r>
              <a:rPr spc="-85" dirty="0"/>
              <a:t>l</a:t>
            </a:r>
            <a:r>
              <a:rPr spc="-60" dirty="0"/>
              <a:t> </a:t>
            </a:r>
            <a:r>
              <a:rPr spc="-70" dirty="0"/>
              <a:t>of</a:t>
            </a:r>
            <a:r>
              <a:rPr spc="-50" dirty="0"/>
              <a:t> </a:t>
            </a:r>
            <a:r>
              <a:rPr spc="-45" dirty="0"/>
              <a:t>C</a:t>
            </a:r>
            <a:r>
              <a:rPr spc="-90" dirty="0"/>
              <a:t>o</a:t>
            </a:r>
            <a:r>
              <a:rPr spc="-155" dirty="0"/>
              <a:t>m</a:t>
            </a:r>
            <a:r>
              <a:rPr spc="-105" dirty="0"/>
              <a:t>p</a:t>
            </a:r>
            <a:r>
              <a:rPr spc="-130" dirty="0"/>
              <a:t>u</a:t>
            </a:r>
            <a:r>
              <a:rPr spc="-105" dirty="0"/>
              <a:t>t</a:t>
            </a:r>
            <a:r>
              <a:rPr spc="-114" dirty="0"/>
              <a:t>e</a:t>
            </a:r>
            <a:r>
              <a:rPr spc="-110" dirty="0"/>
              <a:t>r</a:t>
            </a:r>
            <a:r>
              <a:rPr spc="-90" dirty="0"/>
              <a:t> </a:t>
            </a:r>
            <a:r>
              <a:rPr spc="-60" dirty="0"/>
              <a:t>E</a:t>
            </a:r>
            <a:r>
              <a:rPr spc="-80" dirty="0"/>
              <a:t>n</a:t>
            </a:r>
            <a:r>
              <a:rPr spc="-95" dirty="0"/>
              <a:t>g</a:t>
            </a:r>
            <a:r>
              <a:rPr spc="-75" dirty="0"/>
              <a:t>i</a:t>
            </a:r>
            <a:r>
              <a:rPr spc="-135" dirty="0"/>
              <a:t>n</a:t>
            </a:r>
            <a:r>
              <a:rPr spc="-130" dirty="0"/>
              <a:t>e</a:t>
            </a:r>
            <a:r>
              <a:rPr spc="-114" dirty="0"/>
              <a:t>e</a:t>
            </a:r>
            <a:r>
              <a:rPr spc="-135" dirty="0"/>
              <a:t>r</a:t>
            </a:r>
            <a:r>
              <a:rPr spc="-100" dirty="0"/>
              <a:t>i</a:t>
            </a:r>
            <a:r>
              <a:rPr spc="-135" dirty="0"/>
              <a:t>n</a:t>
            </a:r>
            <a:r>
              <a:rPr spc="-60" dirty="0"/>
              <a:t>g</a:t>
            </a:r>
            <a:endParaRPr spc="-6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7475" y="1895475"/>
            <a:ext cx="8883650" cy="2533650"/>
            <a:chOff x="117475" y="1895475"/>
            <a:chExt cx="8883650" cy="2533650"/>
          </a:xfrm>
        </p:grpSpPr>
        <p:sp>
          <p:nvSpPr>
            <p:cNvPr id="3" name="object 3"/>
            <p:cNvSpPr/>
            <p:nvPr/>
          </p:nvSpPr>
          <p:spPr>
            <a:xfrm>
              <a:off x="127000" y="1905000"/>
              <a:ext cx="8864600" cy="2514600"/>
            </a:xfrm>
            <a:custGeom>
              <a:avLst/>
              <a:gdLst/>
              <a:ahLst/>
              <a:cxnLst/>
              <a:rect l="l" t="t" r="r" b="b"/>
              <a:pathLst>
                <a:path w="8864600" h="2514600">
                  <a:moveTo>
                    <a:pt x="8864600" y="0"/>
                  </a:moveTo>
                  <a:lnTo>
                    <a:pt x="0" y="0"/>
                  </a:lnTo>
                  <a:lnTo>
                    <a:pt x="0" y="2514600"/>
                  </a:lnTo>
                  <a:lnTo>
                    <a:pt x="8864600" y="2514600"/>
                  </a:lnTo>
                  <a:lnTo>
                    <a:pt x="88646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7000" y="1905000"/>
              <a:ext cx="8864600" cy="2514600"/>
            </a:xfrm>
            <a:custGeom>
              <a:avLst/>
              <a:gdLst/>
              <a:ahLst/>
              <a:cxnLst/>
              <a:rect l="l" t="t" r="r" b="b"/>
              <a:pathLst>
                <a:path w="8864600" h="2514600">
                  <a:moveTo>
                    <a:pt x="0" y="2514600"/>
                  </a:moveTo>
                  <a:lnTo>
                    <a:pt x="8864600" y="2514600"/>
                  </a:lnTo>
                  <a:lnTo>
                    <a:pt x="8864600" y="0"/>
                  </a:lnTo>
                  <a:lnTo>
                    <a:pt x="0" y="0"/>
                  </a:lnTo>
                  <a:lnTo>
                    <a:pt x="0" y="2514600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69329" y="1972690"/>
              <a:ext cx="3606800" cy="1066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61391" y="1964817"/>
              <a:ext cx="3622675" cy="1082675"/>
            </a:xfrm>
            <a:custGeom>
              <a:avLst/>
              <a:gdLst/>
              <a:ahLst/>
              <a:cxnLst/>
              <a:rect l="l" t="t" r="r" b="b"/>
              <a:pathLst>
                <a:path w="3622675" h="1082675">
                  <a:moveTo>
                    <a:pt x="0" y="1082675"/>
                  </a:moveTo>
                  <a:lnTo>
                    <a:pt x="3622675" y="1082675"/>
                  </a:lnTo>
                  <a:lnTo>
                    <a:pt x="3622675" y="0"/>
                  </a:lnTo>
                  <a:lnTo>
                    <a:pt x="0" y="0"/>
                  </a:lnTo>
                  <a:lnTo>
                    <a:pt x="0" y="1082675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329" y="3113582"/>
              <a:ext cx="3598291" cy="126156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61391" y="3105530"/>
              <a:ext cx="3614420" cy="1277620"/>
            </a:xfrm>
            <a:custGeom>
              <a:avLst/>
              <a:gdLst/>
              <a:ahLst/>
              <a:cxnLst/>
              <a:rect l="l" t="t" r="r" b="b"/>
              <a:pathLst>
                <a:path w="3614420" h="1277620">
                  <a:moveTo>
                    <a:pt x="0" y="1277493"/>
                  </a:moveTo>
                  <a:lnTo>
                    <a:pt x="3614166" y="1277493"/>
                  </a:lnTo>
                  <a:lnTo>
                    <a:pt x="3614166" y="0"/>
                  </a:lnTo>
                  <a:lnTo>
                    <a:pt x="0" y="0"/>
                  </a:lnTo>
                  <a:lnTo>
                    <a:pt x="0" y="1277493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8509" y="1981200"/>
              <a:ext cx="5096891" cy="23876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812159" y="1974850"/>
              <a:ext cx="5109845" cy="2400300"/>
            </a:xfrm>
            <a:custGeom>
              <a:avLst/>
              <a:gdLst/>
              <a:ahLst/>
              <a:cxnLst/>
              <a:rect l="l" t="t" r="r" b="b"/>
              <a:pathLst>
                <a:path w="5109845" h="2400300">
                  <a:moveTo>
                    <a:pt x="0" y="2400300"/>
                  </a:moveTo>
                  <a:lnTo>
                    <a:pt x="5109591" y="2400300"/>
                  </a:lnTo>
                  <a:lnTo>
                    <a:pt x="5109591" y="0"/>
                  </a:lnTo>
                  <a:lnTo>
                    <a:pt x="0" y="0"/>
                  </a:lnTo>
                  <a:lnTo>
                    <a:pt x="0" y="2400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9103" y="369773"/>
            <a:ext cx="593471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>
                <a:solidFill>
                  <a:srgbClr val="000000"/>
                </a:solidFill>
              </a:rPr>
              <a:t>One-Dimensional</a:t>
            </a:r>
            <a:r>
              <a:rPr sz="4300" spc="-10" dirty="0">
                <a:solidFill>
                  <a:srgbClr val="000000"/>
                </a:solidFill>
              </a:rPr>
              <a:t> </a:t>
            </a:r>
            <a:r>
              <a:rPr sz="4300" spc="-45" dirty="0">
                <a:solidFill>
                  <a:srgbClr val="000000"/>
                </a:solidFill>
              </a:rPr>
              <a:t>Array</a:t>
            </a:r>
            <a:endParaRPr sz="4300"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53400" y="537044"/>
            <a:ext cx="928395" cy="682155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14" name="object 14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231140" y="4727194"/>
            <a:ext cx="8379459" cy="167195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00355" indent="-288290">
              <a:lnSpc>
                <a:spcPct val="100000"/>
              </a:lnSpc>
              <a:spcBef>
                <a:spcPts val="530"/>
              </a:spcBef>
              <a:buClr>
                <a:srgbClr val="C00000"/>
              </a:buClr>
              <a:buSzPct val="81000"/>
              <a:buFont typeface="Wingdings" panose="05000000000000000000"/>
              <a:buChar char=""/>
              <a:tabLst>
                <a:tab pos="300990" algn="l"/>
              </a:tabLst>
            </a:pPr>
            <a:r>
              <a:rPr sz="1800" spc="-10" dirty="0">
                <a:latin typeface="Cambria" panose="02040503050406030204"/>
                <a:cs typeface="Cambria" panose="02040503050406030204"/>
              </a:rPr>
              <a:t>Index</a:t>
            </a:r>
            <a:r>
              <a:rPr sz="1800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starts</a:t>
            </a:r>
            <a:r>
              <a:rPr sz="180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with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0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300355" indent="-288290">
              <a:lnSpc>
                <a:spcPct val="100000"/>
              </a:lnSpc>
              <a:spcBef>
                <a:spcPts val="435"/>
              </a:spcBef>
              <a:buClr>
                <a:srgbClr val="C00000"/>
              </a:buClr>
              <a:buSzPct val="81000"/>
              <a:buFont typeface="Wingdings" panose="05000000000000000000"/>
              <a:buChar char=""/>
              <a:tabLst>
                <a:tab pos="300990" algn="l"/>
              </a:tabLst>
            </a:pPr>
            <a:r>
              <a:rPr sz="1800" spc="-20" dirty="0">
                <a:latin typeface="Cambria" panose="02040503050406030204"/>
                <a:cs typeface="Cambria" panose="02040503050406030204"/>
              </a:rPr>
              <a:t>Array</a:t>
            </a:r>
            <a:r>
              <a:rPr sz="1800" spc="2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length/size/range</a:t>
            </a:r>
            <a:r>
              <a:rPr sz="1800" spc="36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is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10 (i.e.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9</a:t>
            </a:r>
            <a:r>
              <a:rPr sz="180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–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0 + 1)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which</a:t>
            </a:r>
            <a:r>
              <a:rPr sz="1800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means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it can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store</a:t>
            </a:r>
            <a:r>
              <a:rPr sz="1800" dirty="0">
                <a:latin typeface="Cambria" panose="02040503050406030204"/>
                <a:cs typeface="Cambria" panose="02040503050406030204"/>
              </a:rPr>
              <a:t> 10 elements.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300355" marR="277495" indent="-288290">
              <a:lnSpc>
                <a:spcPct val="120000"/>
              </a:lnSpc>
              <a:buClr>
                <a:srgbClr val="C00000"/>
              </a:buClr>
              <a:buSzPct val="81000"/>
              <a:buFont typeface="Wingdings" panose="05000000000000000000"/>
              <a:buChar char=""/>
              <a:tabLst>
                <a:tab pos="300990" algn="l"/>
              </a:tabLst>
            </a:pPr>
            <a:r>
              <a:rPr sz="1800" spc="-5" dirty="0">
                <a:latin typeface="Cambria" panose="02040503050406030204"/>
                <a:cs typeface="Cambria" panose="02040503050406030204"/>
              </a:rPr>
              <a:t>Each </a:t>
            </a:r>
            <a:r>
              <a:rPr sz="1800" dirty="0">
                <a:latin typeface="Cambria" panose="02040503050406030204"/>
                <a:cs typeface="Cambria" panose="02040503050406030204"/>
              </a:rPr>
              <a:t>element can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be accessed </a:t>
            </a:r>
            <a:r>
              <a:rPr sz="1800" dirty="0">
                <a:latin typeface="Cambria" panose="02040503050406030204"/>
                <a:cs typeface="Cambria" panose="02040503050406030204"/>
              </a:rPr>
              <a:t>via its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index. </a:t>
            </a:r>
            <a:r>
              <a:rPr sz="1800" spc="-25" dirty="0">
                <a:latin typeface="Cambria" panose="02040503050406030204"/>
                <a:cs typeface="Cambria" panose="02040503050406030204"/>
              </a:rPr>
              <a:t>For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example, 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we </a:t>
            </a:r>
            <a:r>
              <a:rPr sz="1800" dirty="0">
                <a:latin typeface="Cambria" panose="02040503050406030204"/>
                <a:cs typeface="Cambria" panose="02040503050406030204"/>
              </a:rPr>
              <a:t>can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fetch </a:t>
            </a:r>
            <a:r>
              <a:rPr sz="1800" dirty="0">
                <a:latin typeface="Cambria" panose="02040503050406030204"/>
                <a:cs typeface="Cambria" panose="02040503050406030204"/>
              </a:rPr>
              <a:t>element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at </a:t>
            </a:r>
            <a:r>
              <a:rPr sz="1800" spc="-38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index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6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as</a:t>
            </a:r>
            <a:r>
              <a:rPr sz="1800" dirty="0">
                <a:latin typeface="Cambria" panose="02040503050406030204"/>
                <a:cs typeface="Cambria" panose="02040503050406030204"/>
              </a:rPr>
              <a:t> 27.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300355" indent="-288290">
              <a:lnSpc>
                <a:spcPct val="100000"/>
              </a:lnSpc>
              <a:spcBef>
                <a:spcPts val="430"/>
              </a:spcBef>
              <a:buClr>
                <a:srgbClr val="C00000"/>
              </a:buClr>
              <a:buSzPct val="81000"/>
              <a:buFont typeface="Wingdings" panose="05000000000000000000"/>
              <a:buChar char=""/>
              <a:tabLst>
                <a:tab pos="300990" algn="l"/>
              </a:tabLst>
            </a:pPr>
            <a:r>
              <a:rPr sz="1800" spc="-10" dirty="0">
                <a:latin typeface="Cambria" panose="02040503050406030204"/>
                <a:cs typeface="Cambria" panose="02040503050406030204"/>
              </a:rPr>
              <a:t>Address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(array[6])</a:t>
            </a:r>
            <a:r>
              <a:rPr sz="1800" dirty="0">
                <a:latin typeface="Cambria" panose="02040503050406030204"/>
                <a:cs typeface="Cambria" panose="02040503050406030204"/>
              </a:rPr>
              <a:t> =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100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+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2 * (6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–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0) =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112</a:t>
            </a:r>
            <a:r>
              <a:rPr sz="180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mbria" panose="02040503050406030204"/>
                <a:cs typeface="Cambria" panose="02040503050406030204"/>
              </a:rPr>
              <a:t>?</a:t>
            </a:r>
            <a:endParaRPr sz="1800">
              <a:latin typeface="Cambria" panose="02040503050406030204"/>
              <a:cs typeface="Cambria" panose="0204050305040603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145660" y="4511294"/>
            <a:ext cx="400050" cy="366395"/>
            <a:chOff x="4145660" y="4511294"/>
            <a:chExt cx="400050" cy="366395"/>
          </a:xfrm>
        </p:grpSpPr>
        <p:sp>
          <p:nvSpPr>
            <p:cNvPr id="18" name="object 18"/>
            <p:cNvSpPr/>
            <p:nvPr/>
          </p:nvSpPr>
          <p:spPr>
            <a:xfrm>
              <a:off x="4155185" y="4520819"/>
              <a:ext cx="381000" cy="347345"/>
            </a:xfrm>
            <a:custGeom>
              <a:avLst/>
              <a:gdLst/>
              <a:ahLst/>
              <a:cxnLst/>
              <a:rect l="l" t="t" r="r" b="b"/>
              <a:pathLst>
                <a:path w="381000" h="347345">
                  <a:moveTo>
                    <a:pt x="285750" y="0"/>
                  </a:moveTo>
                  <a:lnTo>
                    <a:pt x="95250" y="0"/>
                  </a:lnTo>
                  <a:lnTo>
                    <a:pt x="95250" y="173608"/>
                  </a:lnTo>
                  <a:lnTo>
                    <a:pt x="0" y="173608"/>
                  </a:lnTo>
                  <a:lnTo>
                    <a:pt x="190500" y="347090"/>
                  </a:lnTo>
                  <a:lnTo>
                    <a:pt x="381000" y="173608"/>
                  </a:lnTo>
                  <a:lnTo>
                    <a:pt x="285750" y="173608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155185" y="4520819"/>
              <a:ext cx="381000" cy="347345"/>
            </a:xfrm>
            <a:custGeom>
              <a:avLst/>
              <a:gdLst/>
              <a:ahLst/>
              <a:cxnLst/>
              <a:rect l="l" t="t" r="r" b="b"/>
              <a:pathLst>
                <a:path w="381000" h="347345">
                  <a:moveTo>
                    <a:pt x="0" y="173608"/>
                  </a:moveTo>
                  <a:lnTo>
                    <a:pt x="95250" y="173608"/>
                  </a:lnTo>
                  <a:lnTo>
                    <a:pt x="95250" y="0"/>
                  </a:lnTo>
                  <a:lnTo>
                    <a:pt x="285750" y="0"/>
                  </a:lnTo>
                  <a:lnTo>
                    <a:pt x="285750" y="173608"/>
                  </a:lnTo>
                  <a:lnTo>
                    <a:pt x="381000" y="173608"/>
                  </a:lnTo>
                  <a:lnTo>
                    <a:pt x="190500" y="347090"/>
                  </a:lnTo>
                  <a:lnTo>
                    <a:pt x="0" y="173608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80238" y="1171339"/>
            <a:ext cx="8436610" cy="67183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840"/>
              </a:spcBef>
            </a:pPr>
            <a:r>
              <a:rPr sz="12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600" spc="-5" dirty="0">
                <a:latin typeface="Cambria" panose="02040503050406030204"/>
                <a:cs typeface="Cambria" panose="02040503050406030204"/>
              </a:rPr>
              <a:t>One-Dimensional</a:t>
            </a:r>
            <a:r>
              <a:rPr sz="1600" spc="3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20" dirty="0">
                <a:latin typeface="Cambria" panose="02040503050406030204"/>
                <a:cs typeface="Cambria" panose="02040503050406030204"/>
              </a:rPr>
              <a:t>array</a:t>
            </a:r>
            <a:r>
              <a:rPr sz="1600" spc="2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is</a:t>
            </a:r>
            <a:r>
              <a:rPr sz="16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also</a:t>
            </a:r>
            <a:r>
              <a:rPr sz="1600" spc="3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called</a:t>
            </a:r>
            <a:r>
              <a:rPr sz="16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as</a:t>
            </a:r>
            <a:r>
              <a:rPr sz="16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linear</a:t>
            </a:r>
            <a:r>
              <a:rPr sz="1600" spc="2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20" dirty="0">
                <a:latin typeface="Cambria" panose="02040503050406030204"/>
                <a:cs typeface="Cambria" panose="02040503050406030204"/>
              </a:rPr>
              <a:t>array</a:t>
            </a:r>
            <a:r>
              <a:rPr sz="1600" spc="2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and</a:t>
            </a:r>
            <a:r>
              <a:rPr sz="16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stores</a:t>
            </a:r>
            <a:r>
              <a:rPr sz="160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the</a:t>
            </a:r>
            <a:r>
              <a:rPr sz="16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data</a:t>
            </a:r>
            <a:r>
              <a:rPr sz="160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in</a:t>
            </a:r>
            <a:r>
              <a:rPr sz="16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a</a:t>
            </a:r>
            <a:r>
              <a:rPr sz="160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single</a:t>
            </a:r>
            <a:r>
              <a:rPr sz="16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15" dirty="0">
                <a:latin typeface="Cambria" panose="02040503050406030204"/>
                <a:cs typeface="Cambria" panose="02040503050406030204"/>
              </a:rPr>
              <a:t>row</a:t>
            </a:r>
            <a:r>
              <a:rPr sz="16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or column.</a:t>
            </a:r>
            <a:endParaRPr sz="16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50" dirty="0"/>
              <a:t>S</a:t>
            </a:r>
            <a:r>
              <a:rPr spc="-75" dirty="0"/>
              <a:t>c</a:t>
            </a:r>
            <a:r>
              <a:rPr spc="-120" dirty="0"/>
              <a:t>h</a:t>
            </a:r>
            <a:r>
              <a:rPr spc="-105" dirty="0"/>
              <a:t>oo</a:t>
            </a:r>
            <a:r>
              <a:rPr spc="-85" dirty="0"/>
              <a:t>l</a:t>
            </a:r>
            <a:r>
              <a:rPr spc="-60" dirty="0"/>
              <a:t> </a:t>
            </a:r>
            <a:r>
              <a:rPr spc="-70" dirty="0"/>
              <a:t>of</a:t>
            </a:r>
            <a:r>
              <a:rPr spc="-50" dirty="0"/>
              <a:t> </a:t>
            </a:r>
            <a:r>
              <a:rPr spc="-45" dirty="0"/>
              <a:t>C</a:t>
            </a:r>
            <a:r>
              <a:rPr spc="-90" dirty="0"/>
              <a:t>o</a:t>
            </a:r>
            <a:r>
              <a:rPr spc="-155" dirty="0"/>
              <a:t>m</a:t>
            </a:r>
            <a:r>
              <a:rPr spc="-105" dirty="0"/>
              <a:t>p</a:t>
            </a:r>
            <a:r>
              <a:rPr spc="-130" dirty="0"/>
              <a:t>u</a:t>
            </a:r>
            <a:r>
              <a:rPr spc="-105" dirty="0"/>
              <a:t>t</a:t>
            </a:r>
            <a:r>
              <a:rPr spc="-114" dirty="0"/>
              <a:t>e</a:t>
            </a:r>
            <a:r>
              <a:rPr spc="-110" dirty="0"/>
              <a:t>r</a:t>
            </a:r>
            <a:r>
              <a:rPr spc="-90" dirty="0"/>
              <a:t> </a:t>
            </a:r>
            <a:r>
              <a:rPr spc="-60" dirty="0"/>
              <a:t>E</a:t>
            </a:r>
            <a:r>
              <a:rPr spc="-80" dirty="0"/>
              <a:t>n</a:t>
            </a:r>
            <a:r>
              <a:rPr spc="-95" dirty="0"/>
              <a:t>g</a:t>
            </a:r>
            <a:r>
              <a:rPr spc="-75" dirty="0"/>
              <a:t>i</a:t>
            </a:r>
            <a:r>
              <a:rPr spc="-135" dirty="0"/>
              <a:t>n</a:t>
            </a:r>
            <a:r>
              <a:rPr spc="-130" dirty="0"/>
              <a:t>e</a:t>
            </a:r>
            <a:r>
              <a:rPr spc="-114" dirty="0"/>
              <a:t>e</a:t>
            </a:r>
            <a:r>
              <a:rPr spc="-135" dirty="0"/>
              <a:t>r</a:t>
            </a:r>
            <a:r>
              <a:rPr spc="-100" dirty="0"/>
              <a:t>i</a:t>
            </a:r>
            <a:r>
              <a:rPr spc="-135" dirty="0"/>
              <a:t>n</a:t>
            </a:r>
            <a:r>
              <a:rPr spc="-60" dirty="0"/>
              <a:t>g</a:t>
            </a:r>
            <a:endParaRPr spc="-6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505" y="392633"/>
            <a:ext cx="9366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40" dirty="0">
                <a:solidFill>
                  <a:srgbClr val="000000"/>
                </a:solidFill>
              </a:rPr>
              <a:t>F</a:t>
            </a:r>
            <a:r>
              <a:rPr sz="4000" spc="-95" dirty="0">
                <a:solidFill>
                  <a:srgbClr val="000000"/>
                </a:solidFill>
              </a:rPr>
              <a:t>A</a:t>
            </a:r>
            <a:r>
              <a:rPr sz="4000" spc="-5" dirty="0">
                <a:solidFill>
                  <a:srgbClr val="000000"/>
                </a:solidFill>
              </a:rPr>
              <a:t>Q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153400" y="537044"/>
            <a:ext cx="928395" cy="6821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3708" y="1549653"/>
            <a:ext cx="834390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2115" indent="-400050">
              <a:lnSpc>
                <a:spcPct val="100000"/>
              </a:lnSpc>
              <a:spcBef>
                <a:spcPts val="105"/>
              </a:spcBef>
              <a:buClr>
                <a:srgbClr val="C00000"/>
              </a:buClr>
              <a:buSzPct val="90000"/>
              <a:buFont typeface="Wingdings" panose="05000000000000000000"/>
              <a:buChar char=""/>
              <a:tabLst>
                <a:tab pos="412115" algn="l"/>
                <a:tab pos="412750" algn="l"/>
              </a:tabLst>
            </a:pPr>
            <a:r>
              <a:rPr sz="2000" b="1" spc="-5" dirty="0">
                <a:latin typeface="Cambria" panose="02040503050406030204"/>
                <a:cs typeface="Cambria" panose="02040503050406030204"/>
              </a:rPr>
              <a:t>Ragged</a:t>
            </a:r>
            <a:r>
              <a:rPr sz="2000" b="1" spc="-3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b="1" dirty="0">
                <a:latin typeface="Cambria" panose="02040503050406030204"/>
                <a:cs typeface="Cambria" panose="02040503050406030204"/>
              </a:rPr>
              <a:t>2</a:t>
            </a:r>
            <a:r>
              <a:rPr sz="2000" b="1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b="1" dirty="0">
                <a:latin typeface="Cambria" panose="02040503050406030204"/>
                <a:cs typeface="Cambria" panose="02040503050406030204"/>
              </a:rPr>
              <a:t>D</a:t>
            </a:r>
            <a:r>
              <a:rPr sz="2000" b="1" spc="-20" dirty="0">
                <a:latin typeface="Cambria" panose="02040503050406030204"/>
                <a:cs typeface="Cambria" panose="02040503050406030204"/>
              </a:rPr>
              <a:t> Arrays:</a:t>
            </a:r>
            <a:endParaRPr sz="2000">
              <a:latin typeface="Cambria" panose="02040503050406030204"/>
              <a:cs typeface="Cambria" panose="02040503050406030204"/>
            </a:endParaRPr>
          </a:p>
          <a:p>
            <a:pPr marL="121920">
              <a:lnSpc>
                <a:spcPct val="100000"/>
              </a:lnSpc>
            </a:pPr>
            <a:r>
              <a:rPr sz="2000" dirty="0">
                <a:latin typeface="Cambria" panose="02040503050406030204"/>
                <a:cs typeface="Cambria" panose="02040503050406030204"/>
              </a:rPr>
              <a:t>char</a:t>
            </a:r>
            <a:r>
              <a:rPr sz="2000" spc="-3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*font[]</a:t>
            </a:r>
            <a:r>
              <a:rPr sz="2000" spc="-6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=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dirty="0">
                <a:latin typeface="Cambria" panose="02040503050406030204"/>
                <a:cs typeface="Cambria" panose="02040503050406030204"/>
              </a:rPr>
              <a:t>{</a:t>
            </a:r>
            <a:endParaRPr sz="2000">
              <a:latin typeface="Cambria" panose="02040503050406030204"/>
              <a:cs typeface="Cambria" panose="02040503050406030204"/>
            </a:endParaRPr>
          </a:p>
          <a:p>
            <a:pPr marL="121920">
              <a:lnSpc>
                <a:spcPct val="100000"/>
              </a:lnSpc>
            </a:pPr>
            <a:r>
              <a:rPr sz="2000" dirty="0">
                <a:latin typeface="Cambria" panose="02040503050406030204"/>
                <a:cs typeface="Cambria" panose="02040503050406030204"/>
              </a:rPr>
              <a:t>(char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[])</a:t>
            </a:r>
            <a:r>
              <a:rPr sz="200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{65,8,12,1,0,0x18,</a:t>
            </a:r>
            <a:r>
              <a:rPr sz="2000" spc="5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0x3C,</a:t>
            </a:r>
            <a:r>
              <a:rPr sz="20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0x66,</a:t>
            </a:r>
            <a:r>
              <a:rPr sz="2000" spc="2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0xC3,</a:t>
            </a:r>
            <a:r>
              <a:rPr sz="20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0xC3,</a:t>
            </a:r>
            <a:r>
              <a:rPr sz="2000" spc="2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0xC3,</a:t>
            </a:r>
            <a:r>
              <a:rPr sz="20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0xC3,</a:t>
            </a:r>
            <a:r>
              <a:rPr sz="20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45" dirty="0">
                <a:latin typeface="Cambria" panose="02040503050406030204"/>
                <a:cs typeface="Cambria" panose="02040503050406030204"/>
              </a:rPr>
              <a:t>0xFF,</a:t>
            </a:r>
            <a:r>
              <a:rPr sz="2000" dirty="0">
                <a:latin typeface="Cambria" panose="02040503050406030204"/>
                <a:cs typeface="Cambria" panose="02040503050406030204"/>
              </a:rPr>
              <a:t> 0xFF},</a:t>
            </a:r>
            <a:endParaRPr sz="2000">
              <a:latin typeface="Cambria" panose="02040503050406030204"/>
              <a:cs typeface="Cambria" panose="02040503050406030204"/>
            </a:endParaRPr>
          </a:p>
          <a:p>
            <a:pPr marL="121920">
              <a:lnSpc>
                <a:spcPct val="100000"/>
              </a:lnSpc>
            </a:pPr>
            <a:r>
              <a:rPr sz="2000" dirty="0">
                <a:latin typeface="Cambria" panose="02040503050406030204"/>
                <a:cs typeface="Cambria" panose="02040503050406030204"/>
              </a:rPr>
              <a:t>(char</a:t>
            </a:r>
            <a:r>
              <a:rPr sz="20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[])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{39,2,3,4,9,0xC0,0xC0,</a:t>
            </a:r>
            <a:r>
              <a:rPr sz="2000" spc="4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0xC0},</a:t>
            </a:r>
            <a:endParaRPr sz="2000">
              <a:latin typeface="Cambria" panose="02040503050406030204"/>
              <a:cs typeface="Cambria" panose="02040503050406030204"/>
            </a:endParaRPr>
          </a:p>
          <a:p>
            <a:pPr marL="121920">
              <a:lnSpc>
                <a:spcPct val="100000"/>
              </a:lnSpc>
            </a:pPr>
            <a:r>
              <a:rPr sz="2000" dirty="0">
                <a:latin typeface="Cambria" panose="02040503050406030204"/>
                <a:cs typeface="Cambria" panose="02040503050406030204"/>
              </a:rPr>
              <a:t>(char</a:t>
            </a:r>
            <a:r>
              <a:rPr sz="20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10" dirty="0">
                <a:latin typeface="Cambria" panose="02040503050406030204"/>
                <a:cs typeface="Cambria" panose="02040503050406030204"/>
              </a:rPr>
              <a:t>[]) </a:t>
            </a:r>
            <a:r>
              <a:rPr sz="2000" spc="-5" dirty="0">
                <a:latin typeface="Cambria" panose="02040503050406030204"/>
                <a:cs typeface="Cambria" panose="02040503050406030204"/>
              </a:rPr>
              <a:t>{46,2,2,4,0,0xC0,0xC0}};</a:t>
            </a:r>
            <a:endParaRPr sz="20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39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0875" y="3362325"/>
            <a:ext cx="2733675" cy="25622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50" dirty="0"/>
              <a:t>S</a:t>
            </a:r>
            <a:r>
              <a:rPr spc="-75" dirty="0"/>
              <a:t>c</a:t>
            </a:r>
            <a:r>
              <a:rPr spc="-120" dirty="0"/>
              <a:t>h</a:t>
            </a:r>
            <a:r>
              <a:rPr spc="-105" dirty="0"/>
              <a:t>oo</a:t>
            </a:r>
            <a:r>
              <a:rPr spc="-85" dirty="0"/>
              <a:t>l</a:t>
            </a:r>
            <a:r>
              <a:rPr spc="-60" dirty="0"/>
              <a:t> </a:t>
            </a:r>
            <a:r>
              <a:rPr spc="-70" dirty="0"/>
              <a:t>of</a:t>
            </a:r>
            <a:r>
              <a:rPr spc="-50" dirty="0"/>
              <a:t> </a:t>
            </a:r>
            <a:r>
              <a:rPr spc="-45" dirty="0"/>
              <a:t>C</a:t>
            </a:r>
            <a:r>
              <a:rPr spc="-90" dirty="0"/>
              <a:t>o</a:t>
            </a:r>
            <a:r>
              <a:rPr spc="-155" dirty="0"/>
              <a:t>m</a:t>
            </a:r>
            <a:r>
              <a:rPr spc="-105" dirty="0"/>
              <a:t>p</a:t>
            </a:r>
            <a:r>
              <a:rPr spc="-130" dirty="0"/>
              <a:t>u</a:t>
            </a:r>
            <a:r>
              <a:rPr spc="-105" dirty="0"/>
              <a:t>t</a:t>
            </a:r>
            <a:r>
              <a:rPr spc="-114" dirty="0"/>
              <a:t>e</a:t>
            </a:r>
            <a:r>
              <a:rPr spc="-110" dirty="0"/>
              <a:t>r</a:t>
            </a:r>
            <a:r>
              <a:rPr spc="-90" dirty="0"/>
              <a:t> </a:t>
            </a:r>
            <a:r>
              <a:rPr spc="-60" dirty="0"/>
              <a:t>E</a:t>
            </a:r>
            <a:r>
              <a:rPr spc="-80" dirty="0"/>
              <a:t>n</a:t>
            </a:r>
            <a:r>
              <a:rPr spc="-95" dirty="0"/>
              <a:t>g</a:t>
            </a:r>
            <a:r>
              <a:rPr spc="-75" dirty="0"/>
              <a:t>i</a:t>
            </a:r>
            <a:r>
              <a:rPr spc="-135" dirty="0"/>
              <a:t>n</a:t>
            </a:r>
            <a:r>
              <a:rPr spc="-130" dirty="0"/>
              <a:t>e</a:t>
            </a:r>
            <a:r>
              <a:rPr spc="-114" dirty="0"/>
              <a:t>e</a:t>
            </a:r>
            <a:r>
              <a:rPr spc="-135" dirty="0"/>
              <a:t>r</a:t>
            </a:r>
            <a:r>
              <a:rPr spc="-100" dirty="0"/>
              <a:t>i</a:t>
            </a:r>
            <a:r>
              <a:rPr spc="-135" dirty="0"/>
              <a:t>n</a:t>
            </a:r>
            <a:r>
              <a:rPr spc="-60" dirty="0"/>
              <a:t>g</a:t>
            </a:r>
            <a:endParaRPr spc="-6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03" y="369773"/>
            <a:ext cx="7560309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>
                <a:solidFill>
                  <a:srgbClr val="000000"/>
                </a:solidFill>
              </a:rPr>
              <a:t>1-D</a:t>
            </a:r>
            <a:r>
              <a:rPr sz="4300" spc="-25" dirty="0">
                <a:solidFill>
                  <a:srgbClr val="000000"/>
                </a:solidFill>
              </a:rPr>
              <a:t> </a:t>
            </a:r>
            <a:r>
              <a:rPr sz="4300" spc="-45" dirty="0">
                <a:solidFill>
                  <a:srgbClr val="000000"/>
                </a:solidFill>
              </a:rPr>
              <a:t>Array</a:t>
            </a:r>
            <a:r>
              <a:rPr sz="4300" spc="-15" dirty="0">
                <a:solidFill>
                  <a:srgbClr val="000000"/>
                </a:solidFill>
              </a:rPr>
              <a:t> </a:t>
            </a:r>
            <a:r>
              <a:rPr sz="4300" spc="-20" dirty="0">
                <a:solidFill>
                  <a:srgbClr val="000000"/>
                </a:solidFill>
              </a:rPr>
              <a:t>Address</a:t>
            </a:r>
            <a:r>
              <a:rPr sz="4300" spc="-15" dirty="0">
                <a:solidFill>
                  <a:srgbClr val="000000"/>
                </a:solidFill>
              </a:rPr>
              <a:t> </a:t>
            </a:r>
            <a:r>
              <a:rPr sz="4300" spc="-5" dirty="0">
                <a:solidFill>
                  <a:srgbClr val="000000"/>
                </a:solidFill>
              </a:rPr>
              <a:t>Calculation</a:t>
            </a:r>
            <a:endParaRPr sz="43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153400" y="537044"/>
            <a:ext cx="928395" cy="68215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59207" y="1474978"/>
            <a:ext cx="8022590" cy="21748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800" spc="-20" dirty="0">
                <a:latin typeface="Cambria" panose="02040503050406030204"/>
                <a:cs typeface="Cambria" panose="02040503050406030204"/>
              </a:rPr>
              <a:t>Array</a:t>
            </a:r>
            <a:r>
              <a:rPr sz="1800" spc="2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of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an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element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of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an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20" dirty="0">
                <a:latin typeface="Cambria" panose="02040503050406030204"/>
                <a:cs typeface="Cambria" panose="02040503050406030204"/>
              </a:rPr>
              <a:t>array</a:t>
            </a:r>
            <a:r>
              <a:rPr sz="1800" spc="3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say</a:t>
            </a:r>
            <a:r>
              <a:rPr sz="180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40" dirty="0">
                <a:latin typeface="Cambria" panose="02040503050406030204"/>
                <a:cs typeface="Cambria" panose="02040503050406030204"/>
              </a:rPr>
              <a:t>“A[i]”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is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calculated</a:t>
            </a:r>
            <a:r>
              <a:rPr sz="1800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using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the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following</a:t>
            </a:r>
            <a:r>
              <a:rPr sz="1800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formula: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b="1" spc="-10" dirty="0">
                <a:latin typeface="Cambria" panose="02040503050406030204"/>
                <a:cs typeface="Cambria" panose="02040503050406030204"/>
              </a:rPr>
              <a:t>Address</a:t>
            </a:r>
            <a:r>
              <a:rPr sz="1800" b="1" spc="-3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b="1" spc="-5" dirty="0">
                <a:latin typeface="Cambria" panose="02040503050406030204"/>
                <a:cs typeface="Cambria" panose="02040503050406030204"/>
              </a:rPr>
              <a:t>of </a:t>
            </a:r>
            <a:r>
              <a:rPr sz="1800" b="1" dirty="0">
                <a:latin typeface="Cambria" panose="02040503050406030204"/>
                <a:cs typeface="Cambria" panose="02040503050406030204"/>
              </a:rPr>
              <a:t>A</a:t>
            </a:r>
            <a:r>
              <a:rPr sz="1800" b="1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b="1" spc="-5" dirty="0">
                <a:latin typeface="Cambria" panose="02040503050406030204"/>
                <a:cs typeface="Cambria" panose="02040503050406030204"/>
              </a:rPr>
              <a:t>[i]</a:t>
            </a:r>
            <a:r>
              <a:rPr sz="1800" b="1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b="1" dirty="0">
                <a:latin typeface="Cambria" panose="02040503050406030204"/>
                <a:cs typeface="Cambria" panose="02040503050406030204"/>
              </a:rPr>
              <a:t>=</a:t>
            </a:r>
            <a:r>
              <a:rPr sz="1800" b="1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b="1" spc="-15" dirty="0">
                <a:latin typeface="Cambria" panose="02040503050406030204"/>
                <a:cs typeface="Cambria" panose="02040503050406030204"/>
              </a:rPr>
              <a:t>BA</a:t>
            </a:r>
            <a:r>
              <a:rPr sz="1800" b="1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b="1" dirty="0">
                <a:latin typeface="Cambria" panose="02040503050406030204"/>
                <a:cs typeface="Cambria" panose="02040503050406030204"/>
              </a:rPr>
              <a:t>+</a:t>
            </a:r>
            <a:r>
              <a:rPr sz="1800" b="1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b="1" dirty="0">
                <a:latin typeface="Cambria" panose="02040503050406030204"/>
                <a:cs typeface="Cambria" panose="02040503050406030204"/>
              </a:rPr>
              <a:t>w</a:t>
            </a:r>
            <a:r>
              <a:rPr sz="1800" b="1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b="1" dirty="0">
                <a:latin typeface="Cambria" panose="02040503050406030204"/>
                <a:cs typeface="Cambria" panose="02040503050406030204"/>
              </a:rPr>
              <a:t>*</a:t>
            </a:r>
            <a:r>
              <a:rPr sz="1800" b="1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b="1" dirty="0">
                <a:latin typeface="Cambria" panose="02040503050406030204"/>
                <a:cs typeface="Cambria" panose="02040503050406030204"/>
              </a:rPr>
              <a:t>( i</a:t>
            </a:r>
            <a:r>
              <a:rPr sz="1800" b="1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b="1" dirty="0">
                <a:latin typeface="Cambria" panose="02040503050406030204"/>
                <a:cs typeface="Cambria" panose="02040503050406030204"/>
              </a:rPr>
              <a:t>–</a:t>
            </a:r>
            <a:r>
              <a:rPr sz="1800" b="1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b="1" dirty="0">
                <a:latin typeface="Cambria" panose="02040503050406030204"/>
                <a:cs typeface="Cambria" panose="02040503050406030204"/>
              </a:rPr>
              <a:t>LB</a:t>
            </a:r>
            <a:r>
              <a:rPr sz="1800" b="1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b="1" dirty="0">
                <a:latin typeface="Cambria" panose="02040503050406030204"/>
                <a:cs typeface="Cambria" panose="02040503050406030204"/>
              </a:rPr>
              <a:t>)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spc="-10" dirty="0">
                <a:latin typeface="Cambria" panose="02040503050406030204"/>
                <a:cs typeface="Cambria" panose="02040503050406030204"/>
              </a:rPr>
              <a:t>Where,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mbria" panose="02040503050406030204"/>
                <a:cs typeface="Cambria" panose="02040503050406030204"/>
              </a:rPr>
              <a:t>BA</a:t>
            </a:r>
            <a:r>
              <a:rPr sz="1800" spc="-3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=</a:t>
            </a:r>
            <a:r>
              <a:rPr sz="1800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Base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Address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12700" marR="2181860">
              <a:lnSpc>
                <a:spcPct val="100000"/>
              </a:lnSpc>
            </a:pPr>
            <a:r>
              <a:rPr sz="1800" dirty="0">
                <a:latin typeface="Cambria" panose="02040503050406030204"/>
                <a:cs typeface="Cambria" panose="02040503050406030204"/>
              </a:rPr>
              <a:t>w =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Storage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Size </a:t>
            </a:r>
            <a:r>
              <a:rPr sz="1800" dirty="0">
                <a:latin typeface="Cambria" panose="02040503050406030204"/>
                <a:cs typeface="Cambria" panose="02040503050406030204"/>
              </a:rPr>
              <a:t>of one element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stored </a:t>
            </a:r>
            <a:r>
              <a:rPr sz="1800" dirty="0">
                <a:latin typeface="Cambria" panose="02040503050406030204"/>
                <a:cs typeface="Cambria" panose="02040503050406030204"/>
              </a:rPr>
              <a:t>in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the </a:t>
            </a:r>
            <a:r>
              <a:rPr sz="1800" spc="-20" dirty="0">
                <a:latin typeface="Cambria" panose="02040503050406030204"/>
                <a:cs typeface="Cambria" panose="02040503050406030204"/>
              </a:rPr>
              <a:t>array </a:t>
            </a:r>
            <a:r>
              <a:rPr sz="1800" dirty="0">
                <a:latin typeface="Cambria" panose="02040503050406030204"/>
                <a:cs typeface="Cambria" panose="02040503050406030204"/>
              </a:rPr>
              <a:t>(in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byte) </a:t>
            </a:r>
            <a:r>
              <a:rPr sz="1800" spc="-38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i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=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Subscript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of element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whose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address</a:t>
            </a:r>
            <a:r>
              <a:rPr sz="1800" spc="2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is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to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be</a:t>
            </a:r>
            <a:r>
              <a:rPr sz="180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found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mbria" panose="02040503050406030204"/>
                <a:cs typeface="Cambria" panose="02040503050406030204"/>
              </a:rPr>
              <a:t>LB</a:t>
            </a:r>
            <a:r>
              <a:rPr sz="1800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=</a:t>
            </a:r>
            <a:r>
              <a:rPr sz="180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Lower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limit</a:t>
            </a:r>
            <a:r>
              <a:rPr sz="1800" dirty="0">
                <a:latin typeface="Cambria" panose="02040503050406030204"/>
                <a:cs typeface="Cambria" panose="02040503050406030204"/>
              </a:rPr>
              <a:t> /</a:t>
            </a:r>
            <a:r>
              <a:rPr sz="180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Lower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Bound </a:t>
            </a:r>
            <a:r>
              <a:rPr sz="1800" dirty="0">
                <a:latin typeface="Cambria" panose="02040503050406030204"/>
                <a:cs typeface="Cambria" panose="02040503050406030204"/>
              </a:rPr>
              <a:t>of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subscript,</a:t>
            </a:r>
            <a:r>
              <a:rPr sz="1800" spc="4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if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not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specified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assume</a:t>
            </a:r>
            <a:r>
              <a:rPr sz="1800" spc="3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0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(zero)</a:t>
            </a:r>
            <a:endParaRPr sz="18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1140" y="6074568"/>
            <a:ext cx="2054225" cy="29400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mbria" panose="02040503050406030204"/>
                <a:cs typeface="Cambria" panose="02040503050406030204"/>
              </a:rPr>
              <a:t>=</a:t>
            </a:r>
            <a:r>
              <a:rPr sz="1800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1020 </a:t>
            </a:r>
            <a:r>
              <a:rPr sz="1800" dirty="0">
                <a:latin typeface="Cambria" panose="02040503050406030204"/>
                <a:cs typeface="Cambria" panose="02040503050406030204"/>
              </a:rPr>
              <a:t>+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800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=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1820</a:t>
            </a:r>
            <a:endParaRPr sz="18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50" dirty="0"/>
              <a:t>S</a:t>
            </a:r>
            <a:r>
              <a:rPr spc="-75" dirty="0"/>
              <a:t>c</a:t>
            </a:r>
            <a:r>
              <a:rPr spc="-120" dirty="0"/>
              <a:t>h</a:t>
            </a:r>
            <a:r>
              <a:rPr spc="-105" dirty="0"/>
              <a:t>oo</a:t>
            </a:r>
            <a:r>
              <a:rPr spc="-85" dirty="0"/>
              <a:t>l</a:t>
            </a:r>
            <a:r>
              <a:rPr spc="-60" dirty="0"/>
              <a:t> </a:t>
            </a:r>
            <a:r>
              <a:rPr spc="-70" dirty="0"/>
              <a:t>of</a:t>
            </a:r>
            <a:r>
              <a:rPr spc="-50" dirty="0"/>
              <a:t> </a:t>
            </a:r>
            <a:r>
              <a:rPr spc="-45" dirty="0"/>
              <a:t>C</a:t>
            </a:r>
            <a:r>
              <a:rPr spc="-90" dirty="0"/>
              <a:t>o</a:t>
            </a:r>
            <a:r>
              <a:rPr spc="-155" dirty="0"/>
              <a:t>m</a:t>
            </a:r>
            <a:r>
              <a:rPr spc="-105" dirty="0"/>
              <a:t>p</a:t>
            </a:r>
            <a:r>
              <a:rPr spc="-130" dirty="0"/>
              <a:t>u</a:t>
            </a:r>
            <a:r>
              <a:rPr spc="-105" dirty="0"/>
              <a:t>t</a:t>
            </a:r>
            <a:r>
              <a:rPr spc="-114" dirty="0"/>
              <a:t>e</a:t>
            </a:r>
            <a:r>
              <a:rPr spc="-110" dirty="0"/>
              <a:t>r</a:t>
            </a:r>
            <a:r>
              <a:rPr spc="-90" dirty="0"/>
              <a:t> </a:t>
            </a:r>
            <a:r>
              <a:rPr spc="-60" dirty="0"/>
              <a:t>E</a:t>
            </a:r>
            <a:r>
              <a:rPr spc="-80" dirty="0"/>
              <a:t>n</a:t>
            </a:r>
            <a:r>
              <a:rPr spc="-95" dirty="0"/>
              <a:t>g</a:t>
            </a:r>
            <a:r>
              <a:rPr spc="-75" dirty="0"/>
              <a:t>i</a:t>
            </a:r>
            <a:r>
              <a:rPr spc="-135" dirty="0"/>
              <a:t>n</a:t>
            </a:r>
            <a:r>
              <a:rPr spc="-130" dirty="0"/>
              <a:t>e</a:t>
            </a:r>
            <a:r>
              <a:rPr spc="-114" dirty="0"/>
              <a:t>e</a:t>
            </a:r>
            <a:r>
              <a:rPr spc="-135" dirty="0"/>
              <a:t>r</a:t>
            </a:r>
            <a:r>
              <a:rPr spc="-100" dirty="0"/>
              <a:t>i</a:t>
            </a:r>
            <a:r>
              <a:rPr spc="-135" dirty="0"/>
              <a:t>n</a:t>
            </a:r>
            <a:r>
              <a:rPr spc="-60" dirty="0"/>
              <a:t>g</a:t>
            </a:r>
            <a:endParaRPr spc="-60" dirty="0"/>
          </a:p>
        </p:txBody>
      </p:sp>
      <p:sp>
        <p:nvSpPr>
          <p:cNvPr id="8" name="object 8"/>
          <p:cNvSpPr txBox="1"/>
          <p:nvPr/>
        </p:nvSpPr>
        <p:spPr>
          <a:xfrm>
            <a:off x="212547" y="1265682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2400" y="3676383"/>
            <a:ext cx="8763000" cy="36957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sz="1800" i="1" spc="-1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Example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1140" y="4142613"/>
            <a:ext cx="868108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mbria" panose="02040503050406030204"/>
                <a:cs typeface="Cambria" panose="02040503050406030204"/>
              </a:rPr>
              <a:t>Problem:</a:t>
            </a:r>
            <a:r>
              <a:rPr sz="1800" b="1" spc="15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20" dirty="0">
                <a:latin typeface="Cambria" panose="02040503050406030204"/>
                <a:cs typeface="Cambria" panose="02040503050406030204"/>
              </a:rPr>
              <a:t>Given</a:t>
            </a:r>
            <a:r>
              <a:rPr sz="1800" spc="16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the</a:t>
            </a:r>
            <a:r>
              <a:rPr sz="1800" spc="16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base</a:t>
            </a:r>
            <a:r>
              <a:rPr sz="1800" spc="15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address</a:t>
            </a:r>
            <a:r>
              <a:rPr sz="1800" spc="16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of</a:t>
            </a:r>
            <a:r>
              <a:rPr sz="1800" spc="16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an</a:t>
            </a:r>
            <a:r>
              <a:rPr sz="1800" spc="16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20" dirty="0">
                <a:latin typeface="Cambria" panose="02040503050406030204"/>
                <a:cs typeface="Cambria" panose="02040503050406030204"/>
              </a:rPr>
              <a:t>array</a:t>
            </a:r>
            <a:r>
              <a:rPr sz="1800" spc="18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B[1300…..1900]</a:t>
            </a:r>
            <a:r>
              <a:rPr sz="1800" spc="16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as</a:t>
            </a:r>
            <a:r>
              <a:rPr sz="1800" spc="15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1020</a:t>
            </a:r>
            <a:r>
              <a:rPr sz="1800" spc="16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and</a:t>
            </a:r>
            <a:r>
              <a:rPr sz="1800" spc="17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size</a:t>
            </a:r>
            <a:r>
              <a:rPr sz="1800" spc="16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of</a:t>
            </a:r>
            <a:r>
              <a:rPr sz="1800" spc="15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each </a:t>
            </a:r>
            <a:r>
              <a:rPr sz="1800" spc="-38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element</a:t>
            </a:r>
            <a:r>
              <a:rPr sz="18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is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2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bytes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in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the</a:t>
            </a:r>
            <a:r>
              <a:rPr sz="180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25" dirty="0">
                <a:latin typeface="Cambria" panose="02040503050406030204"/>
                <a:cs typeface="Cambria" panose="02040503050406030204"/>
              </a:rPr>
              <a:t>memory.</a:t>
            </a:r>
            <a:r>
              <a:rPr sz="1800" dirty="0">
                <a:latin typeface="Cambria" panose="02040503050406030204"/>
                <a:cs typeface="Cambria" panose="02040503050406030204"/>
              </a:rPr>
              <a:t> Find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the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address</a:t>
            </a:r>
            <a:r>
              <a:rPr sz="1800" spc="2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of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B[1700].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mbria" panose="02040503050406030204"/>
                <a:cs typeface="Cambria" panose="02040503050406030204"/>
              </a:rPr>
              <a:t>Solution: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mbria" panose="02040503050406030204"/>
                <a:cs typeface="Cambria" panose="02040503050406030204"/>
              </a:rPr>
              <a:t>The</a:t>
            </a:r>
            <a:r>
              <a:rPr sz="1800" spc="-3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given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values</a:t>
            </a:r>
            <a:r>
              <a:rPr sz="180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are:</a:t>
            </a:r>
            <a:r>
              <a:rPr sz="1800" dirty="0">
                <a:latin typeface="Cambria" panose="02040503050406030204"/>
                <a:cs typeface="Cambria" panose="02040503050406030204"/>
              </a:rPr>
              <a:t> B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=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1020,</a:t>
            </a:r>
            <a:r>
              <a:rPr sz="1800" spc="2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LB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=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1300,</a:t>
            </a:r>
            <a:r>
              <a:rPr sz="1800" spc="2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W =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2,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I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=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1700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mbria" panose="02040503050406030204"/>
                <a:cs typeface="Cambria" panose="02040503050406030204"/>
              </a:rPr>
              <a:t>Address</a:t>
            </a:r>
            <a:r>
              <a:rPr sz="180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of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A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[i]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=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BA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+ w * (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i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–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LB</a:t>
            </a:r>
            <a:r>
              <a:rPr sz="18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)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mbria" panose="02040503050406030204"/>
                <a:cs typeface="Cambria" panose="02040503050406030204"/>
              </a:rPr>
              <a:t>=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1020</a:t>
            </a:r>
            <a:r>
              <a:rPr sz="1800" dirty="0">
                <a:latin typeface="Cambria" panose="02040503050406030204"/>
                <a:cs typeface="Cambria" panose="02040503050406030204"/>
              </a:rPr>
              <a:t> + 2 *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(1700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–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1300)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mbria" panose="02040503050406030204"/>
                <a:cs typeface="Cambria" panose="02040503050406030204"/>
              </a:rPr>
              <a:t>=</a:t>
            </a:r>
            <a:r>
              <a:rPr sz="18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1020 </a:t>
            </a:r>
            <a:r>
              <a:rPr sz="1800" dirty="0">
                <a:latin typeface="Cambria" panose="02040503050406030204"/>
                <a:cs typeface="Cambria" panose="02040503050406030204"/>
              </a:rPr>
              <a:t>+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2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*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400</a:t>
            </a:r>
            <a:endParaRPr sz="1800">
              <a:latin typeface="Cambria" panose="02040503050406030204"/>
              <a:cs typeface="Cambria" panose="02040503050406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369773"/>
            <a:ext cx="600202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0" dirty="0">
                <a:solidFill>
                  <a:srgbClr val="000000"/>
                </a:solidFill>
              </a:rPr>
              <a:t>Two-Dimensional</a:t>
            </a:r>
            <a:r>
              <a:rPr sz="4300" spc="-30" dirty="0">
                <a:solidFill>
                  <a:srgbClr val="000000"/>
                </a:solidFill>
              </a:rPr>
              <a:t> </a:t>
            </a:r>
            <a:r>
              <a:rPr sz="4300" spc="-45" dirty="0">
                <a:solidFill>
                  <a:srgbClr val="000000"/>
                </a:solidFill>
              </a:rPr>
              <a:t>Array</a:t>
            </a:r>
            <a:endParaRPr sz="43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153400" y="537044"/>
            <a:ext cx="928395" cy="68215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00076" y="2528442"/>
            <a:ext cx="29940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mbria" panose="02040503050406030204"/>
                <a:cs typeface="Cambria" panose="02040503050406030204"/>
              </a:rPr>
              <a:t>and</a:t>
            </a:r>
            <a:r>
              <a:rPr sz="16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b="1" spc="-10" dirty="0">
                <a:latin typeface="Cambria" panose="02040503050406030204"/>
                <a:cs typeface="Cambria" panose="02040503050406030204"/>
              </a:rPr>
              <a:t>Column-Major</a:t>
            </a:r>
            <a:r>
              <a:rPr sz="1600" b="1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b="1" spc="-10" dirty="0">
                <a:latin typeface="Cambria" panose="02040503050406030204"/>
                <a:cs typeface="Cambria" panose="02040503050406030204"/>
              </a:rPr>
              <a:t>arrangement</a:t>
            </a:r>
            <a:endParaRPr sz="16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076" y="1187381"/>
            <a:ext cx="8815070" cy="136588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5095">
              <a:lnSpc>
                <a:spcPct val="100000"/>
              </a:lnSpc>
              <a:spcBef>
                <a:spcPts val="715"/>
              </a:spcBef>
            </a:pPr>
            <a:r>
              <a:rPr sz="12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6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 marR="5080" algn="just">
              <a:lnSpc>
                <a:spcPct val="100000"/>
              </a:lnSpc>
              <a:spcBef>
                <a:spcPts val="815"/>
              </a:spcBef>
            </a:pPr>
            <a:r>
              <a:rPr sz="1600" spc="-5" dirty="0">
                <a:latin typeface="Cambria" panose="02040503050406030204"/>
                <a:cs typeface="Cambria" panose="02040503050406030204"/>
              </a:rPr>
              <a:t>C uses the </a:t>
            </a:r>
            <a:r>
              <a:rPr sz="1600" dirty="0">
                <a:latin typeface="Cambria" panose="02040503050406030204"/>
                <a:cs typeface="Cambria" panose="02040503050406030204"/>
              </a:rPr>
              <a:t>so-called </a:t>
            </a:r>
            <a:r>
              <a:rPr sz="1600" b="1" spc="-15" dirty="0">
                <a:latin typeface="Cambria" panose="02040503050406030204"/>
                <a:cs typeface="Cambria" panose="02040503050406030204"/>
              </a:rPr>
              <a:t>array-of-arrays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representation to represent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a multidimensional </a:t>
            </a:r>
            <a:r>
              <a:rPr sz="1600" spc="-35" dirty="0">
                <a:latin typeface="Cambria" panose="02040503050406030204"/>
                <a:cs typeface="Cambria" panose="02040503050406030204"/>
              </a:rPr>
              <a:t>array.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In </a:t>
            </a:r>
            <a:r>
              <a:rPr sz="1600" dirty="0">
                <a:latin typeface="Cambria" panose="02040503050406030204"/>
                <a:cs typeface="Cambria" panose="02040503050406030204"/>
              </a:rPr>
              <a:t>this </a:t>
            </a:r>
            <a:r>
              <a:rPr sz="16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representation,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 a</a:t>
            </a:r>
            <a:r>
              <a:rPr sz="160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2-dimensinal</a:t>
            </a:r>
            <a:r>
              <a:rPr sz="160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15" dirty="0">
                <a:latin typeface="Cambria" panose="02040503050406030204"/>
                <a:cs typeface="Cambria" panose="02040503050406030204"/>
              </a:rPr>
              <a:t>array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is</a:t>
            </a:r>
            <a:r>
              <a:rPr sz="160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represented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 as</a:t>
            </a:r>
            <a:r>
              <a:rPr sz="160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a</a:t>
            </a:r>
            <a:r>
              <a:rPr sz="160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one-dimensional</a:t>
            </a:r>
            <a:r>
              <a:rPr sz="160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array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dirty="0">
                <a:latin typeface="Cambria" panose="02040503050406030204"/>
                <a:cs typeface="Cambria" panose="02040503050406030204"/>
              </a:rPr>
              <a:t>in</a:t>
            </a:r>
            <a:r>
              <a:rPr sz="1600" spc="35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which</a:t>
            </a:r>
            <a:r>
              <a:rPr sz="1600" spc="34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each </a:t>
            </a:r>
            <a:r>
              <a:rPr sz="160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element is itself a one-dimensional </a:t>
            </a:r>
            <a:r>
              <a:rPr sz="1600" spc="-35" dirty="0">
                <a:latin typeface="Cambria" panose="02040503050406030204"/>
                <a:cs typeface="Cambria" panose="02040503050406030204"/>
              </a:rPr>
              <a:t>array.</a:t>
            </a:r>
            <a:r>
              <a:rPr sz="1600" spc="28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In layman term, it is the collection of elements placed in </a:t>
            </a:r>
            <a:r>
              <a:rPr sz="160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15" dirty="0">
                <a:latin typeface="Cambria" panose="02040503050406030204"/>
                <a:cs typeface="Cambria" panose="02040503050406030204"/>
              </a:rPr>
              <a:t>rows</a:t>
            </a:r>
            <a:r>
              <a:rPr sz="1600" spc="2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and</a:t>
            </a:r>
            <a:r>
              <a:rPr sz="1600" spc="2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dirty="0">
                <a:latin typeface="Cambria" panose="02040503050406030204"/>
                <a:cs typeface="Cambria" panose="02040503050406030204"/>
              </a:rPr>
              <a:t>columns.</a:t>
            </a:r>
            <a:r>
              <a:rPr sz="1600" spc="2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25" dirty="0">
                <a:latin typeface="Cambria" panose="02040503050406030204"/>
                <a:cs typeface="Cambria" panose="02040503050406030204"/>
              </a:rPr>
              <a:t>For</a:t>
            </a:r>
            <a:r>
              <a:rPr sz="1600" spc="2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2-dimensional,</a:t>
            </a:r>
            <a:r>
              <a:rPr sz="1600" spc="2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2</a:t>
            </a:r>
            <a:r>
              <a:rPr sz="1600" spc="3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dirty="0">
                <a:latin typeface="Cambria" panose="02040503050406030204"/>
                <a:cs typeface="Cambria" panose="02040503050406030204"/>
              </a:rPr>
              <a:t>types</a:t>
            </a:r>
            <a:r>
              <a:rPr sz="1600" spc="2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of</a:t>
            </a:r>
            <a:r>
              <a:rPr sz="1600" spc="2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dirty="0">
                <a:latin typeface="Cambria" panose="02040503050406030204"/>
                <a:cs typeface="Cambria" panose="02040503050406030204"/>
              </a:rPr>
              <a:t>memory</a:t>
            </a:r>
            <a:r>
              <a:rPr sz="1600" spc="4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10" dirty="0">
                <a:latin typeface="Cambria" panose="02040503050406030204"/>
                <a:cs typeface="Cambria" panose="02040503050406030204"/>
              </a:rPr>
              <a:t>arrangement</a:t>
            </a:r>
            <a:r>
              <a:rPr sz="1600" spc="3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spc="-5" dirty="0">
                <a:latin typeface="Cambria" panose="02040503050406030204"/>
                <a:cs typeface="Cambria" panose="02040503050406030204"/>
              </a:rPr>
              <a:t>i.e.</a:t>
            </a:r>
            <a:r>
              <a:rPr sz="1600" spc="25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b="1" spc="-10" dirty="0">
                <a:latin typeface="Cambria" panose="02040503050406030204"/>
                <a:cs typeface="Cambria" panose="02040503050406030204"/>
              </a:rPr>
              <a:t>Row-Major</a:t>
            </a:r>
            <a:r>
              <a:rPr sz="1600" b="1" spc="30" dirty="0">
                <a:latin typeface="Cambria" panose="02040503050406030204"/>
                <a:cs typeface="Cambria" panose="02040503050406030204"/>
              </a:rPr>
              <a:t> </a:t>
            </a:r>
            <a:r>
              <a:rPr sz="1600" b="1" spc="-10" dirty="0">
                <a:latin typeface="Cambria" panose="02040503050406030204"/>
                <a:cs typeface="Cambria" panose="02040503050406030204"/>
              </a:rPr>
              <a:t>arrangement</a:t>
            </a:r>
            <a:endParaRPr sz="1600">
              <a:latin typeface="Cambria" panose="02040503050406030204"/>
              <a:cs typeface="Cambria" panose="0204050305040603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0464" y="3035300"/>
            <a:ext cx="9031605" cy="2987675"/>
            <a:chOff x="40464" y="3035300"/>
            <a:chExt cx="9031605" cy="298767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016" y="3463129"/>
              <a:ext cx="3591087" cy="207130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6814" y="3404997"/>
              <a:ext cx="3790950" cy="2174875"/>
            </a:xfrm>
            <a:custGeom>
              <a:avLst/>
              <a:gdLst/>
              <a:ahLst/>
              <a:cxnLst/>
              <a:rect l="l" t="t" r="r" b="b"/>
              <a:pathLst>
                <a:path w="3790950" h="2174875">
                  <a:moveTo>
                    <a:pt x="0" y="2174621"/>
                  </a:moveTo>
                  <a:lnTo>
                    <a:pt x="3790823" y="2174621"/>
                  </a:lnTo>
                  <a:lnTo>
                    <a:pt x="3790823" y="0"/>
                  </a:lnTo>
                  <a:lnTo>
                    <a:pt x="0" y="0"/>
                  </a:lnTo>
                  <a:lnTo>
                    <a:pt x="0" y="2174621"/>
                  </a:lnTo>
                  <a:close/>
                </a:path>
              </a:pathLst>
            </a:custGeom>
            <a:ln w="12700">
              <a:solidFill>
                <a:srgbClr val="93B6D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86200" y="3124200"/>
              <a:ext cx="5164299" cy="28194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879850" y="3041650"/>
              <a:ext cx="5185410" cy="2974975"/>
            </a:xfrm>
            <a:custGeom>
              <a:avLst/>
              <a:gdLst/>
              <a:ahLst/>
              <a:cxnLst/>
              <a:rect l="l" t="t" r="r" b="b"/>
              <a:pathLst>
                <a:path w="5185409" h="2974975">
                  <a:moveTo>
                    <a:pt x="0" y="2974975"/>
                  </a:moveTo>
                  <a:lnTo>
                    <a:pt x="5185409" y="2974975"/>
                  </a:lnTo>
                  <a:lnTo>
                    <a:pt x="5185409" y="0"/>
                  </a:lnTo>
                  <a:lnTo>
                    <a:pt x="0" y="0"/>
                  </a:lnTo>
                  <a:lnTo>
                    <a:pt x="0" y="2974975"/>
                  </a:lnTo>
                  <a:close/>
                </a:path>
              </a:pathLst>
            </a:custGeom>
            <a:ln w="12700">
              <a:solidFill>
                <a:srgbClr val="93B6D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6814" y="3003029"/>
            <a:ext cx="1108075" cy="39624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33655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265"/>
              </a:spcBef>
            </a:pPr>
            <a:r>
              <a:rPr sz="1800" i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800" i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1800" i="1" spc="-2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800" i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Ar</a:t>
            </a:r>
            <a:r>
              <a:rPr sz="1800" i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ray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1140" y="6123031"/>
            <a:ext cx="7584440" cy="72136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10" dirty="0">
                <a:latin typeface="Cambria" panose="02040503050406030204"/>
                <a:cs typeface="Cambria" panose="02040503050406030204"/>
              </a:rPr>
              <a:t>Note </a:t>
            </a:r>
            <a:r>
              <a:rPr sz="1800" b="1" dirty="0">
                <a:latin typeface="Cambria" panose="02040503050406030204"/>
                <a:cs typeface="Cambria" panose="02040503050406030204"/>
              </a:rPr>
              <a:t>:</a:t>
            </a:r>
            <a:r>
              <a:rPr sz="1800" b="1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b="1" dirty="0">
                <a:latin typeface="Cambria" panose="02040503050406030204"/>
                <a:cs typeface="Cambria" panose="02040503050406030204"/>
              </a:rPr>
              <a:t>C</a:t>
            </a:r>
            <a:r>
              <a:rPr sz="1800" b="1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supports</a:t>
            </a:r>
            <a:r>
              <a:rPr sz="1800" spc="2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row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major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order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and</a:t>
            </a:r>
            <a:r>
              <a:rPr sz="180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b="1" spc="-20" dirty="0">
                <a:latin typeface="Cambria" panose="02040503050406030204"/>
                <a:cs typeface="Cambria" panose="02040503050406030204"/>
              </a:rPr>
              <a:t>Fortran</a:t>
            </a:r>
            <a:r>
              <a:rPr sz="1800" b="1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supports</a:t>
            </a:r>
            <a:r>
              <a:rPr sz="1800" spc="2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column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major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order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2550160">
              <a:lnSpc>
                <a:spcPct val="100000"/>
              </a:lnSpc>
              <a:spcBef>
                <a:spcPts val="720"/>
              </a:spcBef>
            </a:pPr>
            <a:r>
              <a:rPr sz="2200" b="1" spc="-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S</a:t>
            </a:r>
            <a:r>
              <a:rPr sz="2200" b="1" spc="-7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c</a:t>
            </a:r>
            <a:r>
              <a:rPr sz="2200" b="1" spc="-12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h</a:t>
            </a:r>
            <a:r>
              <a:rPr sz="2200" b="1" spc="-10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oo</a:t>
            </a:r>
            <a:r>
              <a:rPr sz="2200" b="1" spc="-8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l</a:t>
            </a:r>
            <a:r>
              <a:rPr sz="2200" b="1" spc="-6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200" b="1" spc="-7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of</a:t>
            </a:r>
            <a:r>
              <a:rPr sz="2200" b="1" spc="-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200" b="1" spc="-4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C</a:t>
            </a:r>
            <a:r>
              <a:rPr sz="2200" b="1" spc="-9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o</a:t>
            </a:r>
            <a:r>
              <a:rPr sz="2200" b="1" spc="-15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m</a:t>
            </a:r>
            <a:r>
              <a:rPr sz="2200" b="1" spc="-10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p</a:t>
            </a:r>
            <a:r>
              <a:rPr sz="2200" b="1" spc="-13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u</a:t>
            </a:r>
            <a:r>
              <a:rPr sz="2200" b="1" spc="-10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t</a:t>
            </a:r>
            <a:r>
              <a:rPr sz="2200" b="1" spc="-114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e</a:t>
            </a:r>
            <a:r>
              <a:rPr sz="2200" b="1" spc="-1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r</a:t>
            </a:r>
            <a:r>
              <a:rPr sz="2200" b="1" spc="-9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200" b="1" spc="-6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E</a:t>
            </a:r>
            <a:r>
              <a:rPr sz="2200" b="1" spc="-8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n</a:t>
            </a:r>
            <a:r>
              <a:rPr sz="2200" b="1" spc="-9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g</a:t>
            </a:r>
            <a:r>
              <a:rPr sz="2200" b="1" spc="-7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i</a:t>
            </a:r>
            <a:r>
              <a:rPr sz="2200" b="1" spc="-13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n</a:t>
            </a:r>
            <a:r>
              <a:rPr sz="2200" b="1" spc="-13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e</a:t>
            </a:r>
            <a:r>
              <a:rPr sz="2200" b="1" spc="-114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e</a:t>
            </a:r>
            <a:r>
              <a:rPr sz="2200" b="1" spc="-13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r</a:t>
            </a:r>
            <a:r>
              <a:rPr sz="2200" b="1" spc="-10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i</a:t>
            </a:r>
            <a:r>
              <a:rPr sz="2200" b="1" spc="-13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n</a:t>
            </a:r>
            <a:r>
              <a:rPr sz="2200" b="1" spc="-6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g</a:t>
            </a:r>
            <a:endParaRPr sz="22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79850" y="2645778"/>
            <a:ext cx="4088765" cy="38989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33655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265"/>
              </a:spcBef>
            </a:pPr>
            <a:r>
              <a:rPr sz="1800" i="1" spc="-4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i="1" spc="-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i="1" spc="-2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1800" i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1800" i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Maj</a:t>
            </a:r>
            <a:r>
              <a:rPr sz="1800" i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1800" i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1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800" i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1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</a:t>
            </a:r>
            <a:r>
              <a:rPr sz="1800" i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800" i="1" spc="-2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um</a:t>
            </a:r>
            <a:r>
              <a:rPr sz="1800" i="1" spc="-20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00" i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1800" i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Maj</a:t>
            </a:r>
            <a:r>
              <a:rPr sz="1800" i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1800" i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arra</a:t>
            </a:r>
            <a:r>
              <a:rPr sz="1800" i="1" spc="-1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00" i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ge</a:t>
            </a:r>
            <a:r>
              <a:rPr sz="1800" i="1" spc="-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ment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457" y="488645"/>
            <a:ext cx="77939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0" dirty="0">
                <a:solidFill>
                  <a:srgbClr val="000000"/>
                </a:solidFill>
              </a:rPr>
              <a:t>Row</a:t>
            </a:r>
            <a:r>
              <a:rPr sz="2800" spc="-5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major</a:t>
            </a:r>
            <a:r>
              <a:rPr sz="2800" spc="10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&amp;</a:t>
            </a:r>
            <a:r>
              <a:rPr sz="2800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Column</a:t>
            </a:r>
            <a:r>
              <a:rPr sz="2800" spc="-5" dirty="0">
                <a:solidFill>
                  <a:srgbClr val="000000"/>
                </a:solidFill>
              </a:rPr>
              <a:t> </a:t>
            </a:r>
            <a:r>
              <a:rPr sz="2800" spc="-15" dirty="0">
                <a:solidFill>
                  <a:srgbClr val="000000"/>
                </a:solidFill>
              </a:rPr>
              <a:t>order Address</a:t>
            </a:r>
            <a:r>
              <a:rPr sz="2800" spc="5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Calculation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153400" y="537044"/>
            <a:ext cx="928395" cy="68215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12547" y="1265682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7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1140" y="6017875"/>
            <a:ext cx="4082415" cy="29400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mbria" panose="02040503050406030204"/>
                <a:cs typeface="Cambria" panose="02040503050406030204"/>
              </a:rPr>
              <a:t>n</a:t>
            </a:r>
            <a:r>
              <a:rPr sz="18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=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Number</a:t>
            </a:r>
            <a:r>
              <a:rPr sz="180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of</a:t>
            </a:r>
            <a:r>
              <a:rPr sz="18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column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of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the</a:t>
            </a:r>
            <a:r>
              <a:rPr sz="1800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given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matrix</a:t>
            </a:r>
            <a:endParaRPr sz="18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50" dirty="0"/>
              <a:t>S</a:t>
            </a:r>
            <a:r>
              <a:rPr spc="-75" dirty="0"/>
              <a:t>c</a:t>
            </a:r>
            <a:r>
              <a:rPr spc="-120" dirty="0"/>
              <a:t>h</a:t>
            </a:r>
            <a:r>
              <a:rPr spc="-105" dirty="0"/>
              <a:t>oo</a:t>
            </a:r>
            <a:r>
              <a:rPr spc="-85" dirty="0"/>
              <a:t>l</a:t>
            </a:r>
            <a:r>
              <a:rPr spc="-60" dirty="0"/>
              <a:t> </a:t>
            </a:r>
            <a:r>
              <a:rPr spc="-70" dirty="0"/>
              <a:t>of</a:t>
            </a:r>
            <a:r>
              <a:rPr spc="-50" dirty="0"/>
              <a:t> </a:t>
            </a:r>
            <a:r>
              <a:rPr spc="-45" dirty="0"/>
              <a:t>C</a:t>
            </a:r>
            <a:r>
              <a:rPr spc="-90" dirty="0"/>
              <a:t>o</a:t>
            </a:r>
            <a:r>
              <a:rPr spc="-155" dirty="0"/>
              <a:t>m</a:t>
            </a:r>
            <a:r>
              <a:rPr spc="-105" dirty="0"/>
              <a:t>p</a:t>
            </a:r>
            <a:r>
              <a:rPr spc="-130" dirty="0"/>
              <a:t>u</a:t>
            </a:r>
            <a:r>
              <a:rPr spc="-105" dirty="0"/>
              <a:t>t</a:t>
            </a:r>
            <a:r>
              <a:rPr spc="-114" dirty="0"/>
              <a:t>e</a:t>
            </a:r>
            <a:r>
              <a:rPr spc="-110" dirty="0"/>
              <a:t>r</a:t>
            </a:r>
            <a:r>
              <a:rPr spc="-90" dirty="0"/>
              <a:t> </a:t>
            </a:r>
            <a:r>
              <a:rPr spc="-60" dirty="0"/>
              <a:t>E</a:t>
            </a:r>
            <a:r>
              <a:rPr spc="-80" dirty="0"/>
              <a:t>n</a:t>
            </a:r>
            <a:r>
              <a:rPr spc="-95" dirty="0"/>
              <a:t>g</a:t>
            </a:r>
            <a:r>
              <a:rPr spc="-75" dirty="0"/>
              <a:t>i</a:t>
            </a:r>
            <a:r>
              <a:rPr spc="-135" dirty="0"/>
              <a:t>n</a:t>
            </a:r>
            <a:r>
              <a:rPr spc="-130" dirty="0"/>
              <a:t>e</a:t>
            </a:r>
            <a:r>
              <a:rPr spc="-114" dirty="0"/>
              <a:t>e</a:t>
            </a:r>
            <a:r>
              <a:rPr spc="-135" dirty="0"/>
              <a:t>r</a:t>
            </a:r>
            <a:r>
              <a:rPr spc="-100" dirty="0"/>
              <a:t>i</a:t>
            </a:r>
            <a:r>
              <a:rPr spc="-135" dirty="0"/>
              <a:t>n</a:t>
            </a:r>
            <a:r>
              <a:rPr spc="-60" dirty="0"/>
              <a:t>g</a:t>
            </a:r>
            <a:endParaRPr spc="-60" dirty="0"/>
          </a:p>
        </p:txBody>
      </p:sp>
      <p:sp>
        <p:nvSpPr>
          <p:cNvPr id="8" name="object 8"/>
          <p:cNvSpPr txBox="1"/>
          <p:nvPr/>
        </p:nvSpPr>
        <p:spPr>
          <a:xfrm>
            <a:off x="231140" y="1671257"/>
            <a:ext cx="8682990" cy="43059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5"/>
              </a:spcBef>
              <a:buClr>
                <a:srgbClr val="C00000"/>
              </a:buClr>
              <a:buSzPct val="81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1800" b="1" spc="-15" dirty="0">
                <a:latin typeface="Cambria" panose="02040503050406030204"/>
                <a:cs typeface="Cambria" panose="02040503050406030204"/>
              </a:rPr>
              <a:t>Row-Major</a:t>
            </a:r>
            <a:r>
              <a:rPr sz="1800" b="1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b="1" spc="-10" dirty="0">
                <a:latin typeface="Cambria" panose="02040503050406030204"/>
                <a:cs typeface="Cambria" panose="02040503050406030204"/>
              </a:rPr>
              <a:t>Order:</a:t>
            </a:r>
            <a:r>
              <a:rPr sz="1800" b="1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The</a:t>
            </a:r>
            <a:r>
              <a:rPr sz="18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address</a:t>
            </a:r>
            <a:r>
              <a:rPr sz="1800" spc="3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of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a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location</a:t>
            </a:r>
            <a:r>
              <a:rPr sz="1800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in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20" dirty="0">
                <a:latin typeface="Cambria" panose="02040503050406030204"/>
                <a:cs typeface="Cambria" panose="02040503050406030204"/>
              </a:rPr>
              <a:t>Row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Major 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System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is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calculated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as: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355600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latin typeface="Cambria" panose="02040503050406030204"/>
                <a:cs typeface="Cambria" panose="02040503050406030204"/>
              </a:rPr>
              <a:t>Address</a:t>
            </a:r>
            <a:r>
              <a:rPr sz="180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of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A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[i][j]</a:t>
            </a:r>
            <a:r>
              <a:rPr sz="1800" spc="-4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=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BA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+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w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*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[ n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*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(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i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–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Lr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) +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(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j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–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Lc</a:t>
            </a:r>
            <a:r>
              <a:rPr sz="18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)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]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355600" marR="5080" indent="-342900">
              <a:lnSpc>
                <a:spcPct val="120000"/>
              </a:lnSpc>
              <a:buClr>
                <a:srgbClr val="C00000"/>
              </a:buClr>
              <a:buSzPct val="81000"/>
              <a:buFont typeface="Wingdings" panose="05000000000000000000"/>
              <a:buChar char=""/>
              <a:tabLst>
                <a:tab pos="354965" algn="l"/>
                <a:tab pos="355600" algn="l"/>
                <a:tab pos="1998980" algn="l"/>
                <a:tab pos="2825750" algn="l"/>
                <a:tab pos="3335020" algn="l"/>
                <a:tab pos="4237355" algn="l"/>
                <a:tab pos="4565015" algn="l"/>
                <a:tab pos="4815205" algn="l"/>
                <a:tab pos="5739130" algn="l"/>
                <a:tab pos="6068060" algn="l"/>
                <a:tab pos="6959600" algn="l"/>
                <a:tab pos="7670800" algn="l"/>
                <a:tab pos="8507095" algn="l"/>
              </a:tabLst>
            </a:pPr>
            <a:r>
              <a:rPr sz="1800" b="1" spc="-15" dirty="0">
                <a:latin typeface="Cambria" panose="02040503050406030204"/>
                <a:cs typeface="Cambria" panose="02040503050406030204"/>
              </a:rPr>
              <a:t>C</a:t>
            </a:r>
            <a:r>
              <a:rPr sz="1800" b="1" spc="-5" dirty="0">
                <a:latin typeface="Cambria" panose="02040503050406030204"/>
                <a:cs typeface="Cambria" panose="02040503050406030204"/>
              </a:rPr>
              <a:t>o</a:t>
            </a:r>
            <a:r>
              <a:rPr sz="1800" b="1" spc="-10" dirty="0">
                <a:latin typeface="Cambria" panose="02040503050406030204"/>
                <a:cs typeface="Cambria" panose="02040503050406030204"/>
              </a:rPr>
              <a:t>l</a:t>
            </a:r>
            <a:r>
              <a:rPr sz="1800" b="1" dirty="0">
                <a:latin typeface="Cambria" panose="02040503050406030204"/>
                <a:cs typeface="Cambria" panose="02040503050406030204"/>
              </a:rPr>
              <a:t>um</a:t>
            </a:r>
            <a:r>
              <a:rPr sz="1800" b="1" spc="10" dirty="0">
                <a:latin typeface="Cambria" panose="02040503050406030204"/>
                <a:cs typeface="Cambria" panose="02040503050406030204"/>
              </a:rPr>
              <a:t>n</a:t>
            </a:r>
            <a:r>
              <a:rPr sz="1800" b="1" spc="5" dirty="0">
                <a:latin typeface="Cambria" panose="02040503050406030204"/>
                <a:cs typeface="Cambria" panose="02040503050406030204"/>
              </a:rPr>
              <a:t>-</a:t>
            </a:r>
            <a:r>
              <a:rPr sz="1800" b="1" spc="-5" dirty="0">
                <a:latin typeface="Cambria" panose="02040503050406030204"/>
                <a:cs typeface="Cambria" panose="02040503050406030204"/>
              </a:rPr>
              <a:t>Ma</a:t>
            </a:r>
            <a:r>
              <a:rPr sz="1800" b="1" spc="-10" dirty="0">
                <a:latin typeface="Cambria" panose="02040503050406030204"/>
                <a:cs typeface="Cambria" panose="02040503050406030204"/>
              </a:rPr>
              <a:t>j</a:t>
            </a:r>
            <a:r>
              <a:rPr sz="1800" b="1" spc="-5" dirty="0">
                <a:latin typeface="Cambria" panose="02040503050406030204"/>
                <a:cs typeface="Cambria" panose="02040503050406030204"/>
              </a:rPr>
              <a:t>o</a:t>
            </a:r>
            <a:r>
              <a:rPr sz="1800" b="1" dirty="0">
                <a:latin typeface="Cambria" panose="02040503050406030204"/>
                <a:cs typeface="Cambria" panose="02040503050406030204"/>
              </a:rPr>
              <a:t>r	</a:t>
            </a:r>
            <a:r>
              <a:rPr sz="1800" b="1" spc="-5" dirty="0">
                <a:latin typeface="Cambria" panose="02040503050406030204"/>
                <a:cs typeface="Cambria" panose="02040503050406030204"/>
              </a:rPr>
              <a:t>O</a:t>
            </a:r>
            <a:r>
              <a:rPr sz="1800" b="1" spc="-30" dirty="0">
                <a:latin typeface="Cambria" panose="02040503050406030204"/>
                <a:cs typeface="Cambria" panose="02040503050406030204"/>
              </a:rPr>
              <a:t>r</a:t>
            </a:r>
            <a:r>
              <a:rPr sz="1800" b="1" dirty="0">
                <a:latin typeface="Cambria" panose="02040503050406030204"/>
                <a:cs typeface="Cambria" panose="02040503050406030204"/>
              </a:rPr>
              <a:t>der:	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T</a:t>
            </a:r>
            <a:r>
              <a:rPr sz="1800" dirty="0">
                <a:latin typeface="Cambria" panose="02040503050406030204"/>
                <a:cs typeface="Cambria" panose="02040503050406030204"/>
              </a:rPr>
              <a:t>he	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a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d</a:t>
            </a:r>
            <a:r>
              <a:rPr sz="1800" dirty="0">
                <a:latin typeface="Cambria" panose="02040503050406030204"/>
                <a:cs typeface="Cambria" panose="02040503050406030204"/>
              </a:rPr>
              <a:t>d</a:t>
            </a:r>
            <a:r>
              <a:rPr sz="1800" spc="-30" dirty="0">
                <a:latin typeface="Cambria" panose="02040503050406030204"/>
                <a:cs typeface="Cambria" panose="02040503050406030204"/>
              </a:rPr>
              <a:t>r</a:t>
            </a:r>
            <a:r>
              <a:rPr sz="1800" dirty="0">
                <a:latin typeface="Cambria" panose="02040503050406030204"/>
                <a:cs typeface="Cambria" panose="02040503050406030204"/>
              </a:rPr>
              <a:t>ess	of	a	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l</a:t>
            </a:r>
            <a:r>
              <a:rPr sz="1800" dirty="0">
                <a:latin typeface="Cambria" panose="02040503050406030204"/>
                <a:cs typeface="Cambria" panose="02040503050406030204"/>
              </a:rPr>
              <a:t>oca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t</a:t>
            </a:r>
            <a:r>
              <a:rPr sz="1800" dirty="0">
                <a:latin typeface="Cambria" panose="02040503050406030204"/>
                <a:cs typeface="Cambria" panose="02040503050406030204"/>
              </a:rPr>
              <a:t>ion	in	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C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ol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um</a:t>
            </a:r>
            <a:r>
              <a:rPr sz="1800" dirty="0">
                <a:latin typeface="Cambria" panose="02040503050406030204"/>
                <a:cs typeface="Cambria" panose="02040503050406030204"/>
              </a:rPr>
              <a:t>n	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M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a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jo</a:t>
            </a:r>
            <a:r>
              <a:rPr sz="1800" dirty="0">
                <a:latin typeface="Cambria" panose="02040503050406030204"/>
                <a:cs typeface="Cambria" panose="02040503050406030204"/>
              </a:rPr>
              <a:t>r	</a:t>
            </a:r>
            <a:r>
              <a:rPr sz="1800" spc="-45" dirty="0">
                <a:latin typeface="Cambria" panose="02040503050406030204"/>
                <a:cs typeface="Cambria" panose="02040503050406030204"/>
              </a:rPr>
              <a:t>S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y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s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t</a:t>
            </a:r>
            <a:r>
              <a:rPr sz="1800" dirty="0">
                <a:latin typeface="Cambria" panose="02040503050406030204"/>
                <a:cs typeface="Cambria" panose="02040503050406030204"/>
              </a:rPr>
              <a:t>em	is 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calculated</a:t>
            </a:r>
            <a:r>
              <a:rPr sz="1800" spc="-4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as: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12700" marR="3157855" indent="342900">
              <a:lnSpc>
                <a:spcPts val="2600"/>
              </a:lnSpc>
              <a:spcBef>
                <a:spcPts val="150"/>
              </a:spcBef>
            </a:pPr>
            <a:r>
              <a:rPr sz="1800" spc="-10" dirty="0">
                <a:latin typeface="Cambria" panose="02040503050406030204"/>
                <a:cs typeface="Cambria" panose="02040503050406030204"/>
              </a:rPr>
              <a:t>Address </a:t>
            </a:r>
            <a:r>
              <a:rPr sz="1800" dirty="0">
                <a:latin typeface="Cambria" panose="02040503050406030204"/>
                <a:cs typeface="Cambria" panose="02040503050406030204"/>
              </a:rPr>
              <a:t>of A [i][j] = 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BA </a:t>
            </a:r>
            <a:r>
              <a:rPr sz="1800" dirty="0">
                <a:latin typeface="Cambria" panose="02040503050406030204"/>
                <a:cs typeface="Cambria" panose="02040503050406030204"/>
              </a:rPr>
              <a:t>+ w * [( i – Lr ) + m * ( j – Lc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)] </a:t>
            </a:r>
            <a:r>
              <a:rPr sz="1800" spc="-38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Where: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spc="-15" dirty="0">
                <a:latin typeface="Cambria" panose="02040503050406030204"/>
                <a:cs typeface="Cambria" panose="02040503050406030204"/>
              </a:rPr>
              <a:t>BA</a:t>
            </a:r>
            <a:r>
              <a:rPr sz="1800" spc="-3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=</a:t>
            </a:r>
            <a:r>
              <a:rPr sz="18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Base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Address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ambria" panose="02040503050406030204"/>
                <a:cs typeface="Cambria" panose="02040503050406030204"/>
              </a:rPr>
              <a:t>i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=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20" dirty="0">
                <a:latin typeface="Cambria" panose="02040503050406030204"/>
                <a:cs typeface="Cambria" panose="02040503050406030204"/>
              </a:rPr>
              <a:t>Row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subscript</a:t>
            </a:r>
            <a:r>
              <a:rPr sz="1800" spc="2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of element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whose</a:t>
            </a:r>
            <a:r>
              <a:rPr sz="18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address</a:t>
            </a:r>
            <a:r>
              <a:rPr sz="1800" spc="3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is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to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be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found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12700">
              <a:lnSpc>
                <a:spcPct val="100000"/>
              </a:lnSpc>
              <a:spcBef>
                <a:spcPts val="435"/>
              </a:spcBef>
            </a:pPr>
            <a:r>
              <a:rPr sz="1800" dirty="0">
                <a:latin typeface="Cambria" panose="02040503050406030204"/>
                <a:cs typeface="Cambria" panose="02040503050406030204"/>
              </a:rPr>
              <a:t>j</a:t>
            </a:r>
            <a:r>
              <a:rPr sz="18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=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Column subscript</a:t>
            </a:r>
            <a:r>
              <a:rPr sz="180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of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element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whose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address</a:t>
            </a:r>
            <a:r>
              <a:rPr sz="1800" spc="2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is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to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be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found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ambria" panose="02040503050406030204"/>
                <a:cs typeface="Cambria" panose="02040503050406030204"/>
              </a:rPr>
              <a:t>w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=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Storage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Size</a:t>
            </a:r>
            <a:r>
              <a:rPr sz="18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of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one</a:t>
            </a:r>
            <a:r>
              <a:rPr sz="18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element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stored</a:t>
            </a:r>
            <a:r>
              <a:rPr sz="1800" dirty="0">
                <a:latin typeface="Cambria" panose="02040503050406030204"/>
                <a:cs typeface="Cambria" panose="02040503050406030204"/>
              </a:rPr>
              <a:t> in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the</a:t>
            </a:r>
            <a:r>
              <a:rPr sz="180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20" dirty="0">
                <a:latin typeface="Cambria" panose="02040503050406030204"/>
                <a:cs typeface="Cambria" panose="02040503050406030204"/>
              </a:rPr>
              <a:t>array</a:t>
            </a:r>
            <a:r>
              <a:rPr sz="180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(in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byte)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12700">
              <a:lnSpc>
                <a:spcPct val="100000"/>
              </a:lnSpc>
              <a:spcBef>
                <a:spcPts val="435"/>
              </a:spcBef>
            </a:pPr>
            <a:r>
              <a:rPr sz="1800" dirty="0">
                <a:latin typeface="Cambria" panose="02040503050406030204"/>
                <a:cs typeface="Cambria" panose="02040503050406030204"/>
              </a:rPr>
              <a:t>Lr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=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Lower</a:t>
            </a:r>
            <a:r>
              <a:rPr sz="180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limit </a:t>
            </a:r>
            <a:r>
              <a:rPr sz="1800" dirty="0">
                <a:latin typeface="Cambria" panose="02040503050406030204"/>
                <a:cs typeface="Cambria" panose="02040503050406030204"/>
              </a:rPr>
              <a:t>of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row/start</a:t>
            </a:r>
            <a:r>
              <a:rPr sz="180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row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index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of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matrix,</a:t>
            </a:r>
            <a:r>
              <a:rPr sz="180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if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not</a:t>
            </a:r>
            <a:r>
              <a:rPr sz="1800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given</a:t>
            </a:r>
            <a:r>
              <a:rPr sz="180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assume</a:t>
            </a:r>
            <a:r>
              <a:rPr sz="180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0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(zero)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12700" marR="382270">
              <a:lnSpc>
                <a:spcPct val="120000"/>
              </a:lnSpc>
            </a:pPr>
            <a:r>
              <a:rPr sz="1800" dirty="0">
                <a:latin typeface="Cambria" panose="02040503050406030204"/>
                <a:cs typeface="Cambria" panose="02040503050406030204"/>
              </a:rPr>
              <a:t>Lc</a:t>
            </a:r>
            <a:r>
              <a:rPr sz="1800" spc="-3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=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Lower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limit </a:t>
            </a:r>
            <a:r>
              <a:rPr sz="1800" dirty="0">
                <a:latin typeface="Cambria" panose="02040503050406030204"/>
                <a:cs typeface="Cambria" panose="02040503050406030204"/>
              </a:rPr>
              <a:t>of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column/start</a:t>
            </a:r>
            <a:r>
              <a:rPr sz="180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column index </a:t>
            </a:r>
            <a:r>
              <a:rPr sz="1800" dirty="0">
                <a:latin typeface="Cambria" panose="02040503050406030204"/>
                <a:cs typeface="Cambria" panose="02040503050406030204"/>
              </a:rPr>
              <a:t>of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matrix,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if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not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given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assume</a:t>
            </a:r>
            <a:r>
              <a:rPr sz="1800" spc="3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0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(zero) </a:t>
            </a:r>
            <a:r>
              <a:rPr sz="1800" spc="-38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m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=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Number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of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row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of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the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 given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matrix</a:t>
            </a:r>
            <a:endParaRPr sz="1800">
              <a:latin typeface="Cambria" panose="02040503050406030204"/>
              <a:cs typeface="Cambria" panose="0204050305040603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520649"/>
            <a:ext cx="76003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solidFill>
                  <a:srgbClr val="000000"/>
                </a:solidFill>
              </a:rPr>
              <a:t>Row</a:t>
            </a:r>
            <a:r>
              <a:rPr sz="2400" spc="-3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major</a:t>
            </a:r>
            <a:r>
              <a:rPr sz="2400" spc="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&amp;</a:t>
            </a:r>
            <a:r>
              <a:rPr sz="2400" spc="-5" dirty="0">
                <a:solidFill>
                  <a:srgbClr val="000000"/>
                </a:solidFill>
              </a:rPr>
              <a:t> Column</a:t>
            </a:r>
            <a:r>
              <a:rPr sz="2400" spc="-30" dirty="0">
                <a:solidFill>
                  <a:srgbClr val="000000"/>
                </a:solidFill>
              </a:rPr>
              <a:t> </a:t>
            </a:r>
            <a:r>
              <a:rPr sz="2400" spc="-15" dirty="0">
                <a:solidFill>
                  <a:srgbClr val="000000"/>
                </a:solidFill>
              </a:rPr>
              <a:t>order</a:t>
            </a:r>
            <a:r>
              <a:rPr sz="2400" spc="10" dirty="0">
                <a:solidFill>
                  <a:srgbClr val="000000"/>
                </a:solidFill>
              </a:rPr>
              <a:t> </a:t>
            </a:r>
            <a:r>
              <a:rPr sz="2400" spc="-15" dirty="0">
                <a:solidFill>
                  <a:srgbClr val="000000"/>
                </a:solidFill>
              </a:rPr>
              <a:t>Address</a:t>
            </a:r>
            <a:r>
              <a:rPr sz="2400" spc="2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Calculation</a:t>
            </a:r>
            <a:r>
              <a:rPr sz="2400" spc="-3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cont…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153400" y="537044"/>
            <a:ext cx="928395" cy="68215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12547" y="1265682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8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650" y="4314316"/>
            <a:ext cx="1847850" cy="11525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6100" y="1575308"/>
            <a:ext cx="8812530" cy="478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953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mbria" panose="02040503050406030204"/>
                <a:cs typeface="Cambria" panose="02040503050406030204"/>
              </a:rPr>
              <a:t>Important: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Usually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number </a:t>
            </a:r>
            <a:r>
              <a:rPr sz="1800" dirty="0">
                <a:latin typeface="Cambria" panose="02040503050406030204"/>
                <a:cs typeface="Cambria" panose="02040503050406030204"/>
              </a:rPr>
              <a:t>of 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rows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and columns </a:t>
            </a:r>
            <a:r>
              <a:rPr sz="1800" dirty="0">
                <a:latin typeface="Cambria" panose="02040503050406030204"/>
                <a:cs typeface="Cambria" panose="02040503050406030204"/>
              </a:rPr>
              <a:t>of a matrix 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are given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(like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A[20][30] </a:t>
            </a:r>
            <a:r>
              <a:rPr sz="1800" dirty="0">
                <a:latin typeface="Cambria" panose="02040503050406030204"/>
                <a:cs typeface="Cambria" panose="02040503050406030204"/>
              </a:rPr>
              <a:t>or 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A[40][60] </a:t>
            </a:r>
            <a:r>
              <a:rPr sz="1800" dirty="0">
                <a:latin typeface="Cambria" panose="02040503050406030204"/>
                <a:cs typeface="Cambria" panose="02040503050406030204"/>
              </a:rPr>
              <a:t>)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but </a:t>
            </a:r>
            <a:r>
              <a:rPr sz="1800" dirty="0">
                <a:latin typeface="Cambria" panose="02040503050406030204"/>
                <a:cs typeface="Cambria" panose="02040503050406030204"/>
              </a:rPr>
              <a:t>if it is 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given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as A[Lr- </a:t>
            </a:r>
            <a:r>
              <a:rPr sz="1800" dirty="0">
                <a:latin typeface="Cambria" panose="02040503050406030204"/>
                <a:cs typeface="Cambria" panose="02040503050406030204"/>
              </a:rPr>
              <a:t>– – – – </a:t>
            </a:r>
            <a:r>
              <a:rPr sz="1800" spc="-65" dirty="0">
                <a:latin typeface="Cambria" panose="02040503050406030204"/>
                <a:cs typeface="Cambria" panose="02040503050406030204"/>
              </a:rPr>
              <a:t>Ur, </a:t>
            </a:r>
            <a:r>
              <a:rPr sz="1800" dirty="0">
                <a:latin typeface="Cambria" panose="02040503050406030204"/>
                <a:cs typeface="Cambria" panose="02040503050406030204"/>
              </a:rPr>
              <a:t>Lc- – – – –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Uc]. </a:t>
            </a:r>
            <a:r>
              <a:rPr sz="1800" dirty="0">
                <a:latin typeface="Cambria" panose="02040503050406030204"/>
                <a:cs typeface="Cambria" panose="02040503050406030204"/>
              </a:rPr>
              <a:t>In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this case number </a:t>
            </a:r>
            <a:r>
              <a:rPr sz="1800" dirty="0">
                <a:latin typeface="Cambria" panose="02040503050406030204"/>
                <a:cs typeface="Cambria" panose="02040503050406030204"/>
              </a:rPr>
              <a:t>of 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rows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and</a:t>
            </a:r>
            <a:r>
              <a:rPr sz="18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columns</a:t>
            </a:r>
            <a:r>
              <a:rPr sz="18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are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calculated</a:t>
            </a:r>
            <a:r>
              <a:rPr sz="18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using</a:t>
            </a:r>
            <a:r>
              <a:rPr sz="180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the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following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methods: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Cambria" panose="02040503050406030204"/>
              <a:cs typeface="Cambria" panose="02040503050406030204"/>
            </a:endParaRPr>
          </a:p>
          <a:p>
            <a:pPr marL="12700" algn="just">
              <a:lnSpc>
                <a:spcPct val="100000"/>
              </a:lnSpc>
            </a:pPr>
            <a:r>
              <a:rPr sz="1800" dirty="0">
                <a:latin typeface="Cambria" panose="02040503050406030204"/>
                <a:cs typeface="Cambria" panose="02040503050406030204"/>
              </a:rPr>
              <a:t>Number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of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rows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(m)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will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be calculated</a:t>
            </a:r>
            <a:r>
              <a:rPr sz="1800" spc="-3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as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=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b="1" spc="-5" dirty="0">
                <a:latin typeface="Cambria" panose="02040503050406030204"/>
                <a:cs typeface="Cambria" panose="02040503050406030204"/>
              </a:rPr>
              <a:t>(Ur</a:t>
            </a:r>
            <a:r>
              <a:rPr sz="1800" b="1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b="1" dirty="0">
                <a:latin typeface="Cambria" panose="02040503050406030204"/>
                <a:cs typeface="Cambria" panose="02040503050406030204"/>
              </a:rPr>
              <a:t>–</a:t>
            </a:r>
            <a:r>
              <a:rPr sz="1800" b="1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b="1" spc="-5" dirty="0">
                <a:latin typeface="Cambria" panose="02040503050406030204"/>
                <a:cs typeface="Cambria" panose="02040503050406030204"/>
              </a:rPr>
              <a:t>Lr)</a:t>
            </a:r>
            <a:r>
              <a:rPr sz="1800" b="1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b="1" dirty="0">
                <a:latin typeface="Cambria" panose="02040503050406030204"/>
                <a:cs typeface="Cambria" panose="02040503050406030204"/>
              </a:rPr>
              <a:t>+ 1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12700" algn="just">
              <a:lnSpc>
                <a:spcPct val="100000"/>
              </a:lnSpc>
            </a:pPr>
            <a:r>
              <a:rPr sz="1800" dirty="0">
                <a:latin typeface="Cambria" panose="02040503050406030204"/>
                <a:cs typeface="Cambria" panose="02040503050406030204"/>
              </a:rPr>
              <a:t>Number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of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columns</a:t>
            </a:r>
            <a:r>
              <a:rPr sz="1800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(n)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will</a:t>
            </a:r>
            <a:r>
              <a:rPr sz="180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be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calculated</a:t>
            </a:r>
            <a:r>
              <a:rPr sz="1800" spc="-3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as</a:t>
            </a:r>
            <a:r>
              <a:rPr sz="1800" dirty="0">
                <a:latin typeface="Cambria" panose="02040503050406030204"/>
                <a:cs typeface="Cambria" panose="02040503050406030204"/>
              </a:rPr>
              <a:t> =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b="1" spc="-5" dirty="0">
                <a:latin typeface="Cambria" panose="02040503050406030204"/>
                <a:cs typeface="Cambria" panose="02040503050406030204"/>
              </a:rPr>
              <a:t>(Uc</a:t>
            </a:r>
            <a:r>
              <a:rPr sz="1800" b="1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b="1" dirty="0">
                <a:latin typeface="Cambria" panose="02040503050406030204"/>
                <a:cs typeface="Cambria" panose="02040503050406030204"/>
              </a:rPr>
              <a:t>–</a:t>
            </a:r>
            <a:r>
              <a:rPr sz="1800" b="1" spc="-5" dirty="0">
                <a:latin typeface="Cambria" panose="02040503050406030204"/>
                <a:cs typeface="Cambria" panose="02040503050406030204"/>
              </a:rPr>
              <a:t> Lc)</a:t>
            </a:r>
            <a:r>
              <a:rPr sz="1800" b="1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b="1" dirty="0">
                <a:latin typeface="Cambria" panose="02040503050406030204"/>
                <a:cs typeface="Cambria" panose="02040503050406030204"/>
              </a:rPr>
              <a:t>+</a:t>
            </a:r>
            <a:r>
              <a:rPr sz="1800" b="1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b="1" dirty="0">
                <a:latin typeface="Cambria" panose="02040503050406030204"/>
                <a:cs typeface="Cambria" panose="02040503050406030204"/>
              </a:rPr>
              <a:t>1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Cambria" panose="02040503050406030204"/>
              <a:cs typeface="Cambria" panose="02040503050406030204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mbria" panose="02040503050406030204"/>
                <a:cs typeface="Cambria" panose="02040503050406030204"/>
              </a:rPr>
              <a:t>And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rest</a:t>
            </a:r>
            <a:r>
              <a:rPr sz="180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of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the</a:t>
            </a:r>
            <a:r>
              <a:rPr sz="180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process</a:t>
            </a:r>
            <a:r>
              <a:rPr sz="180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will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remain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same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as</a:t>
            </a:r>
            <a:r>
              <a:rPr sz="180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per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requirement </a:t>
            </a:r>
            <a:r>
              <a:rPr sz="1800" dirty="0">
                <a:latin typeface="Cambria" panose="02040503050406030204"/>
                <a:cs typeface="Cambria" panose="02040503050406030204"/>
              </a:rPr>
              <a:t>.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800" b="1" spc="-5" dirty="0">
                <a:latin typeface="Cambria" panose="02040503050406030204"/>
                <a:cs typeface="Cambria" panose="02040503050406030204"/>
              </a:rPr>
              <a:t>Example: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2048510" marR="5080" algn="just">
              <a:lnSpc>
                <a:spcPct val="100000"/>
              </a:lnSpc>
              <a:spcBef>
                <a:spcPts val="950"/>
              </a:spcBef>
            </a:pPr>
            <a:r>
              <a:rPr sz="1800" dirty="0">
                <a:latin typeface="Cambria" panose="02040503050406030204"/>
                <a:cs typeface="Cambria" panose="02040503050406030204"/>
              </a:rPr>
              <a:t>In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figure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there 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is </a:t>
            </a:r>
            <a:r>
              <a:rPr sz="1800" dirty="0">
                <a:latin typeface="Cambria" panose="02040503050406030204"/>
                <a:cs typeface="Cambria" panose="02040503050406030204"/>
              </a:rPr>
              <a:t>3x3 </a:t>
            </a:r>
            <a:r>
              <a:rPr sz="1800" spc="-20" dirty="0">
                <a:latin typeface="Cambria" panose="02040503050406030204"/>
                <a:cs typeface="Cambria" panose="02040503050406030204"/>
              </a:rPr>
              <a:t>array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and memory location start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from </a:t>
            </a:r>
            <a:r>
              <a:rPr sz="1800" dirty="0">
                <a:latin typeface="Cambria" panose="02040503050406030204"/>
                <a:cs typeface="Cambria" panose="02040503050406030204"/>
              </a:rPr>
              <a:t>200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and </a:t>
            </a:r>
            <a:r>
              <a:rPr sz="180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each element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takes </a:t>
            </a:r>
            <a:r>
              <a:rPr sz="1800" dirty="0">
                <a:latin typeface="Cambria" panose="02040503050406030204"/>
                <a:cs typeface="Cambria" panose="02040503050406030204"/>
              </a:rPr>
              <a:t>2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address. Calculate element at </a:t>
            </a:r>
            <a:r>
              <a:rPr sz="1800" spc="-20" dirty="0">
                <a:latin typeface="Cambria" panose="02040503050406030204"/>
                <a:cs typeface="Cambria" panose="02040503050406030204"/>
              </a:rPr>
              <a:t>Array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[3][1]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for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both</a:t>
            </a:r>
            <a:r>
              <a:rPr sz="1800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row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and column</a:t>
            </a:r>
            <a:r>
              <a:rPr sz="18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35" dirty="0">
                <a:latin typeface="Cambria" panose="02040503050406030204"/>
                <a:cs typeface="Cambria" panose="02040503050406030204"/>
              </a:rPr>
              <a:t>major.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Cambria" panose="02040503050406030204"/>
              <a:cs typeface="Cambria" panose="02040503050406030204"/>
            </a:endParaRPr>
          </a:p>
          <a:p>
            <a:pPr marL="173355">
              <a:lnSpc>
                <a:spcPct val="100000"/>
              </a:lnSpc>
            </a:pPr>
            <a:r>
              <a:rPr sz="1800" b="1" spc="-10" dirty="0">
                <a:latin typeface="Cambria" panose="02040503050406030204"/>
                <a:cs typeface="Cambria" panose="02040503050406030204"/>
              </a:rPr>
              <a:t>Answer:</a:t>
            </a:r>
            <a:r>
              <a:rPr sz="1800" b="1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Here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m=n=3,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i=3,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j=1,</a:t>
            </a:r>
            <a:r>
              <a:rPr sz="180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w=2,</a:t>
            </a:r>
            <a:r>
              <a:rPr sz="1800" spc="2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base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address=200.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173355">
              <a:lnSpc>
                <a:spcPct val="100000"/>
              </a:lnSpc>
            </a:pPr>
            <a:r>
              <a:rPr sz="1800" spc="-10" dirty="0">
                <a:latin typeface="Cambria" panose="02040503050406030204"/>
                <a:cs typeface="Cambria" panose="02040503050406030204"/>
              </a:rPr>
              <a:t>Row-Major</a:t>
            </a:r>
            <a:r>
              <a:rPr sz="1800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=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BA</a:t>
            </a:r>
            <a:r>
              <a:rPr sz="1800" dirty="0">
                <a:latin typeface="Cambria" panose="02040503050406030204"/>
                <a:cs typeface="Cambria" panose="02040503050406030204"/>
              </a:rPr>
              <a:t> +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w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*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[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n *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(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i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–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Lr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)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+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(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j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–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Lc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) ]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=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200+2(3(3-0)</a:t>
            </a:r>
            <a:r>
              <a:rPr sz="1800" spc="2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+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(1-0))</a:t>
            </a:r>
            <a:r>
              <a:rPr sz="180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=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?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173355">
              <a:lnSpc>
                <a:spcPct val="100000"/>
              </a:lnSpc>
            </a:pPr>
            <a:r>
              <a:rPr sz="1800" spc="-5" dirty="0">
                <a:latin typeface="Cambria" panose="02040503050406030204"/>
                <a:cs typeface="Cambria" panose="02040503050406030204"/>
              </a:rPr>
              <a:t>Column-Major</a:t>
            </a:r>
            <a:r>
              <a:rPr sz="1800" spc="-4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=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BA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+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w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*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[(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i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–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Lr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)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+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m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*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(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j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–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Lc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)]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=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200+2((3-0)</a:t>
            </a:r>
            <a:r>
              <a:rPr sz="1800" spc="4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+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3*(1-0))</a:t>
            </a:r>
            <a:r>
              <a:rPr sz="1800" spc="2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=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?</a:t>
            </a:r>
            <a:endParaRPr sz="18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50" dirty="0"/>
              <a:t>S</a:t>
            </a:r>
            <a:r>
              <a:rPr spc="-75" dirty="0"/>
              <a:t>c</a:t>
            </a:r>
            <a:r>
              <a:rPr spc="-120" dirty="0"/>
              <a:t>h</a:t>
            </a:r>
            <a:r>
              <a:rPr spc="-105" dirty="0"/>
              <a:t>oo</a:t>
            </a:r>
            <a:r>
              <a:rPr spc="-85" dirty="0"/>
              <a:t>l</a:t>
            </a:r>
            <a:r>
              <a:rPr spc="-60" dirty="0"/>
              <a:t> </a:t>
            </a:r>
            <a:r>
              <a:rPr spc="-70" dirty="0"/>
              <a:t>of</a:t>
            </a:r>
            <a:r>
              <a:rPr spc="-50" dirty="0"/>
              <a:t> </a:t>
            </a:r>
            <a:r>
              <a:rPr spc="-45" dirty="0"/>
              <a:t>C</a:t>
            </a:r>
            <a:r>
              <a:rPr spc="-90" dirty="0"/>
              <a:t>o</a:t>
            </a:r>
            <a:r>
              <a:rPr spc="-155" dirty="0"/>
              <a:t>m</a:t>
            </a:r>
            <a:r>
              <a:rPr spc="-105" dirty="0"/>
              <a:t>p</a:t>
            </a:r>
            <a:r>
              <a:rPr spc="-130" dirty="0"/>
              <a:t>u</a:t>
            </a:r>
            <a:r>
              <a:rPr spc="-105" dirty="0"/>
              <a:t>t</a:t>
            </a:r>
            <a:r>
              <a:rPr spc="-114" dirty="0"/>
              <a:t>e</a:t>
            </a:r>
            <a:r>
              <a:rPr spc="-110" dirty="0"/>
              <a:t>r</a:t>
            </a:r>
            <a:r>
              <a:rPr spc="-90" dirty="0"/>
              <a:t> </a:t>
            </a:r>
            <a:r>
              <a:rPr spc="-60" dirty="0"/>
              <a:t>E</a:t>
            </a:r>
            <a:r>
              <a:rPr spc="-80" dirty="0"/>
              <a:t>n</a:t>
            </a:r>
            <a:r>
              <a:rPr spc="-95" dirty="0"/>
              <a:t>g</a:t>
            </a:r>
            <a:r>
              <a:rPr spc="-75" dirty="0"/>
              <a:t>i</a:t>
            </a:r>
            <a:r>
              <a:rPr spc="-135" dirty="0"/>
              <a:t>n</a:t>
            </a:r>
            <a:r>
              <a:rPr spc="-130" dirty="0"/>
              <a:t>e</a:t>
            </a:r>
            <a:r>
              <a:rPr spc="-114" dirty="0"/>
              <a:t>e</a:t>
            </a:r>
            <a:r>
              <a:rPr spc="-135" dirty="0"/>
              <a:t>r</a:t>
            </a:r>
            <a:r>
              <a:rPr spc="-100" dirty="0"/>
              <a:t>i</a:t>
            </a:r>
            <a:r>
              <a:rPr spc="-135" dirty="0"/>
              <a:t>n</a:t>
            </a:r>
            <a:r>
              <a:rPr spc="-60" dirty="0"/>
              <a:t>g</a:t>
            </a:r>
            <a:endParaRPr spc="-6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369773"/>
            <a:ext cx="279146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>
                <a:solidFill>
                  <a:srgbClr val="000000"/>
                </a:solidFill>
              </a:rPr>
              <a:t>Class</a:t>
            </a:r>
            <a:r>
              <a:rPr sz="4300" spc="-90" dirty="0">
                <a:solidFill>
                  <a:srgbClr val="000000"/>
                </a:solidFill>
              </a:rPr>
              <a:t> </a:t>
            </a:r>
            <a:r>
              <a:rPr sz="4300" spc="-80" dirty="0">
                <a:solidFill>
                  <a:srgbClr val="000000"/>
                </a:solidFill>
              </a:rPr>
              <a:t>Work</a:t>
            </a:r>
            <a:endParaRPr sz="43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153400" y="537044"/>
            <a:ext cx="928395" cy="68215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12547" y="1265682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9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100" y="1575308"/>
            <a:ext cx="8787765" cy="478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13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" panose="02040503050406030204"/>
                <a:cs typeface="Cambria" panose="02040503050406030204"/>
              </a:rPr>
              <a:t>An</a:t>
            </a:r>
            <a:r>
              <a:rPr sz="180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20" dirty="0">
                <a:latin typeface="Cambria" panose="02040503050406030204"/>
                <a:cs typeface="Cambria" panose="02040503050406030204"/>
              </a:rPr>
              <a:t>array</a:t>
            </a:r>
            <a:r>
              <a:rPr sz="1800" spc="2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X</a:t>
            </a:r>
            <a:r>
              <a:rPr sz="1800" spc="2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[</a:t>
            </a:r>
            <a:r>
              <a:rPr sz="1800" b="1" spc="-5" dirty="0">
                <a:latin typeface="Cambria" panose="02040503050406030204"/>
                <a:cs typeface="Cambria" panose="02040503050406030204"/>
              </a:rPr>
              <a:t>-15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……….10,</a:t>
            </a:r>
            <a:r>
              <a:rPr sz="180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15……………40]</a:t>
            </a:r>
            <a:r>
              <a:rPr sz="1800" spc="2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requires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one</a:t>
            </a:r>
            <a:r>
              <a:rPr sz="180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byte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of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storage.</a:t>
            </a:r>
            <a:r>
              <a:rPr sz="180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If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beginning</a:t>
            </a:r>
            <a:r>
              <a:rPr sz="1800" spc="2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location </a:t>
            </a:r>
            <a:r>
              <a:rPr sz="1800" spc="-38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is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1500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determine</a:t>
            </a:r>
            <a:r>
              <a:rPr sz="180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the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location</a:t>
            </a:r>
            <a:r>
              <a:rPr sz="1800" spc="-3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of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X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[15][20].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31750" marR="5080">
              <a:lnSpc>
                <a:spcPct val="100000"/>
              </a:lnSpc>
              <a:spcBef>
                <a:spcPts val="770"/>
              </a:spcBef>
            </a:pPr>
            <a:r>
              <a:rPr sz="1800" b="1" spc="-10" dirty="0">
                <a:latin typeface="Cambria" panose="02040503050406030204"/>
                <a:cs typeface="Cambria" panose="02040503050406030204"/>
              </a:rPr>
              <a:t>Answer:</a:t>
            </a:r>
            <a:r>
              <a:rPr sz="1800" b="1" spc="9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As</a:t>
            </a:r>
            <a:r>
              <a:rPr sz="1800" spc="9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you</a:t>
            </a:r>
            <a:r>
              <a:rPr sz="1800" spc="10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see</a:t>
            </a:r>
            <a:r>
              <a:rPr sz="1800" spc="9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here</a:t>
            </a:r>
            <a:r>
              <a:rPr sz="1800" spc="9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the</a:t>
            </a:r>
            <a:r>
              <a:rPr sz="1800" spc="9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number</a:t>
            </a:r>
            <a:r>
              <a:rPr sz="1800" spc="10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of</a:t>
            </a:r>
            <a:r>
              <a:rPr sz="1800" spc="9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rows</a:t>
            </a:r>
            <a:r>
              <a:rPr sz="1800" spc="9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and</a:t>
            </a:r>
            <a:r>
              <a:rPr sz="1800" spc="9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columns</a:t>
            </a:r>
            <a:r>
              <a:rPr sz="1800" spc="10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are</a:t>
            </a:r>
            <a:r>
              <a:rPr sz="1800" spc="9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not</a:t>
            </a:r>
            <a:r>
              <a:rPr sz="1800" spc="10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20" dirty="0">
                <a:latin typeface="Cambria" panose="02040503050406030204"/>
                <a:cs typeface="Cambria" panose="02040503050406030204"/>
              </a:rPr>
              <a:t>given</a:t>
            </a:r>
            <a:r>
              <a:rPr sz="1800" spc="9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in</a:t>
            </a:r>
            <a:r>
              <a:rPr sz="1800" spc="9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the</a:t>
            </a:r>
            <a:r>
              <a:rPr sz="1800" spc="9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question. </a:t>
            </a:r>
            <a:r>
              <a:rPr sz="1800" spc="-38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So</a:t>
            </a:r>
            <a:r>
              <a:rPr sz="1800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they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are</a:t>
            </a:r>
            <a:r>
              <a:rPr sz="180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calculated</a:t>
            </a:r>
            <a:r>
              <a:rPr sz="1800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as: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31750" marR="2821305">
              <a:lnSpc>
                <a:spcPct val="100000"/>
              </a:lnSpc>
            </a:pPr>
            <a:r>
              <a:rPr sz="1800" dirty="0">
                <a:latin typeface="Cambria" panose="02040503050406030204"/>
                <a:cs typeface="Cambria" panose="02040503050406030204"/>
              </a:rPr>
              <a:t>Number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or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rows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say</a:t>
            </a:r>
            <a:r>
              <a:rPr sz="1800" dirty="0">
                <a:latin typeface="Cambria" panose="02040503050406030204"/>
                <a:cs typeface="Cambria" panose="02040503050406030204"/>
              </a:rPr>
              <a:t> m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=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(Ur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–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Lr)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+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1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=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[10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–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(- 15)]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+1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=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26 </a:t>
            </a:r>
            <a:r>
              <a:rPr sz="1800" dirty="0">
                <a:latin typeface="Cambria" panose="02040503050406030204"/>
                <a:cs typeface="Cambria" panose="02040503050406030204"/>
              </a:rPr>
              <a:t> Number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or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columns</a:t>
            </a:r>
            <a:r>
              <a:rPr sz="1800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say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n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=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(Uc </a:t>
            </a:r>
            <a:r>
              <a:rPr sz="1800" dirty="0">
                <a:latin typeface="Cambria" panose="02040503050406030204"/>
                <a:cs typeface="Cambria" panose="02040503050406030204"/>
              </a:rPr>
              <a:t>–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Lc)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+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1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=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[40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–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15)]</a:t>
            </a:r>
            <a:r>
              <a:rPr sz="180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+1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=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26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ambria" panose="02040503050406030204"/>
              <a:cs typeface="Cambria" panose="02040503050406030204"/>
            </a:endParaRPr>
          </a:p>
          <a:p>
            <a:pPr marL="31750">
              <a:lnSpc>
                <a:spcPct val="100000"/>
              </a:lnSpc>
            </a:pPr>
            <a:r>
              <a:rPr sz="1800" b="1" spc="-5" dirty="0">
                <a:latin typeface="Cambria" panose="02040503050406030204"/>
                <a:cs typeface="Cambria" panose="02040503050406030204"/>
              </a:rPr>
              <a:t>Column-Major</a:t>
            </a:r>
            <a:r>
              <a:rPr sz="1800" b="1" spc="-4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b="1" dirty="0">
                <a:latin typeface="Cambria" panose="02040503050406030204"/>
                <a:cs typeface="Cambria" panose="02040503050406030204"/>
              </a:rPr>
              <a:t>: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31750" marR="798195">
              <a:lnSpc>
                <a:spcPct val="100000"/>
              </a:lnSpc>
            </a:pPr>
            <a:r>
              <a:rPr sz="1800" dirty="0">
                <a:latin typeface="Cambria" panose="02040503050406030204"/>
                <a:cs typeface="Cambria" panose="02040503050406030204"/>
              </a:rPr>
              <a:t>The</a:t>
            </a:r>
            <a:r>
              <a:rPr sz="1800" spc="-3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given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values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are:</a:t>
            </a:r>
            <a:r>
              <a:rPr sz="180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BA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=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1500,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w =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1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byte,</a:t>
            </a:r>
            <a:r>
              <a:rPr sz="1800" dirty="0">
                <a:latin typeface="Cambria" panose="02040503050406030204"/>
                <a:cs typeface="Cambria" panose="02040503050406030204"/>
              </a:rPr>
              <a:t> i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=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15,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j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=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20,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Lr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=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-15,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Lc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=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15,</a:t>
            </a:r>
            <a:r>
              <a:rPr sz="180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m =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26 </a:t>
            </a:r>
            <a:r>
              <a:rPr sz="1800" spc="-38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Address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of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A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[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i ][</a:t>
            </a:r>
            <a:r>
              <a:rPr sz="1800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j ]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=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BA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+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w *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[(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i –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Lr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)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+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m *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(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j –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Lc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)]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2011680">
              <a:lnSpc>
                <a:spcPct val="100000"/>
              </a:lnSpc>
            </a:pPr>
            <a:r>
              <a:rPr sz="1800" dirty="0">
                <a:latin typeface="Cambria" panose="02040503050406030204"/>
                <a:cs typeface="Cambria" panose="02040503050406030204"/>
              </a:rPr>
              <a:t>=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1500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+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1*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[26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*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(15</a:t>
            </a:r>
            <a:r>
              <a:rPr sz="180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–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(-15)))</a:t>
            </a:r>
            <a:r>
              <a:rPr sz="180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+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(20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–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15)]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2011680">
              <a:lnSpc>
                <a:spcPct val="100000"/>
              </a:lnSpc>
            </a:pPr>
            <a:r>
              <a:rPr sz="1800" dirty="0">
                <a:latin typeface="Cambria" panose="02040503050406030204"/>
                <a:cs typeface="Cambria" panose="02040503050406030204"/>
              </a:rPr>
              <a:t>=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1500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+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1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*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[30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+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26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*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5]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=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1500</a:t>
            </a:r>
            <a:r>
              <a:rPr sz="180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+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1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*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[160]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=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1660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31750">
              <a:lnSpc>
                <a:spcPct val="100000"/>
              </a:lnSpc>
              <a:spcBef>
                <a:spcPts val="5"/>
              </a:spcBef>
            </a:pPr>
            <a:r>
              <a:rPr sz="1800" b="1" spc="-15" dirty="0">
                <a:latin typeface="Cambria" panose="02040503050406030204"/>
                <a:cs typeface="Cambria" panose="02040503050406030204"/>
              </a:rPr>
              <a:t>Row-Major: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31750" marR="940435">
              <a:lnSpc>
                <a:spcPct val="100000"/>
              </a:lnSpc>
            </a:pPr>
            <a:r>
              <a:rPr sz="1800" dirty="0">
                <a:latin typeface="Cambria" panose="02040503050406030204"/>
                <a:cs typeface="Cambria" panose="02040503050406030204"/>
              </a:rPr>
              <a:t>The</a:t>
            </a:r>
            <a:r>
              <a:rPr sz="1800" spc="-3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given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values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are:</a:t>
            </a:r>
            <a:r>
              <a:rPr sz="1800" dirty="0">
                <a:latin typeface="Cambria" panose="02040503050406030204"/>
                <a:cs typeface="Cambria" panose="02040503050406030204"/>
              </a:rPr>
              <a:t> B =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1500,</a:t>
            </a:r>
            <a:r>
              <a:rPr sz="1800" spc="2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W =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1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byte,</a:t>
            </a:r>
            <a:r>
              <a:rPr sz="1800" dirty="0">
                <a:latin typeface="Cambria" panose="02040503050406030204"/>
                <a:cs typeface="Cambria" panose="02040503050406030204"/>
              </a:rPr>
              <a:t> i =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15,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j =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20,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Lr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=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-15,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Lc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=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15,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N =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26 </a:t>
            </a:r>
            <a:r>
              <a:rPr sz="1800" spc="-38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Address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of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A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[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i ][</a:t>
            </a:r>
            <a:r>
              <a:rPr sz="1800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j ]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=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BA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+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w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*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[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n *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(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i –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Lr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)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+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(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j –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Lc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) ]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2011680">
              <a:lnSpc>
                <a:spcPct val="100000"/>
              </a:lnSpc>
            </a:pPr>
            <a:r>
              <a:rPr sz="1800" dirty="0">
                <a:latin typeface="Cambria" panose="02040503050406030204"/>
                <a:cs typeface="Cambria" panose="02040503050406030204"/>
              </a:rPr>
              <a:t>=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1500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+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1*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[26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*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(15</a:t>
            </a:r>
            <a:r>
              <a:rPr sz="180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–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(-15)))</a:t>
            </a:r>
            <a:r>
              <a:rPr sz="180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+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(20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–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15)]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2011680">
              <a:lnSpc>
                <a:spcPct val="100000"/>
              </a:lnSpc>
            </a:pPr>
            <a:r>
              <a:rPr sz="1800" dirty="0">
                <a:latin typeface="Cambria" panose="02040503050406030204"/>
                <a:cs typeface="Cambria" panose="02040503050406030204"/>
              </a:rPr>
              <a:t>=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1500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+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1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*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[26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*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30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+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5]</a:t>
            </a:r>
            <a:r>
              <a:rPr sz="1800" dirty="0">
                <a:latin typeface="Cambria" panose="02040503050406030204"/>
                <a:cs typeface="Cambria" panose="02040503050406030204"/>
              </a:rPr>
              <a:t> =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1500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+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1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*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[780 </a:t>
            </a:r>
            <a:r>
              <a:rPr sz="1800" dirty="0">
                <a:latin typeface="Cambria" panose="02040503050406030204"/>
                <a:cs typeface="Cambria" panose="02040503050406030204"/>
              </a:rPr>
              <a:t>+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5]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=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1500</a:t>
            </a:r>
            <a:r>
              <a:rPr sz="1800" spc="2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+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785</a:t>
            </a:r>
            <a:r>
              <a:rPr sz="180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=</a:t>
            </a:r>
            <a:r>
              <a:rPr sz="1800" spc="-5" dirty="0">
                <a:latin typeface="Cambria" panose="02040503050406030204"/>
                <a:cs typeface="Cambria" panose="02040503050406030204"/>
              </a:rPr>
              <a:t> 2285</a:t>
            </a:r>
            <a:endParaRPr sz="1800">
              <a:latin typeface="Cambria" panose="02040503050406030204"/>
              <a:cs typeface="Cambria" panose="0204050305040603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63146" y="160733"/>
            <a:ext cx="1093893" cy="101209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50" dirty="0"/>
              <a:t>S</a:t>
            </a:r>
            <a:r>
              <a:rPr spc="-75" dirty="0"/>
              <a:t>c</a:t>
            </a:r>
            <a:r>
              <a:rPr spc="-120" dirty="0"/>
              <a:t>h</a:t>
            </a:r>
            <a:r>
              <a:rPr spc="-105" dirty="0"/>
              <a:t>oo</a:t>
            </a:r>
            <a:r>
              <a:rPr spc="-85" dirty="0"/>
              <a:t>l</a:t>
            </a:r>
            <a:r>
              <a:rPr spc="-60" dirty="0"/>
              <a:t> </a:t>
            </a:r>
            <a:r>
              <a:rPr spc="-70" dirty="0"/>
              <a:t>of</a:t>
            </a:r>
            <a:r>
              <a:rPr spc="-50" dirty="0"/>
              <a:t> </a:t>
            </a:r>
            <a:r>
              <a:rPr spc="-45" dirty="0"/>
              <a:t>C</a:t>
            </a:r>
            <a:r>
              <a:rPr spc="-90" dirty="0"/>
              <a:t>o</a:t>
            </a:r>
            <a:r>
              <a:rPr spc="-155" dirty="0"/>
              <a:t>m</a:t>
            </a:r>
            <a:r>
              <a:rPr spc="-105" dirty="0"/>
              <a:t>p</a:t>
            </a:r>
            <a:r>
              <a:rPr spc="-130" dirty="0"/>
              <a:t>u</a:t>
            </a:r>
            <a:r>
              <a:rPr spc="-105" dirty="0"/>
              <a:t>t</a:t>
            </a:r>
            <a:r>
              <a:rPr spc="-114" dirty="0"/>
              <a:t>e</a:t>
            </a:r>
            <a:r>
              <a:rPr spc="-110" dirty="0"/>
              <a:t>r</a:t>
            </a:r>
            <a:r>
              <a:rPr spc="-90" dirty="0"/>
              <a:t> </a:t>
            </a:r>
            <a:r>
              <a:rPr spc="-60" dirty="0"/>
              <a:t>E</a:t>
            </a:r>
            <a:r>
              <a:rPr spc="-80" dirty="0"/>
              <a:t>n</a:t>
            </a:r>
            <a:r>
              <a:rPr spc="-95" dirty="0"/>
              <a:t>g</a:t>
            </a:r>
            <a:r>
              <a:rPr spc="-75" dirty="0"/>
              <a:t>i</a:t>
            </a:r>
            <a:r>
              <a:rPr spc="-135" dirty="0"/>
              <a:t>n</a:t>
            </a:r>
            <a:r>
              <a:rPr spc="-130" dirty="0"/>
              <a:t>e</a:t>
            </a:r>
            <a:r>
              <a:rPr spc="-114" dirty="0"/>
              <a:t>e</a:t>
            </a:r>
            <a:r>
              <a:rPr spc="-135" dirty="0"/>
              <a:t>r</a:t>
            </a:r>
            <a:r>
              <a:rPr spc="-100" dirty="0"/>
              <a:t>i</a:t>
            </a:r>
            <a:r>
              <a:rPr spc="-135" dirty="0"/>
              <a:t>n</a:t>
            </a:r>
            <a:r>
              <a:rPr spc="-60" dirty="0"/>
              <a:t>g</a:t>
            </a:r>
            <a:endParaRPr spc="-6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32611</Words>
  <Application>WPS Presentation</Application>
  <PresentationFormat>On-screen Show (4:3)</PresentationFormat>
  <Paragraphs>1130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3" baseType="lpstr">
      <vt:lpstr>Arial</vt:lpstr>
      <vt:lpstr>SimSun</vt:lpstr>
      <vt:lpstr>Wingdings</vt:lpstr>
      <vt:lpstr>Cambria</vt:lpstr>
      <vt:lpstr>Arial</vt:lpstr>
      <vt:lpstr>Microsoft Sans Serif</vt:lpstr>
      <vt:lpstr>Wingdings</vt:lpstr>
      <vt:lpstr>Calibri</vt:lpstr>
      <vt:lpstr>Microsoft YaHei</vt:lpstr>
      <vt:lpstr>Arial Unicode MS</vt:lpstr>
      <vt:lpstr>Times New Roman</vt:lpstr>
      <vt:lpstr>Calibri</vt:lpstr>
      <vt:lpstr>Office Theme</vt:lpstr>
      <vt:lpstr>KALINGA INSTITUTE OF INDUSTRIAL  TECHNOLOGY</vt:lpstr>
      <vt:lpstr>Chapter Contents</vt:lpstr>
      <vt:lpstr>Arrays</vt:lpstr>
      <vt:lpstr>One-Dimensional Array</vt:lpstr>
      <vt:lpstr>1-D Array Address Calculation</vt:lpstr>
      <vt:lpstr>Two-Dimensional Array</vt:lpstr>
      <vt:lpstr>Row major &amp; Column order Address Calculation</vt:lpstr>
      <vt:lpstr>Row major &amp; Column order Address Calculation cont…</vt:lpstr>
      <vt:lpstr>Class Work</vt:lpstr>
      <vt:lpstr>Dynamic Memory Allocation</vt:lpstr>
      <vt:lpstr>Dynamic Memory Allocation Example</vt:lpstr>
      <vt:lpstr>Dynamic Memory Allocation Example cont…</vt:lpstr>
      <vt:lpstr>Pointer to array</vt:lpstr>
      <vt:lpstr>Array of Pointers</vt:lpstr>
      <vt:lpstr>Pointer to Structure</vt:lpstr>
      <vt:lpstr>Array ADT</vt:lpstr>
      <vt:lpstr>Basic Operation cont…</vt:lpstr>
      <vt:lpstr>Basic Operation cont…</vt:lpstr>
      <vt:lpstr>Basic Operation cont…</vt:lpstr>
      <vt:lpstr>Basic Operation cont…</vt:lpstr>
      <vt:lpstr>Assignments</vt:lpstr>
      <vt:lpstr>Polynomials</vt:lpstr>
      <vt:lpstr>Polynomial Addition</vt:lpstr>
      <vt:lpstr>Polynomial Multiplication</vt:lpstr>
      <vt:lpstr>Polynomial Multiplication cont…</vt:lpstr>
      <vt:lpstr>Matrix Addition</vt:lpstr>
      <vt:lpstr>Matrix Multiplication</vt:lpstr>
      <vt:lpstr>Sparse Matrix</vt:lpstr>
      <vt:lpstr>Sparse Matrix Triplet Representation</vt:lpstr>
      <vt:lpstr>Sparse Matrix cont…</vt:lpstr>
      <vt:lpstr>PowerPoint 演示文稿</vt:lpstr>
      <vt:lpstr>Assignments</vt:lpstr>
      <vt:lpstr>Assignments</vt:lpstr>
      <vt:lpstr>PowerPoint 演示文稿</vt:lpstr>
      <vt:lpstr>Home Work (HW)</vt:lpstr>
      <vt:lpstr>Home Work (HW)</vt:lpstr>
      <vt:lpstr>Supplementary Reading</vt:lpstr>
      <vt:lpstr>FAQ</vt:lpstr>
      <vt:lpstr>FAQ</vt:lpstr>
      <vt:lpstr>FAQ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KALINGA INSTITUTE OF INDUSTRIAL  TECHNOLOGY</dc:title>
  <dc:creator>Administrator</dc:creator>
  <cp:lastModifiedBy>KIIT0001</cp:lastModifiedBy>
  <cp:revision>1</cp:revision>
  <dcterms:created xsi:type="dcterms:W3CDTF">2023-08-27T11:38:01Z</dcterms:created>
  <dcterms:modified xsi:type="dcterms:W3CDTF">2023-08-27T11:38:01Z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2017-07-24T05:30:00Z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2023-08-27T05:30:00Z</vt:filetime>
  </property>
  <property fmtid="{D5CDD505-2E9C-101B-9397-08002B2CF9AE}" pid="5" name="ICV">
    <vt:lpwstr>C44C2C3D543147618B99BB7BA84FF2A3_12</vt:lpwstr>
  </property>
  <property fmtid="{D5CDD505-2E9C-101B-9397-08002B2CF9AE}" pid="6" name="KSOProductBuildVer">
    <vt:lpwstr>1033-12.2.0.13193</vt:lpwstr>
  </property>
</Properties>
</file>