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onstantia" panose="020306020503060303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flRWKVXyc3qV+EA5EE4ugkAky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8.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33"/>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3"/>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 name="Google Shape;19;p3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41"/>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5" name="Google Shape;85;p41"/>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6" name="Google Shape;86;p41"/>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1"/>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4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1"/>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91" name="Google Shape;91;p41"/>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92" name="Google Shape;92;p41"/>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3" name="Google Shape;93;p41"/>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42"/>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4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3"/>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43"/>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4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3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3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2" name="Google Shape;42;p3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5"/>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3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6"/>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36"/>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3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37"/>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7"/>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7"/>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38"/>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3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40"/>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0"/>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40"/>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4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3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7" name="Google Shape;7;p3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8" name="Google Shape;8;p3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3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3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b="0" i="0" u="none" strike="noStrike" cap="none">
                <a:solidFill>
                  <a:srgbClr val="D0E9ED"/>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3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i="0" u="none" strike="noStrike" cap="none">
                <a:solidFill>
                  <a:srgbClr val="D0E9ED"/>
                </a:solidFill>
                <a:latin typeface="Constantia"/>
                <a:ea typeface="Constantia"/>
                <a:cs typeface="Constantia"/>
                <a:sym typeface="Constantia"/>
              </a:defRPr>
            </a:lvl1pPr>
            <a:lvl2pPr marL="0" marR="0" lvl="1" indent="0" algn="r" rtl="0">
              <a:spcBef>
                <a:spcPts val="0"/>
              </a:spcBef>
              <a:buNone/>
              <a:defRPr sz="1200" b="0" i="0" u="none" strike="noStrike" cap="none">
                <a:solidFill>
                  <a:srgbClr val="D0E9ED"/>
                </a:solidFill>
                <a:latin typeface="Constantia"/>
                <a:ea typeface="Constantia"/>
                <a:cs typeface="Constantia"/>
                <a:sym typeface="Constantia"/>
              </a:defRPr>
            </a:lvl2pPr>
            <a:lvl3pPr marL="0" marR="0" lvl="2" indent="0" algn="r" rtl="0">
              <a:spcBef>
                <a:spcPts val="0"/>
              </a:spcBef>
              <a:buNone/>
              <a:defRPr sz="1200" b="0" i="0" u="none" strike="noStrike" cap="none">
                <a:solidFill>
                  <a:srgbClr val="D0E9ED"/>
                </a:solidFill>
                <a:latin typeface="Constantia"/>
                <a:ea typeface="Constantia"/>
                <a:cs typeface="Constantia"/>
                <a:sym typeface="Constantia"/>
              </a:defRPr>
            </a:lvl3pPr>
            <a:lvl4pPr marL="0" marR="0" lvl="3" indent="0" algn="r" rtl="0">
              <a:spcBef>
                <a:spcPts val="0"/>
              </a:spcBef>
              <a:buNone/>
              <a:defRPr sz="1200" b="0" i="0" u="none" strike="noStrike" cap="none">
                <a:solidFill>
                  <a:srgbClr val="D0E9ED"/>
                </a:solidFill>
                <a:latin typeface="Constantia"/>
                <a:ea typeface="Constantia"/>
                <a:cs typeface="Constantia"/>
                <a:sym typeface="Constantia"/>
              </a:defRPr>
            </a:lvl4pPr>
            <a:lvl5pPr marL="0" marR="0" lvl="4" indent="0" algn="r" rtl="0">
              <a:spcBef>
                <a:spcPts val="0"/>
              </a:spcBef>
              <a:buNone/>
              <a:defRPr sz="1200" b="0" i="0" u="none" strike="noStrike" cap="none">
                <a:solidFill>
                  <a:srgbClr val="D0E9ED"/>
                </a:solidFill>
                <a:latin typeface="Constantia"/>
                <a:ea typeface="Constantia"/>
                <a:cs typeface="Constantia"/>
                <a:sym typeface="Constantia"/>
              </a:defRPr>
            </a:lvl5pPr>
            <a:lvl6pPr marL="0" marR="0" lvl="5" indent="0" algn="r" rtl="0">
              <a:spcBef>
                <a:spcPts val="0"/>
              </a:spcBef>
              <a:buNone/>
              <a:defRPr sz="1200" b="0" i="0" u="none" strike="noStrike" cap="none">
                <a:solidFill>
                  <a:srgbClr val="D0E9ED"/>
                </a:solidFill>
                <a:latin typeface="Constantia"/>
                <a:ea typeface="Constantia"/>
                <a:cs typeface="Constantia"/>
                <a:sym typeface="Constantia"/>
              </a:defRPr>
            </a:lvl6pPr>
            <a:lvl7pPr marL="0" marR="0" lvl="6" indent="0" algn="r" rtl="0">
              <a:spcBef>
                <a:spcPts val="0"/>
              </a:spcBef>
              <a:buNone/>
              <a:defRPr sz="1200" b="0" i="0" u="none" strike="noStrike" cap="none">
                <a:solidFill>
                  <a:srgbClr val="D0E9ED"/>
                </a:solidFill>
                <a:latin typeface="Constantia"/>
                <a:ea typeface="Constantia"/>
                <a:cs typeface="Constantia"/>
                <a:sym typeface="Constantia"/>
              </a:defRPr>
            </a:lvl7pPr>
            <a:lvl8pPr marL="0" marR="0" lvl="7" indent="0" algn="r" rtl="0">
              <a:spcBef>
                <a:spcPts val="0"/>
              </a:spcBef>
              <a:buNone/>
              <a:defRPr sz="1200" b="0" i="0" u="none" strike="noStrike" cap="none">
                <a:solidFill>
                  <a:srgbClr val="D0E9ED"/>
                </a:solidFill>
                <a:latin typeface="Constantia"/>
                <a:ea typeface="Constantia"/>
                <a:cs typeface="Constantia"/>
                <a:sym typeface="Constantia"/>
              </a:defRPr>
            </a:lvl8pPr>
            <a:lvl9pPr marL="0" marR="0" lvl="8" indent="0" algn="r" rtl="0">
              <a:spcBef>
                <a:spcPts val="0"/>
              </a:spcBef>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grpSp>
        <p:nvGrpSpPr>
          <p:cNvPr id="13" name="Google Shape;13;p31"/>
          <p:cNvGrpSpPr/>
          <p:nvPr/>
        </p:nvGrpSpPr>
        <p:grpSpPr>
          <a:xfrm>
            <a:off x="-29294" y="-16113"/>
            <a:ext cx="9198255" cy="1086266"/>
            <a:chOff x="-29322" y="-1971"/>
            <a:chExt cx="9198255" cy="1086266"/>
          </a:xfrm>
        </p:grpSpPr>
        <p:sp>
          <p:nvSpPr>
            <p:cNvPr id="14" name="Google Shape;14;p3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15" name="Google Shape;15;p3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30"/>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 name="Google Shape;24;p30"/>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5" name="Google Shape;25;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3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3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3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IN"/>
              <a:t>‹#›</a:t>
            </a:fld>
            <a:endParaRPr/>
          </a:p>
        </p:txBody>
      </p:sp>
      <p:grpSp>
        <p:nvGrpSpPr>
          <p:cNvPr id="30" name="Google Shape;30;p30"/>
          <p:cNvGrpSpPr/>
          <p:nvPr/>
        </p:nvGrpSpPr>
        <p:grpSpPr>
          <a:xfrm>
            <a:off x="-29294" y="-16113"/>
            <a:ext cx="9198255" cy="1086266"/>
            <a:chOff x="-29322" y="-1971"/>
            <a:chExt cx="9198255" cy="1086266"/>
          </a:xfrm>
        </p:grpSpPr>
        <p:sp>
          <p:nvSpPr>
            <p:cNvPr id="31" name="Google Shape;31;p30"/>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2" name="Google Shape;32;p30"/>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ctr" rtl="0">
              <a:spcBef>
                <a:spcPts val="0"/>
              </a:spcBef>
              <a:spcAft>
                <a:spcPts val="0"/>
              </a:spcAft>
              <a:buClr>
                <a:schemeClr val="accent3"/>
              </a:buClr>
              <a:buSzPts val="6000"/>
              <a:buFont typeface="Calibri"/>
              <a:buNone/>
            </a:pPr>
            <a:r>
              <a:rPr lang="en-IN" sz="6000">
                <a:solidFill>
                  <a:schemeClr val="accent3"/>
                </a:solidFill>
              </a:rPr>
              <a:t>CAB BOOKING SYSTEM</a:t>
            </a:r>
            <a:br>
              <a:rPr lang="en-IN" sz="6000">
                <a:solidFill>
                  <a:schemeClr val="accent3"/>
                </a:solidFill>
              </a:rPr>
            </a:br>
            <a:r>
              <a:rPr lang="en-IN" sz="6000">
                <a:solidFill>
                  <a:schemeClr val="accent3"/>
                </a:solidFill>
              </a:rPr>
              <a:t>-MyCab-</a:t>
            </a:r>
            <a:endParaRPr sz="6000">
              <a:solidFill>
                <a:schemeClr val="accent3"/>
              </a:solidFill>
            </a:endParaRPr>
          </a:p>
        </p:txBody>
      </p:sp>
      <p:sp>
        <p:nvSpPr>
          <p:cNvPr id="111" name="Google Shape;111;p1"/>
          <p:cNvSpPr txBox="1">
            <a:spLocks noGrp="1"/>
          </p:cNvSpPr>
          <p:nvPr>
            <p:ph type="subTitle" idx="1"/>
          </p:nvPr>
        </p:nvSpPr>
        <p:spPr>
          <a:xfrm>
            <a:off x="6477000" y="3048000"/>
            <a:ext cx="2362200" cy="2743200"/>
          </a:xfrm>
          <a:prstGeom prst="rect">
            <a:avLst/>
          </a:prstGeom>
          <a:noFill/>
          <a:ln>
            <a:noFill/>
          </a:ln>
        </p:spPr>
        <p:txBody>
          <a:bodyPr spcFirstLastPara="1" wrap="square" lIns="0" tIns="45700" rIns="18275" bIns="45700" anchor="t" anchorCtr="0">
            <a:normAutofit fontScale="62500" lnSpcReduction="20000"/>
          </a:bodyPr>
          <a:lstStyle/>
          <a:p>
            <a:pPr marL="0" lvl="0" indent="0" algn="l" rtl="0">
              <a:lnSpc>
                <a:spcPct val="90000"/>
              </a:lnSpc>
              <a:spcBef>
                <a:spcPts val="0"/>
              </a:spcBef>
              <a:spcAft>
                <a:spcPts val="0"/>
              </a:spcAft>
              <a:buSzPct val="155897"/>
              <a:buNone/>
            </a:pPr>
            <a:r>
              <a:rPr lang="en-IN" sz="3900" b="1" dirty="0">
                <a:solidFill>
                  <a:srgbClr val="062328"/>
                </a:solidFill>
                <a:latin typeface="Calibri"/>
                <a:ea typeface="Calibri"/>
                <a:cs typeface="Calibri"/>
                <a:sym typeface="Calibri"/>
              </a:rPr>
              <a:t>Presented by: </a:t>
            </a:r>
            <a:endParaRPr sz="3900" dirty="0">
              <a:solidFill>
                <a:srgbClr val="062328"/>
              </a:solidFill>
              <a:latin typeface="Calibri"/>
              <a:ea typeface="Calibri"/>
              <a:cs typeface="Calibri"/>
              <a:sym typeface="Calibri"/>
            </a:endParaRPr>
          </a:p>
          <a:p>
            <a:pPr marL="514350" lvl="0" indent="-514350" algn="l" rtl="0">
              <a:lnSpc>
                <a:spcPct val="90000"/>
              </a:lnSpc>
              <a:spcBef>
                <a:spcPts val="720"/>
              </a:spcBef>
              <a:spcAft>
                <a:spcPts val="0"/>
              </a:spcAft>
              <a:buSzPct val="147692"/>
              <a:buNone/>
            </a:pPr>
            <a:r>
              <a:rPr lang="en-IN" dirty="0">
                <a:latin typeface="Calibri"/>
                <a:ea typeface="Calibri"/>
                <a:cs typeface="Calibri"/>
                <a:sym typeface="Calibri"/>
              </a:rPr>
              <a:t> - </a:t>
            </a:r>
            <a:r>
              <a:rPr lang="en-IN" sz="2900" dirty="0" err="1">
                <a:latin typeface="Calibri"/>
                <a:ea typeface="Calibri"/>
                <a:cs typeface="Calibri"/>
                <a:sym typeface="Calibri"/>
              </a:rPr>
              <a:t>Deeksha</a:t>
            </a:r>
            <a:r>
              <a:rPr lang="en-IN" sz="2900" dirty="0">
                <a:latin typeface="Calibri"/>
                <a:ea typeface="Calibri"/>
                <a:cs typeface="Calibri"/>
                <a:sym typeface="Calibri"/>
              </a:rPr>
              <a:t> Maurya</a:t>
            </a:r>
            <a:endParaRPr dirty="0"/>
          </a:p>
          <a:p>
            <a:pPr marL="514350" lvl="0" indent="-514350" algn="l" rtl="0">
              <a:lnSpc>
                <a:spcPct val="90000"/>
              </a:lnSpc>
              <a:spcBef>
                <a:spcPts val="720"/>
              </a:spcBef>
              <a:spcAft>
                <a:spcPts val="0"/>
              </a:spcAft>
              <a:buSzPct val="132413"/>
              <a:buNone/>
            </a:pPr>
            <a:r>
              <a:rPr lang="en-IN" sz="2900" dirty="0">
                <a:latin typeface="Calibri"/>
                <a:ea typeface="Calibri"/>
                <a:cs typeface="Calibri"/>
                <a:sym typeface="Calibri"/>
              </a:rPr>
              <a:t>- </a:t>
            </a:r>
            <a:r>
              <a:rPr lang="en-IN" sz="2900" dirty="0" err="1">
                <a:latin typeface="Calibri"/>
                <a:ea typeface="Calibri"/>
                <a:cs typeface="Calibri"/>
                <a:sym typeface="Calibri"/>
              </a:rPr>
              <a:t>Madhurita</a:t>
            </a:r>
            <a:r>
              <a:rPr lang="en-IN" sz="2900" dirty="0">
                <a:latin typeface="Calibri"/>
                <a:ea typeface="Calibri"/>
                <a:cs typeface="Calibri"/>
                <a:sym typeface="Calibri"/>
              </a:rPr>
              <a:t> </a:t>
            </a:r>
            <a:r>
              <a:rPr lang="en-IN" sz="2900" dirty="0" err="1">
                <a:latin typeface="Calibri"/>
                <a:ea typeface="Calibri"/>
                <a:cs typeface="Calibri"/>
                <a:sym typeface="Calibri"/>
              </a:rPr>
              <a:t>Skekhawat</a:t>
            </a:r>
            <a:endParaRPr dirty="0"/>
          </a:p>
          <a:p>
            <a:pPr marL="514350" lvl="0" indent="-514350" algn="l" rtl="0">
              <a:lnSpc>
                <a:spcPct val="90000"/>
              </a:lnSpc>
              <a:spcBef>
                <a:spcPts val="720"/>
              </a:spcBef>
              <a:spcAft>
                <a:spcPts val="0"/>
              </a:spcAft>
              <a:buSzPct val="132413"/>
              <a:buNone/>
            </a:pPr>
            <a:r>
              <a:rPr lang="en-IN" sz="2900" dirty="0">
                <a:latin typeface="Calibri"/>
                <a:ea typeface="Calibri"/>
                <a:cs typeface="Calibri"/>
                <a:sym typeface="Calibri"/>
              </a:rPr>
              <a:t>- </a:t>
            </a:r>
            <a:r>
              <a:rPr lang="en-IN" sz="2900">
                <a:latin typeface="Calibri"/>
                <a:ea typeface="Calibri"/>
                <a:cs typeface="Calibri"/>
                <a:sym typeface="Calibri"/>
              </a:rPr>
              <a:t>Soubhik Banerjee </a:t>
            </a:r>
            <a:endParaRPr dirty="0"/>
          </a:p>
          <a:p>
            <a:pPr marL="514350" lvl="0" indent="-514350" algn="l" rtl="0">
              <a:lnSpc>
                <a:spcPct val="90000"/>
              </a:lnSpc>
              <a:spcBef>
                <a:spcPts val="720"/>
              </a:spcBef>
              <a:spcAft>
                <a:spcPts val="0"/>
              </a:spcAft>
              <a:buSzPct val="132413"/>
              <a:buNone/>
            </a:pPr>
            <a:r>
              <a:rPr lang="en-IN" sz="2900" dirty="0">
                <a:latin typeface="Calibri"/>
                <a:ea typeface="Calibri"/>
                <a:cs typeface="Calibri"/>
                <a:sym typeface="Calibri"/>
              </a:rPr>
              <a:t>- Sandeep Kumar</a:t>
            </a:r>
            <a:endParaRPr dirty="0"/>
          </a:p>
          <a:p>
            <a:pPr marL="514350" lvl="0" indent="-514350" algn="l" rtl="0">
              <a:lnSpc>
                <a:spcPct val="90000"/>
              </a:lnSpc>
              <a:spcBef>
                <a:spcPts val="720"/>
              </a:spcBef>
              <a:spcAft>
                <a:spcPts val="0"/>
              </a:spcAft>
              <a:buSzPct val="132413"/>
              <a:buNone/>
            </a:pPr>
            <a:r>
              <a:rPr lang="en-IN" sz="2900" dirty="0">
                <a:latin typeface="Calibri"/>
                <a:ea typeface="Calibri"/>
                <a:cs typeface="Calibri"/>
                <a:sym typeface="Calibri"/>
              </a:rPr>
              <a:t>- Ankit Kumar</a:t>
            </a:r>
            <a:endParaRPr dirty="0"/>
          </a:p>
          <a:p>
            <a:pPr marL="514350" lvl="0" indent="-514350" algn="l" rtl="0">
              <a:lnSpc>
                <a:spcPct val="90000"/>
              </a:lnSpc>
              <a:spcBef>
                <a:spcPts val="720"/>
              </a:spcBef>
              <a:spcAft>
                <a:spcPts val="0"/>
              </a:spcAft>
              <a:buSzPct val="132413"/>
              <a:buNone/>
            </a:pPr>
            <a:r>
              <a:rPr lang="en-IN" sz="2900" dirty="0">
                <a:latin typeface="Calibri"/>
                <a:ea typeface="Calibri"/>
                <a:cs typeface="Calibri"/>
                <a:sym typeface="Calibri"/>
              </a:rPr>
              <a:t>- </a:t>
            </a:r>
            <a:r>
              <a:rPr lang="en-IN" sz="2900" dirty="0" err="1">
                <a:latin typeface="Calibri"/>
                <a:ea typeface="Calibri"/>
                <a:cs typeface="Calibri"/>
                <a:sym typeface="Calibri"/>
              </a:rPr>
              <a:t>Prama</a:t>
            </a:r>
            <a:r>
              <a:rPr lang="en-IN" sz="2900" dirty="0">
                <a:latin typeface="Calibri"/>
                <a:ea typeface="Calibri"/>
                <a:cs typeface="Calibri"/>
                <a:sym typeface="Calibri"/>
              </a:rPr>
              <a:t> </a:t>
            </a:r>
            <a:r>
              <a:rPr lang="en-IN" sz="2900" dirty="0" err="1">
                <a:latin typeface="Calibri"/>
                <a:ea typeface="Calibri"/>
                <a:cs typeface="Calibri"/>
                <a:sym typeface="Calibri"/>
              </a:rPr>
              <a:t>Sahu</a:t>
            </a:r>
            <a:endParaRPr dirty="0"/>
          </a:p>
          <a:p>
            <a:pPr marL="0" lvl="0" indent="0" algn="l" rtl="0">
              <a:lnSpc>
                <a:spcPct val="90000"/>
              </a:lnSpc>
              <a:spcBef>
                <a:spcPts val="720"/>
              </a:spcBef>
              <a:spcAft>
                <a:spcPts val="0"/>
              </a:spcAft>
              <a:buSzPct val="147692"/>
              <a:buFont typeface="Arial"/>
              <a:buNone/>
            </a:pPr>
            <a:endParaRPr dirty="0">
              <a:latin typeface="Calibri"/>
              <a:ea typeface="Calibri"/>
              <a:cs typeface="Calibri"/>
              <a:sym typeface="Calibri"/>
            </a:endParaRPr>
          </a:p>
          <a:p>
            <a:pPr marL="0" lvl="0" indent="0" algn="l" rtl="0">
              <a:lnSpc>
                <a:spcPct val="90000"/>
              </a:lnSpc>
              <a:spcBef>
                <a:spcPts val="540"/>
              </a:spcBef>
              <a:spcAft>
                <a:spcPts val="0"/>
              </a:spcAft>
              <a:buSzPct val="102857"/>
              <a:buNone/>
            </a:pPr>
            <a:r>
              <a:rPr lang="en-IN" sz="2800" b="1" dirty="0">
                <a:solidFill>
                  <a:schemeClr val="dk1"/>
                </a:solidFill>
                <a:latin typeface="Calibri"/>
                <a:ea typeface="Calibri"/>
                <a:cs typeface="Calibri"/>
                <a:sym typeface="Calibri"/>
              </a:rPr>
              <a:t>Guided by</a:t>
            </a:r>
            <a:r>
              <a:rPr lang="en-IN" sz="2800" dirty="0">
                <a:solidFill>
                  <a:schemeClr val="dk1"/>
                </a:solidFill>
                <a:latin typeface="Calibri"/>
                <a:ea typeface="Calibri"/>
                <a:cs typeface="Calibri"/>
                <a:sym typeface="Calibri"/>
              </a:rPr>
              <a:t>: </a:t>
            </a:r>
            <a:r>
              <a:rPr lang="en-IN" sz="2800" dirty="0">
                <a:latin typeface="Calibri"/>
                <a:ea typeface="Calibri"/>
                <a:cs typeface="Calibri"/>
                <a:sym typeface="Calibri"/>
              </a:rPr>
              <a:t>Shailaja Patil</a:t>
            </a:r>
            <a:endParaRPr dirty="0">
              <a:latin typeface="Calibri"/>
              <a:ea typeface="Calibri"/>
              <a:cs typeface="Calibri"/>
              <a:sym typeface="Calibri"/>
            </a:endParaRPr>
          </a:p>
          <a:p>
            <a:pPr marL="0" marR="45720" lvl="0" indent="0" algn="r" rtl="0">
              <a:spcBef>
                <a:spcPts val="325"/>
              </a:spcBef>
              <a:spcAft>
                <a:spcPts val="0"/>
              </a:spcAft>
              <a:buSzPct val="95000"/>
              <a:buNone/>
            </a:pPr>
            <a:endParaRPr dirty="0">
              <a:latin typeface="Calibri"/>
              <a:ea typeface="Calibri"/>
              <a:cs typeface="Calibri"/>
              <a:sym typeface="Calibri"/>
            </a:endParaRPr>
          </a:p>
        </p:txBody>
      </p:sp>
      <p:pic>
        <p:nvPicPr>
          <p:cNvPr id="112" name="Google Shape;112;p1" descr="aaaaa.png"/>
          <p:cNvPicPr preferRelativeResize="0"/>
          <p:nvPr/>
        </p:nvPicPr>
        <p:blipFill rotWithShape="1">
          <a:blip r:embed="rId3">
            <a:alphaModFix/>
          </a:blip>
          <a:srcRect t="48000"/>
          <a:stretch/>
        </p:blipFill>
        <p:spPr>
          <a:xfrm>
            <a:off x="304800" y="3323336"/>
            <a:ext cx="6019800" cy="2086864"/>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Flowchart</a:t>
            </a:r>
            <a:endParaRPr b="1"/>
          </a:p>
        </p:txBody>
      </p:sp>
      <p:pic>
        <p:nvPicPr>
          <p:cNvPr id="172" name="Google Shape;172;p10" descr="C:\Users\PRAMA\Desktop\Sprint project\Design\FlowChart1.PNG"/>
          <p:cNvPicPr preferRelativeResize="0"/>
          <p:nvPr/>
        </p:nvPicPr>
        <p:blipFill rotWithShape="1">
          <a:blip r:embed="rId3">
            <a:alphaModFix/>
          </a:blip>
          <a:srcRect/>
          <a:stretch/>
        </p:blipFill>
        <p:spPr>
          <a:xfrm>
            <a:off x="1600199" y="1432263"/>
            <a:ext cx="6096001" cy="5159038"/>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Flowchart</a:t>
            </a:r>
            <a:endParaRPr b="1"/>
          </a:p>
        </p:txBody>
      </p:sp>
      <p:pic>
        <p:nvPicPr>
          <p:cNvPr id="178" name="Google Shape;178;p11" descr="C:\Users\PRAMA\Desktop\Sprint project\Design\FlowChart2.PNG"/>
          <p:cNvPicPr preferRelativeResize="0"/>
          <p:nvPr/>
        </p:nvPicPr>
        <p:blipFill rotWithShape="1">
          <a:blip r:embed="rId3">
            <a:alphaModFix/>
          </a:blip>
          <a:srcRect/>
          <a:stretch/>
        </p:blipFill>
        <p:spPr>
          <a:xfrm>
            <a:off x="609600" y="1600200"/>
            <a:ext cx="8005027" cy="45720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2"/>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Flowchart</a:t>
            </a:r>
            <a:endParaRPr b="1"/>
          </a:p>
        </p:txBody>
      </p:sp>
      <p:pic>
        <p:nvPicPr>
          <p:cNvPr id="184" name="Google Shape;184;p12" descr="C:\Users\PRAMA\Desktop\Sprint project\Design\FlowChart3.PNG"/>
          <p:cNvPicPr preferRelativeResize="0"/>
          <p:nvPr/>
        </p:nvPicPr>
        <p:blipFill rotWithShape="1">
          <a:blip r:embed="rId3">
            <a:alphaModFix/>
          </a:blip>
          <a:srcRect/>
          <a:stretch/>
        </p:blipFill>
        <p:spPr>
          <a:xfrm>
            <a:off x="685800" y="1676400"/>
            <a:ext cx="7882197" cy="4391025"/>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IMPLEMENTATION</a:t>
            </a:r>
            <a:endParaRPr b="1"/>
          </a:p>
        </p:txBody>
      </p:sp>
      <p:sp>
        <p:nvSpPr>
          <p:cNvPr id="190" name="Google Shape;190;p13"/>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IN">
                <a:latin typeface="Calibri"/>
                <a:ea typeface="Calibri"/>
                <a:cs typeface="Calibri"/>
                <a:sym typeface="Calibri"/>
              </a:rPr>
              <a:t>1) </a:t>
            </a:r>
            <a:r>
              <a:rPr lang="en-IN" u="sng">
                <a:latin typeface="Calibri"/>
                <a:ea typeface="Calibri"/>
                <a:cs typeface="Calibri"/>
                <a:sym typeface="Calibri"/>
              </a:rPr>
              <a:t>Makefile</a:t>
            </a:r>
            <a:r>
              <a:rPr lang="en-IN">
                <a:latin typeface="Calibri"/>
                <a:ea typeface="Calibri"/>
                <a:cs typeface="Calibri"/>
                <a:sym typeface="Calibri"/>
              </a:rPr>
              <a:t> cleaning and compilation:</a:t>
            </a:r>
            <a:endParaRPr>
              <a:latin typeface="Calibri"/>
              <a:ea typeface="Calibri"/>
              <a:cs typeface="Calibri"/>
              <a:sym typeface="Calibri"/>
            </a:endParaRPr>
          </a:p>
        </p:txBody>
      </p:sp>
      <p:pic>
        <p:nvPicPr>
          <p:cNvPr id="191" name="Google Shape;191;p13" descr="WhatsApp Image 2022-12-11 at 8.18.08 PM.jpeg"/>
          <p:cNvPicPr preferRelativeResize="0"/>
          <p:nvPr/>
        </p:nvPicPr>
        <p:blipFill rotWithShape="1">
          <a:blip r:embed="rId3">
            <a:alphaModFix/>
          </a:blip>
          <a:srcRect r="-2325" b="33738"/>
          <a:stretch/>
        </p:blipFill>
        <p:spPr>
          <a:xfrm>
            <a:off x="1828800" y="2057400"/>
            <a:ext cx="5638800" cy="4390159"/>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IMPLEMENTATION - User screen</a:t>
            </a:r>
            <a:endParaRPr/>
          </a:p>
        </p:txBody>
      </p:sp>
      <p:sp>
        <p:nvSpPr>
          <p:cNvPr id="197" name="Google Shape;197;p14"/>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IN">
                <a:latin typeface="Calibri"/>
                <a:ea typeface="Calibri"/>
                <a:cs typeface="Calibri"/>
                <a:sym typeface="Calibri"/>
              </a:rPr>
              <a:t>2) After Execution the screen appears like this:</a:t>
            </a:r>
            <a:endParaRPr/>
          </a:p>
          <a:p>
            <a:pPr marL="274320" lvl="0" indent="-274320"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480"/>
              </a:spcBef>
              <a:spcAft>
                <a:spcPts val="0"/>
              </a:spcAft>
              <a:buSzPts val="2280"/>
              <a:buNone/>
            </a:pPr>
            <a:endParaRPr sz="2400">
              <a:latin typeface="Calibri"/>
              <a:ea typeface="Calibri"/>
              <a:cs typeface="Calibri"/>
              <a:sym typeface="Calibri"/>
            </a:endParaRPr>
          </a:p>
          <a:p>
            <a:pPr marL="274320" lvl="0" indent="-274320" algn="l" rtl="0">
              <a:spcBef>
                <a:spcPts val="480"/>
              </a:spcBef>
              <a:spcAft>
                <a:spcPts val="0"/>
              </a:spcAft>
              <a:buSzPts val="2280"/>
              <a:buNone/>
            </a:pPr>
            <a:r>
              <a:rPr lang="en-IN" sz="2400">
                <a:latin typeface="Calibri"/>
                <a:ea typeface="Calibri"/>
                <a:cs typeface="Calibri"/>
                <a:sym typeface="Calibri"/>
              </a:rPr>
              <a:t>         The user has to enter a Choice from above options 1 or 2.</a:t>
            </a:r>
            <a:endParaRPr/>
          </a:p>
        </p:txBody>
      </p:sp>
      <p:pic>
        <p:nvPicPr>
          <p:cNvPr id="198" name="Google Shape;198;p14" descr="WhatsApp Image 2022-12-11 at 5.59.42 PM.jpeg"/>
          <p:cNvPicPr preferRelativeResize="0"/>
          <p:nvPr/>
        </p:nvPicPr>
        <p:blipFill rotWithShape="1">
          <a:blip r:embed="rId3">
            <a:alphaModFix/>
          </a:blip>
          <a:srcRect t="2222" b="66667"/>
          <a:stretch/>
        </p:blipFill>
        <p:spPr>
          <a:xfrm>
            <a:off x="1676400" y="2209800"/>
            <a:ext cx="6084593" cy="281940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IMPLEMENTATION – User Screen</a:t>
            </a:r>
            <a:endParaRPr/>
          </a:p>
        </p:txBody>
      </p:sp>
      <p:sp>
        <p:nvSpPr>
          <p:cNvPr id="204" name="Google Shape;204;p15"/>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When choice is Entered as 1</a:t>
            </a:r>
            <a:endParaRPr sz="2400">
              <a:latin typeface="Calibri"/>
              <a:ea typeface="Calibri"/>
              <a:cs typeface="Calibri"/>
              <a:sym typeface="Calibri"/>
            </a:endParaRPr>
          </a:p>
        </p:txBody>
      </p:sp>
      <p:pic>
        <p:nvPicPr>
          <p:cNvPr id="205" name="Google Shape;205;p15" descr="WhatsApp Image 2022-12-11 at 5.59.42 PM.jpeg"/>
          <p:cNvPicPr preferRelativeResize="0"/>
          <p:nvPr/>
        </p:nvPicPr>
        <p:blipFill rotWithShape="1">
          <a:blip r:embed="rId3">
            <a:alphaModFix/>
          </a:blip>
          <a:srcRect t="3333" b="25556"/>
          <a:stretch/>
        </p:blipFill>
        <p:spPr>
          <a:xfrm>
            <a:off x="2057400" y="1981200"/>
            <a:ext cx="4952999" cy="4680907"/>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IMPLEMENTATION – User Screen</a:t>
            </a:r>
            <a:endParaRPr/>
          </a:p>
        </p:txBody>
      </p:sp>
      <p:sp>
        <p:nvSpPr>
          <p:cNvPr id="211" name="Google Shape;211;p16"/>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IN" sz="2000">
                <a:latin typeface="Calibri"/>
                <a:ea typeface="Calibri"/>
                <a:cs typeface="Calibri"/>
                <a:sym typeface="Calibri"/>
              </a:rPr>
              <a:t>When choice is Entered as 2</a:t>
            </a:r>
            <a:endParaRPr/>
          </a:p>
          <a:p>
            <a:pPr marL="274320" lvl="0" indent="-153670" algn="l" rtl="0">
              <a:spcBef>
                <a:spcPts val="400"/>
              </a:spcBef>
              <a:spcAft>
                <a:spcPts val="0"/>
              </a:spcAft>
              <a:buSzPts val="1900"/>
              <a:buNone/>
            </a:pPr>
            <a:endParaRPr sz="2000">
              <a:latin typeface="Calibri"/>
              <a:ea typeface="Calibri"/>
              <a:cs typeface="Calibri"/>
              <a:sym typeface="Calibri"/>
            </a:endParaRPr>
          </a:p>
          <a:p>
            <a:pPr marL="274320" lvl="0" indent="-153670" algn="l" rtl="0">
              <a:spcBef>
                <a:spcPts val="400"/>
              </a:spcBef>
              <a:spcAft>
                <a:spcPts val="0"/>
              </a:spcAft>
              <a:buSzPts val="1900"/>
              <a:buNone/>
            </a:pPr>
            <a:endParaRPr sz="2000">
              <a:latin typeface="Calibri"/>
              <a:ea typeface="Calibri"/>
              <a:cs typeface="Calibri"/>
              <a:sym typeface="Calibri"/>
            </a:endParaRPr>
          </a:p>
          <a:p>
            <a:pPr marL="274320" lvl="0" indent="-153670" algn="l" rtl="0">
              <a:spcBef>
                <a:spcPts val="400"/>
              </a:spcBef>
              <a:spcAft>
                <a:spcPts val="0"/>
              </a:spcAft>
              <a:buSzPts val="1900"/>
              <a:buNone/>
            </a:pPr>
            <a:endParaRPr sz="2000">
              <a:latin typeface="Calibri"/>
              <a:ea typeface="Calibri"/>
              <a:cs typeface="Calibri"/>
              <a:sym typeface="Calibri"/>
            </a:endParaRPr>
          </a:p>
          <a:p>
            <a:pPr marL="274320" lvl="0" indent="-153670" algn="l" rtl="0">
              <a:spcBef>
                <a:spcPts val="400"/>
              </a:spcBef>
              <a:spcAft>
                <a:spcPts val="0"/>
              </a:spcAft>
              <a:buSzPts val="1900"/>
              <a:buNone/>
            </a:pPr>
            <a:endParaRPr sz="2000">
              <a:latin typeface="Calibri"/>
              <a:ea typeface="Calibri"/>
              <a:cs typeface="Calibri"/>
              <a:sym typeface="Calibri"/>
            </a:endParaRPr>
          </a:p>
          <a:p>
            <a:pPr marL="274320" lvl="0" indent="-153670" algn="l" rtl="0">
              <a:spcBef>
                <a:spcPts val="400"/>
              </a:spcBef>
              <a:spcAft>
                <a:spcPts val="0"/>
              </a:spcAft>
              <a:buSzPts val="1900"/>
              <a:buNone/>
            </a:pPr>
            <a:endParaRPr sz="2000">
              <a:latin typeface="Calibri"/>
              <a:ea typeface="Calibri"/>
              <a:cs typeface="Calibri"/>
              <a:sym typeface="Calibri"/>
            </a:endParaRPr>
          </a:p>
          <a:p>
            <a:pPr marL="274320" lvl="0" indent="-274320" algn="l" rtl="0">
              <a:spcBef>
                <a:spcPts val="400"/>
              </a:spcBef>
              <a:spcAft>
                <a:spcPts val="0"/>
              </a:spcAft>
              <a:buSzPts val="1900"/>
              <a:buChar char="⚫"/>
            </a:pPr>
            <a:r>
              <a:rPr lang="en-IN" sz="2000">
                <a:latin typeface="Calibri"/>
                <a:ea typeface="Calibri"/>
                <a:cs typeface="Calibri"/>
                <a:sym typeface="Calibri"/>
              </a:rPr>
              <a:t>When Entered Registered username or password is wrong</a:t>
            </a:r>
            <a:endParaRPr/>
          </a:p>
          <a:p>
            <a:pPr marL="274320" lvl="0" indent="-117475" algn="l" rtl="0">
              <a:spcBef>
                <a:spcPts val="520"/>
              </a:spcBef>
              <a:spcAft>
                <a:spcPts val="0"/>
              </a:spcAft>
              <a:buSzPts val="2470"/>
              <a:buNone/>
            </a:pPr>
            <a:endParaRPr/>
          </a:p>
        </p:txBody>
      </p:sp>
      <p:pic>
        <p:nvPicPr>
          <p:cNvPr id="212" name="Google Shape;212;p16" descr="WhatsApp Image 2022-12-11 at 5.59.42 PM.jpeg"/>
          <p:cNvPicPr preferRelativeResize="0"/>
          <p:nvPr/>
        </p:nvPicPr>
        <p:blipFill rotWithShape="1">
          <a:blip r:embed="rId3">
            <a:alphaModFix/>
          </a:blip>
          <a:srcRect t="73333"/>
          <a:stretch/>
        </p:blipFill>
        <p:spPr>
          <a:xfrm>
            <a:off x="2286000" y="1828800"/>
            <a:ext cx="4495800" cy="1785605"/>
          </a:xfrm>
          <a:prstGeom prst="rect">
            <a:avLst/>
          </a:prstGeom>
          <a:noFill/>
          <a:ln>
            <a:noFill/>
          </a:ln>
        </p:spPr>
      </p:pic>
      <p:pic>
        <p:nvPicPr>
          <p:cNvPr id="213" name="Google Shape;213;p16" descr="WhatsApp Image 2022-12-12 at 8.09.49 AM.jpeg"/>
          <p:cNvPicPr preferRelativeResize="0"/>
          <p:nvPr/>
        </p:nvPicPr>
        <p:blipFill rotWithShape="1">
          <a:blip r:embed="rId4">
            <a:alphaModFix/>
          </a:blip>
          <a:srcRect t="43332" b="4444"/>
          <a:stretch/>
        </p:blipFill>
        <p:spPr>
          <a:xfrm>
            <a:off x="2286000" y="3962400"/>
            <a:ext cx="4439803" cy="2667000"/>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IMPLEMENTATION – User Screen</a:t>
            </a:r>
            <a:endParaRPr/>
          </a:p>
        </p:txBody>
      </p:sp>
      <p:sp>
        <p:nvSpPr>
          <p:cNvPr id="219" name="Google Shape;219;p17"/>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After Entering the User Menu</a:t>
            </a:r>
            <a:endParaRPr/>
          </a:p>
          <a:p>
            <a:pPr marL="274320" lvl="0" indent="-129540" algn="l" rtl="0">
              <a:spcBef>
                <a:spcPts val="480"/>
              </a:spcBef>
              <a:spcAft>
                <a:spcPts val="0"/>
              </a:spcAft>
              <a:buSzPts val="2280"/>
              <a:buNone/>
            </a:pPr>
            <a:endParaRPr sz="2400">
              <a:latin typeface="Calibri"/>
              <a:ea typeface="Calibri"/>
              <a:cs typeface="Calibri"/>
              <a:sym typeface="Calibri"/>
            </a:endParaRPr>
          </a:p>
          <a:p>
            <a:pPr marL="274320" lvl="0" indent="-129540" algn="l" rtl="0">
              <a:spcBef>
                <a:spcPts val="480"/>
              </a:spcBef>
              <a:spcAft>
                <a:spcPts val="0"/>
              </a:spcAft>
              <a:buSzPts val="2280"/>
              <a:buNone/>
            </a:pPr>
            <a:endParaRPr sz="2400">
              <a:latin typeface="Calibri"/>
              <a:ea typeface="Calibri"/>
              <a:cs typeface="Calibri"/>
              <a:sym typeface="Calibri"/>
            </a:endParaRPr>
          </a:p>
          <a:p>
            <a:pPr marL="274320" lvl="0" indent="-129540" algn="l" rtl="0">
              <a:spcBef>
                <a:spcPts val="480"/>
              </a:spcBef>
              <a:spcAft>
                <a:spcPts val="0"/>
              </a:spcAft>
              <a:buSzPts val="2280"/>
              <a:buNone/>
            </a:pPr>
            <a:endParaRPr sz="2400">
              <a:latin typeface="Calibri"/>
              <a:ea typeface="Calibri"/>
              <a:cs typeface="Calibri"/>
              <a:sym typeface="Calibri"/>
            </a:endParaRPr>
          </a:p>
          <a:p>
            <a:pPr marL="274320" lvl="0" indent="-129540" algn="l" rtl="0">
              <a:spcBef>
                <a:spcPts val="480"/>
              </a:spcBef>
              <a:spcAft>
                <a:spcPts val="0"/>
              </a:spcAft>
              <a:buSzPts val="2280"/>
              <a:buNone/>
            </a:pPr>
            <a:endParaRPr sz="2400">
              <a:latin typeface="Calibri"/>
              <a:ea typeface="Calibri"/>
              <a:cs typeface="Calibri"/>
              <a:sym typeface="Calibri"/>
            </a:endParaRPr>
          </a:p>
        </p:txBody>
      </p:sp>
      <p:pic>
        <p:nvPicPr>
          <p:cNvPr id="220" name="Google Shape;220;p17" descr="WhatsApp Image 2022-12-11 at 5.59.43 PM.jpeg"/>
          <p:cNvPicPr preferRelativeResize="0"/>
          <p:nvPr/>
        </p:nvPicPr>
        <p:blipFill rotWithShape="1">
          <a:blip r:embed="rId3">
            <a:alphaModFix/>
          </a:blip>
          <a:srcRect b="74444"/>
          <a:stretch/>
        </p:blipFill>
        <p:spPr>
          <a:xfrm>
            <a:off x="1981200" y="2438400"/>
            <a:ext cx="5337465" cy="2438400"/>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IMPLEMENTATION – User Screen</a:t>
            </a:r>
            <a:endParaRPr/>
          </a:p>
        </p:txBody>
      </p:sp>
      <p:sp>
        <p:nvSpPr>
          <p:cNvPr id="226" name="Google Shape;226;p18"/>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If choice is 1</a:t>
            </a:r>
            <a:endParaRPr sz="2400">
              <a:latin typeface="Calibri"/>
              <a:ea typeface="Calibri"/>
              <a:cs typeface="Calibri"/>
              <a:sym typeface="Calibri"/>
            </a:endParaRPr>
          </a:p>
        </p:txBody>
      </p:sp>
      <p:pic>
        <p:nvPicPr>
          <p:cNvPr id="227" name="Google Shape;227;p18" descr="WhatsApp Image 2022-12-11 at 5.59.43 PM.jpeg"/>
          <p:cNvPicPr preferRelativeResize="0"/>
          <p:nvPr/>
        </p:nvPicPr>
        <p:blipFill rotWithShape="1">
          <a:blip r:embed="rId3">
            <a:alphaModFix/>
          </a:blip>
          <a:srcRect t="7778" b="2222"/>
          <a:stretch/>
        </p:blipFill>
        <p:spPr>
          <a:xfrm>
            <a:off x="2438400" y="1600200"/>
            <a:ext cx="4495800" cy="4992374"/>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IMPLEMENTATION – User Screen</a:t>
            </a:r>
            <a:endParaRPr/>
          </a:p>
        </p:txBody>
      </p:sp>
      <p:sp>
        <p:nvSpPr>
          <p:cNvPr id="233" name="Google Shape;233;p19"/>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If choice is 2</a:t>
            </a:r>
            <a:endParaRPr sz="2400">
              <a:latin typeface="Calibri"/>
              <a:ea typeface="Calibri"/>
              <a:cs typeface="Calibri"/>
              <a:sym typeface="Calibri"/>
            </a:endParaRPr>
          </a:p>
        </p:txBody>
      </p:sp>
      <p:pic>
        <p:nvPicPr>
          <p:cNvPr id="234" name="Google Shape;234;p19" descr="WhatsApp Image 2022-12-11 at 5.59.43 PM.jpeg"/>
          <p:cNvPicPr preferRelativeResize="0"/>
          <p:nvPr/>
        </p:nvPicPr>
        <p:blipFill rotWithShape="1">
          <a:blip r:embed="rId3">
            <a:alphaModFix/>
          </a:blip>
          <a:srcRect t="83333"/>
          <a:stretch/>
        </p:blipFill>
        <p:spPr>
          <a:xfrm>
            <a:off x="1905000" y="2076462"/>
            <a:ext cx="5562600" cy="1657338"/>
          </a:xfrm>
          <a:prstGeom prst="rect">
            <a:avLst/>
          </a:prstGeom>
          <a:noFill/>
          <a:ln>
            <a:noFill/>
          </a:ln>
        </p:spPr>
      </p:pic>
      <p:pic>
        <p:nvPicPr>
          <p:cNvPr id="235" name="Google Shape;235;p19"/>
          <p:cNvPicPr preferRelativeResize="0"/>
          <p:nvPr/>
        </p:nvPicPr>
        <p:blipFill>
          <a:blip r:embed="rId4">
            <a:alphaModFix/>
          </a:blip>
          <a:stretch>
            <a:fillRect/>
          </a:stretch>
        </p:blipFill>
        <p:spPr>
          <a:xfrm>
            <a:off x="1904994" y="3646725"/>
            <a:ext cx="5562607" cy="279005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Index:</a:t>
            </a:r>
            <a:endParaRPr b="1"/>
          </a:p>
        </p:txBody>
      </p:sp>
      <p:sp>
        <p:nvSpPr>
          <p:cNvPr id="118" name="Google Shape;118;p2"/>
          <p:cNvSpPr txBox="1">
            <a:spLocks noGrp="1"/>
          </p:cNvSpPr>
          <p:nvPr>
            <p:ph type="body" idx="1"/>
          </p:nvPr>
        </p:nvSpPr>
        <p:spPr>
          <a:xfrm>
            <a:off x="457200" y="167640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95000"/>
              <a:buChar char="⚫"/>
            </a:pPr>
            <a:r>
              <a:rPr lang="en-IN" b="1">
                <a:latin typeface="Calibri"/>
                <a:ea typeface="Calibri"/>
                <a:cs typeface="Calibri"/>
                <a:sym typeface="Calibri"/>
              </a:rPr>
              <a:t>Aim of the project</a:t>
            </a:r>
            <a:endParaRPr/>
          </a:p>
          <a:p>
            <a:pPr marL="274320" lvl="0" indent="-274320" algn="l" rtl="0">
              <a:spcBef>
                <a:spcPts val="481"/>
              </a:spcBef>
              <a:spcAft>
                <a:spcPts val="0"/>
              </a:spcAft>
              <a:buSzPct val="95000"/>
              <a:buChar char="⚫"/>
            </a:pPr>
            <a:r>
              <a:rPr lang="en-IN" b="1">
                <a:latin typeface="Calibri"/>
                <a:ea typeface="Calibri"/>
                <a:cs typeface="Calibri"/>
                <a:sym typeface="Calibri"/>
              </a:rPr>
              <a:t>Introduction</a:t>
            </a:r>
            <a:endParaRPr/>
          </a:p>
          <a:p>
            <a:pPr marL="274320" lvl="0" indent="-274320" algn="l" rtl="0">
              <a:spcBef>
                <a:spcPts val="481"/>
              </a:spcBef>
              <a:spcAft>
                <a:spcPts val="0"/>
              </a:spcAft>
              <a:buSzPct val="95000"/>
              <a:buChar char="⚫"/>
            </a:pPr>
            <a:r>
              <a:rPr lang="en-IN" b="1">
                <a:latin typeface="Calibri"/>
                <a:ea typeface="Calibri"/>
                <a:cs typeface="Calibri"/>
                <a:sym typeface="Calibri"/>
              </a:rPr>
              <a:t>Objectives</a:t>
            </a:r>
            <a:endParaRPr/>
          </a:p>
          <a:p>
            <a:pPr marL="274320" lvl="0" indent="-274320" algn="l" rtl="0">
              <a:spcBef>
                <a:spcPts val="481"/>
              </a:spcBef>
              <a:spcAft>
                <a:spcPts val="0"/>
              </a:spcAft>
              <a:buSzPct val="95000"/>
              <a:buChar char="⚫"/>
            </a:pPr>
            <a:r>
              <a:rPr lang="en-IN" b="1">
                <a:latin typeface="Calibri"/>
                <a:ea typeface="Calibri"/>
                <a:cs typeface="Calibri"/>
                <a:sym typeface="Calibri"/>
              </a:rPr>
              <a:t>Software Requirements</a:t>
            </a:r>
            <a:endParaRPr/>
          </a:p>
          <a:p>
            <a:pPr marL="274320" lvl="0" indent="-274320" algn="l" rtl="0">
              <a:spcBef>
                <a:spcPts val="481"/>
              </a:spcBef>
              <a:spcAft>
                <a:spcPts val="0"/>
              </a:spcAft>
              <a:buSzPct val="95000"/>
              <a:buChar char="⚫"/>
            </a:pPr>
            <a:r>
              <a:rPr lang="en-IN" b="1">
                <a:latin typeface="Calibri"/>
                <a:ea typeface="Calibri"/>
                <a:cs typeface="Calibri"/>
                <a:sym typeface="Calibri"/>
              </a:rPr>
              <a:t>Storyboard</a:t>
            </a:r>
            <a:endParaRPr/>
          </a:p>
          <a:p>
            <a:pPr marL="274320" lvl="0" indent="-274320" algn="l" rtl="0">
              <a:spcBef>
                <a:spcPts val="481"/>
              </a:spcBef>
              <a:spcAft>
                <a:spcPts val="0"/>
              </a:spcAft>
              <a:buSzPct val="95000"/>
              <a:buChar char="⚫"/>
            </a:pPr>
            <a:r>
              <a:rPr lang="en-IN" b="1">
                <a:latin typeface="Calibri"/>
                <a:ea typeface="Calibri"/>
                <a:cs typeface="Calibri"/>
                <a:sym typeface="Calibri"/>
              </a:rPr>
              <a:t>Data Flow Diagrams</a:t>
            </a:r>
            <a:endParaRPr/>
          </a:p>
          <a:p>
            <a:pPr marL="274320" lvl="0" indent="-274320" algn="l" rtl="0">
              <a:spcBef>
                <a:spcPts val="481"/>
              </a:spcBef>
              <a:spcAft>
                <a:spcPts val="0"/>
              </a:spcAft>
              <a:buSzPct val="95000"/>
              <a:buChar char="⚫"/>
            </a:pPr>
            <a:r>
              <a:rPr lang="en-IN" b="1">
                <a:latin typeface="Calibri"/>
                <a:ea typeface="Calibri"/>
                <a:cs typeface="Calibri"/>
                <a:sym typeface="Calibri"/>
              </a:rPr>
              <a:t>Flowchart</a:t>
            </a:r>
            <a:endParaRPr/>
          </a:p>
          <a:p>
            <a:pPr marL="274320" lvl="0" indent="-274320" algn="l" rtl="0">
              <a:spcBef>
                <a:spcPts val="481"/>
              </a:spcBef>
              <a:spcAft>
                <a:spcPts val="0"/>
              </a:spcAft>
              <a:buSzPct val="95000"/>
              <a:buChar char="⚫"/>
            </a:pPr>
            <a:r>
              <a:rPr lang="en-IN" b="1">
                <a:latin typeface="Calibri"/>
                <a:ea typeface="Calibri"/>
                <a:cs typeface="Calibri"/>
                <a:sym typeface="Calibri"/>
              </a:rPr>
              <a:t>Implementation</a:t>
            </a:r>
            <a:endParaRPr/>
          </a:p>
          <a:p>
            <a:pPr marL="274320" lvl="0" indent="-274320" algn="l" rtl="0">
              <a:spcBef>
                <a:spcPts val="481"/>
              </a:spcBef>
              <a:spcAft>
                <a:spcPts val="0"/>
              </a:spcAft>
              <a:buSzPct val="95000"/>
              <a:buChar char="⚫"/>
            </a:pPr>
            <a:r>
              <a:rPr lang="en-IN" b="1">
                <a:latin typeface="Calibri"/>
                <a:ea typeface="Calibri"/>
                <a:cs typeface="Calibri"/>
                <a:sym typeface="Calibri"/>
              </a:rPr>
              <a:t>Advantages and Disadvantages</a:t>
            </a:r>
            <a:endParaRPr/>
          </a:p>
          <a:p>
            <a:pPr marL="274320" lvl="0" indent="-274320" algn="l" rtl="0">
              <a:spcBef>
                <a:spcPts val="481"/>
              </a:spcBef>
              <a:spcAft>
                <a:spcPts val="0"/>
              </a:spcAft>
              <a:buSzPct val="95000"/>
              <a:buChar char="⚫"/>
            </a:pPr>
            <a:r>
              <a:rPr lang="en-IN" b="1">
                <a:latin typeface="Calibri"/>
                <a:ea typeface="Calibri"/>
                <a:cs typeface="Calibri"/>
                <a:sym typeface="Calibri"/>
              </a:rPr>
              <a:t>Future Scope Of This Project</a:t>
            </a:r>
            <a:endParaRPr/>
          </a:p>
          <a:p>
            <a:pPr marL="274320" lvl="0" indent="-274320" algn="l" rtl="0">
              <a:spcBef>
                <a:spcPts val="481"/>
              </a:spcBef>
              <a:spcAft>
                <a:spcPts val="0"/>
              </a:spcAft>
              <a:buSzPct val="95000"/>
              <a:buChar char="⚫"/>
            </a:pPr>
            <a:r>
              <a:rPr lang="en-IN" b="1">
                <a:latin typeface="Calibri"/>
                <a:ea typeface="Calibri"/>
                <a:cs typeface="Calibri"/>
                <a:sym typeface="Calibri"/>
              </a:rPr>
              <a:t>Conclusion</a:t>
            </a:r>
            <a:endParaRPr/>
          </a:p>
          <a:p>
            <a:pPr marL="274320" lvl="0" indent="-129238" algn="l" rtl="0">
              <a:spcBef>
                <a:spcPts val="481"/>
              </a:spcBef>
              <a:spcAft>
                <a:spcPts val="0"/>
              </a:spcAft>
              <a:buSzPct val="95000"/>
              <a:buNone/>
            </a:pPr>
            <a:endParaRPr/>
          </a:p>
          <a:p>
            <a:pPr marL="274320" lvl="0" indent="-129238" algn="l" rtl="0">
              <a:spcBef>
                <a:spcPts val="481"/>
              </a:spcBef>
              <a:spcAft>
                <a:spcPts val="0"/>
              </a:spcAft>
              <a:buSzPct val="95000"/>
              <a:buNone/>
            </a:pPr>
            <a:endParaRPr/>
          </a:p>
        </p:txBody>
      </p:sp>
      <p:pic>
        <p:nvPicPr>
          <p:cNvPr id="119" name="Google Shape;119;p2" descr="car-detail-img3.jpg"/>
          <p:cNvPicPr preferRelativeResize="0"/>
          <p:nvPr/>
        </p:nvPicPr>
        <p:blipFill rotWithShape="1">
          <a:blip r:embed="rId3">
            <a:alphaModFix/>
          </a:blip>
          <a:srcRect r="8885"/>
          <a:stretch/>
        </p:blipFill>
        <p:spPr>
          <a:xfrm flipH="1">
            <a:off x="4724400" y="914400"/>
            <a:ext cx="4031069" cy="52578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 IMPLEMENTATION – Cab Driver</a:t>
            </a:r>
            <a:endParaRPr b="1"/>
          </a:p>
        </p:txBody>
      </p:sp>
      <p:sp>
        <p:nvSpPr>
          <p:cNvPr id="241" name="Google Shape;241;p20"/>
          <p:cNvSpPr txBox="1">
            <a:spLocks noGrp="1"/>
          </p:cNvSpPr>
          <p:nvPr>
            <p:ph type="body" idx="1"/>
          </p:nvPr>
        </p:nvSpPr>
        <p:spPr>
          <a:xfrm>
            <a:off x="457200" y="16764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Cab Driver Screen if choice is 1, Register CabDriver.</a:t>
            </a:r>
            <a:endParaRPr>
              <a:latin typeface="Calibri"/>
              <a:ea typeface="Calibri"/>
              <a:cs typeface="Calibri"/>
              <a:sym typeface="Calibri"/>
            </a:endParaRPr>
          </a:p>
        </p:txBody>
      </p:sp>
      <p:pic>
        <p:nvPicPr>
          <p:cNvPr id="242" name="Google Shape;242;p20" descr="cab driver login screen.jpeg"/>
          <p:cNvPicPr preferRelativeResize="0"/>
          <p:nvPr/>
        </p:nvPicPr>
        <p:blipFill rotWithShape="1">
          <a:blip r:embed="rId3">
            <a:alphaModFix/>
          </a:blip>
          <a:srcRect/>
          <a:stretch/>
        </p:blipFill>
        <p:spPr>
          <a:xfrm>
            <a:off x="2057400" y="2362200"/>
            <a:ext cx="4953000" cy="4191000"/>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IMPLEMENTATION – Cab Driver</a:t>
            </a:r>
            <a:endParaRPr/>
          </a:p>
        </p:txBody>
      </p:sp>
      <p:sp>
        <p:nvSpPr>
          <p:cNvPr id="248" name="Google Shape;248;p21"/>
          <p:cNvSpPr txBox="1">
            <a:spLocks noGrp="1"/>
          </p:cNvSpPr>
          <p:nvPr>
            <p:ph type="body" idx="1"/>
          </p:nvPr>
        </p:nvSpPr>
        <p:spPr>
          <a:xfrm>
            <a:off x="457200" y="17526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Cab Driver Login with registered name and password if choice is 2</a:t>
            </a:r>
            <a:endParaRPr/>
          </a:p>
          <a:p>
            <a:pPr marL="274320" lvl="0" indent="-274320" algn="l" rtl="0">
              <a:spcBef>
                <a:spcPts val="520"/>
              </a:spcBef>
              <a:spcAft>
                <a:spcPts val="0"/>
              </a:spcAft>
              <a:buSzPts val="2470"/>
              <a:buNone/>
            </a:pPr>
            <a:endParaRPr/>
          </a:p>
        </p:txBody>
      </p:sp>
      <p:pic>
        <p:nvPicPr>
          <p:cNvPr id="249" name="Google Shape;249;p21" descr="register as cab driver.jpeg"/>
          <p:cNvPicPr preferRelativeResize="0"/>
          <p:nvPr/>
        </p:nvPicPr>
        <p:blipFill rotWithShape="1">
          <a:blip r:embed="rId3">
            <a:alphaModFix/>
          </a:blip>
          <a:srcRect/>
          <a:stretch/>
        </p:blipFill>
        <p:spPr>
          <a:xfrm>
            <a:off x="2133600" y="2743200"/>
            <a:ext cx="4572000" cy="2524126"/>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IMPLEMENTATION – Cab Driver</a:t>
            </a:r>
            <a:endParaRPr/>
          </a:p>
        </p:txBody>
      </p:sp>
      <p:sp>
        <p:nvSpPr>
          <p:cNvPr id="255" name="Google Shape;255;p22"/>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Option1: Update profile</a:t>
            </a:r>
            <a:endParaRPr>
              <a:latin typeface="Calibri"/>
              <a:ea typeface="Calibri"/>
              <a:cs typeface="Calibri"/>
              <a:sym typeface="Calibri"/>
            </a:endParaRPr>
          </a:p>
        </p:txBody>
      </p:sp>
      <p:pic>
        <p:nvPicPr>
          <p:cNvPr id="256" name="Google Shape;256;p22" descr="WhatsApp Image 2022-12-12 at 8.42.51 PM.jpeg"/>
          <p:cNvPicPr preferRelativeResize="0"/>
          <p:nvPr/>
        </p:nvPicPr>
        <p:blipFill rotWithShape="1">
          <a:blip r:embed="rId3">
            <a:alphaModFix/>
          </a:blip>
          <a:srcRect t="22222"/>
          <a:stretch/>
        </p:blipFill>
        <p:spPr>
          <a:xfrm>
            <a:off x="2286000" y="2057400"/>
            <a:ext cx="5181600" cy="4622800"/>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 IMPLEMENTATION – Cab Driver</a:t>
            </a:r>
            <a:endParaRPr b="1"/>
          </a:p>
        </p:txBody>
      </p:sp>
      <p:sp>
        <p:nvSpPr>
          <p:cNvPr id="262" name="Google Shape;262;p23"/>
          <p:cNvSpPr txBox="1">
            <a:spLocks noGrp="1"/>
          </p:cNvSpPr>
          <p:nvPr>
            <p:ph type="body" idx="1"/>
          </p:nvPr>
        </p:nvSpPr>
        <p:spPr>
          <a:xfrm>
            <a:off x="457200" y="1600200"/>
            <a:ext cx="822960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Driver Screen after Login</a:t>
            </a:r>
            <a:endParaRPr/>
          </a:p>
          <a:p>
            <a:pPr marL="274320" lvl="0" indent="-117475" algn="l" rtl="0">
              <a:spcBef>
                <a:spcPts val="520"/>
              </a:spcBef>
              <a:spcAft>
                <a:spcPts val="0"/>
              </a:spcAft>
              <a:buSzPts val="2470"/>
              <a:buNone/>
            </a:pPr>
            <a:endParaRPr>
              <a:latin typeface="Calibri"/>
              <a:ea typeface="Calibri"/>
              <a:cs typeface="Calibri"/>
              <a:sym typeface="Calibri"/>
            </a:endParaRPr>
          </a:p>
          <a:p>
            <a:pPr marL="274320" lvl="0" indent="-117475" algn="l" rtl="0">
              <a:spcBef>
                <a:spcPts val="520"/>
              </a:spcBef>
              <a:spcAft>
                <a:spcPts val="0"/>
              </a:spcAft>
              <a:buSzPts val="2470"/>
              <a:buNone/>
            </a:pPr>
            <a:endParaRPr>
              <a:latin typeface="Calibri"/>
              <a:ea typeface="Calibri"/>
              <a:cs typeface="Calibri"/>
              <a:sym typeface="Calibri"/>
            </a:endParaRPr>
          </a:p>
          <a:p>
            <a:pPr marL="274320" lvl="0" indent="-117475" algn="l" rtl="0">
              <a:spcBef>
                <a:spcPts val="520"/>
              </a:spcBef>
              <a:spcAft>
                <a:spcPts val="0"/>
              </a:spcAft>
              <a:buSzPts val="2470"/>
              <a:buNone/>
            </a:pPr>
            <a:endParaRPr>
              <a:latin typeface="Calibri"/>
              <a:ea typeface="Calibri"/>
              <a:cs typeface="Calibri"/>
              <a:sym typeface="Calibri"/>
            </a:endParaRPr>
          </a:p>
          <a:p>
            <a:pPr marL="274320" lvl="0" indent="-117475" algn="l" rtl="0">
              <a:spcBef>
                <a:spcPts val="520"/>
              </a:spcBef>
              <a:spcAft>
                <a:spcPts val="0"/>
              </a:spcAft>
              <a:buSzPts val="2470"/>
              <a:buNone/>
            </a:pPr>
            <a:endParaRPr>
              <a:latin typeface="Calibri"/>
              <a:ea typeface="Calibri"/>
              <a:cs typeface="Calibri"/>
              <a:sym typeface="Calibri"/>
            </a:endParaRPr>
          </a:p>
          <a:p>
            <a:pPr marL="274320" lvl="0" indent="-274320" algn="l" rtl="0">
              <a:spcBef>
                <a:spcPts val="520"/>
              </a:spcBef>
              <a:spcAft>
                <a:spcPts val="0"/>
              </a:spcAft>
              <a:buSzPts val="2470"/>
              <a:buChar char="⚫"/>
            </a:pPr>
            <a:r>
              <a:rPr lang="en-IN">
                <a:latin typeface="Calibri"/>
                <a:ea typeface="Calibri"/>
                <a:cs typeface="Calibri"/>
                <a:sym typeface="Calibri"/>
              </a:rPr>
              <a:t>Option 2 for Checked booked trips</a:t>
            </a:r>
            <a:endParaRPr>
              <a:latin typeface="Calibri"/>
              <a:ea typeface="Calibri"/>
              <a:cs typeface="Calibri"/>
              <a:sym typeface="Calibri"/>
            </a:endParaRPr>
          </a:p>
        </p:txBody>
      </p:sp>
      <p:pic>
        <p:nvPicPr>
          <p:cNvPr id="263" name="Google Shape;263;p23" descr="after registration.jpeg"/>
          <p:cNvPicPr preferRelativeResize="0"/>
          <p:nvPr/>
        </p:nvPicPr>
        <p:blipFill rotWithShape="1">
          <a:blip r:embed="rId3">
            <a:alphaModFix/>
          </a:blip>
          <a:srcRect b="47578"/>
          <a:stretch/>
        </p:blipFill>
        <p:spPr>
          <a:xfrm>
            <a:off x="1981200" y="2133600"/>
            <a:ext cx="5181600" cy="1752600"/>
          </a:xfrm>
          <a:prstGeom prst="rect">
            <a:avLst/>
          </a:prstGeom>
          <a:noFill/>
          <a:ln>
            <a:noFill/>
          </a:ln>
        </p:spPr>
      </p:pic>
      <p:pic>
        <p:nvPicPr>
          <p:cNvPr id="264" name="Google Shape;264;p23" descr="after registration.jpeg"/>
          <p:cNvPicPr preferRelativeResize="0"/>
          <p:nvPr/>
        </p:nvPicPr>
        <p:blipFill rotWithShape="1">
          <a:blip r:embed="rId3">
            <a:alphaModFix/>
          </a:blip>
          <a:srcRect t="52422"/>
          <a:stretch/>
        </p:blipFill>
        <p:spPr>
          <a:xfrm>
            <a:off x="2057400" y="4495800"/>
            <a:ext cx="5181600" cy="1590675"/>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IMPLEMENTATION – Cab Driver</a:t>
            </a:r>
            <a:endParaRPr b="1"/>
          </a:p>
        </p:txBody>
      </p:sp>
      <p:sp>
        <p:nvSpPr>
          <p:cNvPr id="270" name="Google Shape;270;p24"/>
          <p:cNvSpPr txBox="1">
            <a:spLocks noGrp="1"/>
          </p:cNvSpPr>
          <p:nvPr>
            <p:ph type="body" idx="1"/>
          </p:nvPr>
        </p:nvSpPr>
        <p:spPr>
          <a:xfrm>
            <a:off x="457200" y="16764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Driver Trip Completed if choice is 3</a:t>
            </a:r>
            <a:endParaRPr>
              <a:latin typeface="Calibri"/>
              <a:ea typeface="Calibri"/>
              <a:cs typeface="Calibri"/>
              <a:sym typeface="Calibri"/>
            </a:endParaRPr>
          </a:p>
        </p:txBody>
      </p:sp>
      <p:pic>
        <p:nvPicPr>
          <p:cNvPr id="271" name="Google Shape;271;p24" descr="trip completed.jpeg"/>
          <p:cNvPicPr preferRelativeResize="0"/>
          <p:nvPr/>
        </p:nvPicPr>
        <p:blipFill rotWithShape="1">
          <a:blip r:embed="rId3">
            <a:alphaModFix/>
          </a:blip>
          <a:srcRect/>
          <a:stretch/>
        </p:blipFill>
        <p:spPr>
          <a:xfrm>
            <a:off x="2057400" y="2209800"/>
            <a:ext cx="4629150" cy="4038600"/>
          </a:xfrm>
          <a:prstGeom prst="rect">
            <a:avLst/>
          </a:prstGeom>
          <a:noFill/>
          <a:ln>
            <a:noFill/>
          </a:ln>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Advantages : </a:t>
            </a:r>
            <a:endParaRPr b="1"/>
          </a:p>
        </p:txBody>
      </p:sp>
      <p:sp>
        <p:nvSpPr>
          <p:cNvPr id="277" name="Google Shape;277;p25"/>
          <p:cNvSpPr txBox="1">
            <a:spLocks noGrp="1"/>
          </p:cNvSpPr>
          <p:nvPr>
            <p:ph type="body" idx="1"/>
          </p:nvPr>
        </p:nvSpPr>
        <p:spPr>
          <a:xfrm>
            <a:off x="457200" y="1600200"/>
            <a:ext cx="8229600" cy="3581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Drivers do not need to drive around searching for passengers.</a:t>
            </a:r>
            <a:endParaRPr/>
          </a:p>
          <a:p>
            <a:pPr marL="274320" lvl="0" indent="-274320" algn="l" rtl="0">
              <a:spcBef>
                <a:spcPts val="480"/>
              </a:spcBef>
              <a:spcAft>
                <a:spcPts val="0"/>
              </a:spcAft>
              <a:buSzPts val="2280"/>
              <a:buChar char="⚫"/>
            </a:pPr>
            <a:r>
              <a:rPr lang="en-IN" sz="2400">
                <a:latin typeface="Calibri"/>
                <a:ea typeface="Calibri"/>
                <a:cs typeface="Calibri"/>
                <a:sym typeface="Calibri"/>
              </a:rPr>
              <a:t>Passengers/Users can find it convenient to book cabs without waiting on the road.</a:t>
            </a:r>
            <a:endParaRPr/>
          </a:p>
          <a:p>
            <a:pPr marL="274320" lvl="0" indent="-274320" algn="l" rtl="0">
              <a:spcBef>
                <a:spcPts val="480"/>
              </a:spcBef>
              <a:spcAft>
                <a:spcPts val="0"/>
              </a:spcAft>
              <a:buSzPts val="2280"/>
              <a:buChar char="⚫"/>
            </a:pPr>
            <a:r>
              <a:rPr lang="en-IN" sz="2400">
                <a:latin typeface="Calibri"/>
                <a:ea typeface="Calibri"/>
                <a:cs typeface="Calibri"/>
                <a:sym typeface="Calibri"/>
              </a:rPr>
              <a:t>Exact location of the passenger helps the driver to reach and pick up the passenger on time without any delay.</a:t>
            </a:r>
            <a:endParaRPr/>
          </a:p>
          <a:p>
            <a:pPr marL="274320" lvl="0" indent="-274320" algn="l" rtl="0">
              <a:spcBef>
                <a:spcPts val="400"/>
              </a:spcBef>
              <a:spcAft>
                <a:spcPts val="0"/>
              </a:spcAft>
              <a:buSzPts val="1900"/>
              <a:buNone/>
            </a:pPr>
            <a:endParaRPr sz="2000">
              <a:latin typeface="Calibri"/>
              <a:ea typeface="Calibri"/>
              <a:cs typeface="Calibri"/>
              <a:sym typeface="Calibri"/>
            </a:endParaRPr>
          </a:p>
          <a:p>
            <a:pPr marL="274320" lvl="0" indent="-153670" algn="l" rtl="0">
              <a:spcBef>
                <a:spcPts val="400"/>
              </a:spcBef>
              <a:spcAft>
                <a:spcPts val="0"/>
              </a:spcAft>
              <a:buSzPts val="1900"/>
              <a:buNone/>
            </a:pPr>
            <a:endParaRPr sz="2000"/>
          </a:p>
          <a:p>
            <a:pPr marL="274320" lvl="0" indent="-153670" algn="l" rtl="0">
              <a:spcBef>
                <a:spcPts val="400"/>
              </a:spcBef>
              <a:spcAft>
                <a:spcPts val="0"/>
              </a:spcAft>
              <a:buSzPts val="1900"/>
              <a:buNone/>
            </a:pPr>
            <a:endParaRPr sz="2000"/>
          </a:p>
          <a:p>
            <a:pPr marL="274320" lvl="0" indent="-153670" algn="l" rtl="0">
              <a:spcBef>
                <a:spcPts val="400"/>
              </a:spcBef>
              <a:spcAft>
                <a:spcPts val="0"/>
              </a:spcAft>
              <a:buSzPts val="1900"/>
              <a:buNone/>
            </a:pPr>
            <a:endParaRPr sz="2000"/>
          </a:p>
          <a:p>
            <a:pPr marL="274320" lvl="0" indent="-274320" algn="l" rtl="0">
              <a:spcBef>
                <a:spcPts val="380"/>
              </a:spcBef>
              <a:spcAft>
                <a:spcPts val="0"/>
              </a:spcAft>
              <a:buSzPts val="1805"/>
              <a:buNone/>
            </a:pPr>
            <a:endParaRPr sz="1900"/>
          </a:p>
          <a:p>
            <a:pPr marL="274320" lvl="0" indent="-159702" algn="l" rtl="0">
              <a:spcBef>
                <a:spcPts val="380"/>
              </a:spcBef>
              <a:spcAft>
                <a:spcPts val="0"/>
              </a:spcAft>
              <a:buSzPts val="1805"/>
              <a:buNone/>
            </a:pPr>
            <a:endParaRPr sz="1900"/>
          </a:p>
        </p:txBody>
      </p:sp>
      <p:pic>
        <p:nvPicPr>
          <p:cNvPr id="278" name="Google Shape;278;p25" descr="Blog-Post-Image.jpg"/>
          <p:cNvPicPr preferRelativeResize="0"/>
          <p:nvPr/>
        </p:nvPicPr>
        <p:blipFill rotWithShape="1">
          <a:blip r:embed="rId3">
            <a:alphaModFix/>
          </a:blip>
          <a:srcRect l="31667" t="1666" r="6667" b="49466"/>
          <a:stretch/>
        </p:blipFill>
        <p:spPr>
          <a:xfrm>
            <a:off x="533400" y="3657600"/>
            <a:ext cx="8077200" cy="3200400"/>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6"/>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a:t> </a:t>
            </a:r>
            <a:r>
              <a:rPr lang="en-IN" b="1"/>
              <a:t>Disadvantages:</a:t>
            </a:r>
            <a:endParaRPr b="1"/>
          </a:p>
        </p:txBody>
      </p:sp>
      <p:sp>
        <p:nvSpPr>
          <p:cNvPr id="284" name="Google Shape;284;p26"/>
          <p:cNvSpPr txBox="1">
            <a:spLocks noGrp="1"/>
          </p:cNvSpPr>
          <p:nvPr>
            <p:ph type="body" idx="1"/>
          </p:nvPr>
        </p:nvSpPr>
        <p:spPr>
          <a:xfrm>
            <a:off x="533400" y="16002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This project has no Database Connectivity so the details are not permanently stored.</a:t>
            </a:r>
            <a:endParaRPr/>
          </a:p>
          <a:p>
            <a:pPr marL="274320" lvl="0" indent="-274320" algn="l" rtl="0">
              <a:spcBef>
                <a:spcPts val="480"/>
              </a:spcBef>
              <a:spcAft>
                <a:spcPts val="0"/>
              </a:spcAft>
              <a:buSzPts val="2280"/>
              <a:buChar char="⚫"/>
            </a:pPr>
            <a:r>
              <a:rPr lang="en-IN" sz="2400">
                <a:latin typeface="Calibri"/>
                <a:ea typeface="Calibri"/>
                <a:cs typeface="Calibri"/>
                <a:sym typeface="Calibri"/>
              </a:rPr>
              <a:t>Its not an online project yet.</a:t>
            </a:r>
            <a:endParaRPr/>
          </a:p>
          <a:p>
            <a:pPr marL="274320" lvl="0" indent="-274320" algn="l" rtl="0">
              <a:spcBef>
                <a:spcPts val="480"/>
              </a:spcBef>
              <a:spcAft>
                <a:spcPts val="0"/>
              </a:spcAft>
              <a:buSzPts val="2280"/>
              <a:buChar char="⚫"/>
            </a:pPr>
            <a:r>
              <a:rPr lang="en-IN" sz="2400">
                <a:latin typeface="Calibri"/>
                <a:ea typeface="Calibri"/>
                <a:cs typeface="Calibri"/>
                <a:sym typeface="Calibri"/>
              </a:rPr>
              <a:t>The is no Admin to manage and check upon the CabDriver and User.</a:t>
            </a:r>
            <a:endParaRPr/>
          </a:p>
          <a:p>
            <a:pPr marL="274320" lvl="0" indent="-153670" algn="l" rtl="0">
              <a:spcBef>
                <a:spcPts val="400"/>
              </a:spcBef>
              <a:spcAft>
                <a:spcPts val="0"/>
              </a:spcAft>
              <a:buSzPts val="1900"/>
              <a:buNone/>
            </a:pPr>
            <a:endParaRPr sz="2000">
              <a:latin typeface="Calibri"/>
              <a:ea typeface="Calibri"/>
              <a:cs typeface="Calibri"/>
              <a:sym typeface="Calibri"/>
            </a:endParaRPr>
          </a:p>
        </p:txBody>
      </p:sp>
      <p:pic>
        <p:nvPicPr>
          <p:cNvPr id="285" name="Google Shape;285;p26" descr="Blog-Post-Image.jpg"/>
          <p:cNvPicPr preferRelativeResize="0"/>
          <p:nvPr/>
        </p:nvPicPr>
        <p:blipFill rotWithShape="1">
          <a:blip r:embed="rId3">
            <a:alphaModFix/>
          </a:blip>
          <a:srcRect l="31667" t="1666" r="6667" b="49466"/>
          <a:stretch/>
        </p:blipFill>
        <p:spPr>
          <a:xfrm>
            <a:off x="533400" y="3657600"/>
            <a:ext cx="8077200" cy="320040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7"/>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alibri"/>
              <a:buNone/>
            </a:pPr>
            <a:r>
              <a:rPr lang="en-IN" b="1"/>
              <a:t>FUTURE SCOPE OF THIS PROJECT</a:t>
            </a:r>
            <a:endParaRPr b="1"/>
          </a:p>
        </p:txBody>
      </p:sp>
      <p:sp>
        <p:nvSpPr>
          <p:cNvPr id="291" name="Google Shape;291;p27"/>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IN" sz="2000">
                <a:latin typeface="Calibri"/>
                <a:ea typeface="Calibri"/>
                <a:cs typeface="Calibri"/>
                <a:sym typeface="Calibri"/>
              </a:rPr>
              <a:t>As this project is not a fully developed system, thus it requires a lot of developments.</a:t>
            </a:r>
            <a:endParaRPr/>
          </a:p>
          <a:p>
            <a:pPr marL="274320" lvl="0" indent="-274320" algn="l" rtl="0">
              <a:spcBef>
                <a:spcPts val="400"/>
              </a:spcBef>
              <a:spcAft>
                <a:spcPts val="0"/>
              </a:spcAft>
              <a:buSzPts val="1900"/>
              <a:buChar char="⚫"/>
            </a:pPr>
            <a:r>
              <a:rPr lang="en-IN" sz="2000">
                <a:latin typeface="Calibri"/>
                <a:ea typeface="Calibri"/>
                <a:cs typeface="Calibri"/>
                <a:sym typeface="Calibri"/>
              </a:rPr>
              <a:t>There is a great scope of making this project more user friendly by making it an online project .</a:t>
            </a:r>
            <a:endParaRPr/>
          </a:p>
          <a:p>
            <a:pPr marL="274320" lvl="0" indent="-274320" algn="l" rtl="0">
              <a:spcBef>
                <a:spcPts val="400"/>
              </a:spcBef>
              <a:spcAft>
                <a:spcPts val="0"/>
              </a:spcAft>
              <a:buSzPts val="1900"/>
              <a:buChar char="⚫"/>
            </a:pPr>
            <a:r>
              <a:rPr lang="en-IN" sz="2000">
                <a:latin typeface="Calibri"/>
                <a:ea typeface="Calibri"/>
                <a:cs typeface="Calibri"/>
                <a:sym typeface="Calibri"/>
              </a:rPr>
              <a:t>Database integration is also an essential part for making any project store data more effectively and efficiently so, this project will be connected to a DB in the future.</a:t>
            </a:r>
            <a:endParaRPr/>
          </a:p>
          <a:p>
            <a:pPr marL="274320" lvl="0" indent="-274320" algn="l" rtl="0">
              <a:spcBef>
                <a:spcPts val="400"/>
              </a:spcBef>
              <a:spcAft>
                <a:spcPts val="0"/>
              </a:spcAft>
              <a:buSzPts val="1900"/>
              <a:buChar char="⚫"/>
            </a:pPr>
            <a:r>
              <a:rPr lang="en-IN" sz="2000">
                <a:latin typeface="Calibri"/>
                <a:ea typeface="Calibri"/>
                <a:cs typeface="Calibri"/>
                <a:sym typeface="Calibri"/>
              </a:rPr>
              <a:t>An admin module will be added to supervise the Cabdriver and User.</a:t>
            </a:r>
            <a:endParaRPr sz="2000">
              <a:latin typeface="Calibri"/>
              <a:ea typeface="Calibri"/>
              <a:cs typeface="Calibri"/>
              <a:sym typeface="Calibri"/>
            </a:endParaRPr>
          </a:p>
        </p:txBody>
      </p:sp>
      <p:pic>
        <p:nvPicPr>
          <p:cNvPr id="292" name="Google Shape;292;p27" descr="2222.png"/>
          <p:cNvPicPr preferRelativeResize="0"/>
          <p:nvPr/>
        </p:nvPicPr>
        <p:blipFill rotWithShape="1">
          <a:blip r:embed="rId3">
            <a:alphaModFix/>
          </a:blip>
          <a:srcRect t="44768" b="15780"/>
          <a:stretch/>
        </p:blipFill>
        <p:spPr>
          <a:xfrm>
            <a:off x="990600" y="4191000"/>
            <a:ext cx="6958584" cy="2667000"/>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CONCLUSION</a:t>
            </a:r>
            <a:endParaRPr b="1"/>
          </a:p>
        </p:txBody>
      </p:sp>
      <p:sp>
        <p:nvSpPr>
          <p:cNvPr id="298" name="Google Shape;298;p28"/>
          <p:cNvSpPr txBox="1">
            <a:spLocks noGrp="1"/>
          </p:cNvSpPr>
          <p:nvPr>
            <p:ph type="body" idx="1"/>
          </p:nvPr>
        </p:nvSpPr>
        <p:spPr>
          <a:xfrm>
            <a:off x="228600" y="1752600"/>
            <a:ext cx="8458200" cy="1371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00"/>
              <a:buChar char="⚫"/>
            </a:pPr>
            <a:r>
              <a:rPr lang="en-IN" sz="2000">
                <a:latin typeface="Calibri"/>
                <a:ea typeface="Calibri"/>
                <a:cs typeface="Calibri"/>
                <a:sym typeface="Calibri"/>
              </a:rPr>
              <a:t> We were able to develop a project where the passenger/customer/user is able to book a Cab ,can check the driver ,cab details and all the booking details.</a:t>
            </a:r>
            <a:endParaRPr/>
          </a:p>
          <a:p>
            <a:pPr marL="274320" lvl="0" indent="-274320" algn="l" rtl="0">
              <a:spcBef>
                <a:spcPts val="400"/>
              </a:spcBef>
              <a:spcAft>
                <a:spcPts val="0"/>
              </a:spcAft>
              <a:buSzPts val="1900"/>
              <a:buChar char="⚫"/>
            </a:pPr>
            <a:r>
              <a:rPr lang="en-IN" sz="2000">
                <a:latin typeface="Calibri"/>
                <a:ea typeface="Calibri"/>
                <a:cs typeface="Calibri"/>
                <a:sym typeface="Calibri"/>
              </a:rPr>
              <a:t>The Cab Driver can  also Update profile, check and mark booked trips.</a:t>
            </a:r>
            <a:endParaRPr sz="2000">
              <a:latin typeface="Calibri"/>
              <a:ea typeface="Calibri"/>
              <a:cs typeface="Calibri"/>
              <a:sym typeface="Calibri"/>
            </a:endParaRPr>
          </a:p>
        </p:txBody>
      </p:sp>
      <p:pic>
        <p:nvPicPr>
          <p:cNvPr id="299" name="Google Shape;299;p28" descr="333.jpg"/>
          <p:cNvPicPr preferRelativeResize="0"/>
          <p:nvPr/>
        </p:nvPicPr>
        <p:blipFill rotWithShape="1">
          <a:blip r:embed="rId3">
            <a:alphaModFix/>
          </a:blip>
          <a:srcRect l="35833" t="25000" r="5000" b="9721"/>
          <a:stretch/>
        </p:blipFill>
        <p:spPr>
          <a:xfrm>
            <a:off x="1600200" y="3124200"/>
            <a:ext cx="6172200" cy="3581400"/>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29" descr="360_F_291522205_XkrmS421FjSGTMRdTrqFZPxDY19VxpmL.jpg"/>
          <p:cNvPicPr preferRelativeResize="0"/>
          <p:nvPr/>
        </p:nvPicPr>
        <p:blipFill rotWithShape="1">
          <a:blip r:embed="rId3">
            <a:alphaModFix/>
          </a:blip>
          <a:srcRect/>
          <a:stretch/>
        </p:blipFill>
        <p:spPr>
          <a:xfrm>
            <a:off x="533400" y="1295400"/>
            <a:ext cx="8058150" cy="3429000"/>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Aim Of The Project:</a:t>
            </a:r>
            <a:endParaRPr b="1"/>
          </a:p>
        </p:txBody>
      </p:sp>
      <p:sp>
        <p:nvSpPr>
          <p:cNvPr id="125" name="Google Shape;125;p3"/>
          <p:cNvSpPr txBox="1">
            <a:spLocks noGrp="1"/>
          </p:cNvSpPr>
          <p:nvPr>
            <p:ph type="body" idx="1"/>
          </p:nvPr>
        </p:nvSpPr>
        <p:spPr>
          <a:xfrm>
            <a:off x="457200" y="15240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To develop a Cab Booking System called MyCab using C programming language in Linux environment.</a:t>
            </a:r>
            <a:endParaRPr/>
          </a:p>
          <a:p>
            <a:pPr marL="274320" lvl="0" indent="-274320" algn="l" rtl="0">
              <a:spcBef>
                <a:spcPts val="520"/>
              </a:spcBef>
              <a:spcAft>
                <a:spcPts val="0"/>
              </a:spcAft>
              <a:buSzPts val="2470"/>
              <a:buChar char="⚫"/>
            </a:pPr>
            <a:r>
              <a:rPr lang="en-IN">
                <a:latin typeface="Calibri"/>
                <a:ea typeface="Calibri"/>
                <a:cs typeface="Calibri"/>
                <a:sym typeface="Calibri"/>
              </a:rPr>
              <a:t>Intended User :-</a:t>
            </a:r>
            <a:endParaRPr/>
          </a:p>
          <a:p>
            <a:pPr marL="457200" lvl="0" indent="-457200" algn="l" rtl="0">
              <a:spcBef>
                <a:spcPts val="440"/>
              </a:spcBef>
              <a:spcAft>
                <a:spcPts val="0"/>
              </a:spcAft>
              <a:buSzPts val="2090"/>
              <a:buNone/>
            </a:pPr>
            <a:r>
              <a:rPr lang="en-IN" sz="2200">
                <a:latin typeface="Calibri"/>
                <a:ea typeface="Calibri"/>
                <a:cs typeface="Calibri"/>
                <a:sym typeface="Calibri"/>
              </a:rPr>
              <a:t>            1) Cab Driver</a:t>
            </a:r>
            <a:endParaRPr/>
          </a:p>
          <a:p>
            <a:pPr marL="274320" lvl="0" indent="-274320" algn="l" rtl="0">
              <a:spcBef>
                <a:spcPts val="440"/>
              </a:spcBef>
              <a:spcAft>
                <a:spcPts val="0"/>
              </a:spcAft>
              <a:buSzPts val="2090"/>
              <a:buNone/>
            </a:pPr>
            <a:r>
              <a:rPr lang="en-IN" sz="2200">
                <a:latin typeface="Calibri"/>
                <a:ea typeface="Calibri"/>
                <a:cs typeface="Calibri"/>
                <a:sym typeface="Calibri"/>
              </a:rPr>
              <a:t>            2) User</a:t>
            </a:r>
            <a:endParaRPr/>
          </a:p>
          <a:p>
            <a:pPr marL="274320" lvl="0" indent="-274320" algn="l" rtl="0">
              <a:spcBef>
                <a:spcPts val="440"/>
              </a:spcBef>
              <a:spcAft>
                <a:spcPts val="0"/>
              </a:spcAft>
              <a:buSzPts val="2090"/>
              <a:buNone/>
            </a:pPr>
            <a:r>
              <a:rPr lang="en-IN" sz="2200">
                <a:latin typeface="Calibri"/>
                <a:ea typeface="Calibri"/>
                <a:cs typeface="Calibri"/>
                <a:sym typeface="Calibri"/>
              </a:rPr>
              <a:t>     Since this a general-purpose software thus any one can access it.</a:t>
            </a:r>
            <a:endParaRPr/>
          </a:p>
        </p:txBody>
      </p:sp>
      <p:pic>
        <p:nvPicPr>
          <p:cNvPr id="126" name="Google Shape;126;p3" descr="Blog-Post-Image.jpg"/>
          <p:cNvPicPr preferRelativeResize="0"/>
          <p:nvPr/>
        </p:nvPicPr>
        <p:blipFill rotWithShape="1">
          <a:blip r:embed="rId3">
            <a:alphaModFix/>
          </a:blip>
          <a:srcRect l="31667" t="1666" r="6667" b="49466"/>
          <a:stretch/>
        </p:blipFill>
        <p:spPr>
          <a:xfrm flipH="1">
            <a:off x="533400" y="3657600"/>
            <a:ext cx="8077200" cy="3200400"/>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Introduction:</a:t>
            </a:r>
            <a:endParaRPr b="1"/>
          </a:p>
        </p:txBody>
      </p:sp>
      <p:sp>
        <p:nvSpPr>
          <p:cNvPr id="132" name="Google Shape;132;p4"/>
          <p:cNvSpPr txBox="1">
            <a:spLocks noGrp="1"/>
          </p:cNvSpPr>
          <p:nvPr>
            <p:ph type="body" idx="1"/>
          </p:nvPr>
        </p:nvSpPr>
        <p:spPr>
          <a:xfrm>
            <a:off x="457200" y="175260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just" rtl="0">
              <a:spcBef>
                <a:spcPts val="0"/>
              </a:spcBef>
              <a:spcAft>
                <a:spcPts val="0"/>
              </a:spcAft>
              <a:buSzPct val="95000"/>
              <a:buChar char="⚫"/>
            </a:pPr>
            <a:r>
              <a:rPr lang="en-IN">
                <a:latin typeface="Calibri"/>
                <a:ea typeface="Calibri"/>
                <a:cs typeface="Calibri"/>
                <a:sym typeface="Calibri"/>
              </a:rPr>
              <a:t>Transport is an integral part of our social living. The modern society cannot run without transport facilities. There are many companies who give transport services to the  individual and corporate clients. </a:t>
            </a:r>
            <a:endParaRPr/>
          </a:p>
          <a:p>
            <a:pPr marL="274320" lvl="0" indent="-274320" algn="l" rtl="0">
              <a:spcBef>
                <a:spcPts val="200"/>
              </a:spcBef>
              <a:spcAft>
                <a:spcPts val="0"/>
              </a:spcAft>
              <a:buSzPct val="95000"/>
              <a:buNone/>
            </a:pPr>
            <a:endParaRPr>
              <a:latin typeface="Calibri"/>
              <a:ea typeface="Calibri"/>
              <a:cs typeface="Calibri"/>
              <a:sym typeface="Calibri"/>
            </a:endParaRPr>
          </a:p>
          <a:p>
            <a:pPr marL="274320" lvl="0" indent="-274320" algn="l" rtl="0">
              <a:spcBef>
                <a:spcPts val="200"/>
              </a:spcBef>
              <a:spcAft>
                <a:spcPts val="0"/>
              </a:spcAft>
              <a:buSzPct val="95000"/>
              <a:buChar char="⚫"/>
            </a:pPr>
            <a:r>
              <a:rPr lang="en-IN">
                <a:latin typeface="Calibri"/>
                <a:ea typeface="Calibri"/>
                <a:cs typeface="Calibri"/>
                <a:sym typeface="Calibri"/>
              </a:rPr>
              <a:t>In the current system, the client first contacts with the transport company for getting transport service but </a:t>
            </a:r>
            <a:r>
              <a:rPr lang="en-IN" b="1">
                <a:latin typeface="Calibri"/>
                <a:ea typeface="Calibri"/>
                <a:cs typeface="Calibri"/>
                <a:sym typeface="Calibri"/>
              </a:rPr>
              <a:t>MyCab</a:t>
            </a:r>
            <a:r>
              <a:rPr lang="en-IN">
                <a:latin typeface="Calibri"/>
                <a:ea typeface="Calibri"/>
                <a:cs typeface="Calibri"/>
                <a:sym typeface="Calibri"/>
              </a:rPr>
              <a:t> will solve this and a person can book a cab directly without contacting anybody.</a:t>
            </a:r>
            <a:endParaRPr/>
          </a:p>
          <a:p>
            <a:pPr marL="274320" lvl="0" indent="-274320" algn="l" rtl="0">
              <a:spcBef>
                <a:spcPts val="200"/>
              </a:spcBef>
              <a:spcAft>
                <a:spcPts val="0"/>
              </a:spcAft>
              <a:buSzPct val="95000"/>
              <a:buNone/>
            </a:pPr>
            <a:endParaRPr>
              <a:latin typeface="Calibri"/>
              <a:ea typeface="Calibri"/>
              <a:cs typeface="Calibri"/>
              <a:sym typeface="Calibri"/>
            </a:endParaRPr>
          </a:p>
          <a:p>
            <a:pPr marL="274320" lvl="0" indent="-274320" algn="l" rtl="0">
              <a:spcBef>
                <a:spcPts val="200"/>
              </a:spcBef>
              <a:spcAft>
                <a:spcPts val="0"/>
              </a:spcAft>
              <a:buSzPct val="95000"/>
              <a:buChar char="⚫"/>
            </a:pPr>
            <a:r>
              <a:rPr lang="en-IN">
                <a:latin typeface="Calibri"/>
                <a:ea typeface="Calibri"/>
                <a:cs typeface="Calibri"/>
                <a:sym typeface="Calibri"/>
              </a:rPr>
              <a:t>MyCab booking system is the online service which will automate the process of booking acab and will facilitate both the user and the driver with reduced time and efforts. </a:t>
            </a:r>
            <a:endParaRPr/>
          </a:p>
          <a:p>
            <a:pPr marL="274320" lvl="0" indent="-274320" algn="l" rtl="0">
              <a:spcBef>
                <a:spcPts val="200"/>
              </a:spcBef>
              <a:spcAft>
                <a:spcPts val="0"/>
              </a:spcAft>
              <a:buSzPct val="95000"/>
              <a:buNone/>
            </a:pPr>
            <a:endParaRPr>
              <a:latin typeface="Calibri"/>
              <a:ea typeface="Calibri"/>
              <a:cs typeface="Calibri"/>
              <a:sym typeface="Calibri"/>
            </a:endParaRPr>
          </a:p>
          <a:p>
            <a:pPr marL="274320" lvl="0" indent="-274320" algn="l" rtl="0">
              <a:spcBef>
                <a:spcPts val="200"/>
              </a:spcBef>
              <a:spcAft>
                <a:spcPts val="0"/>
              </a:spcAft>
              <a:buSzPct val="95000"/>
              <a:buChar char="⚫"/>
            </a:pPr>
            <a:r>
              <a:rPr lang="en-IN">
                <a:latin typeface="Calibri"/>
                <a:ea typeface="Calibri"/>
                <a:cs typeface="Calibri"/>
                <a:sym typeface="Calibri"/>
              </a:rPr>
              <a:t>First the company will register his information and the vehicles to the system. Then the user can book or schedule the cab on his required date and time, providing all necessary information. The fare will be calculated and user should confirm it. Then the driver will serve the client on the specific date and time. </a:t>
            </a:r>
            <a:endParaRPr>
              <a:latin typeface="Calibri"/>
              <a:ea typeface="Calibri"/>
              <a:cs typeface="Calibri"/>
              <a:sym typeface="Calibri"/>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Objectives:</a:t>
            </a:r>
            <a:endParaRPr b="1"/>
          </a:p>
        </p:txBody>
      </p:sp>
      <p:sp>
        <p:nvSpPr>
          <p:cNvPr id="138" name="Google Shape;138;p5"/>
          <p:cNvSpPr txBox="1">
            <a:spLocks noGrp="1"/>
          </p:cNvSpPr>
          <p:nvPr>
            <p:ph type="body" idx="1"/>
          </p:nvPr>
        </p:nvSpPr>
        <p:spPr>
          <a:xfrm>
            <a:off x="457200" y="137160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80"/>
              <a:buChar char="⚫"/>
            </a:pPr>
            <a:r>
              <a:rPr lang="en-IN" sz="2400">
                <a:latin typeface="Calibri"/>
                <a:ea typeface="Calibri"/>
                <a:cs typeface="Calibri"/>
                <a:sym typeface="Calibri"/>
              </a:rPr>
              <a:t>To provide a convenient and easy way for customers to book cabs.</a:t>
            </a:r>
            <a:endParaRPr/>
          </a:p>
          <a:p>
            <a:pPr marL="274320" lvl="0" indent="-274320" algn="l" rtl="0">
              <a:spcBef>
                <a:spcPts val="480"/>
              </a:spcBef>
              <a:spcAft>
                <a:spcPts val="0"/>
              </a:spcAft>
              <a:buSzPts val="2280"/>
              <a:buChar char="⚫"/>
            </a:pPr>
            <a:r>
              <a:rPr lang="en-IN" sz="2400">
                <a:latin typeface="Calibri"/>
                <a:ea typeface="Calibri"/>
                <a:cs typeface="Calibri"/>
                <a:sym typeface="Calibri"/>
              </a:rPr>
              <a:t>To allow Cab Drivers to manage their bookings and dispatch taxis efficiently.</a:t>
            </a:r>
            <a:endParaRPr/>
          </a:p>
          <a:p>
            <a:pPr marL="274320" lvl="0" indent="-274320" algn="l" rtl="0">
              <a:spcBef>
                <a:spcPts val="480"/>
              </a:spcBef>
              <a:spcAft>
                <a:spcPts val="0"/>
              </a:spcAft>
              <a:buSzPts val="2280"/>
              <a:buChar char="⚫"/>
            </a:pPr>
            <a:r>
              <a:rPr lang="en-IN" sz="2400">
                <a:latin typeface="Calibri"/>
                <a:ea typeface="Calibri"/>
                <a:cs typeface="Calibri"/>
                <a:sym typeface="Calibri"/>
              </a:rPr>
              <a:t>To provide customers to enter their desired pick-up and drop location.</a:t>
            </a:r>
            <a:endParaRPr/>
          </a:p>
        </p:txBody>
      </p:sp>
      <p:pic>
        <p:nvPicPr>
          <p:cNvPr id="139" name="Google Shape;139;p5" descr="Blog-Post-Image.jpg"/>
          <p:cNvPicPr preferRelativeResize="0"/>
          <p:nvPr/>
        </p:nvPicPr>
        <p:blipFill rotWithShape="1">
          <a:blip r:embed="rId3">
            <a:alphaModFix/>
          </a:blip>
          <a:srcRect l="31667" t="1666" r="6667" b="49466"/>
          <a:stretch/>
        </p:blipFill>
        <p:spPr>
          <a:xfrm flipH="1">
            <a:off x="533400" y="3657600"/>
            <a:ext cx="8077200" cy="3200400"/>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Software Requirements:</a:t>
            </a:r>
            <a:endParaRPr b="1"/>
          </a:p>
        </p:txBody>
      </p:sp>
      <p:sp>
        <p:nvSpPr>
          <p:cNvPr id="145" name="Google Shape;145;p6"/>
          <p:cNvSpPr txBox="1">
            <a:spLocks noGrp="1"/>
          </p:cNvSpPr>
          <p:nvPr>
            <p:ph type="body" idx="1"/>
          </p:nvPr>
        </p:nvSpPr>
        <p:spPr>
          <a:xfrm>
            <a:off x="457200" y="1524000"/>
            <a:ext cx="8229600" cy="2743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IN">
                <a:latin typeface="Calibri"/>
                <a:ea typeface="Calibri"/>
                <a:cs typeface="Calibri"/>
                <a:sym typeface="Calibri"/>
              </a:rPr>
              <a:t>This cab booking system called MyCab is designed using Draw.io and Smart Draw.</a:t>
            </a:r>
            <a:endParaRPr/>
          </a:p>
          <a:p>
            <a:pPr marL="274320" lvl="0" indent="-274320" algn="l" rtl="0">
              <a:spcBef>
                <a:spcPts val="520"/>
              </a:spcBef>
              <a:spcAft>
                <a:spcPts val="0"/>
              </a:spcAft>
              <a:buSzPts val="2470"/>
              <a:buChar char="⚫"/>
            </a:pPr>
            <a:r>
              <a:rPr lang="en-IN">
                <a:latin typeface="Calibri"/>
                <a:ea typeface="Calibri"/>
                <a:cs typeface="Calibri"/>
                <a:sym typeface="Calibri"/>
              </a:rPr>
              <a:t>This project is coded and made using the following:</a:t>
            </a:r>
            <a:endParaRPr/>
          </a:p>
          <a:p>
            <a:pPr marL="228600" lvl="0" indent="-228600" algn="l" rtl="0">
              <a:lnSpc>
                <a:spcPct val="90000"/>
              </a:lnSpc>
              <a:spcBef>
                <a:spcPts val="0"/>
              </a:spcBef>
              <a:spcAft>
                <a:spcPts val="0"/>
              </a:spcAft>
              <a:buSzPts val="2800"/>
              <a:buNone/>
            </a:pPr>
            <a:r>
              <a:rPr lang="en-IN">
                <a:latin typeface="Calibri"/>
                <a:ea typeface="Calibri"/>
                <a:cs typeface="Calibri"/>
                <a:sym typeface="Calibri"/>
              </a:rPr>
              <a:t>	     </a:t>
            </a:r>
            <a:r>
              <a:rPr lang="en-IN">
                <a:solidFill>
                  <a:srgbClr val="FF0000"/>
                </a:solidFill>
                <a:latin typeface="Calibri"/>
                <a:ea typeface="Calibri"/>
                <a:cs typeface="Calibri"/>
                <a:sym typeface="Calibri"/>
              </a:rPr>
              <a:t>Operating system: </a:t>
            </a:r>
            <a:r>
              <a:rPr lang="en-IN">
                <a:latin typeface="Calibri"/>
                <a:ea typeface="Calibri"/>
                <a:cs typeface="Calibri"/>
                <a:sym typeface="Calibri"/>
              </a:rPr>
              <a:t>Linux</a:t>
            </a:r>
            <a:endParaRPr>
              <a:solidFill>
                <a:srgbClr val="FF0000"/>
              </a:solidFill>
              <a:latin typeface="Calibri"/>
              <a:ea typeface="Calibri"/>
              <a:cs typeface="Calibri"/>
              <a:sym typeface="Calibri"/>
            </a:endParaRPr>
          </a:p>
          <a:p>
            <a:pPr marL="0" lvl="0" indent="0" algn="l" rtl="0">
              <a:lnSpc>
                <a:spcPct val="90000"/>
              </a:lnSpc>
              <a:spcBef>
                <a:spcPts val="840"/>
              </a:spcBef>
              <a:spcAft>
                <a:spcPts val="0"/>
              </a:spcAft>
              <a:buSzPts val="2800"/>
              <a:buNone/>
            </a:pPr>
            <a:r>
              <a:rPr lang="en-IN">
                <a:solidFill>
                  <a:srgbClr val="FF0000"/>
                </a:solidFill>
                <a:latin typeface="Calibri"/>
                <a:ea typeface="Calibri"/>
                <a:cs typeface="Calibri"/>
                <a:sym typeface="Calibri"/>
              </a:rPr>
              <a:t>        Software : </a:t>
            </a:r>
            <a:r>
              <a:rPr lang="en-IN">
                <a:latin typeface="Calibri"/>
                <a:ea typeface="Calibri"/>
                <a:cs typeface="Calibri"/>
                <a:sym typeface="Calibri"/>
              </a:rPr>
              <a:t>Ubuntu 20.04.5 and Cygwin 3.4.0</a:t>
            </a:r>
            <a:endParaRPr>
              <a:solidFill>
                <a:srgbClr val="FF0000"/>
              </a:solidFill>
              <a:latin typeface="Calibri"/>
              <a:ea typeface="Calibri"/>
              <a:cs typeface="Calibri"/>
              <a:sym typeface="Calibri"/>
            </a:endParaRPr>
          </a:p>
          <a:p>
            <a:pPr marL="0" lvl="0" indent="0" algn="l" rtl="0">
              <a:lnSpc>
                <a:spcPct val="90000"/>
              </a:lnSpc>
              <a:spcBef>
                <a:spcPts val="840"/>
              </a:spcBef>
              <a:spcAft>
                <a:spcPts val="0"/>
              </a:spcAft>
              <a:buSzPts val="2800"/>
              <a:buNone/>
            </a:pPr>
            <a:r>
              <a:rPr lang="en-IN">
                <a:solidFill>
                  <a:srgbClr val="FF0000"/>
                </a:solidFill>
                <a:latin typeface="Calibri"/>
                <a:ea typeface="Calibri"/>
                <a:cs typeface="Calibri"/>
                <a:sym typeface="Calibri"/>
              </a:rPr>
              <a:t>        Back-end: </a:t>
            </a:r>
            <a:r>
              <a:rPr lang="en-IN">
                <a:latin typeface="Calibri"/>
                <a:ea typeface="Calibri"/>
                <a:cs typeface="Calibri"/>
                <a:sym typeface="Calibri"/>
              </a:rPr>
              <a:t>C programming</a:t>
            </a:r>
            <a:endParaRPr/>
          </a:p>
          <a:p>
            <a:pPr marL="0" lvl="0" indent="0" algn="l" rtl="0">
              <a:lnSpc>
                <a:spcPct val="90000"/>
              </a:lnSpc>
              <a:spcBef>
                <a:spcPts val="840"/>
              </a:spcBef>
              <a:spcAft>
                <a:spcPts val="0"/>
              </a:spcAft>
              <a:buSzPts val="2800"/>
              <a:buNone/>
            </a:pPr>
            <a:endParaRPr>
              <a:latin typeface="Calibri"/>
              <a:ea typeface="Calibri"/>
              <a:cs typeface="Calibri"/>
              <a:sym typeface="Calibri"/>
            </a:endParaRPr>
          </a:p>
          <a:p>
            <a:pPr marL="274320" lvl="0" indent="-117475" algn="l" rtl="0">
              <a:spcBef>
                <a:spcPts val="520"/>
              </a:spcBef>
              <a:spcAft>
                <a:spcPts val="0"/>
              </a:spcAft>
              <a:buSzPts val="2470"/>
              <a:buNone/>
            </a:pPr>
            <a:endParaRPr>
              <a:latin typeface="Calibri"/>
              <a:ea typeface="Calibri"/>
              <a:cs typeface="Calibri"/>
              <a:sym typeface="Calibri"/>
            </a:endParaRPr>
          </a:p>
        </p:txBody>
      </p:sp>
      <p:pic>
        <p:nvPicPr>
          <p:cNvPr id="146" name="Google Shape;146;p6" descr="55555555.PNG"/>
          <p:cNvPicPr preferRelativeResize="0"/>
          <p:nvPr/>
        </p:nvPicPr>
        <p:blipFill rotWithShape="1">
          <a:blip r:embed="rId3">
            <a:alphaModFix/>
          </a:blip>
          <a:srcRect/>
          <a:stretch/>
        </p:blipFill>
        <p:spPr>
          <a:xfrm>
            <a:off x="457200" y="4038600"/>
            <a:ext cx="4324954" cy="1962424"/>
          </a:xfrm>
          <a:prstGeom prst="rect">
            <a:avLst/>
          </a:prstGeom>
          <a:noFill/>
          <a:ln>
            <a:noFill/>
          </a:ln>
        </p:spPr>
      </p:pic>
      <p:pic>
        <p:nvPicPr>
          <p:cNvPr id="147" name="Google Shape;147;p6" descr="66666.PNG"/>
          <p:cNvPicPr preferRelativeResize="0"/>
          <p:nvPr/>
        </p:nvPicPr>
        <p:blipFill rotWithShape="1">
          <a:blip r:embed="rId4">
            <a:alphaModFix/>
          </a:blip>
          <a:srcRect/>
          <a:stretch/>
        </p:blipFill>
        <p:spPr>
          <a:xfrm>
            <a:off x="2133600" y="5514745"/>
            <a:ext cx="1203494" cy="1343255"/>
          </a:xfrm>
          <a:prstGeom prst="rect">
            <a:avLst/>
          </a:prstGeom>
          <a:noFill/>
          <a:ln>
            <a:noFill/>
          </a:ln>
        </p:spPr>
      </p:pic>
      <p:pic>
        <p:nvPicPr>
          <p:cNvPr id="148" name="Google Shape;148;p6" descr="777777.png"/>
          <p:cNvPicPr preferRelativeResize="0"/>
          <p:nvPr/>
        </p:nvPicPr>
        <p:blipFill rotWithShape="1">
          <a:blip r:embed="rId5">
            <a:alphaModFix/>
          </a:blip>
          <a:srcRect t="3645" b="5218"/>
          <a:stretch/>
        </p:blipFill>
        <p:spPr>
          <a:xfrm>
            <a:off x="4724400" y="4191000"/>
            <a:ext cx="4038600" cy="1905000"/>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533400" y="3048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 Story board of MyCab</a:t>
            </a:r>
            <a:endParaRPr b="1"/>
          </a:p>
        </p:txBody>
      </p:sp>
      <p:pic>
        <p:nvPicPr>
          <p:cNvPr id="154" name="Google Shape;154;p7" descr="CBS_Storyboard_page-0001.jpg"/>
          <p:cNvPicPr preferRelativeResize="0">
            <a:picLocks noGrp="1"/>
          </p:cNvPicPr>
          <p:nvPr>
            <p:ph type="body" idx="1"/>
          </p:nvPr>
        </p:nvPicPr>
        <p:blipFill rotWithShape="1">
          <a:blip r:embed="rId3">
            <a:alphaModFix/>
          </a:blip>
          <a:srcRect/>
          <a:stretch/>
        </p:blipFill>
        <p:spPr>
          <a:xfrm>
            <a:off x="1676400" y="1447800"/>
            <a:ext cx="6172200" cy="4905184"/>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Context Diagram</a:t>
            </a:r>
            <a:endParaRPr b="1"/>
          </a:p>
        </p:txBody>
      </p:sp>
      <p:pic>
        <p:nvPicPr>
          <p:cNvPr id="160" name="Google Shape;160;p8" descr="C:\Users\PRAMA\Downloads\CBS_Context Diagram.PNG"/>
          <p:cNvPicPr preferRelativeResize="0"/>
          <p:nvPr/>
        </p:nvPicPr>
        <p:blipFill rotWithShape="1">
          <a:blip r:embed="rId3">
            <a:alphaModFix/>
          </a:blip>
          <a:srcRect/>
          <a:stretch/>
        </p:blipFill>
        <p:spPr>
          <a:xfrm>
            <a:off x="533400" y="1905000"/>
            <a:ext cx="8109544" cy="289560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457200" y="457200"/>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IN" b="1"/>
              <a:t>DFD – Level 1</a:t>
            </a:r>
            <a:endParaRPr b="1"/>
          </a:p>
        </p:txBody>
      </p:sp>
      <p:pic>
        <p:nvPicPr>
          <p:cNvPr id="166" name="Google Shape;166;p9" descr="C:\Users\PRAMA\Downloads\CBS_DFD Level-1.PNG"/>
          <p:cNvPicPr preferRelativeResize="0"/>
          <p:nvPr/>
        </p:nvPicPr>
        <p:blipFill rotWithShape="1">
          <a:blip r:embed="rId3">
            <a:alphaModFix/>
          </a:blip>
          <a:srcRect/>
          <a:stretch/>
        </p:blipFill>
        <p:spPr>
          <a:xfrm>
            <a:off x="990600" y="1752600"/>
            <a:ext cx="7137032" cy="476567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On-screen Show (4:3)</PresentationFormat>
  <Paragraphs>117</Paragraphs>
  <Slides>29</Slides>
  <Notes>29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Noto Sans Symbols</vt:lpstr>
      <vt:lpstr>Constantia</vt:lpstr>
      <vt:lpstr>Flow</vt:lpstr>
      <vt:lpstr>Flow</vt:lpstr>
      <vt:lpstr>CAB BOOKING SYSTEM -MyCab-</vt:lpstr>
      <vt:lpstr>Index:</vt:lpstr>
      <vt:lpstr>Aim Of The Project:</vt:lpstr>
      <vt:lpstr>Introduction:</vt:lpstr>
      <vt:lpstr>Objectives:</vt:lpstr>
      <vt:lpstr>Software Requirements:</vt:lpstr>
      <vt:lpstr> Story board of MyCab</vt:lpstr>
      <vt:lpstr>Context Diagram</vt:lpstr>
      <vt:lpstr>DFD – Level 1</vt:lpstr>
      <vt:lpstr>Flowchart</vt:lpstr>
      <vt:lpstr>Flowchart</vt:lpstr>
      <vt:lpstr>Flowchart</vt:lpstr>
      <vt:lpstr>IMPLEMENTATION</vt:lpstr>
      <vt:lpstr>IMPLEMENTATION - User screen</vt:lpstr>
      <vt:lpstr>IMPLEMENTATION – User Screen</vt:lpstr>
      <vt:lpstr>IMPLEMENTATION – User Screen</vt:lpstr>
      <vt:lpstr>IMPLEMENTATION – User Screen</vt:lpstr>
      <vt:lpstr>IMPLEMENTATION – User Screen</vt:lpstr>
      <vt:lpstr>IMPLEMENTATION – User Screen</vt:lpstr>
      <vt:lpstr> IMPLEMENTATION – Cab Driver</vt:lpstr>
      <vt:lpstr>IMPLEMENTATION – Cab Driver</vt:lpstr>
      <vt:lpstr>IMPLEMENTATION – Cab Driver</vt:lpstr>
      <vt:lpstr> IMPLEMENTATION – Cab Driver</vt:lpstr>
      <vt:lpstr>IMPLEMENTATION – Cab Driver</vt:lpstr>
      <vt:lpstr>Advantages : </vt:lpstr>
      <vt:lpstr> Disadvantages:</vt:lpstr>
      <vt:lpstr>FUTURE SCOPE OF THIS PROJECT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BOOKING SYSTEM -MyCab-</dc:title>
  <dc:creator>JDSahu</dc:creator>
  <cp:lastModifiedBy>Soubhik Banerjee</cp:lastModifiedBy>
  <cp:revision>1</cp:revision>
  <dcterms:created xsi:type="dcterms:W3CDTF">2006-08-16T00:00:00Z</dcterms:created>
  <dcterms:modified xsi:type="dcterms:W3CDTF">2022-12-13T03:10:19Z</dcterms:modified>
</cp:coreProperties>
</file>