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7" r:id="rId4"/>
    <p:sldId id="258" r:id="rId5"/>
    <p:sldId id="278" r:id="rId6"/>
    <p:sldId id="279" r:id="rId7"/>
    <p:sldId id="283" r:id="rId8"/>
    <p:sldId id="259" r:id="rId9"/>
    <p:sldId id="260" r:id="rId10"/>
    <p:sldId id="261" r:id="rId11"/>
    <p:sldId id="262" r:id="rId12"/>
    <p:sldId id="263" r:id="rId13"/>
    <p:sldId id="265" r:id="rId14"/>
    <p:sldId id="264" r:id="rId15"/>
    <p:sldId id="266" r:id="rId16"/>
    <p:sldId id="267" r:id="rId17"/>
    <p:sldId id="268" r:id="rId18"/>
    <p:sldId id="269" r:id="rId19"/>
    <p:sldId id="270" r:id="rId20"/>
    <p:sldId id="284" r:id="rId21"/>
    <p:sldId id="273" r:id="rId22"/>
    <p:sldId id="288" r:id="rId23"/>
    <p:sldId id="286" r:id="rId24"/>
    <p:sldId id="287" r:id="rId25"/>
    <p:sldId id="281" r:id="rId26"/>
    <p:sldId id="282" r:id="rId27"/>
    <p:sldId id="275" r:id="rId28"/>
    <p:sldId id="280"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73" d="100"/>
          <a:sy n="73" d="100"/>
        </p:scale>
        <p:origin x="-130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IN" sz="6000" dirty="0" smtClean="0">
                <a:ln/>
                <a:solidFill>
                  <a:schemeClr val="accent3"/>
                </a:solidFill>
                <a:effectLst/>
              </a:rPr>
              <a:t>CAB BOOKING SYSTEM</a:t>
            </a:r>
            <a:br>
              <a:rPr lang="en-IN" sz="6000" dirty="0" smtClean="0">
                <a:ln/>
                <a:solidFill>
                  <a:schemeClr val="accent3"/>
                </a:solidFill>
                <a:effectLst/>
              </a:rPr>
            </a:br>
            <a:r>
              <a:rPr lang="en-IN" sz="6000" dirty="0" smtClean="0">
                <a:ln/>
                <a:solidFill>
                  <a:schemeClr val="accent3"/>
                </a:solidFill>
                <a:effectLst/>
              </a:rPr>
              <a:t>-</a:t>
            </a:r>
            <a:r>
              <a:rPr lang="en-IN" sz="6000" dirty="0" err="1" smtClean="0">
                <a:ln/>
                <a:solidFill>
                  <a:schemeClr val="accent3"/>
                </a:solidFill>
                <a:effectLst/>
              </a:rPr>
              <a:t>MyCab</a:t>
            </a:r>
            <a:r>
              <a:rPr lang="en-IN" sz="6000" dirty="0" smtClean="0">
                <a:ln/>
                <a:solidFill>
                  <a:schemeClr val="accent3"/>
                </a:solidFill>
                <a:effectLst/>
              </a:rPr>
              <a:t>-</a:t>
            </a:r>
            <a:endParaRPr lang="en-IN" sz="6000" dirty="0">
              <a:ln/>
              <a:solidFill>
                <a:schemeClr val="accent3"/>
              </a:solidFill>
              <a:effectLst/>
            </a:endParaRPr>
          </a:p>
        </p:txBody>
      </p:sp>
      <p:sp>
        <p:nvSpPr>
          <p:cNvPr id="3" name="Subtitle 2"/>
          <p:cNvSpPr>
            <a:spLocks noGrp="1"/>
          </p:cNvSpPr>
          <p:nvPr>
            <p:ph type="subTitle" idx="1"/>
          </p:nvPr>
        </p:nvSpPr>
        <p:spPr>
          <a:xfrm>
            <a:off x="6477000" y="3048000"/>
            <a:ext cx="2362200" cy="2743200"/>
          </a:xfrm>
        </p:spPr>
        <p:txBody>
          <a:bodyPr>
            <a:normAutofit fontScale="62500" lnSpcReduction="20000"/>
          </a:bodyPr>
          <a:lstStyle/>
          <a:p>
            <a:pPr lvl="0" algn="l">
              <a:lnSpc>
                <a:spcPct val="90000"/>
              </a:lnSpc>
              <a:spcBef>
                <a:spcPts val="0"/>
              </a:spcBef>
              <a:buSzPts val="3800"/>
            </a:pPr>
            <a:r>
              <a:rPr lang="en-US" sz="3900" b="1" dirty="0" smtClean="0">
                <a:solidFill>
                  <a:schemeClr val="tx2">
                    <a:lumMod val="10000"/>
                  </a:schemeClr>
                </a:solidFill>
                <a:latin typeface="+mj-lt"/>
              </a:rPr>
              <a:t>Presented by: </a:t>
            </a:r>
            <a:endParaRPr lang="en-US" sz="3900" dirty="0" smtClean="0">
              <a:solidFill>
                <a:schemeClr val="tx2">
                  <a:lumMod val="10000"/>
                </a:schemeClr>
              </a:solidFill>
              <a:latin typeface="+mj-lt"/>
            </a:endParaRPr>
          </a:p>
          <a:p>
            <a:pPr marL="514350" lvl="0" indent="-514350" algn="l">
              <a:lnSpc>
                <a:spcPct val="90000"/>
              </a:lnSpc>
              <a:spcBef>
                <a:spcPts val="720"/>
              </a:spcBef>
              <a:buSzPts val="2400"/>
            </a:pPr>
            <a:r>
              <a:rPr lang="en-US" dirty="0" smtClean="0">
                <a:latin typeface="+mj-lt"/>
              </a:rPr>
              <a:t> - </a:t>
            </a:r>
            <a:r>
              <a:rPr lang="en-US" sz="2900" dirty="0" err="1" smtClean="0">
                <a:latin typeface="+mj-lt"/>
              </a:rPr>
              <a:t>Deeksha</a:t>
            </a:r>
            <a:r>
              <a:rPr lang="en-US" sz="2900" dirty="0" smtClean="0">
                <a:latin typeface="+mj-lt"/>
              </a:rPr>
              <a:t> Maurya</a:t>
            </a:r>
          </a:p>
          <a:p>
            <a:pPr marL="514350" lvl="0" indent="-514350" algn="l">
              <a:lnSpc>
                <a:spcPct val="90000"/>
              </a:lnSpc>
              <a:spcBef>
                <a:spcPts val="720"/>
              </a:spcBef>
              <a:buSzPts val="2400"/>
            </a:pPr>
            <a:r>
              <a:rPr lang="en-US" sz="2900" dirty="0" smtClean="0">
                <a:latin typeface="+mj-lt"/>
              </a:rPr>
              <a:t>- </a:t>
            </a:r>
            <a:r>
              <a:rPr lang="en-US" sz="2900" dirty="0" err="1" smtClean="0">
                <a:latin typeface="+mj-lt"/>
              </a:rPr>
              <a:t>Madhurita</a:t>
            </a:r>
            <a:r>
              <a:rPr lang="en-US" sz="2900" dirty="0" smtClean="0">
                <a:latin typeface="+mj-lt"/>
              </a:rPr>
              <a:t> Skekhawat</a:t>
            </a:r>
          </a:p>
          <a:p>
            <a:pPr marL="514350" lvl="0" indent="-514350" algn="l">
              <a:lnSpc>
                <a:spcPct val="90000"/>
              </a:lnSpc>
              <a:spcBef>
                <a:spcPts val="720"/>
              </a:spcBef>
              <a:buSzPts val="2400"/>
            </a:pPr>
            <a:r>
              <a:rPr lang="en-US" sz="2900" dirty="0" smtClean="0">
                <a:latin typeface="+mj-lt"/>
              </a:rPr>
              <a:t>- </a:t>
            </a:r>
            <a:r>
              <a:rPr lang="en-US" sz="2900" dirty="0" err="1" smtClean="0">
                <a:latin typeface="+mj-lt"/>
              </a:rPr>
              <a:t>Soubhik</a:t>
            </a:r>
            <a:r>
              <a:rPr lang="en-US" sz="2900" dirty="0" smtClean="0">
                <a:latin typeface="+mj-lt"/>
              </a:rPr>
              <a:t> banerjee </a:t>
            </a:r>
          </a:p>
          <a:p>
            <a:pPr marL="514350" lvl="0" indent="-514350" algn="l">
              <a:lnSpc>
                <a:spcPct val="90000"/>
              </a:lnSpc>
              <a:spcBef>
                <a:spcPts val="720"/>
              </a:spcBef>
              <a:buSzPts val="2400"/>
            </a:pPr>
            <a:r>
              <a:rPr lang="en-US" sz="2900" dirty="0" smtClean="0">
                <a:latin typeface="+mj-lt"/>
              </a:rPr>
              <a:t>- </a:t>
            </a:r>
            <a:r>
              <a:rPr lang="en-US" sz="2900" dirty="0" err="1" smtClean="0">
                <a:latin typeface="+mj-lt"/>
              </a:rPr>
              <a:t>Sandeep</a:t>
            </a:r>
            <a:r>
              <a:rPr lang="en-US" sz="2900" dirty="0" smtClean="0">
                <a:latin typeface="+mj-lt"/>
              </a:rPr>
              <a:t> Kumar</a:t>
            </a:r>
          </a:p>
          <a:p>
            <a:pPr marL="514350" lvl="0" indent="-514350" algn="l">
              <a:lnSpc>
                <a:spcPct val="90000"/>
              </a:lnSpc>
              <a:spcBef>
                <a:spcPts val="720"/>
              </a:spcBef>
              <a:buSzPts val="2400"/>
            </a:pPr>
            <a:r>
              <a:rPr lang="en-US" sz="2900" dirty="0" smtClean="0">
                <a:latin typeface="+mj-lt"/>
              </a:rPr>
              <a:t>- </a:t>
            </a:r>
            <a:r>
              <a:rPr lang="en-US" sz="2900" dirty="0" err="1" smtClean="0">
                <a:latin typeface="+mj-lt"/>
              </a:rPr>
              <a:t>Ankit</a:t>
            </a:r>
            <a:r>
              <a:rPr lang="en-US" sz="2900" dirty="0" smtClean="0">
                <a:latin typeface="+mj-lt"/>
              </a:rPr>
              <a:t> Kumar</a:t>
            </a:r>
          </a:p>
          <a:p>
            <a:pPr marL="514350" lvl="0" indent="-514350" algn="l">
              <a:lnSpc>
                <a:spcPct val="90000"/>
              </a:lnSpc>
              <a:spcBef>
                <a:spcPts val="720"/>
              </a:spcBef>
              <a:buSzPts val="2400"/>
            </a:pPr>
            <a:r>
              <a:rPr lang="en-US" sz="2900" dirty="0" smtClean="0">
                <a:latin typeface="+mj-lt"/>
              </a:rPr>
              <a:t>- </a:t>
            </a:r>
            <a:r>
              <a:rPr lang="en-US" sz="2900" dirty="0" err="1" smtClean="0">
                <a:latin typeface="+mj-lt"/>
              </a:rPr>
              <a:t>Prama</a:t>
            </a:r>
            <a:r>
              <a:rPr lang="en-US" sz="2900" dirty="0" smtClean="0">
                <a:latin typeface="+mj-lt"/>
              </a:rPr>
              <a:t> Sahu</a:t>
            </a:r>
          </a:p>
          <a:p>
            <a:pPr lvl="0" algn="l">
              <a:lnSpc>
                <a:spcPct val="90000"/>
              </a:lnSpc>
              <a:spcBef>
                <a:spcPts val="720"/>
              </a:spcBef>
              <a:buSzPts val="2400"/>
              <a:buFont typeface="Arial" pitchFamily="34" charset="0"/>
              <a:buChar char="•"/>
            </a:pPr>
            <a:endParaRPr lang="en-US" dirty="0" smtClean="0">
              <a:latin typeface="+mj-lt"/>
            </a:endParaRPr>
          </a:p>
          <a:p>
            <a:pPr lvl="0" algn="l">
              <a:lnSpc>
                <a:spcPct val="90000"/>
              </a:lnSpc>
              <a:spcBef>
                <a:spcPts val="540"/>
              </a:spcBef>
              <a:buSzPts val="1800"/>
            </a:pPr>
            <a:r>
              <a:rPr lang="en-US" sz="2800" b="1" dirty="0" smtClean="0">
                <a:solidFill>
                  <a:schemeClr val="bg1"/>
                </a:solidFill>
                <a:latin typeface="+mj-lt"/>
              </a:rPr>
              <a:t>Guided by</a:t>
            </a:r>
            <a:r>
              <a:rPr lang="en-US" sz="2800" dirty="0" smtClean="0">
                <a:solidFill>
                  <a:schemeClr val="bg1"/>
                </a:solidFill>
                <a:latin typeface="+mj-lt"/>
              </a:rPr>
              <a:t>: </a:t>
            </a:r>
            <a:r>
              <a:rPr lang="en-US" sz="2800" dirty="0" smtClean="0">
                <a:latin typeface="+mj-lt"/>
              </a:rPr>
              <a:t>Shailaja Patil</a:t>
            </a:r>
            <a:endParaRPr lang="en-US" dirty="0" smtClean="0">
              <a:latin typeface="+mj-lt"/>
            </a:endParaRPr>
          </a:p>
          <a:p>
            <a:endParaRPr lang="en-IN" dirty="0">
              <a:latin typeface="+mj-lt"/>
            </a:endParaRPr>
          </a:p>
        </p:txBody>
      </p:sp>
      <p:pic>
        <p:nvPicPr>
          <p:cNvPr id="5" name="Picture 4" descr="aaaaa.png"/>
          <p:cNvPicPr>
            <a:picLocks noChangeAspect="1"/>
          </p:cNvPicPr>
          <p:nvPr/>
        </p:nvPicPr>
        <p:blipFill>
          <a:blip r:embed="rId2" cstate="print"/>
          <a:srcRect t="48000"/>
          <a:stretch>
            <a:fillRect/>
          </a:stretch>
        </p:blipFill>
        <p:spPr>
          <a:xfrm>
            <a:off x="304800" y="3323336"/>
            <a:ext cx="6019800" cy="2086864"/>
          </a:xfrm>
          <a:prstGeom prst="rect">
            <a:avLst/>
          </a:prstGeom>
          <a:effectLst>
            <a:softEdge rad="63500"/>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Flowchart</a:t>
            </a:r>
            <a:endParaRPr lang="en-IN" b="1" dirty="0"/>
          </a:p>
        </p:txBody>
      </p:sp>
      <p:pic>
        <p:nvPicPr>
          <p:cNvPr id="1026" name="Picture 2" descr="C:\Users\PRAMA\Desktop\Sprint project\Design\FlowChart1.PNG"/>
          <p:cNvPicPr>
            <a:picLocks noChangeAspect="1" noChangeArrowheads="1"/>
          </p:cNvPicPr>
          <p:nvPr/>
        </p:nvPicPr>
        <p:blipFill>
          <a:blip r:embed="rId2" cstate="print"/>
          <a:srcRect/>
          <a:stretch>
            <a:fillRect/>
          </a:stretch>
        </p:blipFill>
        <p:spPr bwMode="auto">
          <a:xfrm>
            <a:off x="1600199" y="1432263"/>
            <a:ext cx="6096001" cy="5159038"/>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Flowchart</a:t>
            </a:r>
            <a:endParaRPr lang="en-IN" b="1" dirty="0"/>
          </a:p>
        </p:txBody>
      </p:sp>
      <p:pic>
        <p:nvPicPr>
          <p:cNvPr id="2050" name="Picture 2" descr="C:\Users\PRAMA\Desktop\Sprint project\Design\FlowChart2.PNG"/>
          <p:cNvPicPr>
            <a:picLocks noChangeAspect="1" noChangeArrowheads="1"/>
          </p:cNvPicPr>
          <p:nvPr/>
        </p:nvPicPr>
        <p:blipFill>
          <a:blip r:embed="rId2" cstate="print"/>
          <a:srcRect/>
          <a:stretch>
            <a:fillRect/>
          </a:stretch>
        </p:blipFill>
        <p:spPr bwMode="auto">
          <a:xfrm>
            <a:off x="609600" y="1600200"/>
            <a:ext cx="8005027" cy="45720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Flowchart</a:t>
            </a:r>
            <a:endParaRPr lang="en-IN" b="1" dirty="0"/>
          </a:p>
        </p:txBody>
      </p:sp>
      <p:pic>
        <p:nvPicPr>
          <p:cNvPr id="3074" name="Picture 2" descr="C:\Users\PRAMA\Desktop\Sprint project\Design\FlowChart3.PNG"/>
          <p:cNvPicPr>
            <a:picLocks noChangeAspect="1" noChangeArrowheads="1"/>
          </p:cNvPicPr>
          <p:nvPr/>
        </p:nvPicPr>
        <p:blipFill>
          <a:blip r:embed="rId2" cstate="print"/>
          <a:srcRect/>
          <a:stretch>
            <a:fillRect/>
          </a:stretch>
        </p:blipFill>
        <p:spPr bwMode="auto">
          <a:xfrm>
            <a:off x="685800" y="1676400"/>
            <a:ext cx="7882197" cy="4391025"/>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N" b="1" dirty="0" smtClean="0"/>
              <a:t>IMPLEMENTATION</a:t>
            </a:r>
            <a:endParaRPr lang="en-IN" b="1" dirty="0"/>
          </a:p>
        </p:txBody>
      </p:sp>
      <p:sp>
        <p:nvSpPr>
          <p:cNvPr id="3" name="Content Placeholder 2"/>
          <p:cNvSpPr>
            <a:spLocks noGrp="1"/>
          </p:cNvSpPr>
          <p:nvPr>
            <p:ph idx="1"/>
          </p:nvPr>
        </p:nvSpPr>
        <p:spPr>
          <a:xfrm>
            <a:off x="457200" y="1524000"/>
            <a:ext cx="8229600" cy="4389120"/>
          </a:xfrm>
        </p:spPr>
        <p:txBody>
          <a:bodyPr/>
          <a:lstStyle/>
          <a:p>
            <a:pPr>
              <a:buNone/>
            </a:pPr>
            <a:r>
              <a:rPr lang="en-IN" dirty="0" smtClean="0">
                <a:latin typeface="+mj-lt"/>
              </a:rPr>
              <a:t>1) </a:t>
            </a:r>
            <a:r>
              <a:rPr lang="en-IN" u="sng" dirty="0" err="1" smtClean="0">
                <a:latin typeface="+mj-lt"/>
              </a:rPr>
              <a:t>Makefile</a:t>
            </a:r>
            <a:r>
              <a:rPr lang="en-IN" dirty="0" smtClean="0">
                <a:latin typeface="+mj-lt"/>
              </a:rPr>
              <a:t> cleaning and compilation:</a:t>
            </a:r>
            <a:endParaRPr lang="en-IN" dirty="0">
              <a:latin typeface="+mj-lt"/>
            </a:endParaRPr>
          </a:p>
        </p:txBody>
      </p:sp>
      <p:pic>
        <p:nvPicPr>
          <p:cNvPr id="4" name="Picture 3" descr="WhatsApp Image 2022-12-11 at 8.18.08 PM.jpeg"/>
          <p:cNvPicPr>
            <a:picLocks noChangeAspect="1"/>
          </p:cNvPicPr>
          <p:nvPr/>
        </p:nvPicPr>
        <p:blipFill>
          <a:blip r:embed="rId2" cstate="print"/>
          <a:srcRect r="-2326" b="33739"/>
          <a:stretch>
            <a:fillRect/>
          </a:stretch>
        </p:blipFill>
        <p:spPr>
          <a:xfrm>
            <a:off x="1828800" y="2057400"/>
            <a:ext cx="5638800" cy="4390159"/>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IN" b="1" dirty="0" smtClean="0"/>
              <a:t>IMPLEMENTATION - User screen</a:t>
            </a:r>
            <a:endParaRPr lang="en-IN" dirty="0"/>
          </a:p>
        </p:txBody>
      </p:sp>
      <p:sp>
        <p:nvSpPr>
          <p:cNvPr id="3" name="Content Placeholder 2"/>
          <p:cNvSpPr>
            <a:spLocks noGrp="1"/>
          </p:cNvSpPr>
          <p:nvPr>
            <p:ph idx="1"/>
          </p:nvPr>
        </p:nvSpPr>
        <p:spPr>
          <a:xfrm>
            <a:off x="457200" y="1524000"/>
            <a:ext cx="8229600" cy="4389120"/>
          </a:xfrm>
        </p:spPr>
        <p:txBody>
          <a:bodyPr/>
          <a:lstStyle/>
          <a:p>
            <a:pPr>
              <a:buNone/>
            </a:pPr>
            <a:r>
              <a:rPr lang="en-IN" dirty="0" smtClean="0">
                <a:latin typeface="+mj-lt"/>
              </a:rPr>
              <a:t>2) After Execution the screen appears like this:</a:t>
            </a:r>
          </a:p>
          <a:p>
            <a:pPr>
              <a:buNone/>
            </a:pPr>
            <a:endParaRPr lang="en-IN" dirty="0" smtClean="0">
              <a:latin typeface="+mj-lt"/>
            </a:endParaRPr>
          </a:p>
          <a:p>
            <a:pPr>
              <a:buNone/>
            </a:pPr>
            <a:endParaRPr lang="en-IN" dirty="0" smtClean="0">
              <a:latin typeface="+mj-lt"/>
            </a:endParaRPr>
          </a:p>
          <a:p>
            <a:pPr>
              <a:buNone/>
            </a:pPr>
            <a:endParaRPr lang="en-IN" dirty="0" smtClean="0">
              <a:latin typeface="+mj-lt"/>
            </a:endParaRPr>
          </a:p>
          <a:p>
            <a:pPr>
              <a:buNone/>
            </a:pPr>
            <a:endParaRPr lang="en-IN" dirty="0" smtClean="0">
              <a:latin typeface="+mj-lt"/>
            </a:endParaRPr>
          </a:p>
          <a:p>
            <a:pPr>
              <a:buNone/>
            </a:pPr>
            <a:endParaRPr lang="en-IN" dirty="0" smtClean="0">
              <a:latin typeface="+mj-lt"/>
            </a:endParaRPr>
          </a:p>
          <a:p>
            <a:pPr>
              <a:buNone/>
            </a:pPr>
            <a:endParaRPr lang="en-IN" dirty="0" smtClean="0">
              <a:latin typeface="+mj-lt"/>
            </a:endParaRPr>
          </a:p>
          <a:p>
            <a:pPr>
              <a:buNone/>
            </a:pPr>
            <a:endParaRPr lang="en-IN" sz="2400" dirty="0" smtClean="0">
              <a:latin typeface="+mj-lt"/>
            </a:endParaRPr>
          </a:p>
          <a:p>
            <a:pPr>
              <a:buNone/>
            </a:pPr>
            <a:r>
              <a:rPr lang="en-IN" sz="2400" dirty="0" smtClean="0">
                <a:latin typeface="+mj-lt"/>
              </a:rPr>
              <a:t>         The user has to enter a Choice from above options 1 or 2.</a:t>
            </a:r>
          </a:p>
        </p:txBody>
      </p:sp>
      <p:pic>
        <p:nvPicPr>
          <p:cNvPr id="5" name="Picture 4" descr="WhatsApp Image 2022-12-11 at 5.59.42 PM.jpeg"/>
          <p:cNvPicPr>
            <a:picLocks noChangeAspect="1"/>
          </p:cNvPicPr>
          <p:nvPr/>
        </p:nvPicPr>
        <p:blipFill>
          <a:blip r:embed="rId2" cstate="print"/>
          <a:srcRect t="2222" b="66667"/>
          <a:stretch>
            <a:fillRect/>
          </a:stretch>
        </p:blipFill>
        <p:spPr>
          <a:xfrm>
            <a:off x="1676400" y="2209800"/>
            <a:ext cx="6084593" cy="2819400"/>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IN" b="1" dirty="0" smtClean="0"/>
              <a:t>IMPLEMENTATION – User Screen</a:t>
            </a:r>
            <a:endParaRPr lang="en-IN" dirty="0"/>
          </a:p>
        </p:txBody>
      </p:sp>
      <p:sp>
        <p:nvSpPr>
          <p:cNvPr id="3" name="Content Placeholder 2"/>
          <p:cNvSpPr>
            <a:spLocks noGrp="1"/>
          </p:cNvSpPr>
          <p:nvPr>
            <p:ph idx="1"/>
          </p:nvPr>
        </p:nvSpPr>
        <p:spPr>
          <a:xfrm>
            <a:off x="457200" y="1524000"/>
            <a:ext cx="8229600" cy="4389120"/>
          </a:xfrm>
        </p:spPr>
        <p:txBody>
          <a:bodyPr>
            <a:normAutofit/>
          </a:bodyPr>
          <a:lstStyle/>
          <a:p>
            <a:r>
              <a:rPr lang="en-IN" sz="2400" dirty="0" smtClean="0">
                <a:latin typeface="+mj-lt"/>
              </a:rPr>
              <a:t>When choice is Entered as 1</a:t>
            </a:r>
            <a:endParaRPr lang="en-IN" sz="2400" dirty="0">
              <a:latin typeface="+mj-lt"/>
            </a:endParaRPr>
          </a:p>
        </p:txBody>
      </p:sp>
      <p:pic>
        <p:nvPicPr>
          <p:cNvPr id="4" name="Picture 3" descr="WhatsApp Image 2022-12-11 at 5.59.42 PM.jpeg"/>
          <p:cNvPicPr>
            <a:picLocks noChangeAspect="1"/>
          </p:cNvPicPr>
          <p:nvPr/>
        </p:nvPicPr>
        <p:blipFill>
          <a:blip r:embed="rId2" cstate="print"/>
          <a:srcRect t="3333" b="25556"/>
          <a:stretch>
            <a:fillRect/>
          </a:stretch>
        </p:blipFill>
        <p:spPr>
          <a:xfrm>
            <a:off x="2057400" y="1981200"/>
            <a:ext cx="4952999" cy="4680907"/>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b="1" dirty="0" smtClean="0"/>
              <a:t>IMPLEMENTATION – User Screen</a:t>
            </a:r>
            <a:endParaRPr lang="en-IN" dirty="0"/>
          </a:p>
        </p:txBody>
      </p:sp>
      <p:sp>
        <p:nvSpPr>
          <p:cNvPr id="3" name="Content Placeholder 2"/>
          <p:cNvSpPr>
            <a:spLocks noGrp="1"/>
          </p:cNvSpPr>
          <p:nvPr>
            <p:ph idx="1"/>
          </p:nvPr>
        </p:nvSpPr>
        <p:spPr>
          <a:xfrm>
            <a:off x="457200" y="1371600"/>
            <a:ext cx="8229600" cy="4389120"/>
          </a:xfrm>
        </p:spPr>
        <p:txBody>
          <a:bodyPr/>
          <a:lstStyle/>
          <a:p>
            <a:r>
              <a:rPr lang="en-IN" sz="2000" dirty="0" smtClean="0">
                <a:latin typeface="+mj-lt"/>
              </a:rPr>
              <a:t>When choice is Entered as 2</a:t>
            </a:r>
          </a:p>
          <a:p>
            <a:endParaRPr lang="en-IN" sz="2000" dirty="0" smtClean="0">
              <a:latin typeface="+mj-lt"/>
            </a:endParaRPr>
          </a:p>
          <a:p>
            <a:endParaRPr lang="en-IN" sz="2000" dirty="0" smtClean="0">
              <a:latin typeface="+mj-lt"/>
            </a:endParaRPr>
          </a:p>
          <a:p>
            <a:endParaRPr lang="en-IN" sz="2000" dirty="0" smtClean="0">
              <a:latin typeface="+mj-lt"/>
            </a:endParaRPr>
          </a:p>
          <a:p>
            <a:endParaRPr lang="en-IN" sz="2000" dirty="0" smtClean="0">
              <a:latin typeface="+mj-lt"/>
            </a:endParaRPr>
          </a:p>
          <a:p>
            <a:endParaRPr lang="en-IN" sz="2000" dirty="0" smtClean="0">
              <a:latin typeface="+mj-lt"/>
            </a:endParaRPr>
          </a:p>
          <a:p>
            <a:r>
              <a:rPr lang="en-IN" sz="2000" dirty="0" smtClean="0">
                <a:latin typeface="+mj-lt"/>
              </a:rPr>
              <a:t>When Entered Registered username or password is wrong</a:t>
            </a:r>
          </a:p>
          <a:p>
            <a:endParaRPr lang="en-IN" dirty="0"/>
          </a:p>
        </p:txBody>
      </p:sp>
      <p:pic>
        <p:nvPicPr>
          <p:cNvPr id="4" name="Picture 3" descr="WhatsApp Image 2022-12-11 at 5.59.42 PM.jpeg"/>
          <p:cNvPicPr>
            <a:picLocks noChangeAspect="1"/>
          </p:cNvPicPr>
          <p:nvPr/>
        </p:nvPicPr>
        <p:blipFill>
          <a:blip r:embed="rId2" cstate="print"/>
          <a:srcRect t="73333"/>
          <a:stretch>
            <a:fillRect/>
          </a:stretch>
        </p:blipFill>
        <p:spPr>
          <a:xfrm>
            <a:off x="2286000" y="1828800"/>
            <a:ext cx="4495800" cy="1785605"/>
          </a:xfrm>
          <a:prstGeom prst="rect">
            <a:avLst/>
          </a:prstGeom>
        </p:spPr>
      </p:pic>
      <p:pic>
        <p:nvPicPr>
          <p:cNvPr id="5" name="Picture 4" descr="WhatsApp Image 2022-12-12 at 8.09.49 AM.jpeg"/>
          <p:cNvPicPr>
            <a:picLocks noChangeAspect="1"/>
          </p:cNvPicPr>
          <p:nvPr/>
        </p:nvPicPr>
        <p:blipFill>
          <a:blip r:embed="rId3" cstate="print"/>
          <a:srcRect t="43333" b="4444"/>
          <a:stretch>
            <a:fillRect/>
          </a:stretch>
        </p:blipFill>
        <p:spPr>
          <a:xfrm>
            <a:off x="2286000" y="3962400"/>
            <a:ext cx="4439803" cy="2667000"/>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IN" b="1" dirty="0" smtClean="0"/>
              <a:t>IMPLEMENTATION – User Screen</a:t>
            </a:r>
            <a:endParaRPr lang="en-IN" dirty="0"/>
          </a:p>
        </p:txBody>
      </p:sp>
      <p:sp>
        <p:nvSpPr>
          <p:cNvPr id="3" name="Content Placeholder 2"/>
          <p:cNvSpPr>
            <a:spLocks noGrp="1"/>
          </p:cNvSpPr>
          <p:nvPr>
            <p:ph idx="1"/>
          </p:nvPr>
        </p:nvSpPr>
        <p:spPr>
          <a:xfrm>
            <a:off x="457200" y="1524000"/>
            <a:ext cx="8229600" cy="4389120"/>
          </a:xfrm>
        </p:spPr>
        <p:txBody>
          <a:bodyPr>
            <a:normAutofit/>
          </a:bodyPr>
          <a:lstStyle/>
          <a:p>
            <a:r>
              <a:rPr lang="en-IN" sz="2400" dirty="0" smtClean="0">
                <a:latin typeface="+mj-lt"/>
              </a:rPr>
              <a:t>After Entering the User Menu</a:t>
            </a:r>
          </a:p>
          <a:p>
            <a:endParaRPr lang="en-IN" sz="2400" dirty="0" smtClean="0">
              <a:latin typeface="+mj-lt"/>
            </a:endParaRPr>
          </a:p>
          <a:p>
            <a:endParaRPr lang="en-IN" sz="2400" dirty="0" smtClean="0">
              <a:latin typeface="+mj-lt"/>
            </a:endParaRPr>
          </a:p>
          <a:p>
            <a:endParaRPr lang="en-IN" sz="2400" dirty="0" smtClean="0">
              <a:latin typeface="+mj-lt"/>
            </a:endParaRPr>
          </a:p>
          <a:p>
            <a:endParaRPr lang="en-IN" sz="2400" dirty="0" smtClean="0">
              <a:latin typeface="+mj-lt"/>
            </a:endParaRPr>
          </a:p>
        </p:txBody>
      </p:sp>
      <p:pic>
        <p:nvPicPr>
          <p:cNvPr id="4" name="Picture 3" descr="WhatsApp Image 2022-12-11 at 5.59.43 PM.jpeg"/>
          <p:cNvPicPr>
            <a:picLocks noChangeAspect="1"/>
          </p:cNvPicPr>
          <p:nvPr/>
        </p:nvPicPr>
        <p:blipFill>
          <a:blip r:embed="rId2" cstate="print"/>
          <a:srcRect b="74444"/>
          <a:stretch>
            <a:fillRect/>
          </a:stretch>
        </p:blipFill>
        <p:spPr>
          <a:xfrm>
            <a:off x="1981200" y="2438400"/>
            <a:ext cx="5337465" cy="243840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b="1" dirty="0" smtClean="0"/>
              <a:t>IMPLEMENTATION – User Screen</a:t>
            </a:r>
            <a:endParaRPr lang="en-IN" dirty="0"/>
          </a:p>
        </p:txBody>
      </p:sp>
      <p:sp>
        <p:nvSpPr>
          <p:cNvPr id="3" name="Content Placeholder 2"/>
          <p:cNvSpPr>
            <a:spLocks noGrp="1"/>
          </p:cNvSpPr>
          <p:nvPr>
            <p:ph idx="1"/>
          </p:nvPr>
        </p:nvSpPr>
        <p:spPr>
          <a:xfrm>
            <a:off x="457200" y="1524000"/>
            <a:ext cx="8229600" cy="4389120"/>
          </a:xfrm>
        </p:spPr>
        <p:txBody>
          <a:bodyPr>
            <a:normAutofit/>
          </a:bodyPr>
          <a:lstStyle/>
          <a:p>
            <a:r>
              <a:rPr lang="en-IN" sz="2400" dirty="0" smtClean="0">
                <a:latin typeface="+mj-lt"/>
              </a:rPr>
              <a:t>If choice is 1</a:t>
            </a:r>
            <a:endParaRPr lang="en-IN" sz="2400" dirty="0">
              <a:latin typeface="+mj-lt"/>
            </a:endParaRPr>
          </a:p>
        </p:txBody>
      </p:sp>
      <p:pic>
        <p:nvPicPr>
          <p:cNvPr id="4" name="Picture 3" descr="WhatsApp Image 2022-12-11 at 5.59.43 PM.jpeg"/>
          <p:cNvPicPr>
            <a:picLocks noChangeAspect="1"/>
          </p:cNvPicPr>
          <p:nvPr/>
        </p:nvPicPr>
        <p:blipFill>
          <a:blip r:embed="rId2" cstate="print"/>
          <a:srcRect t="7778" b="2222"/>
          <a:stretch>
            <a:fillRect/>
          </a:stretch>
        </p:blipFill>
        <p:spPr>
          <a:xfrm>
            <a:off x="2438400" y="1600200"/>
            <a:ext cx="4495800" cy="4992374"/>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b="1" dirty="0" smtClean="0"/>
              <a:t>IMPLEMENTATION – User Screen</a:t>
            </a:r>
            <a:endParaRPr lang="en-IN" dirty="0"/>
          </a:p>
        </p:txBody>
      </p:sp>
      <p:sp>
        <p:nvSpPr>
          <p:cNvPr id="3" name="Content Placeholder 2"/>
          <p:cNvSpPr>
            <a:spLocks noGrp="1"/>
          </p:cNvSpPr>
          <p:nvPr>
            <p:ph idx="1"/>
          </p:nvPr>
        </p:nvSpPr>
        <p:spPr>
          <a:xfrm>
            <a:off x="457200" y="1524000"/>
            <a:ext cx="8229600" cy="4389120"/>
          </a:xfrm>
        </p:spPr>
        <p:txBody>
          <a:bodyPr>
            <a:normAutofit/>
          </a:bodyPr>
          <a:lstStyle/>
          <a:p>
            <a:r>
              <a:rPr lang="en-IN" sz="2400" dirty="0" smtClean="0">
                <a:latin typeface="+mj-lt"/>
              </a:rPr>
              <a:t>If choice is 2</a:t>
            </a:r>
            <a:endParaRPr lang="en-IN" sz="2400" dirty="0">
              <a:latin typeface="+mj-lt"/>
            </a:endParaRPr>
          </a:p>
        </p:txBody>
      </p:sp>
      <p:pic>
        <p:nvPicPr>
          <p:cNvPr id="4" name="Picture 3" descr="WhatsApp Image 2022-12-11 at 5.59.43 PM.jpeg"/>
          <p:cNvPicPr>
            <a:picLocks noChangeAspect="1"/>
          </p:cNvPicPr>
          <p:nvPr/>
        </p:nvPicPr>
        <p:blipFill>
          <a:blip r:embed="rId2" cstate="print"/>
          <a:srcRect t="83333"/>
          <a:stretch>
            <a:fillRect/>
          </a:stretch>
        </p:blipFill>
        <p:spPr>
          <a:xfrm>
            <a:off x="1905000" y="2076462"/>
            <a:ext cx="5562600" cy="1657338"/>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b="1" dirty="0" smtClean="0"/>
              <a:t>Index:</a:t>
            </a:r>
            <a:endParaRPr lang="en-IN" b="1" dirty="0"/>
          </a:p>
        </p:txBody>
      </p:sp>
      <p:sp>
        <p:nvSpPr>
          <p:cNvPr id="3" name="Content Placeholder 2"/>
          <p:cNvSpPr>
            <a:spLocks noGrp="1"/>
          </p:cNvSpPr>
          <p:nvPr>
            <p:ph idx="1"/>
          </p:nvPr>
        </p:nvSpPr>
        <p:spPr>
          <a:xfrm>
            <a:off x="457200" y="1676400"/>
            <a:ext cx="8229600" cy="4389120"/>
          </a:xfrm>
        </p:spPr>
        <p:txBody>
          <a:bodyPr>
            <a:normAutofit fontScale="92500" lnSpcReduction="20000"/>
          </a:bodyPr>
          <a:lstStyle/>
          <a:p>
            <a:r>
              <a:rPr lang="en-IN" b="1" dirty="0" smtClean="0">
                <a:latin typeface="+mj-lt"/>
              </a:rPr>
              <a:t>Aim of the project</a:t>
            </a:r>
          </a:p>
          <a:p>
            <a:r>
              <a:rPr lang="en-IN" b="1" dirty="0" smtClean="0">
                <a:latin typeface="+mj-lt"/>
              </a:rPr>
              <a:t>Introduction</a:t>
            </a:r>
          </a:p>
          <a:p>
            <a:r>
              <a:rPr lang="en-IN" b="1" dirty="0" smtClean="0">
                <a:latin typeface="+mj-lt"/>
              </a:rPr>
              <a:t>Objectives</a:t>
            </a:r>
          </a:p>
          <a:p>
            <a:r>
              <a:rPr lang="en-IN" b="1" dirty="0" smtClean="0">
                <a:latin typeface="+mj-lt"/>
              </a:rPr>
              <a:t>Software Requirements</a:t>
            </a:r>
          </a:p>
          <a:p>
            <a:r>
              <a:rPr lang="en-IN" b="1" dirty="0" smtClean="0">
                <a:latin typeface="+mj-lt"/>
              </a:rPr>
              <a:t>Storyboard</a:t>
            </a:r>
          </a:p>
          <a:p>
            <a:r>
              <a:rPr lang="en-IN" b="1" dirty="0" smtClean="0">
                <a:latin typeface="+mj-lt"/>
              </a:rPr>
              <a:t>Data Flow Diagrams</a:t>
            </a:r>
          </a:p>
          <a:p>
            <a:r>
              <a:rPr lang="en-IN" b="1" dirty="0" smtClean="0">
                <a:latin typeface="+mj-lt"/>
              </a:rPr>
              <a:t>Flowchart</a:t>
            </a:r>
          </a:p>
          <a:p>
            <a:r>
              <a:rPr lang="en-IN" b="1" dirty="0" smtClean="0">
                <a:latin typeface="+mj-lt"/>
              </a:rPr>
              <a:t>Implementation</a:t>
            </a:r>
          </a:p>
          <a:p>
            <a:r>
              <a:rPr lang="en-IN" b="1" dirty="0" smtClean="0">
                <a:latin typeface="+mj-lt"/>
              </a:rPr>
              <a:t>Advantages and Disadvantages</a:t>
            </a:r>
          </a:p>
          <a:p>
            <a:r>
              <a:rPr lang="en-IN" b="1" dirty="0" smtClean="0">
                <a:latin typeface="+mj-lt"/>
              </a:rPr>
              <a:t>Future Scope Of This Project</a:t>
            </a:r>
          </a:p>
          <a:p>
            <a:r>
              <a:rPr lang="en-IN" b="1" dirty="0" smtClean="0">
                <a:latin typeface="+mj-lt"/>
              </a:rPr>
              <a:t>Conclusion</a:t>
            </a:r>
          </a:p>
          <a:p>
            <a:endParaRPr lang="en-IN" dirty="0" smtClean="0"/>
          </a:p>
          <a:p>
            <a:endParaRPr lang="en-IN" dirty="0"/>
          </a:p>
        </p:txBody>
      </p:sp>
      <p:pic>
        <p:nvPicPr>
          <p:cNvPr id="4" name="Picture 3" descr="car-detail-img3.jpg"/>
          <p:cNvPicPr>
            <a:picLocks noChangeAspect="1"/>
          </p:cNvPicPr>
          <p:nvPr/>
        </p:nvPicPr>
        <p:blipFill>
          <a:blip r:embed="rId2" cstate="print"/>
          <a:srcRect r="8885"/>
          <a:stretch>
            <a:fillRect/>
          </a:stretch>
        </p:blipFill>
        <p:spPr>
          <a:xfrm flipH="1">
            <a:off x="4724400" y="914400"/>
            <a:ext cx="4031069" cy="5257800"/>
          </a:xfrm>
          <a:prstGeom prst="rect">
            <a:avLst/>
          </a:prstGeom>
          <a:effectLst>
            <a:softEdge rad="127000"/>
          </a:effectLst>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b="1" dirty="0" smtClean="0"/>
              <a:t> IMPLEMENTATION – Cab Driver</a:t>
            </a:r>
            <a:endParaRPr lang="en-US" b="1" dirty="0"/>
          </a:p>
        </p:txBody>
      </p:sp>
      <p:sp>
        <p:nvSpPr>
          <p:cNvPr id="3" name="Content Placeholder 2"/>
          <p:cNvSpPr>
            <a:spLocks noGrp="1"/>
          </p:cNvSpPr>
          <p:nvPr>
            <p:ph idx="1"/>
          </p:nvPr>
        </p:nvSpPr>
        <p:spPr>
          <a:xfrm>
            <a:off x="457200" y="1676400"/>
            <a:ext cx="8229600" cy="4389120"/>
          </a:xfrm>
        </p:spPr>
        <p:txBody>
          <a:bodyPr/>
          <a:lstStyle/>
          <a:p>
            <a:r>
              <a:rPr lang="en-IN" dirty="0" smtClean="0">
                <a:latin typeface="+mj-lt"/>
              </a:rPr>
              <a:t>Cab Driver Screen if choice is 1, Register </a:t>
            </a:r>
            <a:r>
              <a:rPr lang="en-IN" dirty="0" err="1" smtClean="0">
                <a:latin typeface="+mj-lt"/>
              </a:rPr>
              <a:t>CabDriver</a:t>
            </a:r>
            <a:r>
              <a:rPr lang="en-IN" dirty="0" smtClean="0">
                <a:latin typeface="+mj-lt"/>
              </a:rPr>
              <a:t>.</a:t>
            </a:r>
            <a:endParaRPr lang="en-US" dirty="0">
              <a:latin typeface="+mj-lt"/>
            </a:endParaRPr>
          </a:p>
        </p:txBody>
      </p:sp>
      <p:pic>
        <p:nvPicPr>
          <p:cNvPr id="5" name="Picture 4" descr="cab driver login screen.jpeg"/>
          <p:cNvPicPr>
            <a:picLocks noChangeAspect="1"/>
          </p:cNvPicPr>
          <p:nvPr/>
        </p:nvPicPr>
        <p:blipFill>
          <a:blip r:embed="rId2" cstate="print"/>
          <a:stretch>
            <a:fillRect/>
          </a:stretch>
        </p:blipFill>
        <p:spPr>
          <a:xfrm>
            <a:off x="2057400" y="2362200"/>
            <a:ext cx="4953000" cy="4191000"/>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b="1" dirty="0" smtClean="0"/>
              <a:t>IMPLEMENTATION – Cab Driver</a:t>
            </a:r>
            <a:endParaRPr lang="en-IN" dirty="0"/>
          </a:p>
        </p:txBody>
      </p:sp>
      <p:sp>
        <p:nvSpPr>
          <p:cNvPr id="3" name="Content Placeholder 2"/>
          <p:cNvSpPr>
            <a:spLocks noGrp="1"/>
          </p:cNvSpPr>
          <p:nvPr>
            <p:ph idx="1"/>
          </p:nvPr>
        </p:nvSpPr>
        <p:spPr>
          <a:xfrm>
            <a:off x="457200" y="1752600"/>
            <a:ext cx="8229600" cy="4389120"/>
          </a:xfrm>
        </p:spPr>
        <p:txBody>
          <a:bodyPr/>
          <a:lstStyle/>
          <a:p>
            <a:r>
              <a:rPr lang="en-IN" dirty="0" smtClean="0">
                <a:latin typeface="+mj-lt"/>
              </a:rPr>
              <a:t>Cab Driver Login with registered name and password if choice is 2</a:t>
            </a:r>
          </a:p>
          <a:p>
            <a:pPr>
              <a:buNone/>
            </a:pPr>
            <a:endParaRPr lang="en-IN" dirty="0"/>
          </a:p>
        </p:txBody>
      </p:sp>
      <p:pic>
        <p:nvPicPr>
          <p:cNvPr id="4" name="Picture 3" descr="register as cab driver.jpeg"/>
          <p:cNvPicPr>
            <a:picLocks noChangeAspect="1"/>
          </p:cNvPicPr>
          <p:nvPr/>
        </p:nvPicPr>
        <p:blipFill>
          <a:blip r:embed="rId2" cstate="print"/>
          <a:stretch>
            <a:fillRect/>
          </a:stretch>
        </p:blipFill>
        <p:spPr>
          <a:xfrm>
            <a:off x="2133600" y="2743200"/>
            <a:ext cx="4572000" cy="2524126"/>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b="1" dirty="0" smtClean="0"/>
              <a:t>IMPLEMENTATION – Cab Driver</a:t>
            </a:r>
            <a:endParaRPr lang="en-IN" dirty="0"/>
          </a:p>
        </p:txBody>
      </p:sp>
      <p:sp>
        <p:nvSpPr>
          <p:cNvPr id="3" name="Content Placeholder 2"/>
          <p:cNvSpPr>
            <a:spLocks noGrp="1"/>
          </p:cNvSpPr>
          <p:nvPr>
            <p:ph idx="1"/>
          </p:nvPr>
        </p:nvSpPr>
        <p:spPr>
          <a:xfrm>
            <a:off x="457200" y="1524000"/>
            <a:ext cx="8229600" cy="4389120"/>
          </a:xfrm>
        </p:spPr>
        <p:txBody>
          <a:bodyPr/>
          <a:lstStyle/>
          <a:p>
            <a:r>
              <a:rPr lang="en-IN" dirty="0" smtClean="0">
                <a:latin typeface="+mj-lt"/>
              </a:rPr>
              <a:t>Option1: Update profile</a:t>
            </a:r>
            <a:endParaRPr lang="en-IN" dirty="0">
              <a:latin typeface="+mj-lt"/>
            </a:endParaRPr>
          </a:p>
        </p:txBody>
      </p:sp>
      <p:pic>
        <p:nvPicPr>
          <p:cNvPr id="4" name="Picture 3" descr="WhatsApp Image 2022-12-12 at 8.42.51 PM.jpeg"/>
          <p:cNvPicPr>
            <a:picLocks noChangeAspect="1"/>
          </p:cNvPicPr>
          <p:nvPr/>
        </p:nvPicPr>
        <p:blipFill>
          <a:blip r:embed="rId2" cstate="print"/>
          <a:srcRect t="22222"/>
          <a:stretch>
            <a:fillRect/>
          </a:stretch>
        </p:blipFill>
        <p:spPr>
          <a:xfrm>
            <a:off x="2286000" y="2057400"/>
            <a:ext cx="5181600" cy="4622800"/>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IN" b="1" dirty="0" smtClean="0"/>
              <a:t> IMPLEMENTATION – Cab Driver</a:t>
            </a:r>
            <a:endParaRPr lang="en-US" b="1" dirty="0"/>
          </a:p>
        </p:txBody>
      </p:sp>
      <p:sp>
        <p:nvSpPr>
          <p:cNvPr id="3" name="Content Placeholder 2"/>
          <p:cNvSpPr>
            <a:spLocks noGrp="1"/>
          </p:cNvSpPr>
          <p:nvPr>
            <p:ph idx="1"/>
          </p:nvPr>
        </p:nvSpPr>
        <p:spPr>
          <a:xfrm>
            <a:off x="457200" y="1600200"/>
            <a:ext cx="8229600" cy="4572000"/>
          </a:xfrm>
        </p:spPr>
        <p:txBody>
          <a:bodyPr>
            <a:normAutofit/>
          </a:bodyPr>
          <a:lstStyle/>
          <a:p>
            <a:r>
              <a:rPr lang="en-IN" dirty="0" smtClean="0">
                <a:latin typeface="+mj-lt"/>
              </a:rPr>
              <a:t>Driver Screen after Login</a:t>
            </a:r>
          </a:p>
          <a:p>
            <a:endParaRPr lang="en-IN" dirty="0" smtClean="0">
              <a:latin typeface="+mj-lt"/>
            </a:endParaRPr>
          </a:p>
          <a:p>
            <a:endParaRPr lang="en-IN" dirty="0" smtClean="0">
              <a:latin typeface="+mj-lt"/>
            </a:endParaRPr>
          </a:p>
          <a:p>
            <a:endParaRPr lang="en-IN" dirty="0" smtClean="0">
              <a:latin typeface="+mj-lt"/>
            </a:endParaRPr>
          </a:p>
          <a:p>
            <a:endParaRPr lang="en-IN" dirty="0" smtClean="0">
              <a:latin typeface="+mj-lt"/>
            </a:endParaRPr>
          </a:p>
          <a:p>
            <a:r>
              <a:rPr lang="en-IN" dirty="0" smtClean="0">
                <a:latin typeface="+mj-lt"/>
              </a:rPr>
              <a:t>Option 2 for Checked booked trips</a:t>
            </a:r>
            <a:endParaRPr lang="en-US" dirty="0">
              <a:latin typeface="+mj-lt"/>
            </a:endParaRPr>
          </a:p>
        </p:txBody>
      </p:sp>
      <p:pic>
        <p:nvPicPr>
          <p:cNvPr id="5" name="Picture 4" descr="after registration.jpeg"/>
          <p:cNvPicPr>
            <a:picLocks noChangeAspect="1"/>
          </p:cNvPicPr>
          <p:nvPr/>
        </p:nvPicPr>
        <p:blipFill>
          <a:blip r:embed="rId2" cstate="print"/>
          <a:srcRect b="47578"/>
          <a:stretch>
            <a:fillRect/>
          </a:stretch>
        </p:blipFill>
        <p:spPr>
          <a:xfrm>
            <a:off x="1981200" y="2133600"/>
            <a:ext cx="5181600" cy="1752600"/>
          </a:xfrm>
          <a:prstGeom prst="rect">
            <a:avLst/>
          </a:prstGeom>
        </p:spPr>
      </p:pic>
      <p:pic>
        <p:nvPicPr>
          <p:cNvPr id="6" name="Picture 5" descr="after registration.jpeg"/>
          <p:cNvPicPr>
            <a:picLocks noChangeAspect="1"/>
          </p:cNvPicPr>
          <p:nvPr/>
        </p:nvPicPr>
        <p:blipFill>
          <a:blip r:embed="rId2" cstate="print"/>
          <a:srcRect t="52422"/>
          <a:stretch>
            <a:fillRect/>
          </a:stretch>
        </p:blipFill>
        <p:spPr>
          <a:xfrm>
            <a:off x="2057400" y="4495800"/>
            <a:ext cx="5181600" cy="1590675"/>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IMPLEMENTATION – Cab Driver</a:t>
            </a:r>
            <a:endParaRPr lang="en-US" b="1" dirty="0"/>
          </a:p>
        </p:txBody>
      </p:sp>
      <p:sp>
        <p:nvSpPr>
          <p:cNvPr id="3" name="Content Placeholder 2"/>
          <p:cNvSpPr>
            <a:spLocks noGrp="1"/>
          </p:cNvSpPr>
          <p:nvPr>
            <p:ph idx="1"/>
          </p:nvPr>
        </p:nvSpPr>
        <p:spPr>
          <a:xfrm>
            <a:off x="457200" y="1676400"/>
            <a:ext cx="8229600" cy="4389120"/>
          </a:xfrm>
        </p:spPr>
        <p:txBody>
          <a:bodyPr/>
          <a:lstStyle/>
          <a:p>
            <a:r>
              <a:rPr lang="en-IN" dirty="0" smtClean="0">
                <a:latin typeface="+mj-lt"/>
              </a:rPr>
              <a:t>Driver Trip Completed if choice is 3</a:t>
            </a:r>
            <a:endParaRPr lang="en-US" dirty="0">
              <a:latin typeface="+mj-lt"/>
            </a:endParaRPr>
          </a:p>
        </p:txBody>
      </p:sp>
      <p:pic>
        <p:nvPicPr>
          <p:cNvPr id="4" name="Picture 3" descr="trip completed.jpeg"/>
          <p:cNvPicPr>
            <a:picLocks noChangeAspect="1"/>
          </p:cNvPicPr>
          <p:nvPr/>
        </p:nvPicPr>
        <p:blipFill>
          <a:blip r:embed="rId2" cstate="print"/>
          <a:stretch>
            <a:fillRect/>
          </a:stretch>
        </p:blipFill>
        <p:spPr>
          <a:xfrm>
            <a:off x="2057400" y="2209800"/>
            <a:ext cx="4629150" cy="4038600"/>
          </a:xfrm>
          <a:prstGeom prst="rect">
            <a:avLst/>
          </a:prstGeo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Advantages : </a:t>
            </a:r>
            <a:endParaRPr lang="en-IN" b="1" dirty="0"/>
          </a:p>
        </p:txBody>
      </p:sp>
      <p:sp>
        <p:nvSpPr>
          <p:cNvPr id="3" name="Content Placeholder 2"/>
          <p:cNvSpPr>
            <a:spLocks noGrp="1"/>
          </p:cNvSpPr>
          <p:nvPr>
            <p:ph idx="1"/>
          </p:nvPr>
        </p:nvSpPr>
        <p:spPr>
          <a:xfrm>
            <a:off x="457200" y="1600200"/>
            <a:ext cx="8229600" cy="3581400"/>
          </a:xfrm>
        </p:spPr>
        <p:txBody>
          <a:bodyPr>
            <a:normAutofit/>
          </a:bodyPr>
          <a:lstStyle/>
          <a:p>
            <a:r>
              <a:rPr lang="en-US" sz="2400" dirty="0" smtClean="0">
                <a:latin typeface="+mj-lt"/>
              </a:rPr>
              <a:t>Drivers do not need to drive around searching for passengers.</a:t>
            </a:r>
          </a:p>
          <a:p>
            <a:r>
              <a:rPr lang="en-US" sz="2400" dirty="0" smtClean="0">
                <a:latin typeface="+mj-lt"/>
              </a:rPr>
              <a:t>Passengers/Users can find it convenient to book cabs without waiting on the road.</a:t>
            </a:r>
          </a:p>
          <a:p>
            <a:r>
              <a:rPr lang="en-US" sz="2400" dirty="0" smtClean="0">
                <a:latin typeface="+mj-lt"/>
              </a:rPr>
              <a:t>Exact location of the passenger helps the driver to reach and pick up the passenger on time without any delay.</a:t>
            </a:r>
          </a:p>
          <a:p>
            <a:pPr>
              <a:buNone/>
            </a:pPr>
            <a:endParaRPr lang="en-US" sz="2000" dirty="0" smtClean="0">
              <a:latin typeface="+mj-lt"/>
            </a:endParaRPr>
          </a:p>
          <a:p>
            <a:endParaRPr lang="en-US" sz="2000" dirty="0" smtClean="0"/>
          </a:p>
          <a:p>
            <a:endParaRPr lang="en-US" sz="2000" dirty="0" smtClean="0"/>
          </a:p>
          <a:p>
            <a:endParaRPr lang="en-US" sz="2000" dirty="0" smtClean="0"/>
          </a:p>
          <a:p>
            <a:pPr>
              <a:buNone/>
            </a:pPr>
            <a:endParaRPr lang="en-US" sz="1900" dirty="0" smtClean="0"/>
          </a:p>
          <a:p>
            <a:endParaRPr lang="en-IN" sz="1900" dirty="0"/>
          </a:p>
        </p:txBody>
      </p:sp>
      <p:pic>
        <p:nvPicPr>
          <p:cNvPr id="4" name="Picture 3" descr="Blog-Post-Image.jpg"/>
          <p:cNvPicPr>
            <a:picLocks noChangeAspect="1"/>
          </p:cNvPicPr>
          <p:nvPr/>
        </p:nvPicPr>
        <p:blipFill>
          <a:blip r:embed="rId2" cstate="print"/>
          <a:srcRect l="31667" t="1667" r="6667" b="49466"/>
          <a:stretch>
            <a:fillRect/>
          </a:stretch>
        </p:blipFill>
        <p:spPr>
          <a:xfrm>
            <a:off x="533400" y="3657600"/>
            <a:ext cx="8077200" cy="3200400"/>
          </a:xfrm>
          <a:prstGeom prst="rect">
            <a:avLst/>
          </a:prstGeom>
          <a:effectLst>
            <a:softEdge rad="127000"/>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smtClean="0"/>
              <a:t> </a:t>
            </a:r>
            <a:r>
              <a:rPr lang="en-IN" b="1" dirty="0" smtClean="0"/>
              <a:t>Disadvantages:</a:t>
            </a:r>
            <a:endParaRPr lang="en-US" b="1" dirty="0"/>
          </a:p>
        </p:txBody>
      </p:sp>
      <p:sp>
        <p:nvSpPr>
          <p:cNvPr id="3" name="Content Placeholder 2"/>
          <p:cNvSpPr>
            <a:spLocks noGrp="1"/>
          </p:cNvSpPr>
          <p:nvPr>
            <p:ph idx="1"/>
          </p:nvPr>
        </p:nvSpPr>
        <p:spPr>
          <a:xfrm>
            <a:off x="533400" y="1600200"/>
            <a:ext cx="8229600" cy="4389120"/>
          </a:xfrm>
        </p:spPr>
        <p:txBody>
          <a:bodyPr>
            <a:normAutofit/>
          </a:bodyPr>
          <a:lstStyle/>
          <a:p>
            <a:r>
              <a:rPr lang="en-US" sz="2400" dirty="0" smtClean="0">
                <a:latin typeface="+mj-lt"/>
              </a:rPr>
              <a:t>This project has no Database Connectivity so the details are not permanently stored.</a:t>
            </a:r>
          </a:p>
          <a:p>
            <a:r>
              <a:rPr lang="en-US" sz="2400" dirty="0" smtClean="0">
                <a:latin typeface="+mj-lt"/>
              </a:rPr>
              <a:t>Its not an online project yet.</a:t>
            </a:r>
          </a:p>
          <a:p>
            <a:r>
              <a:rPr lang="en-US" sz="2400" dirty="0" smtClean="0">
                <a:latin typeface="+mj-lt"/>
              </a:rPr>
              <a:t>The is no Admin to manage and check upon the </a:t>
            </a:r>
            <a:r>
              <a:rPr lang="en-US" sz="2400" dirty="0" err="1" smtClean="0">
                <a:latin typeface="+mj-lt"/>
              </a:rPr>
              <a:t>CabDriver</a:t>
            </a:r>
            <a:r>
              <a:rPr lang="en-US" sz="2400" dirty="0" smtClean="0">
                <a:latin typeface="+mj-lt"/>
              </a:rPr>
              <a:t> and User.</a:t>
            </a:r>
          </a:p>
          <a:p>
            <a:endParaRPr lang="en-US" sz="2000" dirty="0" smtClean="0">
              <a:latin typeface="+mj-lt"/>
            </a:endParaRPr>
          </a:p>
        </p:txBody>
      </p:sp>
      <p:pic>
        <p:nvPicPr>
          <p:cNvPr id="4" name="Picture 3" descr="Blog-Post-Image.jpg"/>
          <p:cNvPicPr>
            <a:picLocks noChangeAspect="1"/>
          </p:cNvPicPr>
          <p:nvPr/>
        </p:nvPicPr>
        <p:blipFill>
          <a:blip r:embed="rId2" cstate="print"/>
          <a:srcRect l="31667" t="1667" r="6667" b="49466"/>
          <a:stretch>
            <a:fillRect/>
          </a:stretch>
        </p:blipFill>
        <p:spPr>
          <a:xfrm>
            <a:off x="533400" y="3657600"/>
            <a:ext cx="8077200" cy="3200400"/>
          </a:xfrm>
          <a:prstGeom prst="rect">
            <a:avLst/>
          </a:prstGeom>
          <a:effectLst>
            <a:softEdge rad="127000"/>
          </a:effec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b="1" dirty="0" smtClean="0"/>
              <a:t>FUTURE SCOPE OF THIS PROJECT</a:t>
            </a:r>
            <a:endParaRPr lang="en-IN" b="1" dirty="0"/>
          </a:p>
        </p:txBody>
      </p:sp>
      <p:sp>
        <p:nvSpPr>
          <p:cNvPr id="3" name="Content Placeholder 2"/>
          <p:cNvSpPr>
            <a:spLocks noGrp="1"/>
          </p:cNvSpPr>
          <p:nvPr>
            <p:ph idx="1"/>
          </p:nvPr>
        </p:nvSpPr>
        <p:spPr>
          <a:xfrm>
            <a:off x="457200" y="1371600"/>
            <a:ext cx="8229600" cy="4389120"/>
          </a:xfrm>
        </p:spPr>
        <p:txBody>
          <a:bodyPr>
            <a:normAutofit/>
          </a:bodyPr>
          <a:lstStyle/>
          <a:p>
            <a:r>
              <a:rPr lang="en-IN" sz="2000" dirty="0" smtClean="0">
                <a:latin typeface="+mj-lt"/>
              </a:rPr>
              <a:t>As this project is not a fully developed system, thus it requires a lot of developments.</a:t>
            </a:r>
          </a:p>
          <a:p>
            <a:r>
              <a:rPr lang="en-IN" sz="2000" dirty="0" smtClean="0">
                <a:latin typeface="+mj-lt"/>
              </a:rPr>
              <a:t>There is a great scope of making this project more user friendly by making it an online project .</a:t>
            </a:r>
          </a:p>
          <a:p>
            <a:r>
              <a:rPr lang="en-IN" sz="2000" dirty="0" smtClean="0">
                <a:latin typeface="+mj-lt"/>
              </a:rPr>
              <a:t>Database integration is also an essential part for making any project store data more effectively and efficiently so, this project will be connected to a DB in the future.</a:t>
            </a:r>
          </a:p>
          <a:p>
            <a:r>
              <a:rPr lang="en-IN" sz="2000" dirty="0" smtClean="0">
                <a:latin typeface="+mj-lt"/>
              </a:rPr>
              <a:t>An admin module will be added to supervise the Cabdriver and User.</a:t>
            </a:r>
            <a:endParaRPr lang="en-IN" sz="2000" dirty="0">
              <a:latin typeface="+mj-lt"/>
            </a:endParaRPr>
          </a:p>
        </p:txBody>
      </p:sp>
      <p:pic>
        <p:nvPicPr>
          <p:cNvPr id="5" name="Picture 4" descr="2222.png"/>
          <p:cNvPicPr>
            <a:picLocks noChangeAspect="1"/>
          </p:cNvPicPr>
          <p:nvPr/>
        </p:nvPicPr>
        <p:blipFill>
          <a:blip r:embed="rId2" cstate="print"/>
          <a:srcRect t="44769" b="15780"/>
          <a:stretch>
            <a:fillRect/>
          </a:stretch>
        </p:blipFill>
        <p:spPr>
          <a:xfrm>
            <a:off x="990600" y="4191000"/>
            <a:ext cx="6958584" cy="2667000"/>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b="1" dirty="0" smtClean="0"/>
              <a:t>CONCLUSION</a:t>
            </a:r>
            <a:endParaRPr lang="en-IN" b="1" dirty="0"/>
          </a:p>
        </p:txBody>
      </p:sp>
      <p:sp>
        <p:nvSpPr>
          <p:cNvPr id="3" name="Content Placeholder 2"/>
          <p:cNvSpPr>
            <a:spLocks noGrp="1"/>
          </p:cNvSpPr>
          <p:nvPr>
            <p:ph idx="1"/>
          </p:nvPr>
        </p:nvSpPr>
        <p:spPr>
          <a:xfrm>
            <a:off x="228600" y="1752600"/>
            <a:ext cx="8458200" cy="1371600"/>
          </a:xfrm>
        </p:spPr>
        <p:txBody>
          <a:bodyPr>
            <a:normAutofit/>
          </a:bodyPr>
          <a:lstStyle/>
          <a:p>
            <a:r>
              <a:rPr lang="en-IN" sz="2000" dirty="0" smtClean="0">
                <a:latin typeface="+mj-lt"/>
              </a:rPr>
              <a:t> We were able to develop a project where the passenger/customer/user is able to book a Cab ,can check the driver ,cab details and all the booking details.</a:t>
            </a:r>
          </a:p>
          <a:p>
            <a:r>
              <a:rPr lang="en-IN" sz="2000" dirty="0" smtClean="0">
                <a:latin typeface="+mj-lt"/>
              </a:rPr>
              <a:t>The Cab Driver can  also Update profile, check and mark booked trips.</a:t>
            </a:r>
            <a:endParaRPr lang="en-US" sz="2000" dirty="0" smtClean="0">
              <a:latin typeface="+mj-lt"/>
            </a:endParaRPr>
          </a:p>
        </p:txBody>
      </p:sp>
      <p:pic>
        <p:nvPicPr>
          <p:cNvPr id="4" name="Picture 3" descr="333.jpg"/>
          <p:cNvPicPr>
            <a:picLocks noChangeAspect="1"/>
          </p:cNvPicPr>
          <p:nvPr/>
        </p:nvPicPr>
        <p:blipFill>
          <a:blip r:embed="rId2" cstate="print"/>
          <a:srcRect l="35833" t="25000" r="5000" b="9722"/>
          <a:stretch>
            <a:fillRect/>
          </a:stretch>
        </p:blipFill>
        <p:spPr>
          <a:xfrm>
            <a:off x="1600200" y="3124200"/>
            <a:ext cx="6172200" cy="3581400"/>
          </a:xfrm>
          <a:prstGeom prst="rect">
            <a:avLst/>
          </a:prstGeom>
          <a:effectLst>
            <a:softEdge rad="63500"/>
          </a:effec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60_F_291522205_XkrmS421FjSGTMRdTrqFZPxDY19VxpmL.jpg"/>
          <p:cNvPicPr>
            <a:picLocks noChangeAspect="1"/>
          </p:cNvPicPr>
          <p:nvPr/>
        </p:nvPicPr>
        <p:blipFill>
          <a:blip r:embed="rId2" cstate="print"/>
          <a:stretch>
            <a:fillRect/>
          </a:stretch>
        </p:blipFill>
        <p:spPr>
          <a:xfrm>
            <a:off x="533400" y="1295400"/>
            <a:ext cx="8058150" cy="342900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b="1" dirty="0" smtClean="0"/>
              <a:t>Aim Of The Project:</a:t>
            </a:r>
            <a:endParaRPr lang="en-IN" b="1" dirty="0"/>
          </a:p>
        </p:txBody>
      </p:sp>
      <p:sp>
        <p:nvSpPr>
          <p:cNvPr id="3" name="Content Placeholder 2"/>
          <p:cNvSpPr>
            <a:spLocks noGrp="1"/>
          </p:cNvSpPr>
          <p:nvPr>
            <p:ph idx="1"/>
          </p:nvPr>
        </p:nvSpPr>
        <p:spPr>
          <a:xfrm>
            <a:off x="457200" y="1524000"/>
            <a:ext cx="8229600" cy="4389120"/>
          </a:xfrm>
        </p:spPr>
        <p:txBody>
          <a:bodyPr/>
          <a:lstStyle/>
          <a:p>
            <a:r>
              <a:rPr lang="en-IN" dirty="0" smtClean="0">
                <a:latin typeface="+mj-lt"/>
              </a:rPr>
              <a:t>To develop a Cab Booking System called </a:t>
            </a:r>
            <a:r>
              <a:rPr lang="en-IN" dirty="0" err="1" smtClean="0">
                <a:latin typeface="+mj-lt"/>
              </a:rPr>
              <a:t>MyCab</a:t>
            </a:r>
            <a:r>
              <a:rPr lang="en-IN" dirty="0" smtClean="0">
                <a:latin typeface="+mj-lt"/>
              </a:rPr>
              <a:t> using C programming language in Linux environment.</a:t>
            </a:r>
          </a:p>
          <a:p>
            <a:r>
              <a:rPr lang="en-IN" dirty="0" smtClean="0">
                <a:latin typeface="+mj-lt"/>
              </a:rPr>
              <a:t>Intended User :-</a:t>
            </a:r>
          </a:p>
          <a:p>
            <a:pPr marL="457200" indent="-457200">
              <a:buNone/>
            </a:pPr>
            <a:r>
              <a:rPr lang="en-IN" sz="2200" dirty="0" smtClean="0">
                <a:latin typeface="Calibri" pitchFamily="34" charset="0"/>
                <a:cs typeface="Calibri" pitchFamily="34" charset="0"/>
              </a:rPr>
              <a:t>            1) Cab Driver</a:t>
            </a:r>
          </a:p>
          <a:p>
            <a:pPr>
              <a:buNone/>
            </a:pPr>
            <a:r>
              <a:rPr lang="en-IN" sz="2200" dirty="0" smtClean="0">
                <a:latin typeface="Calibri" pitchFamily="34" charset="0"/>
                <a:cs typeface="Calibri" pitchFamily="34" charset="0"/>
              </a:rPr>
              <a:t>            2) User</a:t>
            </a:r>
          </a:p>
          <a:p>
            <a:pPr>
              <a:buNone/>
            </a:pPr>
            <a:r>
              <a:rPr lang="en-IN" sz="2200" dirty="0" smtClean="0">
                <a:latin typeface="Calibri" pitchFamily="34" charset="0"/>
                <a:cs typeface="Calibri" pitchFamily="34" charset="0"/>
              </a:rPr>
              <a:t>     Since this a general-purpose software thus any one can access it.</a:t>
            </a:r>
          </a:p>
        </p:txBody>
      </p:sp>
      <p:pic>
        <p:nvPicPr>
          <p:cNvPr id="4" name="Picture 3" descr="Blog-Post-Image.jpg"/>
          <p:cNvPicPr>
            <a:picLocks noChangeAspect="1"/>
          </p:cNvPicPr>
          <p:nvPr/>
        </p:nvPicPr>
        <p:blipFill>
          <a:blip r:embed="rId2" cstate="print"/>
          <a:srcRect l="31667" t="1667" r="6667" b="49466"/>
          <a:stretch>
            <a:fillRect/>
          </a:stretch>
        </p:blipFill>
        <p:spPr>
          <a:xfrm flipH="1">
            <a:off x="533400" y="3657600"/>
            <a:ext cx="8077200" cy="3200400"/>
          </a:xfrm>
          <a:prstGeom prst="rect">
            <a:avLst/>
          </a:prstGeom>
          <a:effectLst>
            <a:softEdge rad="127000"/>
          </a:effec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b="1" dirty="0" smtClean="0"/>
              <a:t>Introduction:</a:t>
            </a:r>
            <a:endParaRPr lang="en-IN" b="1" dirty="0"/>
          </a:p>
        </p:txBody>
      </p:sp>
      <p:sp>
        <p:nvSpPr>
          <p:cNvPr id="3" name="Content Placeholder 2"/>
          <p:cNvSpPr>
            <a:spLocks noGrp="1"/>
          </p:cNvSpPr>
          <p:nvPr>
            <p:ph idx="1"/>
          </p:nvPr>
        </p:nvSpPr>
        <p:spPr>
          <a:xfrm>
            <a:off x="457200" y="1752600"/>
            <a:ext cx="8229600" cy="4389120"/>
          </a:xfrm>
        </p:spPr>
        <p:txBody>
          <a:bodyPr>
            <a:normAutofit fontScale="77500" lnSpcReduction="20000"/>
          </a:bodyPr>
          <a:lstStyle/>
          <a:p>
            <a:pPr algn="just">
              <a:spcBef>
                <a:spcPts val="200"/>
              </a:spcBef>
            </a:pPr>
            <a:r>
              <a:rPr lang="en-IN" dirty="0" smtClean="0">
                <a:latin typeface="+mj-lt"/>
              </a:rPr>
              <a:t>Transport is an integral part of our social living. The modern society cannot run without transport facilities. There are many companies who give transport services to the  individual and corporate clients. </a:t>
            </a:r>
          </a:p>
          <a:p>
            <a:pPr>
              <a:spcBef>
                <a:spcPts val="200"/>
              </a:spcBef>
              <a:buNone/>
            </a:pPr>
            <a:endParaRPr lang="en-IN" dirty="0" smtClean="0">
              <a:latin typeface="+mj-lt"/>
            </a:endParaRPr>
          </a:p>
          <a:p>
            <a:pPr>
              <a:spcBef>
                <a:spcPts val="200"/>
              </a:spcBef>
            </a:pPr>
            <a:r>
              <a:rPr lang="en-IN" dirty="0" smtClean="0">
                <a:latin typeface="+mj-lt"/>
              </a:rPr>
              <a:t>In the current system, the client first contacts with the transport company for getting transport service but </a:t>
            </a:r>
            <a:r>
              <a:rPr lang="en-IN" b="1" dirty="0" err="1" smtClean="0">
                <a:latin typeface="+mj-lt"/>
              </a:rPr>
              <a:t>MyCab</a:t>
            </a:r>
            <a:r>
              <a:rPr lang="en-IN" dirty="0" smtClean="0">
                <a:latin typeface="+mj-lt"/>
              </a:rPr>
              <a:t> will solve this and a person can book a cab directly without contacting anybody.</a:t>
            </a:r>
          </a:p>
          <a:p>
            <a:pPr>
              <a:spcBef>
                <a:spcPts val="200"/>
              </a:spcBef>
              <a:buNone/>
            </a:pPr>
            <a:endParaRPr lang="en-IN" dirty="0" smtClean="0">
              <a:latin typeface="+mj-lt"/>
            </a:endParaRPr>
          </a:p>
          <a:p>
            <a:pPr>
              <a:spcBef>
                <a:spcPts val="200"/>
              </a:spcBef>
            </a:pPr>
            <a:r>
              <a:rPr lang="en-IN" dirty="0" err="1" smtClean="0">
                <a:latin typeface="+mj-lt"/>
              </a:rPr>
              <a:t>MyCab</a:t>
            </a:r>
            <a:r>
              <a:rPr lang="en-IN" dirty="0" smtClean="0">
                <a:latin typeface="+mj-lt"/>
              </a:rPr>
              <a:t> booking system is the online service which will automate the process of booking </a:t>
            </a:r>
            <a:r>
              <a:rPr lang="en-IN" dirty="0" err="1" smtClean="0">
                <a:latin typeface="+mj-lt"/>
              </a:rPr>
              <a:t>acab</a:t>
            </a:r>
            <a:r>
              <a:rPr lang="en-IN" dirty="0" smtClean="0">
                <a:latin typeface="+mj-lt"/>
              </a:rPr>
              <a:t> and will facilitate both the user and the driver with reduced time and efforts. </a:t>
            </a:r>
          </a:p>
          <a:p>
            <a:pPr>
              <a:spcBef>
                <a:spcPts val="200"/>
              </a:spcBef>
              <a:buNone/>
            </a:pPr>
            <a:endParaRPr lang="en-IN" dirty="0" smtClean="0">
              <a:latin typeface="+mj-lt"/>
            </a:endParaRPr>
          </a:p>
          <a:p>
            <a:pPr>
              <a:spcBef>
                <a:spcPts val="200"/>
              </a:spcBef>
            </a:pPr>
            <a:r>
              <a:rPr lang="en-IN" dirty="0" smtClean="0">
                <a:latin typeface="+mj-lt"/>
              </a:rPr>
              <a:t>First the company will register his information and the vehicles to the system. Then the user can book or schedule the cab on his required date and time, providing all necessary information. The fare will be calculated and user should confirm it. Then the driver will serve the client on the specific date and time. </a:t>
            </a:r>
            <a:endParaRPr lang="en-IN" dirty="0">
              <a:latin typeface="+mj-lt"/>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N" b="1" dirty="0" smtClean="0"/>
              <a:t>Objectives:</a:t>
            </a:r>
            <a:endParaRPr lang="en-IN" b="1" dirty="0"/>
          </a:p>
        </p:txBody>
      </p:sp>
      <p:sp>
        <p:nvSpPr>
          <p:cNvPr id="3" name="Content Placeholder 2"/>
          <p:cNvSpPr>
            <a:spLocks noGrp="1"/>
          </p:cNvSpPr>
          <p:nvPr>
            <p:ph idx="1"/>
          </p:nvPr>
        </p:nvSpPr>
        <p:spPr>
          <a:xfrm>
            <a:off x="457200" y="1371600"/>
            <a:ext cx="8229600" cy="4389120"/>
          </a:xfrm>
        </p:spPr>
        <p:txBody>
          <a:bodyPr>
            <a:normAutofit/>
          </a:bodyPr>
          <a:lstStyle/>
          <a:p>
            <a:r>
              <a:rPr lang="en-IN" sz="2400" dirty="0" smtClean="0">
                <a:latin typeface="+mj-lt"/>
              </a:rPr>
              <a:t>To provide a convenient and easy way for customers to book cabs.</a:t>
            </a:r>
          </a:p>
          <a:p>
            <a:r>
              <a:rPr lang="en-IN" sz="2400" dirty="0" smtClean="0">
                <a:latin typeface="+mj-lt"/>
              </a:rPr>
              <a:t>To allow Cab Drivers to manage their bookings and dispatch taxis efficiently.</a:t>
            </a:r>
          </a:p>
          <a:p>
            <a:r>
              <a:rPr lang="en-IN" sz="2400" dirty="0" smtClean="0">
                <a:latin typeface="+mj-lt"/>
              </a:rPr>
              <a:t>To provide customers to enter their desired pick-up and drop location.</a:t>
            </a:r>
          </a:p>
        </p:txBody>
      </p:sp>
      <p:pic>
        <p:nvPicPr>
          <p:cNvPr id="4" name="Picture 3" descr="Blog-Post-Image.jpg"/>
          <p:cNvPicPr>
            <a:picLocks noChangeAspect="1"/>
          </p:cNvPicPr>
          <p:nvPr/>
        </p:nvPicPr>
        <p:blipFill>
          <a:blip r:embed="rId2" cstate="print"/>
          <a:srcRect l="31667" t="1667" r="6667" b="49466"/>
          <a:stretch>
            <a:fillRect/>
          </a:stretch>
        </p:blipFill>
        <p:spPr>
          <a:xfrm flipH="1">
            <a:off x="533400" y="3657600"/>
            <a:ext cx="8077200" cy="3200400"/>
          </a:xfrm>
          <a:prstGeom prst="rect">
            <a:avLst/>
          </a:prstGeom>
          <a:effectLst>
            <a:softEdge rad="127000"/>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b="1" dirty="0" smtClean="0"/>
              <a:t>Software Requirements:</a:t>
            </a:r>
            <a:endParaRPr lang="en-IN" b="1" dirty="0"/>
          </a:p>
        </p:txBody>
      </p:sp>
      <p:sp>
        <p:nvSpPr>
          <p:cNvPr id="3" name="Content Placeholder 2"/>
          <p:cNvSpPr>
            <a:spLocks noGrp="1"/>
          </p:cNvSpPr>
          <p:nvPr>
            <p:ph idx="1"/>
          </p:nvPr>
        </p:nvSpPr>
        <p:spPr>
          <a:xfrm>
            <a:off x="457200" y="1524000"/>
            <a:ext cx="8229600" cy="2743200"/>
          </a:xfrm>
        </p:spPr>
        <p:txBody>
          <a:bodyPr/>
          <a:lstStyle/>
          <a:p>
            <a:r>
              <a:rPr lang="en-IN" dirty="0" smtClean="0">
                <a:latin typeface="+mj-lt"/>
              </a:rPr>
              <a:t>This cab booking system called </a:t>
            </a:r>
            <a:r>
              <a:rPr lang="en-IN" dirty="0" err="1" smtClean="0">
                <a:latin typeface="+mj-lt"/>
              </a:rPr>
              <a:t>MyCab</a:t>
            </a:r>
            <a:r>
              <a:rPr lang="en-IN" dirty="0" smtClean="0">
                <a:latin typeface="+mj-lt"/>
              </a:rPr>
              <a:t> is designed using Draw.io and Smart Draw.</a:t>
            </a:r>
          </a:p>
          <a:p>
            <a:r>
              <a:rPr lang="en-IN" dirty="0" smtClean="0">
                <a:latin typeface="+mj-lt"/>
              </a:rPr>
              <a:t>This project is coded and made using the following:</a:t>
            </a:r>
          </a:p>
          <a:p>
            <a:pPr marL="228600" lvl="0" indent="-228600">
              <a:lnSpc>
                <a:spcPct val="90000"/>
              </a:lnSpc>
              <a:spcBef>
                <a:spcPts val="0"/>
              </a:spcBef>
              <a:buSzPts val="2800"/>
              <a:buNone/>
            </a:pPr>
            <a:r>
              <a:rPr lang="en-IN" dirty="0" smtClean="0">
                <a:latin typeface="+mj-lt"/>
              </a:rPr>
              <a:t>	     </a:t>
            </a:r>
            <a:r>
              <a:rPr lang="en-IN" dirty="0" smtClean="0">
                <a:solidFill>
                  <a:srgbClr val="FF0000"/>
                </a:solidFill>
                <a:latin typeface="+mj-lt"/>
              </a:rPr>
              <a:t>Operating system: </a:t>
            </a:r>
            <a:r>
              <a:rPr lang="en-IN" dirty="0" smtClean="0">
                <a:latin typeface="+mj-lt"/>
              </a:rPr>
              <a:t>Linux</a:t>
            </a:r>
            <a:endParaRPr lang="en-IN" dirty="0" smtClean="0">
              <a:solidFill>
                <a:srgbClr val="FF0000"/>
              </a:solidFill>
              <a:latin typeface="+mj-lt"/>
            </a:endParaRPr>
          </a:p>
          <a:p>
            <a:pPr marL="0" lvl="0" indent="0">
              <a:lnSpc>
                <a:spcPct val="90000"/>
              </a:lnSpc>
              <a:spcBef>
                <a:spcPts val="840"/>
              </a:spcBef>
              <a:buSzPts val="2800"/>
              <a:buNone/>
            </a:pPr>
            <a:r>
              <a:rPr lang="en-IN" dirty="0" smtClean="0">
                <a:solidFill>
                  <a:srgbClr val="FF0000"/>
                </a:solidFill>
                <a:latin typeface="+mj-lt"/>
              </a:rPr>
              <a:t>        Software : </a:t>
            </a:r>
            <a:r>
              <a:rPr lang="en-IN" dirty="0" err="1" smtClean="0">
                <a:latin typeface="+mj-lt"/>
              </a:rPr>
              <a:t>Ubuntu</a:t>
            </a:r>
            <a:r>
              <a:rPr lang="en-IN" dirty="0" smtClean="0">
                <a:latin typeface="+mj-lt"/>
              </a:rPr>
              <a:t> 20.04.5 and </a:t>
            </a:r>
            <a:r>
              <a:rPr lang="en-IN" dirty="0" err="1" smtClean="0">
                <a:latin typeface="+mj-lt"/>
              </a:rPr>
              <a:t>Cygwin</a:t>
            </a:r>
            <a:r>
              <a:rPr lang="en-IN" dirty="0" smtClean="0">
                <a:latin typeface="+mj-lt"/>
              </a:rPr>
              <a:t> 3.4.0</a:t>
            </a:r>
            <a:endParaRPr lang="en-IN" dirty="0" smtClean="0">
              <a:solidFill>
                <a:srgbClr val="FF0000"/>
              </a:solidFill>
              <a:latin typeface="+mj-lt"/>
            </a:endParaRPr>
          </a:p>
          <a:p>
            <a:pPr marL="0" lvl="0" indent="0">
              <a:lnSpc>
                <a:spcPct val="90000"/>
              </a:lnSpc>
              <a:spcBef>
                <a:spcPts val="840"/>
              </a:spcBef>
              <a:buSzPts val="2800"/>
              <a:buNone/>
            </a:pPr>
            <a:r>
              <a:rPr lang="en-IN" dirty="0" smtClean="0">
                <a:solidFill>
                  <a:srgbClr val="FF0000"/>
                </a:solidFill>
                <a:latin typeface="+mj-lt"/>
              </a:rPr>
              <a:t>        Back-end: </a:t>
            </a:r>
            <a:r>
              <a:rPr lang="en-IN" dirty="0" smtClean="0">
                <a:latin typeface="+mj-lt"/>
              </a:rPr>
              <a:t>C programming</a:t>
            </a:r>
          </a:p>
          <a:p>
            <a:pPr marL="0" lvl="0" indent="0">
              <a:lnSpc>
                <a:spcPct val="90000"/>
              </a:lnSpc>
              <a:spcBef>
                <a:spcPts val="840"/>
              </a:spcBef>
              <a:buSzPts val="2800"/>
              <a:buNone/>
            </a:pPr>
            <a:endParaRPr lang="en-IN" dirty="0" smtClean="0">
              <a:latin typeface="+mj-lt"/>
            </a:endParaRPr>
          </a:p>
          <a:p>
            <a:endParaRPr lang="en-IN" dirty="0">
              <a:latin typeface="+mj-lt"/>
            </a:endParaRPr>
          </a:p>
        </p:txBody>
      </p:sp>
      <p:pic>
        <p:nvPicPr>
          <p:cNvPr id="4" name="Picture 3" descr="55555555.PNG"/>
          <p:cNvPicPr>
            <a:picLocks noChangeAspect="1"/>
          </p:cNvPicPr>
          <p:nvPr/>
        </p:nvPicPr>
        <p:blipFill>
          <a:blip r:embed="rId2" cstate="print"/>
          <a:stretch>
            <a:fillRect/>
          </a:stretch>
        </p:blipFill>
        <p:spPr>
          <a:xfrm>
            <a:off x="457200" y="4038600"/>
            <a:ext cx="4324954" cy="1962424"/>
          </a:xfrm>
          <a:prstGeom prst="rect">
            <a:avLst/>
          </a:prstGeom>
        </p:spPr>
      </p:pic>
      <p:pic>
        <p:nvPicPr>
          <p:cNvPr id="5" name="Picture 4" descr="66666.PNG"/>
          <p:cNvPicPr>
            <a:picLocks noChangeAspect="1"/>
          </p:cNvPicPr>
          <p:nvPr/>
        </p:nvPicPr>
        <p:blipFill>
          <a:blip r:embed="rId3" cstate="print"/>
          <a:stretch>
            <a:fillRect/>
          </a:stretch>
        </p:blipFill>
        <p:spPr>
          <a:xfrm>
            <a:off x="2133600" y="5514745"/>
            <a:ext cx="1203494" cy="1343255"/>
          </a:xfrm>
          <a:prstGeom prst="rect">
            <a:avLst/>
          </a:prstGeom>
        </p:spPr>
      </p:pic>
      <p:pic>
        <p:nvPicPr>
          <p:cNvPr id="6" name="Picture 5" descr="777777.png"/>
          <p:cNvPicPr>
            <a:picLocks noChangeAspect="1"/>
          </p:cNvPicPr>
          <p:nvPr/>
        </p:nvPicPr>
        <p:blipFill>
          <a:blip r:embed="rId4" cstate="print"/>
          <a:srcRect t="3645" b="5219"/>
          <a:stretch>
            <a:fillRect/>
          </a:stretch>
        </p:blipFill>
        <p:spPr>
          <a:xfrm>
            <a:off x="4724400" y="4191000"/>
            <a:ext cx="4038600" cy="1905000"/>
          </a:xfrm>
          <a:prstGeom prst="rect">
            <a:avLst/>
          </a:prstGeom>
          <a:effectLst>
            <a:softEdge rad="63500"/>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IN" b="1" dirty="0" smtClean="0"/>
              <a:t> Story board of </a:t>
            </a:r>
            <a:r>
              <a:rPr lang="en-IN" b="1" dirty="0" err="1" smtClean="0"/>
              <a:t>MyCab</a:t>
            </a:r>
            <a:endParaRPr lang="en-US" b="1" dirty="0"/>
          </a:p>
        </p:txBody>
      </p:sp>
      <p:pic>
        <p:nvPicPr>
          <p:cNvPr id="4" name="Content Placeholder 3" descr="CBS_Storyboard_page-0001.jpg"/>
          <p:cNvPicPr>
            <a:picLocks noGrp="1" noChangeAspect="1"/>
          </p:cNvPicPr>
          <p:nvPr>
            <p:ph idx="1"/>
          </p:nvPr>
        </p:nvPicPr>
        <p:blipFill>
          <a:blip r:embed="rId2" cstate="print"/>
          <a:stretch>
            <a:fillRect/>
          </a:stretch>
        </p:blipFill>
        <p:spPr>
          <a:xfrm>
            <a:off x="1676400" y="1447800"/>
            <a:ext cx="6172200" cy="4905184"/>
          </a:xfr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Context Diagram</a:t>
            </a:r>
            <a:endParaRPr lang="en-IN" b="1" dirty="0"/>
          </a:p>
        </p:txBody>
      </p:sp>
      <p:pic>
        <p:nvPicPr>
          <p:cNvPr id="4098" name="Picture 2" descr="C:\Users\PRAMA\Downloads\CBS_Context Diagram.PNG"/>
          <p:cNvPicPr>
            <a:picLocks noChangeAspect="1" noChangeArrowheads="1"/>
          </p:cNvPicPr>
          <p:nvPr/>
        </p:nvPicPr>
        <p:blipFill>
          <a:blip r:embed="rId2" cstate="print"/>
          <a:srcRect/>
          <a:stretch>
            <a:fillRect/>
          </a:stretch>
        </p:blipFill>
        <p:spPr bwMode="auto">
          <a:xfrm>
            <a:off x="533400" y="1905000"/>
            <a:ext cx="8109544"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DFD – Level 1</a:t>
            </a:r>
            <a:endParaRPr lang="en-IN" b="1" dirty="0"/>
          </a:p>
        </p:txBody>
      </p:sp>
      <p:pic>
        <p:nvPicPr>
          <p:cNvPr id="5122" name="Picture 2" descr="C:\Users\PRAMA\Downloads\CBS_DFD Level-1.PNG"/>
          <p:cNvPicPr>
            <a:picLocks noChangeAspect="1" noChangeArrowheads="1"/>
          </p:cNvPicPr>
          <p:nvPr/>
        </p:nvPicPr>
        <p:blipFill>
          <a:blip r:embed="rId2" cstate="print"/>
          <a:srcRect/>
          <a:stretch>
            <a:fillRect/>
          </a:stretch>
        </p:blipFill>
        <p:spPr bwMode="auto">
          <a:xfrm>
            <a:off x="990600" y="1752600"/>
            <a:ext cx="7137032" cy="4765675"/>
          </a:xfrm>
          <a:prstGeom prst="rect">
            <a:avLst/>
          </a:prstGeom>
          <a:noFill/>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896</TotalTime>
  <Words>716</Words>
  <Application>Microsoft Office PowerPoint</Application>
  <PresentationFormat>On-screen Show (4:3)</PresentationFormat>
  <Paragraphs>117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CAB BOOKING SYSTEM -MyCab-</vt:lpstr>
      <vt:lpstr>Index:</vt:lpstr>
      <vt:lpstr>Aim Of The Project:</vt:lpstr>
      <vt:lpstr>Introduction:</vt:lpstr>
      <vt:lpstr>Objectives:</vt:lpstr>
      <vt:lpstr>Software Requirements:</vt:lpstr>
      <vt:lpstr> Story board of MyCab</vt:lpstr>
      <vt:lpstr>Context Diagram</vt:lpstr>
      <vt:lpstr>DFD – Level 1</vt:lpstr>
      <vt:lpstr>Flowchart</vt:lpstr>
      <vt:lpstr>Flowchart</vt:lpstr>
      <vt:lpstr>Flowchart</vt:lpstr>
      <vt:lpstr>IMPLEMENTATION</vt:lpstr>
      <vt:lpstr>IMPLEMENTATION - User screen</vt:lpstr>
      <vt:lpstr>IMPLEMENTATION – User Screen</vt:lpstr>
      <vt:lpstr>IMPLEMENTATION – User Screen</vt:lpstr>
      <vt:lpstr>IMPLEMENTATION – User Screen</vt:lpstr>
      <vt:lpstr>IMPLEMENTATION – User Screen</vt:lpstr>
      <vt:lpstr>IMPLEMENTATION – User Screen</vt:lpstr>
      <vt:lpstr> IMPLEMENTATION – Cab Driver</vt:lpstr>
      <vt:lpstr>IMPLEMENTATION – Cab Driver</vt:lpstr>
      <vt:lpstr>IMPLEMENTATION – Cab Driver</vt:lpstr>
      <vt:lpstr> IMPLEMENTATION – Cab Driver</vt:lpstr>
      <vt:lpstr>IMPLEMENTATION – Cab Driver</vt:lpstr>
      <vt:lpstr>Advantages : </vt:lpstr>
      <vt:lpstr> Disadvantages:</vt:lpstr>
      <vt:lpstr>FUTURE SCOPE OF THIS PROJECT</vt:lpstr>
      <vt:lpstr>CONCLUSION</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BOOKING SYSTEM-MyCab</dc:title>
  <dc:creator>JDSahu</dc:creator>
  <cp:lastModifiedBy>PRAMA</cp:lastModifiedBy>
  <cp:revision>103</cp:revision>
  <dcterms:created xsi:type="dcterms:W3CDTF">2006-08-16T00:00:00Z</dcterms:created>
  <dcterms:modified xsi:type="dcterms:W3CDTF">2022-12-12T15:29:08Z</dcterms:modified>
</cp:coreProperties>
</file>