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6858000" cy="9144000"/>
  <p:embeddedFontLst>
    <p:embeddedFont>
      <p:font typeface="Constanti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0" roundtripDataSignature="AMtx7mgflRWKVXyc3qV+EA5EE4ugkAky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onstantia-bold.fntdata"/><Relationship Id="rId14" Type="http://schemas.openxmlformats.org/officeDocument/2006/relationships/slide" Target="slides/slide8.xml"/><Relationship Id="rId36" Type="http://schemas.openxmlformats.org/officeDocument/2006/relationships/font" Target="fonts/Constantia-regular.fntdata"/><Relationship Id="rId17" Type="http://schemas.openxmlformats.org/officeDocument/2006/relationships/slide" Target="slides/slide11.xml"/><Relationship Id="rId39" Type="http://schemas.openxmlformats.org/officeDocument/2006/relationships/font" Target="fonts/Constantia-boldItalic.fntdata"/><Relationship Id="rId16" Type="http://schemas.openxmlformats.org/officeDocument/2006/relationships/slide" Target="slides/slide10.xml"/><Relationship Id="rId38" Type="http://schemas.openxmlformats.org/officeDocument/2006/relationships/font" Target="fonts/Constantia-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16" name="Shape 16"/>
        <p:cNvGrpSpPr/>
        <p:nvPr/>
      </p:nvGrpSpPr>
      <p:grpSpPr>
        <a:xfrm>
          <a:off x="0" y="0"/>
          <a:ext cx="0" cy="0"/>
          <a:chOff x="0" y="0"/>
          <a:chExt cx="0" cy="0"/>
        </a:xfrm>
      </p:grpSpPr>
      <p:sp>
        <p:nvSpPr>
          <p:cNvPr id="17" name="Google Shape;17;p33"/>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3"/>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9" name="Google Shape;19;p3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3" name="Shape 83"/>
        <p:cNvGrpSpPr/>
        <p:nvPr/>
      </p:nvGrpSpPr>
      <p:grpSpPr>
        <a:xfrm>
          <a:off x="0" y="0"/>
          <a:ext cx="0" cy="0"/>
          <a:chOff x="0" y="0"/>
          <a:chExt cx="0" cy="0"/>
        </a:xfrm>
      </p:grpSpPr>
      <p:sp>
        <p:nvSpPr>
          <p:cNvPr id="84" name="Google Shape;84;p41"/>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5" name="Google Shape;85;p41"/>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6" name="Google Shape;86;p41"/>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41"/>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4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1"/>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91" name="Google Shape;91;p41"/>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92" name="Google Shape;92;p41"/>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3" name="Google Shape;93;p41"/>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4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42"/>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7" name="Google Shape;97;p4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43"/>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43"/>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4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3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3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39" name="Shape 39"/>
        <p:cNvGrpSpPr/>
        <p:nvPr/>
      </p:nvGrpSpPr>
      <p:grpSpPr>
        <a:xfrm>
          <a:off x="0" y="0"/>
          <a:ext cx="0" cy="0"/>
          <a:chOff x="0" y="0"/>
          <a:chExt cx="0" cy="0"/>
        </a:xfrm>
      </p:grpSpPr>
      <p:sp>
        <p:nvSpPr>
          <p:cNvPr id="40" name="Google Shape;40;p32"/>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2"/>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2" name="Google Shape;42;p3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5" name="Shape 45"/>
        <p:cNvGrpSpPr/>
        <p:nvPr/>
      </p:nvGrpSpPr>
      <p:grpSpPr>
        <a:xfrm>
          <a:off x="0" y="0"/>
          <a:ext cx="0" cy="0"/>
          <a:chOff x="0" y="0"/>
          <a:chExt cx="0" cy="0"/>
        </a:xfrm>
      </p:grpSpPr>
      <p:sp>
        <p:nvSpPr>
          <p:cNvPr id="46" name="Google Shape;46;p35"/>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5"/>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3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3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6"/>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4" name="Google Shape;54;p36"/>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 name="Google Shape;55;p3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3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7"/>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37"/>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 name="Google Shape;62;p37"/>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37"/>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3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38"/>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3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40"/>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0"/>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40"/>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4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5" name="Shape 5"/>
        <p:cNvGrpSpPr/>
        <p:nvPr/>
      </p:nvGrpSpPr>
      <p:grpSpPr>
        <a:xfrm>
          <a:off x="0" y="0"/>
          <a:ext cx="0" cy="0"/>
          <a:chOff x="0" y="0"/>
          <a:chExt cx="0" cy="0"/>
        </a:xfrm>
      </p:grpSpPr>
      <p:sp>
        <p:nvSpPr>
          <p:cNvPr id="6" name="Google Shape;6;p31"/>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7" name="Google Shape;7;p31"/>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8" name="Google Shape;8;p3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3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0" name="Google Shape;10;p3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1" name="Google Shape;11;p3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2" name="Google Shape;12;p3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grpSp>
        <p:nvGrpSpPr>
          <p:cNvPr id="13" name="Google Shape;13;p31"/>
          <p:cNvGrpSpPr/>
          <p:nvPr/>
        </p:nvGrpSpPr>
        <p:grpSpPr>
          <a:xfrm>
            <a:off x="-29294" y="-16113"/>
            <a:ext cx="9198255" cy="1086266"/>
            <a:chOff x="-29322" y="-1971"/>
            <a:chExt cx="9198255" cy="1086266"/>
          </a:xfrm>
        </p:grpSpPr>
        <p:sp>
          <p:nvSpPr>
            <p:cNvPr id="14" name="Google Shape;14;p3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5" name="Google Shape;15;p3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22" name="Shape 22"/>
        <p:cNvGrpSpPr/>
        <p:nvPr/>
      </p:nvGrpSpPr>
      <p:grpSpPr>
        <a:xfrm>
          <a:off x="0" y="0"/>
          <a:ext cx="0" cy="0"/>
          <a:chOff x="0" y="0"/>
          <a:chExt cx="0" cy="0"/>
        </a:xfrm>
      </p:grpSpPr>
      <p:sp>
        <p:nvSpPr>
          <p:cNvPr id="23" name="Google Shape;23;p30"/>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4" name="Google Shape;24;p30"/>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5" name="Google Shape;25;p3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7" name="Google Shape;27;p3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8" name="Google Shape;28;p3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9" name="Google Shape;29;p3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grpSp>
        <p:nvGrpSpPr>
          <p:cNvPr id="30" name="Google Shape;30;p30"/>
          <p:cNvGrpSpPr/>
          <p:nvPr/>
        </p:nvGrpSpPr>
        <p:grpSpPr>
          <a:xfrm>
            <a:off x="-29294" y="-16113"/>
            <a:ext cx="9198255" cy="1086266"/>
            <a:chOff x="-29322" y="-1971"/>
            <a:chExt cx="9198255" cy="1086266"/>
          </a:xfrm>
        </p:grpSpPr>
        <p:sp>
          <p:nvSpPr>
            <p:cNvPr id="31" name="Google Shape;31;p30"/>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2" name="Google Shape;32;p30"/>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jp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p>
            <a:pPr indent="0" lvl="0" marL="0" rtl="0" algn="ctr">
              <a:spcBef>
                <a:spcPts val="0"/>
              </a:spcBef>
              <a:spcAft>
                <a:spcPts val="0"/>
              </a:spcAft>
              <a:buClr>
                <a:schemeClr val="accent3"/>
              </a:buClr>
              <a:buSzPts val="6000"/>
              <a:buFont typeface="Calibri"/>
              <a:buNone/>
            </a:pPr>
            <a:r>
              <a:rPr lang="en-IN" sz="6000">
                <a:solidFill>
                  <a:schemeClr val="accent3"/>
                </a:solidFill>
              </a:rPr>
              <a:t>CAB BOOKING SYSTEM</a:t>
            </a:r>
            <a:br>
              <a:rPr lang="en-IN" sz="6000">
                <a:solidFill>
                  <a:schemeClr val="accent3"/>
                </a:solidFill>
              </a:rPr>
            </a:br>
            <a:r>
              <a:rPr lang="en-IN" sz="6000">
                <a:solidFill>
                  <a:schemeClr val="accent3"/>
                </a:solidFill>
              </a:rPr>
              <a:t>-MyCab-</a:t>
            </a:r>
            <a:endParaRPr sz="6000">
              <a:solidFill>
                <a:schemeClr val="accent3"/>
              </a:solidFill>
            </a:endParaRPr>
          </a:p>
        </p:txBody>
      </p:sp>
      <p:sp>
        <p:nvSpPr>
          <p:cNvPr id="111" name="Google Shape;111;p1"/>
          <p:cNvSpPr txBox="1"/>
          <p:nvPr>
            <p:ph idx="1" type="subTitle"/>
          </p:nvPr>
        </p:nvSpPr>
        <p:spPr>
          <a:xfrm>
            <a:off x="6477000" y="3048000"/>
            <a:ext cx="2362200" cy="2743200"/>
          </a:xfrm>
          <a:prstGeom prst="rect">
            <a:avLst/>
          </a:prstGeom>
          <a:noFill/>
          <a:ln>
            <a:noFill/>
          </a:ln>
        </p:spPr>
        <p:txBody>
          <a:bodyPr anchorCtr="0" anchor="t" bIns="45700" lIns="0" spcFirstLastPara="1" rIns="18275" wrap="square" tIns="45700">
            <a:normAutofit fontScale="55000" lnSpcReduction="20000"/>
          </a:bodyPr>
          <a:lstStyle/>
          <a:p>
            <a:pPr indent="0" lvl="0" marL="0" rtl="0" algn="l">
              <a:lnSpc>
                <a:spcPct val="90000"/>
              </a:lnSpc>
              <a:spcBef>
                <a:spcPts val="0"/>
              </a:spcBef>
              <a:spcAft>
                <a:spcPts val="0"/>
              </a:spcAft>
              <a:buSzPct val="155897"/>
              <a:buNone/>
            </a:pPr>
            <a:r>
              <a:rPr b="1" lang="en-IN" sz="3900">
                <a:solidFill>
                  <a:srgbClr val="062328"/>
                </a:solidFill>
                <a:latin typeface="Calibri"/>
                <a:ea typeface="Calibri"/>
                <a:cs typeface="Calibri"/>
                <a:sym typeface="Calibri"/>
              </a:rPr>
              <a:t>Presented by: </a:t>
            </a:r>
            <a:endParaRPr sz="3900">
              <a:solidFill>
                <a:srgbClr val="062328"/>
              </a:solidFill>
              <a:latin typeface="Calibri"/>
              <a:ea typeface="Calibri"/>
              <a:cs typeface="Calibri"/>
              <a:sym typeface="Calibri"/>
            </a:endParaRPr>
          </a:p>
          <a:p>
            <a:pPr indent="-514350" lvl="0" marL="514350" rtl="0" algn="l">
              <a:lnSpc>
                <a:spcPct val="90000"/>
              </a:lnSpc>
              <a:spcBef>
                <a:spcPts val="720"/>
              </a:spcBef>
              <a:spcAft>
                <a:spcPts val="0"/>
              </a:spcAft>
              <a:buSzPct val="147692"/>
              <a:buNone/>
            </a:pPr>
            <a:r>
              <a:rPr lang="en-IN">
                <a:latin typeface="Calibri"/>
                <a:ea typeface="Calibri"/>
                <a:cs typeface="Calibri"/>
                <a:sym typeface="Calibri"/>
              </a:rPr>
              <a:t> - </a:t>
            </a:r>
            <a:r>
              <a:rPr lang="en-IN" sz="2900">
                <a:latin typeface="Calibri"/>
                <a:ea typeface="Calibri"/>
                <a:cs typeface="Calibri"/>
                <a:sym typeface="Calibri"/>
              </a:rPr>
              <a:t>Deeksha Maurya</a:t>
            </a:r>
            <a:endParaRPr/>
          </a:p>
          <a:p>
            <a:pPr indent="-514350" lvl="0" marL="514350" rtl="0" algn="l">
              <a:lnSpc>
                <a:spcPct val="90000"/>
              </a:lnSpc>
              <a:spcBef>
                <a:spcPts val="720"/>
              </a:spcBef>
              <a:spcAft>
                <a:spcPts val="0"/>
              </a:spcAft>
              <a:buSzPct val="132413"/>
              <a:buNone/>
            </a:pPr>
            <a:r>
              <a:rPr lang="en-IN" sz="2900">
                <a:latin typeface="Calibri"/>
                <a:ea typeface="Calibri"/>
                <a:cs typeface="Calibri"/>
                <a:sym typeface="Calibri"/>
              </a:rPr>
              <a:t>- Madhurita Skekhawat</a:t>
            </a:r>
            <a:endParaRPr/>
          </a:p>
          <a:p>
            <a:pPr indent="-514350" lvl="0" marL="514350" rtl="0" algn="l">
              <a:lnSpc>
                <a:spcPct val="90000"/>
              </a:lnSpc>
              <a:spcBef>
                <a:spcPts val="720"/>
              </a:spcBef>
              <a:spcAft>
                <a:spcPts val="0"/>
              </a:spcAft>
              <a:buSzPct val="132413"/>
              <a:buNone/>
            </a:pPr>
            <a:r>
              <a:rPr lang="en-IN" sz="2900">
                <a:latin typeface="Calibri"/>
                <a:ea typeface="Calibri"/>
                <a:cs typeface="Calibri"/>
                <a:sym typeface="Calibri"/>
              </a:rPr>
              <a:t>- Soubhik Banerjee </a:t>
            </a:r>
            <a:endParaRPr/>
          </a:p>
          <a:p>
            <a:pPr indent="-514350" lvl="0" marL="514350" rtl="0" algn="l">
              <a:lnSpc>
                <a:spcPct val="90000"/>
              </a:lnSpc>
              <a:spcBef>
                <a:spcPts val="720"/>
              </a:spcBef>
              <a:spcAft>
                <a:spcPts val="0"/>
              </a:spcAft>
              <a:buSzPct val="132413"/>
              <a:buNone/>
            </a:pPr>
            <a:r>
              <a:rPr lang="en-IN" sz="2900">
                <a:latin typeface="Calibri"/>
                <a:ea typeface="Calibri"/>
                <a:cs typeface="Calibri"/>
                <a:sym typeface="Calibri"/>
              </a:rPr>
              <a:t>- Sandeep Kumar</a:t>
            </a:r>
            <a:endParaRPr/>
          </a:p>
          <a:p>
            <a:pPr indent="-514350" lvl="0" marL="514350" rtl="0" algn="l">
              <a:lnSpc>
                <a:spcPct val="90000"/>
              </a:lnSpc>
              <a:spcBef>
                <a:spcPts val="720"/>
              </a:spcBef>
              <a:spcAft>
                <a:spcPts val="0"/>
              </a:spcAft>
              <a:buSzPct val="132413"/>
              <a:buNone/>
            </a:pPr>
            <a:r>
              <a:rPr lang="en-IN" sz="2900">
                <a:latin typeface="Calibri"/>
                <a:ea typeface="Calibri"/>
                <a:cs typeface="Calibri"/>
                <a:sym typeface="Calibri"/>
              </a:rPr>
              <a:t>- Ankit Kumar</a:t>
            </a:r>
            <a:endParaRPr/>
          </a:p>
          <a:p>
            <a:pPr indent="-514350" lvl="0" marL="514350" rtl="0" algn="l">
              <a:lnSpc>
                <a:spcPct val="90000"/>
              </a:lnSpc>
              <a:spcBef>
                <a:spcPts val="720"/>
              </a:spcBef>
              <a:spcAft>
                <a:spcPts val="0"/>
              </a:spcAft>
              <a:buSzPct val="132413"/>
              <a:buNone/>
            </a:pPr>
            <a:r>
              <a:rPr lang="en-IN" sz="2900">
                <a:latin typeface="Calibri"/>
                <a:ea typeface="Calibri"/>
                <a:cs typeface="Calibri"/>
                <a:sym typeface="Calibri"/>
              </a:rPr>
              <a:t>- Prama Sahu</a:t>
            </a:r>
            <a:endParaRPr/>
          </a:p>
          <a:p>
            <a:pPr indent="0" lvl="0" marL="0" rtl="0" algn="l">
              <a:lnSpc>
                <a:spcPct val="90000"/>
              </a:lnSpc>
              <a:spcBef>
                <a:spcPts val="720"/>
              </a:spcBef>
              <a:spcAft>
                <a:spcPts val="0"/>
              </a:spcAft>
              <a:buSzPct val="147692"/>
              <a:buFont typeface="Arial"/>
              <a:buNone/>
            </a:pPr>
            <a:r>
              <a:t/>
            </a:r>
            <a:endParaRPr>
              <a:latin typeface="Calibri"/>
              <a:ea typeface="Calibri"/>
              <a:cs typeface="Calibri"/>
              <a:sym typeface="Calibri"/>
            </a:endParaRPr>
          </a:p>
          <a:p>
            <a:pPr indent="0" lvl="0" marL="0" rtl="0" algn="l">
              <a:lnSpc>
                <a:spcPct val="90000"/>
              </a:lnSpc>
              <a:spcBef>
                <a:spcPts val="540"/>
              </a:spcBef>
              <a:spcAft>
                <a:spcPts val="0"/>
              </a:spcAft>
              <a:buSzPct val="102857"/>
              <a:buNone/>
            </a:pPr>
            <a:r>
              <a:rPr b="1" lang="en-IN" sz="2800">
                <a:solidFill>
                  <a:schemeClr val="dk1"/>
                </a:solidFill>
                <a:latin typeface="Calibri"/>
                <a:ea typeface="Calibri"/>
                <a:cs typeface="Calibri"/>
                <a:sym typeface="Calibri"/>
              </a:rPr>
              <a:t>Guided by</a:t>
            </a:r>
            <a:r>
              <a:rPr lang="en-IN" sz="2800">
                <a:solidFill>
                  <a:schemeClr val="dk1"/>
                </a:solidFill>
                <a:latin typeface="Calibri"/>
                <a:ea typeface="Calibri"/>
                <a:cs typeface="Calibri"/>
                <a:sym typeface="Calibri"/>
              </a:rPr>
              <a:t>: </a:t>
            </a:r>
            <a:r>
              <a:rPr lang="en-IN" sz="2800">
                <a:latin typeface="Calibri"/>
                <a:ea typeface="Calibri"/>
                <a:cs typeface="Calibri"/>
                <a:sym typeface="Calibri"/>
              </a:rPr>
              <a:t>Shailaja Patil</a:t>
            </a:r>
            <a:endParaRPr>
              <a:latin typeface="Calibri"/>
              <a:ea typeface="Calibri"/>
              <a:cs typeface="Calibri"/>
              <a:sym typeface="Calibri"/>
            </a:endParaRPr>
          </a:p>
          <a:p>
            <a:pPr indent="0" lvl="0" marL="0" marR="45720" rtl="0" algn="r">
              <a:spcBef>
                <a:spcPts val="325"/>
              </a:spcBef>
              <a:spcAft>
                <a:spcPts val="0"/>
              </a:spcAft>
              <a:buSzPct val="95000"/>
              <a:buNone/>
            </a:pPr>
            <a:r>
              <a:t/>
            </a:r>
            <a:endParaRPr>
              <a:latin typeface="Calibri"/>
              <a:ea typeface="Calibri"/>
              <a:cs typeface="Calibri"/>
              <a:sym typeface="Calibri"/>
            </a:endParaRPr>
          </a:p>
        </p:txBody>
      </p:sp>
      <p:pic>
        <p:nvPicPr>
          <p:cNvPr descr="aaaaa.png" id="112" name="Google Shape;112;p1"/>
          <p:cNvPicPr preferRelativeResize="0"/>
          <p:nvPr/>
        </p:nvPicPr>
        <p:blipFill rotWithShape="1">
          <a:blip r:embed="rId3">
            <a:alphaModFix/>
          </a:blip>
          <a:srcRect b="0" l="0" r="0" t="48000"/>
          <a:stretch/>
        </p:blipFill>
        <p:spPr>
          <a:xfrm>
            <a:off x="304800" y="3323336"/>
            <a:ext cx="6019800" cy="2086864"/>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ph type="title"/>
          </p:nvPr>
        </p:nvSpPr>
        <p:spPr>
          <a:xfrm>
            <a:off x="457200" y="4572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IN"/>
              <a:t>Flowchart</a:t>
            </a:r>
            <a:endParaRPr b="1"/>
          </a:p>
        </p:txBody>
      </p:sp>
      <p:pic>
        <p:nvPicPr>
          <p:cNvPr descr="C:\Users\PRAMA\Desktop\Sprint project\Design\FlowChart1.PNG" id="172" name="Google Shape;172;p10"/>
          <p:cNvPicPr preferRelativeResize="0"/>
          <p:nvPr/>
        </p:nvPicPr>
        <p:blipFill rotWithShape="1">
          <a:blip r:embed="rId3">
            <a:alphaModFix/>
          </a:blip>
          <a:srcRect b="0" l="0" r="0" t="0"/>
          <a:stretch/>
        </p:blipFill>
        <p:spPr>
          <a:xfrm>
            <a:off x="1600199" y="1432263"/>
            <a:ext cx="6096001" cy="5159038"/>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1"/>
          <p:cNvSpPr txBox="1"/>
          <p:nvPr>
            <p:ph type="title"/>
          </p:nvPr>
        </p:nvSpPr>
        <p:spPr>
          <a:xfrm>
            <a:off x="457200" y="4572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IN"/>
              <a:t>Flowchart</a:t>
            </a:r>
            <a:endParaRPr b="1"/>
          </a:p>
        </p:txBody>
      </p:sp>
      <p:pic>
        <p:nvPicPr>
          <p:cNvPr descr="C:\Users\PRAMA\Desktop\Sprint project\Design\FlowChart2.PNG" id="178" name="Google Shape;178;p11"/>
          <p:cNvPicPr preferRelativeResize="0"/>
          <p:nvPr/>
        </p:nvPicPr>
        <p:blipFill rotWithShape="1">
          <a:blip r:embed="rId3">
            <a:alphaModFix/>
          </a:blip>
          <a:srcRect b="0" l="0" r="0" t="0"/>
          <a:stretch/>
        </p:blipFill>
        <p:spPr>
          <a:xfrm>
            <a:off x="609600" y="1600200"/>
            <a:ext cx="8005027" cy="4572000"/>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457200" y="4572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IN"/>
              <a:t>Flowchart</a:t>
            </a:r>
            <a:endParaRPr b="1"/>
          </a:p>
        </p:txBody>
      </p:sp>
      <p:pic>
        <p:nvPicPr>
          <p:cNvPr descr="C:\Users\PRAMA\Desktop\Sprint project\Design\FlowChart3.PNG" id="184" name="Google Shape;184;p12"/>
          <p:cNvPicPr preferRelativeResize="0"/>
          <p:nvPr/>
        </p:nvPicPr>
        <p:blipFill rotWithShape="1">
          <a:blip r:embed="rId3">
            <a:alphaModFix/>
          </a:blip>
          <a:srcRect b="0" l="0" r="0" t="0"/>
          <a:stretch/>
        </p:blipFill>
        <p:spPr>
          <a:xfrm>
            <a:off x="685800" y="1676400"/>
            <a:ext cx="7882197" cy="4391025"/>
          </a:xfrm>
          <a:prstGeom prst="rect">
            <a:avLst/>
          </a:prstGeom>
          <a:noFill/>
          <a:ln>
            <a:noFill/>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title"/>
          </p:nvPr>
        </p:nvSpPr>
        <p:spPr>
          <a:xfrm>
            <a:off x="457200" y="3048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IN"/>
              <a:t>IMPLEMENTATION</a:t>
            </a:r>
            <a:endParaRPr b="1"/>
          </a:p>
        </p:txBody>
      </p:sp>
      <p:sp>
        <p:nvSpPr>
          <p:cNvPr id="190" name="Google Shape;190;p13"/>
          <p:cNvSpPr txBox="1"/>
          <p:nvPr>
            <p:ph idx="1" type="body"/>
          </p:nvPr>
        </p:nvSpPr>
        <p:spPr>
          <a:xfrm>
            <a:off x="457200" y="152400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None/>
            </a:pPr>
            <a:r>
              <a:rPr lang="en-IN">
                <a:latin typeface="Calibri"/>
                <a:ea typeface="Calibri"/>
                <a:cs typeface="Calibri"/>
                <a:sym typeface="Calibri"/>
              </a:rPr>
              <a:t>1) </a:t>
            </a:r>
            <a:r>
              <a:rPr lang="en-IN" u="sng">
                <a:latin typeface="Calibri"/>
                <a:ea typeface="Calibri"/>
                <a:cs typeface="Calibri"/>
                <a:sym typeface="Calibri"/>
              </a:rPr>
              <a:t>Makefile</a:t>
            </a:r>
            <a:r>
              <a:rPr lang="en-IN">
                <a:latin typeface="Calibri"/>
                <a:ea typeface="Calibri"/>
                <a:cs typeface="Calibri"/>
                <a:sym typeface="Calibri"/>
              </a:rPr>
              <a:t> cleaning and compilation:</a:t>
            </a:r>
            <a:endParaRPr>
              <a:latin typeface="Calibri"/>
              <a:ea typeface="Calibri"/>
              <a:cs typeface="Calibri"/>
              <a:sym typeface="Calibri"/>
            </a:endParaRPr>
          </a:p>
        </p:txBody>
      </p:sp>
      <p:pic>
        <p:nvPicPr>
          <p:cNvPr descr="WhatsApp Image 2022-12-11 at 8.18.08 PM.jpeg" id="191" name="Google Shape;191;p13"/>
          <p:cNvPicPr preferRelativeResize="0"/>
          <p:nvPr/>
        </p:nvPicPr>
        <p:blipFill rotWithShape="1">
          <a:blip r:embed="rId3">
            <a:alphaModFix/>
          </a:blip>
          <a:srcRect b="33738" l="0" r="-2325" t="0"/>
          <a:stretch/>
        </p:blipFill>
        <p:spPr>
          <a:xfrm>
            <a:off x="1828800" y="2057400"/>
            <a:ext cx="5638800" cy="4390159"/>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type="title"/>
          </p:nvPr>
        </p:nvSpPr>
        <p:spPr>
          <a:xfrm>
            <a:off x="457200" y="381000"/>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b="1" lang="en-IN"/>
              <a:t>IMPLEMENTATION - User screen</a:t>
            </a:r>
            <a:endParaRPr/>
          </a:p>
        </p:txBody>
      </p:sp>
      <p:sp>
        <p:nvSpPr>
          <p:cNvPr id="197" name="Google Shape;197;p14"/>
          <p:cNvSpPr txBox="1"/>
          <p:nvPr>
            <p:ph idx="1" type="body"/>
          </p:nvPr>
        </p:nvSpPr>
        <p:spPr>
          <a:xfrm>
            <a:off x="457200" y="152400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None/>
            </a:pPr>
            <a:r>
              <a:rPr lang="en-IN">
                <a:latin typeface="Calibri"/>
                <a:ea typeface="Calibri"/>
                <a:cs typeface="Calibri"/>
                <a:sym typeface="Calibri"/>
              </a:rPr>
              <a:t>2) After Execution the screen appears like this:</a:t>
            </a:r>
            <a:endParaRPr/>
          </a:p>
          <a:p>
            <a:pPr indent="-274320" lvl="0" marL="274320" rtl="0" algn="l">
              <a:spcBef>
                <a:spcPts val="520"/>
              </a:spcBef>
              <a:spcAft>
                <a:spcPts val="0"/>
              </a:spcAft>
              <a:buSzPts val="2470"/>
              <a:buNone/>
            </a:pPr>
            <a:r>
              <a:t/>
            </a:r>
            <a:endParaRPr>
              <a:latin typeface="Calibri"/>
              <a:ea typeface="Calibri"/>
              <a:cs typeface="Calibri"/>
              <a:sym typeface="Calibri"/>
            </a:endParaRPr>
          </a:p>
          <a:p>
            <a:pPr indent="-274320" lvl="0" marL="274320" rtl="0" algn="l">
              <a:spcBef>
                <a:spcPts val="520"/>
              </a:spcBef>
              <a:spcAft>
                <a:spcPts val="0"/>
              </a:spcAft>
              <a:buSzPts val="2470"/>
              <a:buNone/>
            </a:pPr>
            <a:r>
              <a:t/>
            </a:r>
            <a:endParaRPr>
              <a:latin typeface="Calibri"/>
              <a:ea typeface="Calibri"/>
              <a:cs typeface="Calibri"/>
              <a:sym typeface="Calibri"/>
            </a:endParaRPr>
          </a:p>
          <a:p>
            <a:pPr indent="-274320" lvl="0" marL="274320" rtl="0" algn="l">
              <a:spcBef>
                <a:spcPts val="520"/>
              </a:spcBef>
              <a:spcAft>
                <a:spcPts val="0"/>
              </a:spcAft>
              <a:buSzPts val="2470"/>
              <a:buNone/>
            </a:pPr>
            <a:r>
              <a:t/>
            </a:r>
            <a:endParaRPr>
              <a:latin typeface="Calibri"/>
              <a:ea typeface="Calibri"/>
              <a:cs typeface="Calibri"/>
              <a:sym typeface="Calibri"/>
            </a:endParaRPr>
          </a:p>
          <a:p>
            <a:pPr indent="-274320" lvl="0" marL="274320" rtl="0" algn="l">
              <a:spcBef>
                <a:spcPts val="520"/>
              </a:spcBef>
              <a:spcAft>
                <a:spcPts val="0"/>
              </a:spcAft>
              <a:buSzPts val="2470"/>
              <a:buNone/>
            </a:pPr>
            <a:r>
              <a:t/>
            </a:r>
            <a:endParaRPr>
              <a:latin typeface="Calibri"/>
              <a:ea typeface="Calibri"/>
              <a:cs typeface="Calibri"/>
              <a:sym typeface="Calibri"/>
            </a:endParaRPr>
          </a:p>
          <a:p>
            <a:pPr indent="-274320" lvl="0" marL="274320" rtl="0" algn="l">
              <a:spcBef>
                <a:spcPts val="520"/>
              </a:spcBef>
              <a:spcAft>
                <a:spcPts val="0"/>
              </a:spcAft>
              <a:buSzPts val="2470"/>
              <a:buNone/>
            </a:pPr>
            <a:r>
              <a:t/>
            </a:r>
            <a:endParaRPr>
              <a:latin typeface="Calibri"/>
              <a:ea typeface="Calibri"/>
              <a:cs typeface="Calibri"/>
              <a:sym typeface="Calibri"/>
            </a:endParaRPr>
          </a:p>
          <a:p>
            <a:pPr indent="-274320" lvl="0" marL="274320" rtl="0" algn="l">
              <a:spcBef>
                <a:spcPts val="520"/>
              </a:spcBef>
              <a:spcAft>
                <a:spcPts val="0"/>
              </a:spcAft>
              <a:buSzPts val="2470"/>
              <a:buNone/>
            </a:pPr>
            <a:r>
              <a:t/>
            </a:r>
            <a:endParaRPr>
              <a:latin typeface="Calibri"/>
              <a:ea typeface="Calibri"/>
              <a:cs typeface="Calibri"/>
              <a:sym typeface="Calibri"/>
            </a:endParaRPr>
          </a:p>
          <a:p>
            <a:pPr indent="-274320" lvl="0" marL="274320" rtl="0" algn="l">
              <a:spcBef>
                <a:spcPts val="480"/>
              </a:spcBef>
              <a:spcAft>
                <a:spcPts val="0"/>
              </a:spcAft>
              <a:buSzPts val="2280"/>
              <a:buNone/>
            </a:pPr>
            <a:r>
              <a:t/>
            </a:r>
            <a:endParaRPr sz="2400">
              <a:latin typeface="Calibri"/>
              <a:ea typeface="Calibri"/>
              <a:cs typeface="Calibri"/>
              <a:sym typeface="Calibri"/>
            </a:endParaRPr>
          </a:p>
          <a:p>
            <a:pPr indent="-274320" lvl="0" marL="274320" rtl="0" algn="l">
              <a:spcBef>
                <a:spcPts val="480"/>
              </a:spcBef>
              <a:spcAft>
                <a:spcPts val="0"/>
              </a:spcAft>
              <a:buSzPts val="2280"/>
              <a:buNone/>
            </a:pPr>
            <a:r>
              <a:rPr lang="en-IN" sz="2400">
                <a:latin typeface="Calibri"/>
                <a:ea typeface="Calibri"/>
                <a:cs typeface="Calibri"/>
                <a:sym typeface="Calibri"/>
              </a:rPr>
              <a:t>         The user has to enter a Choice from above options 1 or 2.</a:t>
            </a:r>
            <a:endParaRPr/>
          </a:p>
        </p:txBody>
      </p:sp>
      <p:pic>
        <p:nvPicPr>
          <p:cNvPr descr="WhatsApp Image 2022-12-11 at 5.59.42 PM.jpeg" id="198" name="Google Shape;198;p14"/>
          <p:cNvPicPr preferRelativeResize="0"/>
          <p:nvPr/>
        </p:nvPicPr>
        <p:blipFill rotWithShape="1">
          <a:blip r:embed="rId3">
            <a:alphaModFix/>
          </a:blip>
          <a:srcRect b="66667" l="0" r="0" t="2222"/>
          <a:stretch/>
        </p:blipFill>
        <p:spPr>
          <a:xfrm>
            <a:off x="1676400" y="2209800"/>
            <a:ext cx="6084593" cy="2819400"/>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5"/>
          <p:cNvSpPr txBox="1"/>
          <p:nvPr>
            <p:ph type="title"/>
          </p:nvPr>
        </p:nvSpPr>
        <p:spPr>
          <a:xfrm>
            <a:off x="457200" y="381000"/>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b="1" lang="en-IN"/>
              <a:t>IMPLEMENTATION – User Screen</a:t>
            </a:r>
            <a:endParaRPr/>
          </a:p>
        </p:txBody>
      </p:sp>
      <p:sp>
        <p:nvSpPr>
          <p:cNvPr id="204" name="Google Shape;204;p15"/>
          <p:cNvSpPr txBox="1"/>
          <p:nvPr>
            <p:ph idx="1" type="body"/>
          </p:nvPr>
        </p:nvSpPr>
        <p:spPr>
          <a:xfrm>
            <a:off x="457200" y="152400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80"/>
              <a:buChar char="⚫"/>
            </a:pPr>
            <a:r>
              <a:rPr lang="en-IN" sz="2400">
                <a:latin typeface="Calibri"/>
                <a:ea typeface="Calibri"/>
                <a:cs typeface="Calibri"/>
                <a:sym typeface="Calibri"/>
              </a:rPr>
              <a:t>When choice is Entered as 1</a:t>
            </a:r>
            <a:endParaRPr sz="2400">
              <a:latin typeface="Calibri"/>
              <a:ea typeface="Calibri"/>
              <a:cs typeface="Calibri"/>
              <a:sym typeface="Calibri"/>
            </a:endParaRPr>
          </a:p>
        </p:txBody>
      </p:sp>
      <p:pic>
        <p:nvPicPr>
          <p:cNvPr descr="WhatsApp Image 2022-12-11 at 5.59.42 PM.jpeg" id="205" name="Google Shape;205;p15"/>
          <p:cNvPicPr preferRelativeResize="0"/>
          <p:nvPr/>
        </p:nvPicPr>
        <p:blipFill rotWithShape="1">
          <a:blip r:embed="rId3">
            <a:alphaModFix/>
          </a:blip>
          <a:srcRect b="25556" l="0" r="0" t="3333"/>
          <a:stretch/>
        </p:blipFill>
        <p:spPr>
          <a:xfrm>
            <a:off x="2057400" y="1981200"/>
            <a:ext cx="4952999" cy="4680907"/>
          </a:xfrm>
          <a:prstGeom prst="rect">
            <a:avLst/>
          </a:prstGeom>
          <a:noFill/>
          <a:ln>
            <a:no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ph type="title"/>
          </p:nvPr>
        </p:nvSpPr>
        <p:spPr>
          <a:xfrm>
            <a:off x="457200" y="304800"/>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b="1" lang="en-IN"/>
              <a:t>IMPLEMENTATION – User Screen</a:t>
            </a:r>
            <a:endParaRPr/>
          </a:p>
        </p:txBody>
      </p:sp>
      <p:sp>
        <p:nvSpPr>
          <p:cNvPr id="211" name="Google Shape;211;p16"/>
          <p:cNvSpPr txBox="1"/>
          <p:nvPr>
            <p:ph idx="1" type="body"/>
          </p:nvPr>
        </p:nvSpPr>
        <p:spPr>
          <a:xfrm>
            <a:off x="457200" y="137160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IN" sz="2000">
                <a:latin typeface="Calibri"/>
                <a:ea typeface="Calibri"/>
                <a:cs typeface="Calibri"/>
                <a:sym typeface="Calibri"/>
              </a:rPr>
              <a:t>When choice is Entered as 2</a:t>
            </a:r>
            <a:endParaRPr/>
          </a:p>
          <a:p>
            <a:pPr indent="-153670" lvl="0" marL="274320" rtl="0" algn="l">
              <a:spcBef>
                <a:spcPts val="400"/>
              </a:spcBef>
              <a:spcAft>
                <a:spcPts val="0"/>
              </a:spcAft>
              <a:buSzPts val="1900"/>
              <a:buNone/>
            </a:pPr>
            <a:r>
              <a:t/>
            </a:r>
            <a:endParaRPr sz="2000">
              <a:latin typeface="Calibri"/>
              <a:ea typeface="Calibri"/>
              <a:cs typeface="Calibri"/>
              <a:sym typeface="Calibri"/>
            </a:endParaRPr>
          </a:p>
          <a:p>
            <a:pPr indent="-153670" lvl="0" marL="274320" rtl="0" algn="l">
              <a:spcBef>
                <a:spcPts val="400"/>
              </a:spcBef>
              <a:spcAft>
                <a:spcPts val="0"/>
              </a:spcAft>
              <a:buSzPts val="1900"/>
              <a:buNone/>
            </a:pPr>
            <a:r>
              <a:t/>
            </a:r>
            <a:endParaRPr sz="2000">
              <a:latin typeface="Calibri"/>
              <a:ea typeface="Calibri"/>
              <a:cs typeface="Calibri"/>
              <a:sym typeface="Calibri"/>
            </a:endParaRPr>
          </a:p>
          <a:p>
            <a:pPr indent="-153670" lvl="0" marL="274320" rtl="0" algn="l">
              <a:spcBef>
                <a:spcPts val="400"/>
              </a:spcBef>
              <a:spcAft>
                <a:spcPts val="0"/>
              </a:spcAft>
              <a:buSzPts val="1900"/>
              <a:buNone/>
            </a:pPr>
            <a:r>
              <a:t/>
            </a:r>
            <a:endParaRPr sz="2000">
              <a:latin typeface="Calibri"/>
              <a:ea typeface="Calibri"/>
              <a:cs typeface="Calibri"/>
              <a:sym typeface="Calibri"/>
            </a:endParaRPr>
          </a:p>
          <a:p>
            <a:pPr indent="-153670" lvl="0" marL="274320" rtl="0" algn="l">
              <a:spcBef>
                <a:spcPts val="400"/>
              </a:spcBef>
              <a:spcAft>
                <a:spcPts val="0"/>
              </a:spcAft>
              <a:buSzPts val="1900"/>
              <a:buNone/>
            </a:pPr>
            <a:r>
              <a:t/>
            </a:r>
            <a:endParaRPr sz="2000">
              <a:latin typeface="Calibri"/>
              <a:ea typeface="Calibri"/>
              <a:cs typeface="Calibri"/>
              <a:sym typeface="Calibri"/>
            </a:endParaRPr>
          </a:p>
          <a:p>
            <a:pPr indent="-153670" lvl="0" marL="274320" rtl="0" algn="l">
              <a:spcBef>
                <a:spcPts val="400"/>
              </a:spcBef>
              <a:spcAft>
                <a:spcPts val="0"/>
              </a:spcAft>
              <a:buSzPts val="1900"/>
              <a:buNone/>
            </a:pPr>
            <a:r>
              <a:t/>
            </a:r>
            <a:endParaRPr sz="2000">
              <a:latin typeface="Calibri"/>
              <a:ea typeface="Calibri"/>
              <a:cs typeface="Calibri"/>
              <a:sym typeface="Calibri"/>
            </a:endParaRPr>
          </a:p>
          <a:p>
            <a:pPr indent="-274320" lvl="0" marL="274320" rtl="0" algn="l">
              <a:spcBef>
                <a:spcPts val="400"/>
              </a:spcBef>
              <a:spcAft>
                <a:spcPts val="0"/>
              </a:spcAft>
              <a:buSzPts val="1900"/>
              <a:buChar char="⚫"/>
            </a:pPr>
            <a:r>
              <a:rPr lang="en-IN" sz="2000">
                <a:latin typeface="Calibri"/>
                <a:ea typeface="Calibri"/>
                <a:cs typeface="Calibri"/>
                <a:sym typeface="Calibri"/>
              </a:rPr>
              <a:t>When Entered Registered username or password is wrong</a:t>
            </a:r>
            <a:endParaRPr/>
          </a:p>
          <a:p>
            <a:pPr indent="-117475" lvl="0" marL="274320" rtl="0" algn="l">
              <a:spcBef>
                <a:spcPts val="520"/>
              </a:spcBef>
              <a:spcAft>
                <a:spcPts val="0"/>
              </a:spcAft>
              <a:buSzPts val="2470"/>
              <a:buNone/>
            </a:pPr>
            <a:r>
              <a:t/>
            </a:r>
            <a:endParaRPr/>
          </a:p>
        </p:txBody>
      </p:sp>
      <p:pic>
        <p:nvPicPr>
          <p:cNvPr descr="WhatsApp Image 2022-12-11 at 5.59.42 PM.jpeg" id="212" name="Google Shape;212;p16"/>
          <p:cNvPicPr preferRelativeResize="0"/>
          <p:nvPr/>
        </p:nvPicPr>
        <p:blipFill rotWithShape="1">
          <a:blip r:embed="rId3">
            <a:alphaModFix/>
          </a:blip>
          <a:srcRect b="0" l="0" r="0" t="73333"/>
          <a:stretch/>
        </p:blipFill>
        <p:spPr>
          <a:xfrm>
            <a:off x="2286000" y="1828800"/>
            <a:ext cx="4495800" cy="1785605"/>
          </a:xfrm>
          <a:prstGeom prst="rect">
            <a:avLst/>
          </a:prstGeom>
          <a:noFill/>
          <a:ln>
            <a:noFill/>
          </a:ln>
        </p:spPr>
      </p:pic>
      <p:pic>
        <p:nvPicPr>
          <p:cNvPr descr="WhatsApp Image 2022-12-12 at 8.09.49 AM.jpeg" id="213" name="Google Shape;213;p16"/>
          <p:cNvPicPr preferRelativeResize="0"/>
          <p:nvPr/>
        </p:nvPicPr>
        <p:blipFill rotWithShape="1">
          <a:blip r:embed="rId4">
            <a:alphaModFix/>
          </a:blip>
          <a:srcRect b="4444" l="0" r="0" t="43332"/>
          <a:stretch/>
        </p:blipFill>
        <p:spPr>
          <a:xfrm>
            <a:off x="2286000" y="3962400"/>
            <a:ext cx="4439803" cy="2667000"/>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ph type="title"/>
          </p:nvPr>
        </p:nvSpPr>
        <p:spPr>
          <a:xfrm>
            <a:off x="457200" y="381000"/>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b="1" lang="en-IN"/>
              <a:t>IMPLEMENTATION – User Screen</a:t>
            </a:r>
            <a:endParaRPr/>
          </a:p>
        </p:txBody>
      </p:sp>
      <p:sp>
        <p:nvSpPr>
          <p:cNvPr id="219" name="Google Shape;219;p17"/>
          <p:cNvSpPr txBox="1"/>
          <p:nvPr>
            <p:ph idx="1" type="body"/>
          </p:nvPr>
        </p:nvSpPr>
        <p:spPr>
          <a:xfrm>
            <a:off x="457200" y="152400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80"/>
              <a:buChar char="⚫"/>
            </a:pPr>
            <a:r>
              <a:rPr lang="en-IN" sz="2400">
                <a:latin typeface="Calibri"/>
                <a:ea typeface="Calibri"/>
                <a:cs typeface="Calibri"/>
                <a:sym typeface="Calibri"/>
              </a:rPr>
              <a:t>After Entering the User Menu</a:t>
            </a:r>
            <a:endParaRPr/>
          </a:p>
          <a:p>
            <a:pPr indent="-129540" lvl="0" marL="274320" rtl="0" algn="l">
              <a:spcBef>
                <a:spcPts val="480"/>
              </a:spcBef>
              <a:spcAft>
                <a:spcPts val="0"/>
              </a:spcAft>
              <a:buSzPts val="2280"/>
              <a:buNone/>
            </a:pPr>
            <a:r>
              <a:t/>
            </a:r>
            <a:endParaRPr sz="2400">
              <a:latin typeface="Calibri"/>
              <a:ea typeface="Calibri"/>
              <a:cs typeface="Calibri"/>
              <a:sym typeface="Calibri"/>
            </a:endParaRPr>
          </a:p>
          <a:p>
            <a:pPr indent="-129540" lvl="0" marL="274320" rtl="0" algn="l">
              <a:spcBef>
                <a:spcPts val="480"/>
              </a:spcBef>
              <a:spcAft>
                <a:spcPts val="0"/>
              </a:spcAft>
              <a:buSzPts val="2280"/>
              <a:buNone/>
            </a:pPr>
            <a:r>
              <a:t/>
            </a:r>
            <a:endParaRPr sz="2400">
              <a:latin typeface="Calibri"/>
              <a:ea typeface="Calibri"/>
              <a:cs typeface="Calibri"/>
              <a:sym typeface="Calibri"/>
            </a:endParaRPr>
          </a:p>
          <a:p>
            <a:pPr indent="-129540" lvl="0" marL="274320" rtl="0" algn="l">
              <a:spcBef>
                <a:spcPts val="480"/>
              </a:spcBef>
              <a:spcAft>
                <a:spcPts val="0"/>
              </a:spcAft>
              <a:buSzPts val="2280"/>
              <a:buNone/>
            </a:pPr>
            <a:r>
              <a:t/>
            </a:r>
            <a:endParaRPr sz="2400">
              <a:latin typeface="Calibri"/>
              <a:ea typeface="Calibri"/>
              <a:cs typeface="Calibri"/>
              <a:sym typeface="Calibri"/>
            </a:endParaRPr>
          </a:p>
          <a:p>
            <a:pPr indent="-129540" lvl="0" marL="274320" rtl="0" algn="l">
              <a:spcBef>
                <a:spcPts val="480"/>
              </a:spcBef>
              <a:spcAft>
                <a:spcPts val="0"/>
              </a:spcAft>
              <a:buSzPts val="2280"/>
              <a:buNone/>
            </a:pPr>
            <a:r>
              <a:t/>
            </a:r>
            <a:endParaRPr sz="2400">
              <a:latin typeface="Calibri"/>
              <a:ea typeface="Calibri"/>
              <a:cs typeface="Calibri"/>
              <a:sym typeface="Calibri"/>
            </a:endParaRPr>
          </a:p>
        </p:txBody>
      </p:sp>
      <p:pic>
        <p:nvPicPr>
          <p:cNvPr descr="WhatsApp Image 2022-12-11 at 5.59.43 PM.jpeg" id="220" name="Google Shape;220;p17"/>
          <p:cNvPicPr preferRelativeResize="0"/>
          <p:nvPr/>
        </p:nvPicPr>
        <p:blipFill rotWithShape="1">
          <a:blip r:embed="rId3">
            <a:alphaModFix/>
          </a:blip>
          <a:srcRect b="74444" l="0" r="0" t="0"/>
          <a:stretch/>
        </p:blipFill>
        <p:spPr>
          <a:xfrm>
            <a:off x="1981200" y="2438400"/>
            <a:ext cx="5337465" cy="2438400"/>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8"/>
          <p:cNvSpPr txBox="1"/>
          <p:nvPr>
            <p:ph type="title"/>
          </p:nvPr>
        </p:nvSpPr>
        <p:spPr>
          <a:xfrm>
            <a:off x="457200" y="304800"/>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b="1" lang="en-IN"/>
              <a:t>IMPLEMENTATION – User Screen</a:t>
            </a:r>
            <a:endParaRPr/>
          </a:p>
        </p:txBody>
      </p:sp>
      <p:sp>
        <p:nvSpPr>
          <p:cNvPr id="226" name="Google Shape;226;p18"/>
          <p:cNvSpPr txBox="1"/>
          <p:nvPr>
            <p:ph idx="1" type="body"/>
          </p:nvPr>
        </p:nvSpPr>
        <p:spPr>
          <a:xfrm>
            <a:off x="457200" y="152400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80"/>
              <a:buChar char="⚫"/>
            </a:pPr>
            <a:r>
              <a:rPr lang="en-IN" sz="2400">
                <a:latin typeface="Calibri"/>
                <a:ea typeface="Calibri"/>
                <a:cs typeface="Calibri"/>
                <a:sym typeface="Calibri"/>
              </a:rPr>
              <a:t>If choice is 1</a:t>
            </a:r>
            <a:endParaRPr sz="2400">
              <a:latin typeface="Calibri"/>
              <a:ea typeface="Calibri"/>
              <a:cs typeface="Calibri"/>
              <a:sym typeface="Calibri"/>
            </a:endParaRPr>
          </a:p>
        </p:txBody>
      </p:sp>
      <p:pic>
        <p:nvPicPr>
          <p:cNvPr descr="WhatsApp Image 2022-12-11 at 5.59.43 PM.jpeg" id="227" name="Google Shape;227;p18"/>
          <p:cNvPicPr preferRelativeResize="0"/>
          <p:nvPr/>
        </p:nvPicPr>
        <p:blipFill rotWithShape="1">
          <a:blip r:embed="rId3">
            <a:alphaModFix/>
          </a:blip>
          <a:srcRect b="2222" l="0" r="0" t="7778"/>
          <a:stretch/>
        </p:blipFill>
        <p:spPr>
          <a:xfrm>
            <a:off x="2438400" y="1600200"/>
            <a:ext cx="4495800" cy="4992374"/>
          </a:xfrm>
          <a:prstGeom prst="rect">
            <a:avLst/>
          </a:prstGeom>
          <a:noFill/>
          <a:ln>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9"/>
          <p:cNvSpPr txBox="1"/>
          <p:nvPr>
            <p:ph type="title"/>
          </p:nvPr>
        </p:nvSpPr>
        <p:spPr>
          <a:xfrm>
            <a:off x="457200" y="304800"/>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b="1" lang="en-IN"/>
              <a:t>IMPLEMENTATION – User Screen</a:t>
            </a:r>
            <a:endParaRPr/>
          </a:p>
        </p:txBody>
      </p:sp>
      <p:sp>
        <p:nvSpPr>
          <p:cNvPr id="233" name="Google Shape;233;p19"/>
          <p:cNvSpPr txBox="1"/>
          <p:nvPr>
            <p:ph idx="1" type="body"/>
          </p:nvPr>
        </p:nvSpPr>
        <p:spPr>
          <a:xfrm>
            <a:off x="457200" y="152400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80"/>
              <a:buChar char="⚫"/>
            </a:pPr>
            <a:r>
              <a:rPr lang="en-IN" sz="2400">
                <a:latin typeface="Calibri"/>
                <a:ea typeface="Calibri"/>
                <a:cs typeface="Calibri"/>
                <a:sym typeface="Calibri"/>
              </a:rPr>
              <a:t>If choice is 2</a:t>
            </a:r>
            <a:endParaRPr sz="2400">
              <a:latin typeface="Calibri"/>
              <a:ea typeface="Calibri"/>
              <a:cs typeface="Calibri"/>
              <a:sym typeface="Calibri"/>
            </a:endParaRPr>
          </a:p>
        </p:txBody>
      </p:sp>
      <p:pic>
        <p:nvPicPr>
          <p:cNvPr descr="WhatsApp Image 2022-12-11 at 5.59.43 PM.jpeg" id="234" name="Google Shape;234;p19"/>
          <p:cNvPicPr preferRelativeResize="0"/>
          <p:nvPr/>
        </p:nvPicPr>
        <p:blipFill rotWithShape="1">
          <a:blip r:embed="rId3">
            <a:alphaModFix/>
          </a:blip>
          <a:srcRect b="0" l="0" r="0" t="83333"/>
          <a:stretch/>
        </p:blipFill>
        <p:spPr>
          <a:xfrm>
            <a:off x="1905000" y="2076462"/>
            <a:ext cx="5562600" cy="1657338"/>
          </a:xfrm>
          <a:prstGeom prst="rect">
            <a:avLst/>
          </a:prstGeom>
          <a:noFill/>
          <a:ln>
            <a:noFill/>
          </a:ln>
        </p:spPr>
      </p:pic>
      <p:pic>
        <p:nvPicPr>
          <p:cNvPr id="235" name="Google Shape;235;p19"/>
          <p:cNvPicPr preferRelativeResize="0"/>
          <p:nvPr/>
        </p:nvPicPr>
        <p:blipFill>
          <a:blip r:embed="rId4">
            <a:alphaModFix/>
          </a:blip>
          <a:stretch>
            <a:fillRect/>
          </a:stretch>
        </p:blipFill>
        <p:spPr>
          <a:xfrm>
            <a:off x="1904994" y="3646725"/>
            <a:ext cx="5562607" cy="2790050"/>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457200" y="3810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IN"/>
              <a:t>Index:</a:t>
            </a:r>
            <a:endParaRPr b="1"/>
          </a:p>
        </p:txBody>
      </p:sp>
      <p:sp>
        <p:nvSpPr>
          <p:cNvPr id="118" name="Google Shape;118;p2"/>
          <p:cNvSpPr txBox="1"/>
          <p:nvPr>
            <p:ph idx="1" type="body"/>
          </p:nvPr>
        </p:nvSpPr>
        <p:spPr>
          <a:xfrm>
            <a:off x="457200" y="1676400"/>
            <a:ext cx="8229600" cy="438912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95000"/>
              <a:buChar char="⚫"/>
            </a:pPr>
            <a:r>
              <a:rPr b="1" lang="en-IN">
                <a:latin typeface="Calibri"/>
                <a:ea typeface="Calibri"/>
                <a:cs typeface="Calibri"/>
                <a:sym typeface="Calibri"/>
              </a:rPr>
              <a:t>Aim of the project</a:t>
            </a:r>
            <a:endParaRPr/>
          </a:p>
          <a:p>
            <a:pPr indent="-274320" lvl="0" marL="274320" rtl="0" algn="l">
              <a:spcBef>
                <a:spcPts val="481"/>
              </a:spcBef>
              <a:spcAft>
                <a:spcPts val="0"/>
              </a:spcAft>
              <a:buSzPct val="95000"/>
              <a:buChar char="⚫"/>
            </a:pPr>
            <a:r>
              <a:rPr b="1" lang="en-IN">
                <a:latin typeface="Calibri"/>
                <a:ea typeface="Calibri"/>
                <a:cs typeface="Calibri"/>
                <a:sym typeface="Calibri"/>
              </a:rPr>
              <a:t>Introduction</a:t>
            </a:r>
            <a:endParaRPr/>
          </a:p>
          <a:p>
            <a:pPr indent="-274320" lvl="0" marL="274320" rtl="0" algn="l">
              <a:spcBef>
                <a:spcPts val="481"/>
              </a:spcBef>
              <a:spcAft>
                <a:spcPts val="0"/>
              </a:spcAft>
              <a:buSzPct val="95000"/>
              <a:buChar char="⚫"/>
            </a:pPr>
            <a:r>
              <a:rPr b="1" lang="en-IN">
                <a:latin typeface="Calibri"/>
                <a:ea typeface="Calibri"/>
                <a:cs typeface="Calibri"/>
                <a:sym typeface="Calibri"/>
              </a:rPr>
              <a:t>Objectives</a:t>
            </a:r>
            <a:endParaRPr/>
          </a:p>
          <a:p>
            <a:pPr indent="-274320" lvl="0" marL="274320" rtl="0" algn="l">
              <a:spcBef>
                <a:spcPts val="481"/>
              </a:spcBef>
              <a:spcAft>
                <a:spcPts val="0"/>
              </a:spcAft>
              <a:buSzPct val="95000"/>
              <a:buChar char="⚫"/>
            </a:pPr>
            <a:r>
              <a:rPr b="1" lang="en-IN">
                <a:latin typeface="Calibri"/>
                <a:ea typeface="Calibri"/>
                <a:cs typeface="Calibri"/>
                <a:sym typeface="Calibri"/>
              </a:rPr>
              <a:t>Software Requirements</a:t>
            </a:r>
            <a:endParaRPr/>
          </a:p>
          <a:p>
            <a:pPr indent="-274320" lvl="0" marL="274320" rtl="0" algn="l">
              <a:spcBef>
                <a:spcPts val="481"/>
              </a:spcBef>
              <a:spcAft>
                <a:spcPts val="0"/>
              </a:spcAft>
              <a:buSzPct val="95000"/>
              <a:buChar char="⚫"/>
            </a:pPr>
            <a:r>
              <a:rPr b="1" lang="en-IN">
                <a:latin typeface="Calibri"/>
                <a:ea typeface="Calibri"/>
                <a:cs typeface="Calibri"/>
                <a:sym typeface="Calibri"/>
              </a:rPr>
              <a:t>Storyboard</a:t>
            </a:r>
            <a:endParaRPr/>
          </a:p>
          <a:p>
            <a:pPr indent="-274320" lvl="0" marL="274320" rtl="0" algn="l">
              <a:spcBef>
                <a:spcPts val="481"/>
              </a:spcBef>
              <a:spcAft>
                <a:spcPts val="0"/>
              </a:spcAft>
              <a:buSzPct val="95000"/>
              <a:buChar char="⚫"/>
            </a:pPr>
            <a:r>
              <a:rPr b="1" lang="en-IN">
                <a:latin typeface="Calibri"/>
                <a:ea typeface="Calibri"/>
                <a:cs typeface="Calibri"/>
                <a:sym typeface="Calibri"/>
              </a:rPr>
              <a:t>Data Flow Diagrams</a:t>
            </a:r>
            <a:endParaRPr/>
          </a:p>
          <a:p>
            <a:pPr indent="-274320" lvl="0" marL="274320" rtl="0" algn="l">
              <a:spcBef>
                <a:spcPts val="481"/>
              </a:spcBef>
              <a:spcAft>
                <a:spcPts val="0"/>
              </a:spcAft>
              <a:buSzPct val="95000"/>
              <a:buChar char="⚫"/>
            </a:pPr>
            <a:r>
              <a:rPr b="1" lang="en-IN">
                <a:latin typeface="Calibri"/>
                <a:ea typeface="Calibri"/>
                <a:cs typeface="Calibri"/>
                <a:sym typeface="Calibri"/>
              </a:rPr>
              <a:t>Flowchart</a:t>
            </a:r>
            <a:endParaRPr/>
          </a:p>
          <a:p>
            <a:pPr indent="-274320" lvl="0" marL="274320" rtl="0" algn="l">
              <a:spcBef>
                <a:spcPts val="481"/>
              </a:spcBef>
              <a:spcAft>
                <a:spcPts val="0"/>
              </a:spcAft>
              <a:buSzPct val="95000"/>
              <a:buChar char="⚫"/>
            </a:pPr>
            <a:r>
              <a:rPr b="1" lang="en-IN">
                <a:latin typeface="Calibri"/>
                <a:ea typeface="Calibri"/>
                <a:cs typeface="Calibri"/>
                <a:sym typeface="Calibri"/>
              </a:rPr>
              <a:t>Implementation</a:t>
            </a:r>
            <a:endParaRPr/>
          </a:p>
          <a:p>
            <a:pPr indent="-274320" lvl="0" marL="274320" rtl="0" algn="l">
              <a:spcBef>
                <a:spcPts val="481"/>
              </a:spcBef>
              <a:spcAft>
                <a:spcPts val="0"/>
              </a:spcAft>
              <a:buSzPct val="95000"/>
              <a:buChar char="⚫"/>
            </a:pPr>
            <a:r>
              <a:rPr b="1" lang="en-IN">
                <a:latin typeface="Calibri"/>
                <a:ea typeface="Calibri"/>
                <a:cs typeface="Calibri"/>
                <a:sym typeface="Calibri"/>
              </a:rPr>
              <a:t>Advantages and Disadvantages</a:t>
            </a:r>
            <a:endParaRPr/>
          </a:p>
          <a:p>
            <a:pPr indent="-274320" lvl="0" marL="274320" rtl="0" algn="l">
              <a:spcBef>
                <a:spcPts val="481"/>
              </a:spcBef>
              <a:spcAft>
                <a:spcPts val="0"/>
              </a:spcAft>
              <a:buSzPct val="95000"/>
              <a:buChar char="⚫"/>
            </a:pPr>
            <a:r>
              <a:rPr b="1" lang="en-IN">
                <a:latin typeface="Calibri"/>
                <a:ea typeface="Calibri"/>
                <a:cs typeface="Calibri"/>
                <a:sym typeface="Calibri"/>
              </a:rPr>
              <a:t>Future Scope Of This Project</a:t>
            </a:r>
            <a:endParaRPr/>
          </a:p>
          <a:p>
            <a:pPr indent="-274320" lvl="0" marL="274320" rtl="0" algn="l">
              <a:spcBef>
                <a:spcPts val="481"/>
              </a:spcBef>
              <a:spcAft>
                <a:spcPts val="0"/>
              </a:spcAft>
              <a:buSzPct val="95000"/>
              <a:buChar char="⚫"/>
            </a:pPr>
            <a:r>
              <a:rPr b="1" lang="en-IN">
                <a:latin typeface="Calibri"/>
                <a:ea typeface="Calibri"/>
                <a:cs typeface="Calibri"/>
                <a:sym typeface="Calibri"/>
              </a:rPr>
              <a:t>Conclusion</a:t>
            </a:r>
            <a:endParaRPr/>
          </a:p>
          <a:p>
            <a:pPr indent="-129238" lvl="0" marL="274320" rtl="0" algn="l">
              <a:spcBef>
                <a:spcPts val="481"/>
              </a:spcBef>
              <a:spcAft>
                <a:spcPts val="0"/>
              </a:spcAft>
              <a:buSzPct val="95000"/>
              <a:buNone/>
            </a:pPr>
            <a:r>
              <a:t/>
            </a:r>
            <a:endParaRPr/>
          </a:p>
          <a:p>
            <a:pPr indent="-129238" lvl="0" marL="274320" rtl="0" algn="l">
              <a:spcBef>
                <a:spcPts val="481"/>
              </a:spcBef>
              <a:spcAft>
                <a:spcPts val="0"/>
              </a:spcAft>
              <a:buSzPct val="95000"/>
              <a:buNone/>
            </a:pPr>
            <a:r>
              <a:t/>
            </a:r>
            <a:endParaRPr/>
          </a:p>
        </p:txBody>
      </p:sp>
      <p:pic>
        <p:nvPicPr>
          <p:cNvPr descr="car-detail-img3.jpg" id="119" name="Google Shape;119;p2"/>
          <p:cNvPicPr preferRelativeResize="0"/>
          <p:nvPr/>
        </p:nvPicPr>
        <p:blipFill rotWithShape="1">
          <a:blip r:embed="rId3">
            <a:alphaModFix/>
          </a:blip>
          <a:srcRect b="0" l="0" r="8885" t="0"/>
          <a:stretch/>
        </p:blipFill>
        <p:spPr>
          <a:xfrm flipH="1">
            <a:off x="4724400" y="914400"/>
            <a:ext cx="4031069" cy="5257800"/>
          </a:xfrm>
          <a:prstGeom prst="rect">
            <a:avLst/>
          </a:pr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457200" y="304800"/>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b="1" lang="en-IN"/>
              <a:t> IMPLEMENTATION – Cab Driver</a:t>
            </a:r>
            <a:endParaRPr b="1"/>
          </a:p>
        </p:txBody>
      </p:sp>
      <p:sp>
        <p:nvSpPr>
          <p:cNvPr id="241" name="Google Shape;241;p20"/>
          <p:cNvSpPr txBox="1"/>
          <p:nvPr>
            <p:ph idx="1" type="body"/>
          </p:nvPr>
        </p:nvSpPr>
        <p:spPr>
          <a:xfrm>
            <a:off x="457200" y="167640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IN">
                <a:latin typeface="Calibri"/>
                <a:ea typeface="Calibri"/>
                <a:cs typeface="Calibri"/>
                <a:sym typeface="Calibri"/>
              </a:rPr>
              <a:t>Cab Driver Screen if choice is 1, Register CabDriver.</a:t>
            </a:r>
            <a:endParaRPr>
              <a:latin typeface="Calibri"/>
              <a:ea typeface="Calibri"/>
              <a:cs typeface="Calibri"/>
              <a:sym typeface="Calibri"/>
            </a:endParaRPr>
          </a:p>
        </p:txBody>
      </p:sp>
      <p:pic>
        <p:nvPicPr>
          <p:cNvPr descr="cab driver login screen.jpeg" id="242" name="Google Shape;242;p20"/>
          <p:cNvPicPr preferRelativeResize="0"/>
          <p:nvPr/>
        </p:nvPicPr>
        <p:blipFill rotWithShape="1">
          <a:blip r:embed="rId3">
            <a:alphaModFix/>
          </a:blip>
          <a:srcRect b="0" l="0" r="0" t="0"/>
          <a:stretch/>
        </p:blipFill>
        <p:spPr>
          <a:xfrm>
            <a:off x="2057400" y="2362200"/>
            <a:ext cx="4953000" cy="4191000"/>
          </a:xfrm>
          <a:prstGeom prst="rect">
            <a:avLst/>
          </a:prstGeom>
          <a:noFill/>
          <a:ln>
            <a:noFill/>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457200" y="3810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IN"/>
              <a:t>IMPLEMENTATION – Cab Driver</a:t>
            </a:r>
            <a:endParaRPr/>
          </a:p>
        </p:txBody>
      </p:sp>
      <p:sp>
        <p:nvSpPr>
          <p:cNvPr id="248" name="Google Shape;248;p21"/>
          <p:cNvSpPr txBox="1"/>
          <p:nvPr>
            <p:ph idx="1" type="body"/>
          </p:nvPr>
        </p:nvSpPr>
        <p:spPr>
          <a:xfrm>
            <a:off x="457200" y="175260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IN">
                <a:latin typeface="Calibri"/>
                <a:ea typeface="Calibri"/>
                <a:cs typeface="Calibri"/>
                <a:sym typeface="Calibri"/>
              </a:rPr>
              <a:t>Cab Driver Login with registered name and password if choice is 2</a:t>
            </a:r>
            <a:endParaRPr/>
          </a:p>
          <a:p>
            <a:pPr indent="-274320" lvl="0" marL="274320" rtl="0" algn="l">
              <a:spcBef>
                <a:spcPts val="520"/>
              </a:spcBef>
              <a:spcAft>
                <a:spcPts val="0"/>
              </a:spcAft>
              <a:buSzPts val="2470"/>
              <a:buNone/>
            </a:pPr>
            <a:r>
              <a:t/>
            </a:r>
            <a:endParaRPr/>
          </a:p>
        </p:txBody>
      </p:sp>
      <p:pic>
        <p:nvPicPr>
          <p:cNvPr descr="register as cab driver.jpeg" id="249" name="Google Shape;249;p21"/>
          <p:cNvPicPr preferRelativeResize="0"/>
          <p:nvPr/>
        </p:nvPicPr>
        <p:blipFill rotWithShape="1">
          <a:blip r:embed="rId3">
            <a:alphaModFix/>
          </a:blip>
          <a:srcRect b="0" l="0" r="0" t="0"/>
          <a:stretch/>
        </p:blipFill>
        <p:spPr>
          <a:xfrm>
            <a:off x="2133600" y="2743200"/>
            <a:ext cx="4572000" cy="2524126"/>
          </a:xfrm>
          <a:prstGeom prst="rect">
            <a:avLst/>
          </a:prstGeom>
          <a:noFill/>
          <a:ln>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2"/>
          <p:cNvSpPr txBox="1"/>
          <p:nvPr>
            <p:ph type="title"/>
          </p:nvPr>
        </p:nvSpPr>
        <p:spPr>
          <a:xfrm>
            <a:off x="457200" y="3810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IN"/>
              <a:t>IMPLEMENTATION – Cab Driver</a:t>
            </a:r>
            <a:endParaRPr/>
          </a:p>
        </p:txBody>
      </p:sp>
      <p:sp>
        <p:nvSpPr>
          <p:cNvPr id="255" name="Google Shape;255;p22"/>
          <p:cNvSpPr txBox="1"/>
          <p:nvPr>
            <p:ph idx="1" type="body"/>
          </p:nvPr>
        </p:nvSpPr>
        <p:spPr>
          <a:xfrm>
            <a:off x="457200" y="152400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IN">
                <a:latin typeface="Calibri"/>
                <a:ea typeface="Calibri"/>
                <a:cs typeface="Calibri"/>
                <a:sym typeface="Calibri"/>
              </a:rPr>
              <a:t>Option1: Update profile</a:t>
            </a:r>
            <a:endParaRPr>
              <a:latin typeface="Calibri"/>
              <a:ea typeface="Calibri"/>
              <a:cs typeface="Calibri"/>
              <a:sym typeface="Calibri"/>
            </a:endParaRPr>
          </a:p>
        </p:txBody>
      </p:sp>
      <p:pic>
        <p:nvPicPr>
          <p:cNvPr descr="WhatsApp Image 2022-12-12 at 8.42.51 PM.jpeg" id="256" name="Google Shape;256;p22"/>
          <p:cNvPicPr preferRelativeResize="0"/>
          <p:nvPr/>
        </p:nvPicPr>
        <p:blipFill rotWithShape="1">
          <a:blip r:embed="rId3">
            <a:alphaModFix/>
          </a:blip>
          <a:srcRect b="0" l="0" r="0" t="22222"/>
          <a:stretch/>
        </p:blipFill>
        <p:spPr>
          <a:xfrm>
            <a:off x="2286000" y="2057400"/>
            <a:ext cx="5181600" cy="4622800"/>
          </a:xfrm>
          <a:prstGeom prst="rect">
            <a:avLst/>
          </a:prstGeom>
          <a:noFill/>
          <a:ln>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3"/>
          <p:cNvSpPr txBox="1"/>
          <p:nvPr>
            <p:ph type="title"/>
          </p:nvPr>
        </p:nvSpPr>
        <p:spPr>
          <a:xfrm>
            <a:off x="457200" y="457200"/>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b="1" lang="en-IN"/>
              <a:t> IMPLEMENTATION – Cab Driver</a:t>
            </a:r>
            <a:endParaRPr b="1"/>
          </a:p>
        </p:txBody>
      </p:sp>
      <p:sp>
        <p:nvSpPr>
          <p:cNvPr id="262" name="Google Shape;262;p23"/>
          <p:cNvSpPr txBox="1"/>
          <p:nvPr>
            <p:ph idx="1" type="body"/>
          </p:nvPr>
        </p:nvSpPr>
        <p:spPr>
          <a:xfrm>
            <a:off x="457200" y="1600200"/>
            <a:ext cx="82296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IN">
                <a:latin typeface="Calibri"/>
                <a:ea typeface="Calibri"/>
                <a:cs typeface="Calibri"/>
                <a:sym typeface="Calibri"/>
              </a:rPr>
              <a:t>Driver Screen after Login</a:t>
            </a:r>
            <a:endParaRPr/>
          </a:p>
          <a:p>
            <a:pPr indent="-117475" lvl="0" marL="274320" rtl="0" algn="l">
              <a:spcBef>
                <a:spcPts val="520"/>
              </a:spcBef>
              <a:spcAft>
                <a:spcPts val="0"/>
              </a:spcAft>
              <a:buSzPts val="2470"/>
              <a:buNone/>
            </a:pPr>
            <a:r>
              <a:t/>
            </a:r>
            <a:endParaRPr>
              <a:latin typeface="Calibri"/>
              <a:ea typeface="Calibri"/>
              <a:cs typeface="Calibri"/>
              <a:sym typeface="Calibri"/>
            </a:endParaRPr>
          </a:p>
          <a:p>
            <a:pPr indent="-117475" lvl="0" marL="274320" rtl="0" algn="l">
              <a:spcBef>
                <a:spcPts val="520"/>
              </a:spcBef>
              <a:spcAft>
                <a:spcPts val="0"/>
              </a:spcAft>
              <a:buSzPts val="2470"/>
              <a:buNone/>
            </a:pPr>
            <a:r>
              <a:t/>
            </a:r>
            <a:endParaRPr>
              <a:latin typeface="Calibri"/>
              <a:ea typeface="Calibri"/>
              <a:cs typeface="Calibri"/>
              <a:sym typeface="Calibri"/>
            </a:endParaRPr>
          </a:p>
          <a:p>
            <a:pPr indent="-117475" lvl="0" marL="274320" rtl="0" algn="l">
              <a:spcBef>
                <a:spcPts val="520"/>
              </a:spcBef>
              <a:spcAft>
                <a:spcPts val="0"/>
              </a:spcAft>
              <a:buSzPts val="2470"/>
              <a:buNone/>
            </a:pPr>
            <a:r>
              <a:t/>
            </a:r>
            <a:endParaRPr>
              <a:latin typeface="Calibri"/>
              <a:ea typeface="Calibri"/>
              <a:cs typeface="Calibri"/>
              <a:sym typeface="Calibri"/>
            </a:endParaRPr>
          </a:p>
          <a:p>
            <a:pPr indent="-117475" lvl="0" marL="274320" rtl="0" algn="l">
              <a:spcBef>
                <a:spcPts val="520"/>
              </a:spcBef>
              <a:spcAft>
                <a:spcPts val="0"/>
              </a:spcAft>
              <a:buSzPts val="2470"/>
              <a:buNone/>
            </a:pPr>
            <a:r>
              <a:t/>
            </a:r>
            <a:endParaRPr>
              <a:latin typeface="Calibri"/>
              <a:ea typeface="Calibri"/>
              <a:cs typeface="Calibri"/>
              <a:sym typeface="Calibri"/>
            </a:endParaRPr>
          </a:p>
          <a:p>
            <a:pPr indent="-274320" lvl="0" marL="274320" rtl="0" algn="l">
              <a:spcBef>
                <a:spcPts val="520"/>
              </a:spcBef>
              <a:spcAft>
                <a:spcPts val="0"/>
              </a:spcAft>
              <a:buSzPts val="2470"/>
              <a:buChar char="⚫"/>
            </a:pPr>
            <a:r>
              <a:rPr lang="en-IN">
                <a:latin typeface="Calibri"/>
                <a:ea typeface="Calibri"/>
                <a:cs typeface="Calibri"/>
                <a:sym typeface="Calibri"/>
              </a:rPr>
              <a:t>Option 2 for Checked booked trips</a:t>
            </a:r>
            <a:endParaRPr>
              <a:latin typeface="Calibri"/>
              <a:ea typeface="Calibri"/>
              <a:cs typeface="Calibri"/>
              <a:sym typeface="Calibri"/>
            </a:endParaRPr>
          </a:p>
        </p:txBody>
      </p:sp>
      <p:pic>
        <p:nvPicPr>
          <p:cNvPr descr="after registration.jpeg" id="263" name="Google Shape;263;p23"/>
          <p:cNvPicPr preferRelativeResize="0"/>
          <p:nvPr/>
        </p:nvPicPr>
        <p:blipFill rotWithShape="1">
          <a:blip r:embed="rId3">
            <a:alphaModFix/>
          </a:blip>
          <a:srcRect b="47578" l="0" r="0" t="0"/>
          <a:stretch/>
        </p:blipFill>
        <p:spPr>
          <a:xfrm>
            <a:off x="1981200" y="2133600"/>
            <a:ext cx="5181600" cy="1752600"/>
          </a:xfrm>
          <a:prstGeom prst="rect">
            <a:avLst/>
          </a:prstGeom>
          <a:noFill/>
          <a:ln>
            <a:noFill/>
          </a:ln>
        </p:spPr>
      </p:pic>
      <p:pic>
        <p:nvPicPr>
          <p:cNvPr descr="after registration.jpeg" id="264" name="Google Shape;264;p23"/>
          <p:cNvPicPr preferRelativeResize="0"/>
          <p:nvPr/>
        </p:nvPicPr>
        <p:blipFill rotWithShape="1">
          <a:blip r:embed="rId3">
            <a:alphaModFix/>
          </a:blip>
          <a:srcRect b="0" l="0" r="0" t="52422"/>
          <a:stretch/>
        </p:blipFill>
        <p:spPr>
          <a:xfrm>
            <a:off x="2057400" y="4495800"/>
            <a:ext cx="5181600" cy="1590675"/>
          </a:xfrm>
          <a:prstGeom prst="rect">
            <a:avLst/>
          </a:prstGeom>
          <a:noFill/>
          <a:ln>
            <a:noFill/>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4"/>
          <p:cNvSpPr txBox="1"/>
          <p:nvPr>
            <p:ph type="title"/>
          </p:nvPr>
        </p:nvSpPr>
        <p:spPr>
          <a:xfrm>
            <a:off x="457200" y="4572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IN"/>
              <a:t>IMPLEMENTATION – Cab Driver</a:t>
            </a:r>
            <a:endParaRPr b="1"/>
          </a:p>
        </p:txBody>
      </p:sp>
      <p:sp>
        <p:nvSpPr>
          <p:cNvPr id="270" name="Google Shape;270;p24"/>
          <p:cNvSpPr txBox="1"/>
          <p:nvPr>
            <p:ph idx="1" type="body"/>
          </p:nvPr>
        </p:nvSpPr>
        <p:spPr>
          <a:xfrm>
            <a:off x="457200" y="167640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IN">
                <a:latin typeface="Calibri"/>
                <a:ea typeface="Calibri"/>
                <a:cs typeface="Calibri"/>
                <a:sym typeface="Calibri"/>
              </a:rPr>
              <a:t>Driver Trip Completed if choice is 3</a:t>
            </a:r>
            <a:endParaRPr>
              <a:latin typeface="Calibri"/>
              <a:ea typeface="Calibri"/>
              <a:cs typeface="Calibri"/>
              <a:sym typeface="Calibri"/>
            </a:endParaRPr>
          </a:p>
        </p:txBody>
      </p:sp>
      <p:pic>
        <p:nvPicPr>
          <p:cNvPr descr="trip completed.jpeg" id="271" name="Google Shape;271;p24"/>
          <p:cNvPicPr preferRelativeResize="0"/>
          <p:nvPr/>
        </p:nvPicPr>
        <p:blipFill rotWithShape="1">
          <a:blip r:embed="rId3">
            <a:alphaModFix/>
          </a:blip>
          <a:srcRect b="0" l="0" r="0" t="0"/>
          <a:stretch/>
        </p:blipFill>
        <p:spPr>
          <a:xfrm>
            <a:off x="2057400" y="2209800"/>
            <a:ext cx="4629150" cy="4038600"/>
          </a:xfrm>
          <a:prstGeom prst="rect">
            <a:avLst/>
          </a:prstGeom>
          <a:noFill/>
          <a:ln>
            <a:noFill/>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5"/>
          <p:cNvSpPr txBox="1"/>
          <p:nvPr>
            <p:ph type="title"/>
          </p:nvPr>
        </p:nvSpPr>
        <p:spPr>
          <a:xfrm>
            <a:off x="457200" y="4572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IN"/>
              <a:t>Advantages : </a:t>
            </a:r>
            <a:endParaRPr b="1"/>
          </a:p>
        </p:txBody>
      </p:sp>
      <p:sp>
        <p:nvSpPr>
          <p:cNvPr id="277" name="Google Shape;277;p25"/>
          <p:cNvSpPr txBox="1"/>
          <p:nvPr>
            <p:ph idx="1" type="body"/>
          </p:nvPr>
        </p:nvSpPr>
        <p:spPr>
          <a:xfrm>
            <a:off x="457200" y="1600200"/>
            <a:ext cx="8229600" cy="35814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80"/>
              <a:buChar char="⚫"/>
            </a:pPr>
            <a:r>
              <a:rPr lang="en-IN" sz="2400">
                <a:latin typeface="Calibri"/>
                <a:ea typeface="Calibri"/>
                <a:cs typeface="Calibri"/>
                <a:sym typeface="Calibri"/>
              </a:rPr>
              <a:t>Drivers do not need to drive around searching for passengers.</a:t>
            </a:r>
            <a:endParaRPr/>
          </a:p>
          <a:p>
            <a:pPr indent="-274320" lvl="0" marL="274320" rtl="0" algn="l">
              <a:spcBef>
                <a:spcPts val="480"/>
              </a:spcBef>
              <a:spcAft>
                <a:spcPts val="0"/>
              </a:spcAft>
              <a:buSzPts val="2280"/>
              <a:buChar char="⚫"/>
            </a:pPr>
            <a:r>
              <a:rPr lang="en-IN" sz="2400">
                <a:latin typeface="Calibri"/>
                <a:ea typeface="Calibri"/>
                <a:cs typeface="Calibri"/>
                <a:sym typeface="Calibri"/>
              </a:rPr>
              <a:t>Passengers/Users can find it convenient to book cabs without waiting on the road.</a:t>
            </a:r>
            <a:endParaRPr/>
          </a:p>
          <a:p>
            <a:pPr indent="-274320" lvl="0" marL="274320" rtl="0" algn="l">
              <a:spcBef>
                <a:spcPts val="480"/>
              </a:spcBef>
              <a:spcAft>
                <a:spcPts val="0"/>
              </a:spcAft>
              <a:buSzPts val="2280"/>
              <a:buChar char="⚫"/>
            </a:pPr>
            <a:r>
              <a:rPr lang="en-IN" sz="2400">
                <a:latin typeface="Calibri"/>
                <a:ea typeface="Calibri"/>
                <a:cs typeface="Calibri"/>
                <a:sym typeface="Calibri"/>
              </a:rPr>
              <a:t>Exact location of the passenger helps the driver to reach and pick up the passenger on time without any delay.</a:t>
            </a:r>
            <a:endParaRPr/>
          </a:p>
          <a:p>
            <a:pPr indent="-274320" lvl="0" marL="274320" rtl="0" algn="l">
              <a:spcBef>
                <a:spcPts val="400"/>
              </a:spcBef>
              <a:spcAft>
                <a:spcPts val="0"/>
              </a:spcAft>
              <a:buSzPts val="1900"/>
              <a:buNone/>
            </a:pPr>
            <a:r>
              <a:t/>
            </a:r>
            <a:endParaRPr sz="2000">
              <a:latin typeface="Calibri"/>
              <a:ea typeface="Calibri"/>
              <a:cs typeface="Calibri"/>
              <a:sym typeface="Calibri"/>
            </a:endParaRPr>
          </a:p>
          <a:p>
            <a:pPr indent="-153670" lvl="0" marL="274320" rtl="0" algn="l">
              <a:spcBef>
                <a:spcPts val="400"/>
              </a:spcBef>
              <a:spcAft>
                <a:spcPts val="0"/>
              </a:spcAft>
              <a:buSzPts val="1900"/>
              <a:buNone/>
            </a:pPr>
            <a:r>
              <a:t/>
            </a:r>
            <a:endParaRPr sz="2000"/>
          </a:p>
          <a:p>
            <a:pPr indent="-153670" lvl="0" marL="274320" rtl="0" algn="l">
              <a:spcBef>
                <a:spcPts val="400"/>
              </a:spcBef>
              <a:spcAft>
                <a:spcPts val="0"/>
              </a:spcAft>
              <a:buSzPts val="1900"/>
              <a:buNone/>
            </a:pPr>
            <a:r>
              <a:t/>
            </a:r>
            <a:endParaRPr sz="2000"/>
          </a:p>
          <a:p>
            <a:pPr indent="-153670" lvl="0" marL="274320" rtl="0" algn="l">
              <a:spcBef>
                <a:spcPts val="400"/>
              </a:spcBef>
              <a:spcAft>
                <a:spcPts val="0"/>
              </a:spcAft>
              <a:buSzPts val="1900"/>
              <a:buNone/>
            </a:pPr>
            <a:r>
              <a:t/>
            </a:r>
            <a:endParaRPr sz="2000"/>
          </a:p>
          <a:p>
            <a:pPr indent="-274320" lvl="0" marL="274320" rtl="0" algn="l">
              <a:spcBef>
                <a:spcPts val="380"/>
              </a:spcBef>
              <a:spcAft>
                <a:spcPts val="0"/>
              </a:spcAft>
              <a:buSzPts val="1805"/>
              <a:buNone/>
            </a:pPr>
            <a:r>
              <a:t/>
            </a:r>
            <a:endParaRPr sz="1900"/>
          </a:p>
          <a:p>
            <a:pPr indent="-159702" lvl="0" marL="274320" rtl="0" algn="l">
              <a:spcBef>
                <a:spcPts val="380"/>
              </a:spcBef>
              <a:spcAft>
                <a:spcPts val="0"/>
              </a:spcAft>
              <a:buSzPts val="1805"/>
              <a:buNone/>
            </a:pPr>
            <a:r>
              <a:t/>
            </a:r>
            <a:endParaRPr sz="1900"/>
          </a:p>
        </p:txBody>
      </p:sp>
      <p:pic>
        <p:nvPicPr>
          <p:cNvPr descr="Blog-Post-Image.jpg" id="278" name="Google Shape;278;p25"/>
          <p:cNvPicPr preferRelativeResize="0"/>
          <p:nvPr/>
        </p:nvPicPr>
        <p:blipFill rotWithShape="1">
          <a:blip r:embed="rId3">
            <a:alphaModFix/>
          </a:blip>
          <a:srcRect b="49466" l="31667" r="6667" t="1666"/>
          <a:stretch/>
        </p:blipFill>
        <p:spPr>
          <a:xfrm>
            <a:off x="533400" y="3657600"/>
            <a:ext cx="8077200" cy="3200400"/>
          </a:xfrm>
          <a:prstGeom prst="rect">
            <a:avLst/>
          </a:prstGeom>
          <a:noFill/>
          <a:ln>
            <a:noFill/>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6"/>
          <p:cNvSpPr txBox="1"/>
          <p:nvPr>
            <p:ph type="title"/>
          </p:nvPr>
        </p:nvSpPr>
        <p:spPr>
          <a:xfrm>
            <a:off x="457200" y="3810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IN"/>
              <a:t> </a:t>
            </a:r>
            <a:r>
              <a:rPr b="1" lang="en-IN"/>
              <a:t>Disadvantages:</a:t>
            </a:r>
            <a:endParaRPr b="1"/>
          </a:p>
        </p:txBody>
      </p:sp>
      <p:sp>
        <p:nvSpPr>
          <p:cNvPr id="284" name="Google Shape;284;p26"/>
          <p:cNvSpPr txBox="1"/>
          <p:nvPr>
            <p:ph idx="1" type="body"/>
          </p:nvPr>
        </p:nvSpPr>
        <p:spPr>
          <a:xfrm>
            <a:off x="533400" y="160020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80"/>
              <a:buChar char="⚫"/>
            </a:pPr>
            <a:r>
              <a:rPr lang="en-IN" sz="2400">
                <a:latin typeface="Calibri"/>
                <a:ea typeface="Calibri"/>
                <a:cs typeface="Calibri"/>
                <a:sym typeface="Calibri"/>
              </a:rPr>
              <a:t>This project has no Database Connectivity so the details are not permanently stored.</a:t>
            </a:r>
            <a:endParaRPr/>
          </a:p>
          <a:p>
            <a:pPr indent="-274320" lvl="0" marL="274320" rtl="0" algn="l">
              <a:spcBef>
                <a:spcPts val="480"/>
              </a:spcBef>
              <a:spcAft>
                <a:spcPts val="0"/>
              </a:spcAft>
              <a:buSzPts val="2280"/>
              <a:buChar char="⚫"/>
            </a:pPr>
            <a:r>
              <a:rPr lang="en-IN" sz="2400">
                <a:latin typeface="Calibri"/>
                <a:ea typeface="Calibri"/>
                <a:cs typeface="Calibri"/>
                <a:sym typeface="Calibri"/>
              </a:rPr>
              <a:t>Its not an online project yet.</a:t>
            </a:r>
            <a:endParaRPr/>
          </a:p>
          <a:p>
            <a:pPr indent="-274320" lvl="0" marL="274320" rtl="0" algn="l">
              <a:spcBef>
                <a:spcPts val="480"/>
              </a:spcBef>
              <a:spcAft>
                <a:spcPts val="0"/>
              </a:spcAft>
              <a:buSzPts val="2280"/>
              <a:buChar char="⚫"/>
            </a:pPr>
            <a:r>
              <a:rPr lang="en-IN" sz="2400">
                <a:latin typeface="Calibri"/>
                <a:ea typeface="Calibri"/>
                <a:cs typeface="Calibri"/>
                <a:sym typeface="Calibri"/>
              </a:rPr>
              <a:t>The is no Admin to manage and check upon the CabDriver and User.</a:t>
            </a:r>
            <a:endParaRPr/>
          </a:p>
          <a:p>
            <a:pPr indent="-153670" lvl="0" marL="274320" rtl="0" algn="l">
              <a:spcBef>
                <a:spcPts val="400"/>
              </a:spcBef>
              <a:spcAft>
                <a:spcPts val="0"/>
              </a:spcAft>
              <a:buSzPts val="1900"/>
              <a:buNone/>
            </a:pPr>
            <a:r>
              <a:t/>
            </a:r>
            <a:endParaRPr sz="2000">
              <a:latin typeface="Calibri"/>
              <a:ea typeface="Calibri"/>
              <a:cs typeface="Calibri"/>
              <a:sym typeface="Calibri"/>
            </a:endParaRPr>
          </a:p>
        </p:txBody>
      </p:sp>
      <p:pic>
        <p:nvPicPr>
          <p:cNvPr descr="Blog-Post-Image.jpg" id="285" name="Google Shape;285;p26"/>
          <p:cNvPicPr preferRelativeResize="0"/>
          <p:nvPr/>
        </p:nvPicPr>
        <p:blipFill rotWithShape="1">
          <a:blip r:embed="rId3">
            <a:alphaModFix/>
          </a:blip>
          <a:srcRect b="49466" l="31667" r="6667" t="1666"/>
          <a:stretch/>
        </p:blipFill>
        <p:spPr>
          <a:xfrm>
            <a:off x="533400" y="3657600"/>
            <a:ext cx="8077200" cy="3200400"/>
          </a:xfrm>
          <a:prstGeom prst="rect">
            <a:avLst/>
          </a:prstGeom>
          <a:noFill/>
          <a:ln>
            <a:noFill/>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7"/>
          <p:cNvSpPr txBox="1"/>
          <p:nvPr>
            <p:ph type="title"/>
          </p:nvPr>
        </p:nvSpPr>
        <p:spPr>
          <a:xfrm>
            <a:off x="457200" y="304800"/>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b="1" lang="en-IN"/>
              <a:t>FUTURE SCOPE OF THIS PROJECT</a:t>
            </a:r>
            <a:endParaRPr b="1"/>
          </a:p>
        </p:txBody>
      </p:sp>
      <p:sp>
        <p:nvSpPr>
          <p:cNvPr id="291" name="Google Shape;291;p27"/>
          <p:cNvSpPr txBox="1"/>
          <p:nvPr>
            <p:ph idx="1" type="body"/>
          </p:nvPr>
        </p:nvSpPr>
        <p:spPr>
          <a:xfrm>
            <a:off x="457200" y="137160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IN" sz="2000">
                <a:latin typeface="Calibri"/>
                <a:ea typeface="Calibri"/>
                <a:cs typeface="Calibri"/>
                <a:sym typeface="Calibri"/>
              </a:rPr>
              <a:t>As this project is not a fully developed system, thus it requires a lot of developments.</a:t>
            </a:r>
            <a:endParaRPr/>
          </a:p>
          <a:p>
            <a:pPr indent="-274320" lvl="0" marL="274320" rtl="0" algn="l">
              <a:spcBef>
                <a:spcPts val="400"/>
              </a:spcBef>
              <a:spcAft>
                <a:spcPts val="0"/>
              </a:spcAft>
              <a:buSzPts val="1900"/>
              <a:buChar char="⚫"/>
            </a:pPr>
            <a:r>
              <a:rPr lang="en-IN" sz="2000">
                <a:latin typeface="Calibri"/>
                <a:ea typeface="Calibri"/>
                <a:cs typeface="Calibri"/>
                <a:sym typeface="Calibri"/>
              </a:rPr>
              <a:t>There is a great scope of making this project more user friendly by making it an online project .</a:t>
            </a:r>
            <a:endParaRPr/>
          </a:p>
          <a:p>
            <a:pPr indent="-274320" lvl="0" marL="274320" rtl="0" algn="l">
              <a:spcBef>
                <a:spcPts val="400"/>
              </a:spcBef>
              <a:spcAft>
                <a:spcPts val="0"/>
              </a:spcAft>
              <a:buSzPts val="1900"/>
              <a:buChar char="⚫"/>
            </a:pPr>
            <a:r>
              <a:rPr lang="en-IN" sz="2000">
                <a:latin typeface="Calibri"/>
                <a:ea typeface="Calibri"/>
                <a:cs typeface="Calibri"/>
                <a:sym typeface="Calibri"/>
              </a:rPr>
              <a:t>Database integration is also an essential part for making any project store data more effectively and efficiently so, this project will be connected to a DB in the future.</a:t>
            </a:r>
            <a:endParaRPr/>
          </a:p>
          <a:p>
            <a:pPr indent="-274320" lvl="0" marL="274320" rtl="0" algn="l">
              <a:spcBef>
                <a:spcPts val="400"/>
              </a:spcBef>
              <a:spcAft>
                <a:spcPts val="0"/>
              </a:spcAft>
              <a:buSzPts val="1900"/>
              <a:buChar char="⚫"/>
            </a:pPr>
            <a:r>
              <a:rPr lang="en-IN" sz="2000">
                <a:latin typeface="Calibri"/>
                <a:ea typeface="Calibri"/>
                <a:cs typeface="Calibri"/>
                <a:sym typeface="Calibri"/>
              </a:rPr>
              <a:t>An admin module will be added to supervise the Cabdriver and User.</a:t>
            </a:r>
            <a:endParaRPr sz="2000">
              <a:latin typeface="Calibri"/>
              <a:ea typeface="Calibri"/>
              <a:cs typeface="Calibri"/>
              <a:sym typeface="Calibri"/>
            </a:endParaRPr>
          </a:p>
        </p:txBody>
      </p:sp>
      <p:pic>
        <p:nvPicPr>
          <p:cNvPr descr="2222.png" id="292" name="Google Shape;292;p27"/>
          <p:cNvPicPr preferRelativeResize="0"/>
          <p:nvPr/>
        </p:nvPicPr>
        <p:blipFill rotWithShape="1">
          <a:blip r:embed="rId3">
            <a:alphaModFix/>
          </a:blip>
          <a:srcRect b="15780" l="0" r="0" t="44768"/>
          <a:stretch/>
        </p:blipFill>
        <p:spPr>
          <a:xfrm>
            <a:off x="990600" y="4191000"/>
            <a:ext cx="6958584" cy="2667000"/>
          </a:xfrm>
          <a:prstGeom prst="rect">
            <a:avLst/>
          </a:prstGeom>
          <a:noFill/>
          <a:ln>
            <a:noFill/>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8"/>
          <p:cNvSpPr txBox="1"/>
          <p:nvPr>
            <p:ph type="title"/>
          </p:nvPr>
        </p:nvSpPr>
        <p:spPr>
          <a:xfrm>
            <a:off x="457200" y="3810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IN"/>
              <a:t>CONCLUSION</a:t>
            </a:r>
            <a:endParaRPr b="1"/>
          </a:p>
        </p:txBody>
      </p:sp>
      <p:sp>
        <p:nvSpPr>
          <p:cNvPr id="298" name="Google Shape;298;p28"/>
          <p:cNvSpPr txBox="1"/>
          <p:nvPr>
            <p:ph idx="1" type="body"/>
          </p:nvPr>
        </p:nvSpPr>
        <p:spPr>
          <a:xfrm>
            <a:off x="228600" y="1752600"/>
            <a:ext cx="8458200" cy="13716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IN" sz="2000">
                <a:latin typeface="Calibri"/>
                <a:ea typeface="Calibri"/>
                <a:cs typeface="Calibri"/>
                <a:sym typeface="Calibri"/>
              </a:rPr>
              <a:t> We were able to develop a project where the passenger/customer/user is able to book a Cab ,can check the driver ,cab details and all the booking details.</a:t>
            </a:r>
            <a:endParaRPr/>
          </a:p>
          <a:p>
            <a:pPr indent="-274320" lvl="0" marL="274320" rtl="0" algn="l">
              <a:spcBef>
                <a:spcPts val="400"/>
              </a:spcBef>
              <a:spcAft>
                <a:spcPts val="0"/>
              </a:spcAft>
              <a:buSzPts val="1900"/>
              <a:buChar char="⚫"/>
            </a:pPr>
            <a:r>
              <a:rPr lang="en-IN" sz="2000">
                <a:latin typeface="Calibri"/>
                <a:ea typeface="Calibri"/>
                <a:cs typeface="Calibri"/>
                <a:sym typeface="Calibri"/>
              </a:rPr>
              <a:t>The Cab Driver can  also Update profile, check and mark booked trips.</a:t>
            </a:r>
            <a:endParaRPr sz="2000">
              <a:latin typeface="Calibri"/>
              <a:ea typeface="Calibri"/>
              <a:cs typeface="Calibri"/>
              <a:sym typeface="Calibri"/>
            </a:endParaRPr>
          </a:p>
        </p:txBody>
      </p:sp>
      <p:pic>
        <p:nvPicPr>
          <p:cNvPr descr="333.jpg" id="299" name="Google Shape;299;p28"/>
          <p:cNvPicPr preferRelativeResize="0"/>
          <p:nvPr/>
        </p:nvPicPr>
        <p:blipFill rotWithShape="1">
          <a:blip r:embed="rId3">
            <a:alphaModFix/>
          </a:blip>
          <a:srcRect b="9721" l="35833" r="5000" t="25000"/>
          <a:stretch/>
        </p:blipFill>
        <p:spPr>
          <a:xfrm>
            <a:off x="1600200" y="3124200"/>
            <a:ext cx="6172200" cy="3581400"/>
          </a:xfrm>
          <a:prstGeom prst="rect">
            <a:avLst/>
          </a:prstGeom>
          <a:noFill/>
          <a:ln>
            <a:noFill/>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descr="360_F_291522205_XkrmS421FjSGTMRdTrqFZPxDY19VxpmL.jpg" id="304" name="Google Shape;304;p29"/>
          <p:cNvPicPr preferRelativeResize="0"/>
          <p:nvPr/>
        </p:nvPicPr>
        <p:blipFill rotWithShape="1">
          <a:blip r:embed="rId3">
            <a:alphaModFix/>
          </a:blip>
          <a:srcRect b="0" l="0" r="0" t="0"/>
          <a:stretch/>
        </p:blipFill>
        <p:spPr>
          <a:xfrm>
            <a:off x="533400" y="1295400"/>
            <a:ext cx="8058150" cy="3429000"/>
          </a:xfrm>
          <a:prstGeom prst="rect">
            <a:avLst/>
          </a:prstGeom>
          <a:noFill/>
          <a:ln>
            <a:noFill/>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457200" y="3810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IN"/>
              <a:t>Aim Of The Project:</a:t>
            </a:r>
            <a:endParaRPr b="1"/>
          </a:p>
        </p:txBody>
      </p:sp>
      <p:sp>
        <p:nvSpPr>
          <p:cNvPr id="125" name="Google Shape;125;p3"/>
          <p:cNvSpPr txBox="1"/>
          <p:nvPr>
            <p:ph idx="1" type="body"/>
          </p:nvPr>
        </p:nvSpPr>
        <p:spPr>
          <a:xfrm>
            <a:off x="457200" y="152400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IN">
                <a:latin typeface="Calibri"/>
                <a:ea typeface="Calibri"/>
                <a:cs typeface="Calibri"/>
                <a:sym typeface="Calibri"/>
              </a:rPr>
              <a:t>To develop a Cab Booking System called MyCab using C programming language in Linux environment.</a:t>
            </a:r>
            <a:endParaRPr/>
          </a:p>
          <a:p>
            <a:pPr indent="-274320" lvl="0" marL="274320" rtl="0" algn="l">
              <a:spcBef>
                <a:spcPts val="520"/>
              </a:spcBef>
              <a:spcAft>
                <a:spcPts val="0"/>
              </a:spcAft>
              <a:buSzPts val="2470"/>
              <a:buChar char="⚫"/>
            </a:pPr>
            <a:r>
              <a:rPr lang="en-IN">
                <a:latin typeface="Calibri"/>
                <a:ea typeface="Calibri"/>
                <a:cs typeface="Calibri"/>
                <a:sym typeface="Calibri"/>
              </a:rPr>
              <a:t>Intended User :-</a:t>
            </a:r>
            <a:endParaRPr/>
          </a:p>
          <a:p>
            <a:pPr indent="-457200" lvl="0" marL="457200" rtl="0" algn="l">
              <a:spcBef>
                <a:spcPts val="440"/>
              </a:spcBef>
              <a:spcAft>
                <a:spcPts val="0"/>
              </a:spcAft>
              <a:buSzPts val="2090"/>
              <a:buNone/>
            </a:pPr>
            <a:r>
              <a:rPr lang="en-IN" sz="2200">
                <a:latin typeface="Calibri"/>
                <a:ea typeface="Calibri"/>
                <a:cs typeface="Calibri"/>
                <a:sym typeface="Calibri"/>
              </a:rPr>
              <a:t>            1) Cab Driver</a:t>
            </a:r>
            <a:endParaRPr/>
          </a:p>
          <a:p>
            <a:pPr indent="-274320" lvl="0" marL="274320" rtl="0" algn="l">
              <a:spcBef>
                <a:spcPts val="440"/>
              </a:spcBef>
              <a:spcAft>
                <a:spcPts val="0"/>
              </a:spcAft>
              <a:buSzPts val="2090"/>
              <a:buNone/>
            </a:pPr>
            <a:r>
              <a:rPr lang="en-IN" sz="2200">
                <a:latin typeface="Calibri"/>
                <a:ea typeface="Calibri"/>
                <a:cs typeface="Calibri"/>
                <a:sym typeface="Calibri"/>
              </a:rPr>
              <a:t>            2) User</a:t>
            </a:r>
            <a:endParaRPr/>
          </a:p>
          <a:p>
            <a:pPr indent="-274320" lvl="0" marL="274320" rtl="0" algn="l">
              <a:spcBef>
                <a:spcPts val="440"/>
              </a:spcBef>
              <a:spcAft>
                <a:spcPts val="0"/>
              </a:spcAft>
              <a:buSzPts val="2090"/>
              <a:buNone/>
            </a:pPr>
            <a:r>
              <a:rPr lang="en-IN" sz="2200">
                <a:latin typeface="Calibri"/>
                <a:ea typeface="Calibri"/>
                <a:cs typeface="Calibri"/>
                <a:sym typeface="Calibri"/>
              </a:rPr>
              <a:t>     Since this a general-purpose software thus any one can access it.</a:t>
            </a:r>
            <a:endParaRPr/>
          </a:p>
        </p:txBody>
      </p:sp>
      <p:pic>
        <p:nvPicPr>
          <p:cNvPr descr="Blog-Post-Image.jpg" id="126" name="Google Shape;126;p3"/>
          <p:cNvPicPr preferRelativeResize="0"/>
          <p:nvPr/>
        </p:nvPicPr>
        <p:blipFill rotWithShape="1">
          <a:blip r:embed="rId3">
            <a:alphaModFix/>
          </a:blip>
          <a:srcRect b="49466" l="31667" r="6667" t="1666"/>
          <a:stretch/>
        </p:blipFill>
        <p:spPr>
          <a:xfrm flipH="1">
            <a:off x="533400" y="3657600"/>
            <a:ext cx="8077200" cy="3200400"/>
          </a:xfrm>
          <a:prstGeom prst="rect">
            <a:avLst/>
          </a:prstGeom>
          <a:noFill/>
          <a:ln>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txBox="1"/>
          <p:nvPr>
            <p:ph type="title"/>
          </p:nvPr>
        </p:nvSpPr>
        <p:spPr>
          <a:xfrm>
            <a:off x="457200" y="3810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IN"/>
              <a:t>Introduction:</a:t>
            </a:r>
            <a:endParaRPr b="1"/>
          </a:p>
        </p:txBody>
      </p:sp>
      <p:sp>
        <p:nvSpPr>
          <p:cNvPr id="132" name="Google Shape;132;p4"/>
          <p:cNvSpPr txBox="1"/>
          <p:nvPr>
            <p:ph idx="1" type="body"/>
          </p:nvPr>
        </p:nvSpPr>
        <p:spPr>
          <a:xfrm>
            <a:off x="457200" y="1752600"/>
            <a:ext cx="8229600" cy="4389120"/>
          </a:xfrm>
          <a:prstGeom prst="rect">
            <a:avLst/>
          </a:prstGeom>
          <a:noFill/>
          <a:ln>
            <a:noFill/>
          </a:ln>
        </p:spPr>
        <p:txBody>
          <a:bodyPr anchorCtr="0" anchor="t" bIns="45700" lIns="91425" spcFirstLastPara="1" rIns="91425" wrap="square" tIns="45700">
            <a:normAutofit fontScale="85000" lnSpcReduction="20000"/>
          </a:bodyPr>
          <a:lstStyle/>
          <a:p>
            <a:pPr indent="-286083" lvl="0" marL="274320" rtl="0" algn="just">
              <a:spcBef>
                <a:spcPts val="0"/>
              </a:spcBef>
              <a:spcAft>
                <a:spcPts val="0"/>
              </a:spcAft>
              <a:buSzPct val="95000"/>
              <a:buChar char="⚫"/>
            </a:pPr>
            <a:r>
              <a:rPr lang="en-IN">
                <a:latin typeface="Calibri"/>
                <a:ea typeface="Calibri"/>
                <a:cs typeface="Calibri"/>
                <a:sym typeface="Calibri"/>
              </a:rPr>
              <a:t>Transport is an integral part of our social living. The modern society cannot run without transport facilities. There are many companies who give transport services to the  individual and corporate clients. </a:t>
            </a:r>
            <a:endParaRPr/>
          </a:p>
          <a:p>
            <a:pPr indent="-274320" lvl="0" marL="274320" rtl="0" algn="l">
              <a:spcBef>
                <a:spcPts val="200"/>
              </a:spcBef>
              <a:spcAft>
                <a:spcPts val="0"/>
              </a:spcAft>
              <a:buSzPct val="95000"/>
              <a:buNone/>
            </a:pPr>
            <a:r>
              <a:t/>
            </a:r>
            <a:endParaRPr>
              <a:latin typeface="Calibri"/>
              <a:ea typeface="Calibri"/>
              <a:cs typeface="Calibri"/>
              <a:sym typeface="Calibri"/>
            </a:endParaRPr>
          </a:p>
          <a:p>
            <a:pPr indent="-274320" lvl="0" marL="274320" rtl="0" algn="l">
              <a:spcBef>
                <a:spcPts val="200"/>
              </a:spcBef>
              <a:spcAft>
                <a:spcPts val="0"/>
              </a:spcAft>
              <a:buSzPct val="95000"/>
              <a:buNone/>
            </a:pPr>
            <a:r>
              <a:t/>
            </a:r>
            <a:endParaRPr>
              <a:latin typeface="Calibri"/>
              <a:ea typeface="Calibri"/>
              <a:cs typeface="Calibri"/>
              <a:sym typeface="Calibri"/>
            </a:endParaRPr>
          </a:p>
          <a:p>
            <a:pPr indent="-286083" lvl="0" marL="274320" rtl="0" algn="l">
              <a:spcBef>
                <a:spcPts val="200"/>
              </a:spcBef>
              <a:spcAft>
                <a:spcPts val="0"/>
              </a:spcAft>
              <a:buSzPct val="95000"/>
              <a:buChar char="⚫"/>
            </a:pPr>
            <a:r>
              <a:rPr lang="en-IN">
                <a:latin typeface="Calibri"/>
                <a:ea typeface="Calibri"/>
                <a:cs typeface="Calibri"/>
                <a:sym typeface="Calibri"/>
              </a:rPr>
              <a:t>MyCab booking system will automate the process of booking acab and will facilitate both the user and the driver with reduced time and efforts. </a:t>
            </a:r>
            <a:endParaRPr/>
          </a:p>
          <a:p>
            <a:pPr indent="-274320" lvl="0" marL="274320" rtl="0" algn="l">
              <a:spcBef>
                <a:spcPts val="200"/>
              </a:spcBef>
              <a:spcAft>
                <a:spcPts val="0"/>
              </a:spcAft>
              <a:buSzPct val="95000"/>
              <a:buNone/>
            </a:pPr>
            <a:r>
              <a:t/>
            </a:r>
            <a:endParaRPr>
              <a:latin typeface="Calibri"/>
              <a:ea typeface="Calibri"/>
              <a:cs typeface="Calibri"/>
              <a:sym typeface="Calibri"/>
            </a:endParaRPr>
          </a:p>
          <a:p>
            <a:pPr indent="-286083" lvl="0" marL="274320" rtl="0" algn="l">
              <a:spcBef>
                <a:spcPts val="200"/>
              </a:spcBef>
              <a:spcAft>
                <a:spcPts val="0"/>
              </a:spcAft>
              <a:buSzPct val="95000"/>
              <a:buChar char="⚫"/>
            </a:pPr>
            <a:r>
              <a:rPr lang="en-IN">
                <a:latin typeface="Calibri"/>
                <a:ea typeface="Calibri"/>
                <a:cs typeface="Calibri"/>
                <a:sym typeface="Calibri"/>
              </a:rPr>
              <a:t>First the driver will register his information and the vehicles to the system. Then the user can book or schedule the cab on his required date and time, providing all necessary information. The fare will be calculated and user should confirm it. Then the driver will serve the client on the specific date and time. </a:t>
            </a:r>
            <a:endParaRPr>
              <a:latin typeface="Calibri"/>
              <a:ea typeface="Calibri"/>
              <a:cs typeface="Calibri"/>
              <a:sym typeface="Calibri"/>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457200" y="3048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IN"/>
              <a:t>Objectives:</a:t>
            </a:r>
            <a:endParaRPr b="1"/>
          </a:p>
        </p:txBody>
      </p:sp>
      <p:sp>
        <p:nvSpPr>
          <p:cNvPr id="138" name="Google Shape;138;p5"/>
          <p:cNvSpPr txBox="1"/>
          <p:nvPr>
            <p:ph idx="1" type="body"/>
          </p:nvPr>
        </p:nvSpPr>
        <p:spPr>
          <a:xfrm>
            <a:off x="457200" y="137160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80"/>
              <a:buChar char="⚫"/>
            </a:pPr>
            <a:r>
              <a:rPr lang="en-IN" sz="2400">
                <a:latin typeface="Calibri"/>
                <a:ea typeface="Calibri"/>
                <a:cs typeface="Calibri"/>
                <a:sym typeface="Calibri"/>
              </a:rPr>
              <a:t>To provide a convenient and easy way for customers to book cabs.</a:t>
            </a:r>
            <a:endParaRPr/>
          </a:p>
          <a:p>
            <a:pPr indent="-274320" lvl="0" marL="274320" rtl="0" algn="l">
              <a:spcBef>
                <a:spcPts val="480"/>
              </a:spcBef>
              <a:spcAft>
                <a:spcPts val="0"/>
              </a:spcAft>
              <a:buSzPts val="2280"/>
              <a:buChar char="⚫"/>
            </a:pPr>
            <a:r>
              <a:rPr lang="en-IN" sz="2400">
                <a:latin typeface="Calibri"/>
                <a:ea typeface="Calibri"/>
                <a:cs typeface="Calibri"/>
                <a:sym typeface="Calibri"/>
              </a:rPr>
              <a:t>To allow Cab Drivers to manage their bookings and dispatch taxis efficiently.</a:t>
            </a:r>
            <a:endParaRPr/>
          </a:p>
          <a:p>
            <a:pPr indent="-274320" lvl="0" marL="274320" rtl="0" algn="l">
              <a:spcBef>
                <a:spcPts val="480"/>
              </a:spcBef>
              <a:spcAft>
                <a:spcPts val="0"/>
              </a:spcAft>
              <a:buSzPts val="2280"/>
              <a:buChar char="⚫"/>
            </a:pPr>
            <a:r>
              <a:rPr lang="en-IN" sz="2400">
                <a:latin typeface="Calibri"/>
                <a:ea typeface="Calibri"/>
                <a:cs typeface="Calibri"/>
                <a:sym typeface="Calibri"/>
              </a:rPr>
              <a:t>To provide customers to enter their desired pick-up and drop location.</a:t>
            </a:r>
            <a:endParaRPr/>
          </a:p>
        </p:txBody>
      </p:sp>
      <p:pic>
        <p:nvPicPr>
          <p:cNvPr descr="Blog-Post-Image.jpg" id="139" name="Google Shape;139;p5"/>
          <p:cNvPicPr preferRelativeResize="0"/>
          <p:nvPr/>
        </p:nvPicPr>
        <p:blipFill rotWithShape="1">
          <a:blip r:embed="rId3">
            <a:alphaModFix/>
          </a:blip>
          <a:srcRect b="49466" l="31667" r="6667" t="1666"/>
          <a:stretch/>
        </p:blipFill>
        <p:spPr>
          <a:xfrm flipH="1">
            <a:off x="533400" y="3657600"/>
            <a:ext cx="8077200" cy="3200400"/>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type="title"/>
          </p:nvPr>
        </p:nvSpPr>
        <p:spPr>
          <a:xfrm>
            <a:off x="457200" y="3810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IN"/>
              <a:t>Software Requirements:</a:t>
            </a:r>
            <a:endParaRPr b="1"/>
          </a:p>
        </p:txBody>
      </p:sp>
      <p:sp>
        <p:nvSpPr>
          <p:cNvPr id="145" name="Google Shape;145;p6"/>
          <p:cNvSpPr txBox="1"/>
          <p:nvPr>
            <p:ph idx="1" type="body"/>
          </p:nvPr>
        </p:nvSpPr>
        <p:spPr>
          <a:xfrm>
            <a:off x="457200" y="1524000"/>
            <a:ext cx="8229600" cy="27432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IN">
                <a:latin typeface="Calibri"/>
                <a:ea typeface="Calibri"/>
                <a:cs typeface="Calibri"/>
                <a:sym typeface="Calibri"/>
              </a:rPr>
              <a:t>This cab booking system called MyCab is designed using Draw.io and Smart Draw.</a:t>
            </a:r>
            <a:endParaRPr/>
          </a:p>
          <a:p>
            <a:pPr indent="-274320" lvl="0" marL="274320" rtl="0" algn="l">
              <a:spcBef>
                <a:spcPts val="520"/>
              </a:spcBef>
              <a:spcAft>
                <a:spcPts val="0"/>
              </a:spcAft>
              <a:buSzPts val="2470"/>
              <a:buChar char="⚫"/>
            </a:pPr>
            <a:r>
              <a:rPr lang="en-IN">
                <a:latin typeface="Calibri"/>
                <a:ea typeface="Calibri"/>
                <a:cs typeface="Calibri"/>
                <a:sym typeface="Calibri"/>
              </a:rPr>
              <a:t>This project is coded and made using the following:</a:t>
            </a:r>
            <a:endParaRPr/>
          </a:p>
          <a:p>
            <a:pPr indent="-228600" lvl="0" marL="228600" rtl="0" algn="l">
              <a:lnSpc>
                <a:spcPct val="90000"/>
              </a:lnSpc>
              <a:spcBef>
                <a:spcPts val="0"/>
              </a:spcBef>
              <a:spcAft>
                <a:spcPts val="0"/>
              </a:spcAft>
              <a:buSzPts val="2800"/>
              <a:buNone/>
            </a:pPr>
            <a:r>
              <a:rPr lang="en-IN">
                <a:latin typeface="Calibri"/>
                <a:ea typeface="Calibri"/>
                <a:cs typeface="Calibri"/>
                <a:sym typeface="Calibri"/>
              </a:rPr>
              <a:t>	     </a:t>
            </a:r>
            <a:r>
              <a:rPr lang="en-IN">
                <a:solidFill>
                  <a:srgbClr val="FF0000"/>
                </a:solidFill>
                <a:latin typeface="Calibri"/>
                <a:ea typeface="Calibri"/>
                <a:cs typeface="Calibri"/>
                <a:sym typeface="Calibri"/>
              </a:rPr>
              <a:t>Operating system: </a:t>
            </a:r>
            <a:r>
              <a:rPr lang="en-IN">
                <a:latin typeface="Calibri"/>
                <a:ea typeface="Calibri"/>
                <a:cs typeface="Calibri"/>
                <a:sym typeface="Calibri"/>
              </a:rPr>
              <a:t>Linux</a:t>
            </a:r>
            <a:endParaRPr>
              <a:solidFill>
                <a:srgbClr val="FF0000"/>
              </a:solidFill>
              <a:latin typeface="Calibri"/>
              <a:ea typeface="Calibri"/>
              <a:cs typeface="Calibri"/>
              <a:sym typeface="Calibri"/>
            </a:endParaRPr>
          </a:p>
          <a:p>
            <a:pPr indent="0" lvl="0" marL="0" rtl="0" algn="l">
              <a:lnSpc>
                <a:spcPct val="90000"/>
              </a:lnSpc>
              <a:spcBef>
                <a:spcPts val="840"/>
              </a:spcBef>
              <a:spcAft>
                <a:spcPts val="0"/>
              </a:spcAft>
              <a:buSzPts val="2800"/>
              <a:buNone/>
            </a:pPr>
            <a:r>
              <a:rPr lang="en-IN">
                <a:solidFill>
                  <a:srgbClr val="FF0000"/>
                </a:solidFill>
                <a:latin typeface="Calibri"/>
                <a:ea typeface="Calibri"/>
                <a:cs typeface="Calibri"/>
                <a:sym typeface="Calibri"/>
              </a:rPr>
              <a:t>        Software : </a:t>
            </a:r>
            <a:r>
              <a:rPr lang="en-IN">
                <a:latin typeface="Calibri"/>
                <a:ea typeface="Calibri"/>
                <a:cs typeface="Calibri"/>
                <a:sym typeface="Calibri"/>
              </a:rPr>
              <a:t>Ubuntu 20.04.5 and Cygwin 3.4.0</a:t>
            </a:r>
            <a:endParaRPr>
              <a:solidFill>
                <a:srgbClr val="FF0000"/>
              </a:solidFill>
              <a:latin typeface="Calibri"/>
              <a:ea typeface="Calibri"/>
              <a:cs typeface="Calibri"/>
              <a:sym typeface="Calibri"/>
            </a:endParaRPr>
          </a:p>
          <a:p>
            <a:pPr indent="0" lvl="0" marL="0" rtl="0" algn="l">
              <a:lnSpc>
                <a:spcPct val="90000"/>
              </a:lnSpc>
              <a:spcBef>
                <a:spcPts val="840"/>
              </a:spcBef>
              <a:spcAft>
                <a:spcPts val="0"/>
              </a:spcAft>
              <a:buSzPts val="2800"/>
              <a:buNone/>
            </a:pPr>
            <a:r>
              <a:rPr lang="en-IN">
                <a:solidFill>
                  <a:srgbClr val="FF0000"/>
                </a:solidFill>
                <a:latin typeface="Calibri"/>
                <a:ea typeface="Calibri"/>
                <a:cs typeface="Calibri"/>
                <a:sym typeface="Calibri"/>
              </a:rPr>
              <a:t>        Back-end: </a:t>
            </a:r>
            <a:r>
              <a:rPr lang="en-IN">
                <a:latin typeface="Calibri"/>
                <a:ea typeface="Calibri"/>
                <a:cs typeface="Calibri"/>
                <a:sym typeface="Calibri"/>
              </a:rPr>
              <a:t>C programming</a:t>
            </a:r>
            <a:endParaRPr/>
          </a:p>
          <a:p>
            <a:pPr indent="0" lvl="0" marL="0" rtl="0" algn="l">
              <a:lnSpc>
                <a:spcPct val="90000"/>
              </a:lnSpc>
              <a:spcBef>
                <a:spcPts val="840"/>
              </a:spcBef>
              <a:spcAft>
                <a:spcPts val="0"/>
              </a:spcAft>
              <a:buSzPts val="2800"/>
              <a:buNone/>
            </a:pPr>
            <a:r>
              <a:t/>
            </a:r>
            <a:endParaRPr>
              <a:latin typeface="Calibri"/>
              <a:ea typeface="Calibri"/>
              <a:cs typeface="Calibri"/>
              <a:sym typeface="Calibri"/>
            </a:endParaRPr>
          </a:p>
          <a:p>
            <a:pPr indent="-117475" lvl="0" marL="274320" rtl="0" algn="l">
              <a:spcBef>
                <a:spcPts val="520"/>
              </a:spcBef>
              <a:spcAft>
                <a:spcPts val="0"/>
              </a:spcAft>
              <a:buSzPts val="2470"/>
              <a:buNone/>
            </a:pPr>
            <a:r>
              <a:t/>
            </a:r>
            <a:endParaRPr>
              <a:latin typeface="Calibri"/>
              <a:ea typeface="Calibri"/>
              <a:cs typeface="Calibri"/>
              <a:sym typeface="Calibri"/>
            </a:endParaRPr>
          </a:p>
        </p:txBody>
      </p:sp>
      <p:pic>
        <p:nvPicPr>
          <p:cNvPr descr="55555555.PNG" id="146" name="Google Shape;146;p6"/>
          <p:cNvPicPr preferRelativeResize="0"/>
          <p:nvPr/>
        </p:nvPicPr>
        <p:blipFill rotWithShape="1">
          <a:blip r:embed="rId3">
            <a:alphaModFix/>
          </a:blip>
          <a:srcRect b="0" l="0" r="0" t="0"/>
          <a:stretch/>
        </p:blipFill>
        <p:spPr>
          <a:xfrm>
            <a:off x="457200" y="4038600"/>
            <a:ext cx="4324954" cy="1962424"/>
          </a:xfrm>
          <a:prstGeom prst="rect">
            <a:avLst/>
          </a:prstGeom>
          <a:noFill/>
          <a:ln>
            <a:noFill/>
          </a:ln>
        </p:spPr>
      </p:pic>
      <p:pic>
        <p:nvPicPr>
          <p:cNvPr descr="66666.PNG" id="147" name="Google Shape;147;p6"/>
          <p:cNvPicPr preferRelativeResize="0"/>
          <p:nvPr/>
        </p:nvPicPr>
        <p:blipFill rotWithShape="1">
          <a:blip r:embed="rId4">
            <a:alphaModFix/>
          </a:blip>
          <a:srcRect b="0" l="0" r="0" t="0"/>
          <a:stretch/>
        </p:blipFill>
        <p:spPr>
          <a:xfrm>
            <a:off x="2133600" y="5514745"/>
            <a:ext cx="1203494" cy="1343255"/>
          </a:xfrm>
          <a:prstGeom prst="rect">
            <a:avLst/>
          </a:prstGeom>
          <a:noFill/>
          <a:ln>
            <a:noFill/>
          </a:ln>
        </p:spPr>
      </p:pic>
      <p:pic>
        <p:nvPicPr>
          <p:cNvPr descr="777777.png" id="148" name="Google Shape;148;p6"/>
          <p:cNvPicPr preferRelativeResize="0"/>
          <p:nvPr/>
        </p:nvPicPr>
        <p:blipFill rotWithShape="1">
          <a:blip r:embed="rId5">
            <a:alphaModFix/>
          </a:blip>
          <a:srcRect b="5218" l="0" r="0" t="3645"/>
          <a:stretch/>
        </p:blipFill>
        <p:spPr>
          <a:xfrm>
            <a:off x="4724400" y="4191000"/>
            <a:ext cx="4038600" cy="1905000"/>
          </a:xfrm>
          <a:prstGeom prst="rect">
            <a:avLst/>
          </a:prstGeom>
          <a:no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533400" y="3048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IN"/>
              <a:t> Story board of MyCab</a:t>
            </a:r>
            <a:endParaRPr b="1"/>
          </a:p>
        </p:txBody>
      </p:sp>
      <p:pic>
        <p:nvPicPr>
          <p:cNvPr descr="CBS_Storyboard_page-0001.jpg" id="154" name="Google Shape;154;p7"/>
          <p:cNvPicPr preferRelativeResize="0"/>
          <p:nvPr>
            <p:ph idx="1" type="body"/>
          </p:nvPr>
        </p:nvPicPr>
        <p:blipFill rotWithShape="1">
          <a:blip r:embed="rId3">
            <a:alphaModFix/>
          </a:blip>
          <a:srcRect b="0" l="0" r="0" t="0"/>
          <a:stretch/>
        </p:blipFill>
        <p:spPr>
          <a:xfrm>
            <a:off x="1676400" y="1447800"/>
            <a:ext cx="6172200" cy="4905184"/>
          </a:xfrm>
          <a:prstGeom prst="rect">
            <a:avLst/>
          </a:prstGeom>
          <a:noFill/>
          <a:ln>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457200" y="4572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IN"/>
              <a:t>Context Diagram</a:t>
            </a:r>
            <a:endParaRPr b="1"/>
          </a:p>
        </p:txBody>
      </p:sp>
      <p:pic>
        <p:nvPicPr>
          <p:cNvPr descr="C:\Users\PRAMA\Downloads\CBS_Context Diagram.PNG" id="160" name="Google Shape;160;p8"/>
          <p:cNvPicPr preferRelativeResize="0"/>
          <p:nvPr/>
        </p:nvPicPr>
        <p:blipFill rotWithShape="1">
          <a:blip r:embed="rId3">
            <a:alphaModFix/>
          </a:blip>
          <a:srcRect b="0" l="0" r="0" t="0"/>
          <a:stretch/>
        </p:blipFill>
        <p:spPr>
          <a:xfrm>
            <a:off x="533400" y="1905000"/>
            <a:ext cx="8109544" cy="2895600"/>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type="title"/>
          </p:nvPr>
        </p:nvSpPr>
        <p:spPr>
          <a:xfrm>
            <a:off x="457200" y="4572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IN"/>
              <a:t>DFD – Level 1</a:t>
            </a:r>
            <a:endParaRPr b="1"/>
          </a:p>
        </p:txBody>
      </p:sp>
      <p:pic>
        <p:nvPicPr>
          <p:cNvPr descr="C:\Users\PRAMA\Downloads\CBS_DFD Level-1.PNG" id="166" name="Google Shape;166;p9"/>
          <p:cNvPicPr preferRelativeResize="0"/>
          <p:nvPr/>
        </p:nvPicPr>
        <p:blipFill rotWithShape="1">
          <a:blip r:embed="rId3">
            <a:alphaModFix/>
          </a:blip>
          <a:srcRect b="0" l="0" r="0" t="0"/>
          <a:stretch/>
        </p:blipFill>
        <p:spPr>
          <a:xfrm>
            <a:off x="990600" y="1752600"/>
            <a:ext cx="7137032" cy="4765675"/>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JDSahu</dc:creator>
</cp:coreProperties>
</file>