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76" r:id="rId11"/>
    <p:sldId id="266" r:id="rId12"/>
    <p:sldId id="267" r:id="rId13"/>
    <p:sldId id="271" r:id="rId14"/>
    <p:sldId id="272" r:id="rId15"/>
    <p:sldId id="273" r:id="rId16"/>
    <p:sldId id="274"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1825515635"/>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2609975379"/>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4039288"/>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173597626"/>
      </p:ext>
    </p:extLst>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6792419"/>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979040921"/>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4227475794"/>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610306345"/>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2661962754"/>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EE1AE-9B1B-4338-B99A-9008623F1706}" type="datetimeFigureOut">
              <a:rPr lang="en-US" smtClean="0"/>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2023059648"/>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EE1AE-9B1B-4338-B99A-9008623F1706}" type="datetimeFigureOut">
              <a:rPr lang="en-US" smtClean="0"/>
              <a:t>02/12/2017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1102535925"/>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EE1AE-9B1B-4338-B99A-9008623F1706}" type="datetimeFigureOut">
              <a:rPr lang="en-US" smtClean="0"/>
              <a:t>02/12/2017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4199579471"/>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EE1AE-9B1B-4338-B99A-9008623F1706}" type="datetimeFigureOut">
              <a:rPr lang="en-US" smtClean="0"/>
              <a:t>02/12/2017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2925398805"/>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E1AE-9B1B-4338-B99A-9008623F1706}" type="datetimeFigureOut">
              <a:rPr lang="en-US" smtClean="0"/>
              <a:t>02/12/2017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475321420"/>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EE1AE-9B1B-4338-B99A-9008623F1706}" type="datetimeFigureOut">
              <a:rPr lang="en-US" smtClean="0"/>
              <a:t>02/12/2017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1755754936"/>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EE1AE-9B1B-4338-B99A-9008623F1706}" type="datetimeFigureOut">
              <a:rPr lang="en-US" smtClean="0"/>
              <a:t>02/12/2017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33A03-0488-40D5-9987-78C8AEBBEF95}" type="slidenum">
              <a:rPr lang="en-US" smtClean="0"/>
              <a:t>‹#›</a:t>
            </a:fld>
            <a:endParaRPr lang="en-US"/>
          </a:p>
        </p:txBody>
      </p:sp>
    </p:spTree>
    <p:extLst>
      <p:ext uri="{BB962C8B-B14F-4D97-AF65-F5344CB8AC3E}">
        <p14:creationId xmlns:p14="http://schemas.microsoft.com/office/powerpoint/2010/main" val="1219599481"/>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EE1AE-9B1B-4338-B99A-9008623F1706}" type="datetimeFigureOut">
              <a:rPr lang="en-US" smtClean="0"/>
              <a:t>02/12/2017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433A03-0488-40D5-9987-78C8AEBBEF95}" type="slidenum">
              <a:rPr lang="en-US" smtClean="0"/>
              <a:t>‹#›</a:t>
            </a:fld>
            <a:endParaRPr lang="en-US"/>
          </a:p>
        </p:txBody>
      </p:sp>
    </p:spTree>
    <p:extLst>
      <p:ext uri="{BB962C8B-B14F-4D97-AF65-F5344CB8AC3E}">
        <p14:creationId xmlns:p14="http://schemas.microsoft.com/office/powerpoint/2010/main" val="861895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pull/>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8196" y="930391"/>
            <a:ext cx="6532814" cy="1754326"/>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ĐỒ ÁN NHẬP MÔN </a:t>
            </a:r>
          </a:p>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CNTT &amp; TT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3351" y="3291840"/>
            <a:ext cx="6757659" cy="3438144"/>
          </a:xfrm>
          <a:prstGeom prst="rect">
            <a:avLst/>
          </a:prstGeom>
        </p:spPr>
      </p:pic>
      <p:sp>
        <p:nvSpPr>
          <p:cNvPr id="10" name="TextBox 9"/>
          <p:cNvSpPr txBox="1"/>
          <p:nvPr/>
        </p:nvSpPr>
        <p:spPr>
          <a:xfrm>
            <a:off x="6022848" y="2684717"/>
            <a:ext cx="2718816" cy="492443"/>
          </a:xfrm>
          <a:prstGeom prst="rect">
            <a:avLst/>
          </a:prstGeom>
          <a:noFill/>
        </p:spPr>
        <p:txBody>
          <a:bodyPr wrap="square" rtlCol="0">
            <a:spAutoFit/>
          </a:bodyPr>
          <a:lstStyle/>
          <a:p>
            <a:r>
              <a:rPr lang="en-US" sz="2600" dirty="0" smtClean="0">
                <a:solidFill>
                  <a:srgbClr val="FF0000"/>
                </a:solidFill>
                <a:latin typeface="Times New Roman" pitchFamily="18" charset="0"/>
                <a:cs typeface="Times New Roman" pitchFamily="18" charset="0"/>
              </a:rPr>
              <a:t>NHÓM 4</a:t>
            </a:r>
            <a:endParaRPr lang="en-US" sz="2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27707745"/>
      </p:ext>
    </p:extLst>
  </p:cSld>
  <p:clrMapOvr>
    <a:masterClrMapping/>
  </p:clrMapOvr>
  <p:transition spd="slow">
    <p:pull/>
    <p:sndAc>
      <p:stSnd>
        <p:snd r:embed="rId2" name="applause.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414" y="1614107"/>
            <a:ext cx="8596668" cy="3880773"/>
          </a:xfrm>
        </p:spPr>
        <p:txBody>
          <a:bodyPr/>
          <a:lstStyle/>
          <a:p>
            <a:r>
              <a:rPr lang="vi-VN" sz="2600" dirty="0">
                <a:latin typeface="Times New Roman" pitchFamily="18" charset="0"/>
                <a:cs typeface="Times New Roman" pitchFamily="18" charset="0"/>
              </a:rPr>
              <a:t>Ghép các hình ảnh, âm thanh để tạo thành video clip</a:t>
            </a:r>
            <a:r>
              <a:rPr lang="vi-VN" dirty="0"/>
              <a:t>.</a:t>
            </a:r>
            <a:endParaRPr lang="en-US" dirty="0"/>
          </a:p>
          <a:p>
            <a:endParaRPr lang="en-US" dirty="0"/>
          </a:p>
        </p:txBody>
      </p:sp>
      <p:sp>
        <p:nvSpPr>
          <p:cNvPr id="4" name="Title 5"/>
          <p:cNvSpPr>
            <a:spLocks noGrp="1"/>
          </p:cNvSpPr>
          <p:nvPr>
            <p:ph type="title"/>
          </p:nvPr>
        </p:nvSpPr>
        <p:spPr>
          <a:xfrm>
            <a:off x="628566" y="353568"/>
            <a:ext cx="8596668" cy="731520"/>
          </a:xfrm>
        </p:spPr>
        <p:txBody>
          <a:bodyPr/>
          <a:lstStyle/>
          <a:p>
            <a:pPr marL="857250" indent="-857250">
              <a:buFont typeface="+mj-lt"/>
              <a:buAutoNum type="romanUcPeriod" startAt="3"/>
            </a:pPr>
            <a:r>
              <a:rPr lang="en-US" b="1" u="sng" dirty="0" smtClean="0">
                <a:latin typeface="Times New Roman" panose="02020603050405020304" pitchFamily="18" charset="0"/>
                <a:cs typeface="Times New Roman" panose="02020603050405020304" pitchFamily="18" charset="0"/>
              </a:rPr>
              <a:t>KẾ HOẠCH LÀM VIỆC</a:t>
            </a:r>
            <a:endParaRPr lang="en-US"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87552" y="1021746"/>
            <a:ext cx="2889504"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4. </a:t>
            </a:r>
            <a:r>
              <a:rPr lang="en-US" sz="2600" b="1" dirty="0" err="1" smtClean="0">
                <a:latin typeface="Times New Roman" pitchFamily="18" charset="0"/>
                <a:cs typeface="Times New Roman" pitchFamily="18" charset="0"/>
              </a:rPr>
              <a:t>Lên</a:t>
            </a:r>
            <a:r>
              <a:rPr lang="en-US" sz="2600" b="1" dirty="0" smtClean="0">
                <a:latin typeface="Times New Roman" pitchFamily="18" charset="0"/>
                <a:cs typeface="Times New Roman" pitchFamily="18" charset="0"/>
              </a:rPr>
              <a:t> ý </a:t>
            </a:r>
            <a:r>
              <a:rPr lang="en-US" sz="2600" b="1" dirty="0" err="1" smtClean="0">
                <a:latin typeface="Times New Roman" pitchFamily="18" charset="0"/>
                <a:cs typeface="Times New Roman" pitchFamily="18" charset="0"/>
              </a:rPr>
              <a:t>tưởng</a:t>
            </a:r>
            <a:r>
              <a:rPr lang="en-US" sz="26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64" y="2487168"/>
            <a:ext cx="7729728" cy="4232508"/>
          </a:xfrm>
          <a:prstGeom prst="rect">
            <a:avLst/>
          </a:prstGeom>
        </p:spPr>
      </p:pic>
    </p:spTree>
    <p:extLst>
      <p:ext uri="{BB962C8B-B14F-4D97-AF65-F5344CB8AC3E}">
        <p14:creationId xmlns:p14="http://schemas.microsoft.com/office/powerpoint/2010/main" val="8855528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fltVal val="0.5"/>
                                          </p:val>
                                        </p:tav>
                                        <p:tav tm="100000">
                                          <p:val>
                                            <p:strVal val="#ppt_x"/>
                                          </p:val>
                                        </p:tav>
                                      </p:tavLst>
                                    </p:anim>
                                    <p:anim calcmode="lin" valueType="num">
                                      <p:cBhvr>
                                        <p:cTn id="16" dur="500" fill="hold"/>
                                        <p:tgtEl>
                                          <p:spTgt spid="3">
                                            <p:txEl>
                                              <p:pRg st="0" end="0"/>
                                            </p:txEl>
                                          </p:spTgt>
                                        </p:tgtEl>
                                        <p:attrNameLst>
                                          <p:attrName>ppt_y</p:attrName>
                                        </p:attrNameLst>
                                      </p:cBhvr>
                                      <p:tavLst>
                                        <p:tav tm="0">
                                          <p:val>
                                            <p:fltVal val="0.5"/>
                                          </p:val>
                                        </p:tav>
                                        <p:tav tm="100000">
                                          <p:val>
                                            <p:strVal val="#ppt_y"/>
                                          </p:val>
                                        </p:tav>
                                      </p:tavLst>
                                    </p:anim>
                                  </p:childTnLst>
                                </p:cTn>
                              </p:par>
                              <p:par>
                                <p:cTn id="17" presetID="22"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marL="857250" indent="-857250">
              <a:buFont typeface="+mj-lt"/>
              <a:buAutoNum type="romanUcPeriod" startAt="3"/>
            </a:pPr>
            <a:r>
              <a:rPr lang="en-US" b="1" u="sng" dirty="0" smtClean="0">
                <a:latin typeface="Times New Roman" panose="02020603050405020304" pitchFamily="18" charset="0"/>
                <a:cs typeface="Times New Roman" panose="02020603050405020304" pitchFamily="18" charset="0"/>
              </a:rPr>
              <a:t>KẾ HOẠCH LÀM VIỆC</a:t>
            </a:r>
            <a:endParaRPr lang="en-US" b="1" u="sng"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32704" y="1741072"/>
            <a:ext cx="4462272" cy="4610960"/>
          </a:xfrm>
        </p:spPr>
      </p:pic>
      <p:sp>
        <p:nvSpPr>
          <p:cNvPr id="7" name="Content Placeholder 6"/>
          <p:cNvSpPr>
            <a:spLocks noGrp="1"/>
          </p:cNvSpPr>
          <p:nvPr>
            <p:ph sz="half" idx="2"/>
          </p:nvPr>
        </p:nvSpPr>
        <p:spPr>
          <a:xfrm>
            <a:off x="316992" y="1741072"/>
            <a:ext cx="5303520" cy="4891375"/>
          </a:xfrm>
        </p:spPr>
        <p:txBody>
          <a:bodyPr>
            <a:normAutofit/>
          </a:bodyPr>
          <a:lstStyle/>
          <a:p>
            <a:pPr lvl="0"/>
            <a:r>
              <a:rPr lang="en-US" sz="2600" dirty="0" err="1" smtClean="0">
                <a:latin typeface="Times New Roman" panose="02020603050405020304" pitchFamily="18" charset="0"/>
                <a:cs typeface="Times New Roman" panose="02020603050405020304" pitchFamily="18" charset="0"/>
              </a:rPr>
              <a:t>Kịch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bản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nội</a:t>
            </a:r>
            <a:r>
              <a:rPr lang="en-US" sz="2600" dirty="0" smtClean="0">
                <a:latin typeface="Times New Roman" panose="02020603050405020304" pitchFamily="18" charset="0"/>
                <a:cs typeface="Times New Roman" panose="02020603050405020304" pitchFamily="18" charset="0"/>
              </a:rPr>
              <a:t> dung</a:t>
            </a:r>
          </a:p>
          <a:p>
            <a:pPr lvl="0"/>
            <a:r>
              <a:rPr lang="vi-VN" sz="2600" dirty="0" smtClean="0">
                <a:latin typeface="Times New Roman" panose="02020603050405020304" pitchFamily="18" charset="0"/>
                <a:cs typeface="Times New Roman" panose="02020603050405020304" pitchFamily="18" charset="0"/>
              </a:rPr>
              <a:t>Âm </a:t>
            </a:r>
            <a:r>
              <a:rPr lang="vi-VN" sz="2600" dirty="0">
                <a:latin typeface="Times New Roman" panose="02020603050405020304" pitchFamily="18" charset="0"/>
                <a:cs typeface="Times New Roman" panose="02020603050405020304" pitchFamily="18" charset="0"/>
              </a:rPr>
              <a:t>thanh, hình ảnh tìm trên internet.</a:t>
            </a:r>
            <a:endParaRPr lang="en-US" sz="2600" dirty="0">
              <a:latin typeface="Times New Roman" panose="02020603050405020304" pitchFamily="18" charset="0"/>
              <a:cs typeface="Times New Roman" panose="02020603050405020304" pitchFamily="18" charset="0"/>
            </a:endParaRPr>
          </a:p>
          <a:p>
            <a:pPr lvl="0"/>
            <a:r>
              <a:rPr lang="vi-VN" sz="2600" dirty="0">
                <a:latin typeface="Times New Roman" panose="02020603050405020304" pitchFamily="18" charset="0"/>
                <a:cs typeface="Times New Roman" panose="02020603050405020304" pitchFamily="18" charset="0"/>
              </a:rPr>
              <a:t>Video giới thiệu</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lvl="0"/>
            <a:r>
              <a:rPr lang="en-US" sz="2600" dirty="0" err="1" smtClean="0">
                <a:latin typeface="Times New Roman" panose="02020603050405020304" pitchFamily="18" charset="0"/>
                <a:cs typeface="Times New Roman" panose="02020603050405020304" pitchFamily="18" charset="0"/>
              </a:rPr>
              <a:t>Lồng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tiếng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xư</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âm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chèn</a:t>
            </a:r>
            <a:r>
              <a:rPr lang="en-US" sz="2600" dirty="0" smtClean="0">
                <a:latin typeface="Times New Roman" panose="02020603050405020304" pitchFamily="18" charset="0"/>
                <a:cs typeface="Times New Roman" panose="02020603050405020304" pitchFamily="18" charset="0"/>
              </a:rPr>
              <a:t> sub</a:t>
            </a:r>
            <a:endParaRPr lang="en-US" sz="2600" dirty="0">
              <a:latin typeface="Times New Roman" panose="02020603050405020304" pitchFamily="18" charset="0"/>
              <a:cs typeface="Times New Roman" panose="02020603050405020304" pitchFamily="18" charset="0"/>
            </a:endParaRPr>
          </a:p>
          <a:p>
            <a:pPr lvl="0"/>
            <a:r>
              <a:rPr lang="vi-VN" sz="2600" dirty="0" smtClean="0">
                <a:latin typeface="Times New Roman" panose="02020603050405020304" pitchFamily="18" charset="0"/>
                <a:cs typeface="Times New Roman" panose="02020603050405020304" pitchFamily="18" charset="0"/>
              </a:rPr>
              <a:t>Hoàn </a:t>
            </a:r>
            <a:r>
              <a:rPr lang="vi-VN" sz="2600" dirty="0">
                <a:latin typeface="Times New Roman" panose="02020603050405020304" pitchFamily="18" charset="0"/>
                <a:cs typeface="Times New Roman" panose="02020603050405020304" pitchFamily="18" charset="0"/>
              </a:rPr>
              <a:t>chỉnh sản phẩm.</a:t>
            </a:r>
            <a:endParaRPr lang="en-US" sz="2600" dirty="0">
              <a:latin typeface="Times New Roman" panose="02020603050405020304" pitchFamily="18" charset="0"/>
              <a:cs typeface="Times New Roman" panose="02020603050405020304" pitchFamily="18" charset="0"/>
            </a:endParaRPr>
          </a:p>
          <a:p>
            <a:pPr lvl="0"/>
            <a:r>
              <a:rPr lang="en-US" sz="2600" dirty="0" err="1">
                <a:latin typeface="Times New Roman" panose="02020603050405020304" pitchFamily="18" charset="0"/>
                <a:cs typeface="Times New Roman" panose="02020603050405020304" pitchFamily="18" charset="0"/>
              </a:rPr>
              <a:t>Nộp</a:t>
            </a:r>
            <a:r>
              <a:rPr lang="en-US" sz="2600" dirty="0">
                <a:latin typeface="Times New Roman" panose="02020603050405020304" pitchFamily="18" charset="0"/>
                <a:cs typeface="Times New Roman" panose="02020603050405020304" pitchFamily="18" charset="0"/>
              </a:rPr>
              <a:t> file </a:t>
            </a:r>
            <a:r>
              <a:rPr lang="en-US" sz="2600" dirty="0" err="1">
                <a:latin typeface="Times New Roman" panose="02020603050405020304" pitchFamily="18" charset="0"/>
                <a:cs typeface="Times New Roman" panose="02020603050405020304" pitchFamily="18" charset="0"/>
              </a:rPr>
              <a:t>báo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gồm</a:t>
            </a:r>
            <a:r>
              <a:rPr lang="en-US" sz="2600" dirty="0">
                <a:latin typeface="Times New Roman" panose="02020603050405020304" pitchFamily="18" charset="0"/>
                <a:cs typeface="Times New Roman" panose="02020603050405020304" pitchFamily="18" charset="0"/>
              </a:rPr>
              <a:t>: Word</a:t>
            </a:r>
            <a:r>
              <a:rPr lang="vi-VN" sz="2600" dirty="0">
                <a:latin typeface="Times New Roman" panose="02020603050405020304" pitchFamily="18" charset="0"/>
                <a:cs typeface="Times New Roman" panose="02020603050405020304" pitchFamily="18" charset="0"/>
              </a:rPr>
              <a:t>, Power Poin</a:t>
            </a:r>
            <a:r>
              <a:rPr lang="en-US" sz="2600" dirty="0">
                <a:latin typeface="Times New Roman" panose="02020603050405020304" pitchFamily="18" charset="0"/>
                <a:cs typeface="Times New Roman" panose="02020603050405020304" pitchFamily="18" charset="0"/>
              </a:rPr>
              <a:t>, video clip</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0"/>
            <a:r>
              <a:rPr lang="vi-VN" sz="2600" dirty="0">
                <a:latin typeface="Times New Roman" panose="02020603050405020304" pitchFamily="18" charset="0"/>
                <a:cs typeface="Times New Roman" panose="02020603050405020304" pitchFamily="18" charset="0"/>
              </a:rPr>
              <a:t>Thuyết trình.</a:t>
            </a:r>
            <a:endParaRPr lang="en-US" sz="2600" dirty="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914400" y="1248629"/>
            <a:ext cx="3304032"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5. </a:t>
            </a:r>
            <a:r>
              <a:rPr lang="en-US" sz="2600" b="1" dirty="0" err="1" smtClean="0">
                <a:latin typeface="Times New Roman" pitchFamily="18" charset="0"/>
                <a:cs typeface="Times New Roman" pitchFamily="18" charset="0"/>
              </a:rPr>
              <a:t>Xác</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định</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nhiệm</a:t>
            </a:r>
            <a:r>
              <a:rPr lang="en-US" sz="2600" b="1" dirty="0" smtClean="0">
                <a:latin typeface="Times New Roman" pitchFamily="18" charset="0"/>
                <a:cs typeface="Times New Roman" pitchFamily="18" charset="0"/>
              </a:rPr>
              <a:t> vụ:</a:t>
            </a:r>
            <a:endParaRPr 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29386090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anim calcmode="lin" valueType="num">
                                      <p:cBhvr>
                                        <p:cTn id="8" dur="400" fill="hold"/>
                                        <p:tgtEl>
                                          <p:spTgt spid="5"/>
                                        </p:tgtEl>
                                        <p:attrNameLst>
                                          <p:attrName>ppt_x</p:attrName>
                                        </p:attrNameLst>
                                      </p:cBhvr>
                                      <p:tavLst>
                                        <p:tav tm="0">
                                          <p:val>
                                            <p:strVal val="#ppt_x"/>
                                          </p:val>
                                        </p:tav>
                                        <p:tav tm="100000">
                                          <p:val>
                                            <p:strVal val="#ppt_x"/>
                                          </p:val>
                                        </p:tav>
                                      </p:tavLst>
                                    </p:anim>
                                    <p:anim calcmode="lin" valueType="num">
                                      <p:cBhvr>
                                        <p:cTn id="9" dur="400" fill="hold"/>
                                        <p:tgtEl>
                                          <p:spTgt spid="5"/>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5"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p:cTn id="16"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9"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
                                            <p:txEl>
                                              <p:pRg st="0" end="0"/>
                                            </p:txEl>
                                          </p:spTgt>
                                        </p:tgtEl>
                                      </p:cBhvr>
                                    </p:animEffect>
                                  </p:childTnLst>
                                </p:cTn>
                              </p:par>
                              <p:par>
                                <p:cTn id="24" presetID="25" presetClass="entr" presetSubtype="0" fill="hold"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p:cTn id="26"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9"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7">
                                            <p:txEl>
                                              <p:pRg st="1" end="1"/>
                                            </p:txEl>
                                          </p:spTgt>
                                        </p:tgtEl>
                                      </p:cBhvr>
                                    </p:animEffect>
                                  </p:childTnLst>
                                </p:cTn>
                              </p:par>
                              <p:par>
                                <p:cTn id="34" presetID="25" presetClass="entr" presetSubtype="0" fill="hold" nodeType="with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 calcmode="lin" valueType="num">
                                      <p:cBhvr>
                                        <p:cTn id="36"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9"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7">
                                            <p:txEl>
                                              <p:pRg st="2" end="2"/>
                                            </p:txEl>
                                          </p:spTgt>
                                        </p:tgtEl>
                                      </p:cBhvr>
                                    </p:animEffect>
                                  </p:childTnLst>
                                </p:cTn>
                              </p:par>
                              <p:par>
                                <p:cTn id="44" presetID="25" presetClass="entr" presetSubtype="0" fill="hold"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 calcmode="lin" valueType="num">
                                      <p:cBhvr>
                                        <p:cTn id="46"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7"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8"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9"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0"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1"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2"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3" dur="1000" decel="50000">
                                          <p:stCondLst>
                                            <p:cond delay="0"/>
                                          </p:stCondLst>
                                        </p:cTn>
                                        <p:tgtEl>
                                          <p:spTgt spid="7">
                                            <p:txEl>
                                              <p:pRg st="3" end="3"/>
                                            </p:txEl>
                                          </p:spTgt>
                                        </p:tgtEl>
                                      </p:cBhvr>
                                    </p:animEffect>
                                  </p:childTnLst>
                                </p:cTn>
                              </p:par>
                              <p:par>
                                <p:cTn id="54" presetID="25" presetClass="entr" presetSubtype="0" fill="hold" nodeType="withEffect">
                                  <p:stCondLst>
                                    <p:cond delay="0"/>
                                  </p:stCondLst>
                                  <p:childTnLst>
                                    <p:set>
                                      <p:cBhvr>
                                        <p:cTn id="55" dur="1" fill="hold">
                                          <p:stCondLst>
                                            <p:cond delay="0"/>
                                          </p:stCondLst>
                                        </p:cTn>
                                        <p:tgtEl>
                                          <p:spTgt spid="7">
                                            <p:txEl>
                                              <p:pRg st="4" end="4"/>
                                            </p:txEl>
                                          </p:spTgt>
                                        </p:tgtEl>
                                        <p:attrNameLst>
                                          <p:attrName>style.visibility</p:attrName>
                                        </p:attrNameLst>
                                      </p:cBhvr>
                                      <p:to>
                                        <p:strVal val="visible"/>
                                      </p:to>
                                    </p:set>
                                    <p:anim calcmode="lin" valueType="num">
                                      <p:cBhvr>
                                        <p:cTn id="56"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7"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8"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9"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60"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1"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2"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3" dur="1000" decel="50000">
                                          <p:stCondLst>
                                            <p:cond delay="0"/>
                                          </p:stCondLst>
                                        </p:cTn>
                                        <p:tgtEl>
                                          <p:spTgt spid="7">
                                            <p:txEl>
                                              <p:pRg st="4" end="4"/>
                                            </p:txEl>
                                          </p:spTgt>
                                        </p:tgtEl>
                                      </p:cBhvr>
                                    </p:animEffect>
                                  </p:childTnLst>
                                </p:cTn>
                              </p:par>
                              <p:par>
                                <p:cTn id="64" presetID="25" presetClass="entr" presetSubtype="0" fill="hold" nodeType="withEffect">
                                  <p:stCondLst>
                                    <p:cond delay="0"/>
                                  </p:stCondLst>
                                  <p:childTnLst>
                                    <p:set>
                                      <p:cBhvr>
                                        <p:cTn id="65" dur="1" fill="hold">
                                          <p:stCondLst>
                                            <p:cond delay="0"/>
                                          </p:stCondLst>
                                        </p:cTn>
                                        <p:tgtEl>
                                          <p:spTgt spid="7">
                                            <p:txEl>
                                              <p:pRg st="5" end="5"/>
                                            </p:txEl>
                                          </p:spTgt>
                                        </p:tgtEl>
                                        <p:attrNameLst>
                                          <p:attrName>style.visibility</p:attrName>
                                        </p:attrNameLst>
                                      </p:cBhvr>
                                      <p:to>
                                        <p:strVal val="visible"/>
                                      </p:to>
                                    </p:set>
                                    <p:anim calcmode="lin" valueType="num">
                                      <p:cBhvr>
                                        <p:cTn id="66"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69"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7">
                                            <p:txEl>
                                              <p:pRg st="5" end="5"/>
                                            </p:txEl>
                                          </p:spTgt>
                                        </p:tgtEl>
                                      </p:cBhvr>
                                    </p:animEffect>
                                  </p:childTnLst>
                                </p:cTn>
                              </p:par>
                              <p:par>
                                <p:cTn id="74" presetID="25" presetClass="entr" presetSubtype="0" fill="hold" nodeType="withEffect">
                                  <p:stCondLst>
                                    <p:cond delay="0"/>
                                  </p:stCondLst>
                                  <p:childTnLst>
                                    <p:set>
                                      <p:cBhvr>
                                        <p:cTn id="75" dur="1" fill="hold">
                                          <p:stCondLst>
                                            <p:cond delay="0"/>
                                          </p:stCondLst>
                                        </p:cTn>
                                        <p:tgtEl>
                                          <p:spTgt spid="7">
                                            <p:txEl>
                                              <p:pRg st="6" end="6"/>
                                            </p:txEl>
                                          </p:spTgt>
                                        </p:tgtEl>
                                        <p:attrNameLst>
                                          <p:attrName>style.visibility</p:attrName>
                                        </p:attrNameLst>
                                      </p:cBhvr>
                                      <p:to>
                                        <p:strVal val="visible"/>
                                      </p:to>
                                    </p:set>
                                    <p:anim calcmode="lin" valueType="num">
                                      <p:cBhvr>
                                        <p:cTn id="76"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79"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7">
                                            <p:txEl>
                                              <p:pRg st="6" end="6"/>
                                            </p:txEl>
                                          </p:spTgt>
                                        </p:tgtEl>
                                      </p:cBhvr>
                                    </p:animEffect>
                                  </p:childTnLst>
                                </p:cTn>
                              </p:par>
                              <p:par>
                                <p:cTn id="84" presetID="16" presetClass="entr" presetSubtype="37"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barn(outVertical)">
                                      <p:cBhvr>
                                        <p:cTn id="8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5268498"/>
              </p:ext>
            </p:extLst>
          </p:nvPr>
        </p:nvGraphicFramePr>
        <p:xfrm>
          <a:off x="243838" y="1877565"/>
          <a:ext cx="9668260" cy="4443807"/>
        </p:xfrm>
        <a:graphic>
          <a:graphicData uri="http://schemas.openxmlformats.org/drawingml/2006/table">
            <a:tbl>
              <a:tblPr firstRow="1" bandRow="1">
                <a:tableStyleId>{5C22544A-7EE6-4342-B048-85BDC9FD1C3A}</a:tableStyleId>
              </a:tblPr>
              <a:tblGrid>
                <a:gridCol w="2417065"/>
                <a:gridCol w="2417065"/>
                <a:gridCol w="2417065"/>
                <a:gridCol w="2417065"/>
              </a:tblGrid>
              <a:tr h="673157">
                <a:tc>
                  <a:txBody>
                    <a:bodyPr/>
                    <a:lstStyle/>
                    <a:p>
                      <a:pPr algn="ctr"/>
                      <a:r>
                        <a:rPr lang="en-US" dirty="0" smtClean="0">
                          <a:latin typeface="Times New Roman" panose="02020603050405020304" pitchFamily="18" charset="0"/>
                          <a:cs typeface="Times New Roman" panose="02020603050405020304" pitchFamily="18" charset="0"/>
                        </a:rPr>
                        <a:t>NHIỆM</a:t>
                      </a:r>
                      <a:r>
                        <a:rPr lang="en-US" baseline="0" dirty="0" smtClean="0">
                          <a:latin typeface="Times New Roman" panose="02020603050405020304" pitchFamily="18" charset="0"/>
                          <a:cs typeface="Times New Roman" panose="02020603050405020304" pitchFamily="18" charset="0"/>
                        </a:rPr>
                        <a:t> VỤ</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smtClean="0">
                          <a:latin typeface="Times New Roman" panose="02020603050405020304" pitchFamily="18" charset="0"/>
                          <a:cs typeface="Times New Roman" panose="02020603050405020304" pitchFamily="18" charset="0"/>
                        </a:rPr>
                        <a:t>NGƯỜI</a:t>
                      </a:r>
                      <a:r>
                        <a:rPr lang="en-US" baseline="0" dirty="0" smtClean="0">
                          <a:latin typeface="Times New Roman" panose="02020603050405020304" pitchFamily="18" charset="0"/>
                          <a:cs typeface="Times New Roman" panose="02020603050405020304" pitchFamily="18" charset="0"/>
                        </a:rPr>
                        <a:t> THỰC HIỆN</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smtClean="0">
                          <a:latin typeface="Times New Roman" panose="02020603050405020304" pitchFamily="18" charset="0"/>
                          <a:cs typeface="Times New Roman" panose="02020603050405020304" pitchFamily="18" charset="0"/>
                        </a:rPr>
                        <a:t>THỜI</a:t>
                      </a:r>
                      <a:r>
                        <a:rPr lang="en-US" baseline="0" dirty="0" smtClean="0">
                          <a:latin typeface="Times New Roman" panose="02020603050405020304" pitchFamily="18" charset="0"/>
                          <a:cs typeface="Times New Roman" panose="02020603050405020304" pitchFamily="18" charset="0"/>
                        </a:rPr>
                        <a:t> GIAN </a:t>
                      </a:r>
                    </a:p>
                    <a:p>
                      <a:pPr algn="ctr"/>
                      <a:r>
                        <a:rPr lang="en-US" baseline="0" dirty="0" smtClean="0">
                          <a:latin typeface="Times New Roman" panose="02020603050405020304" pitchFamily="18" charset="0"/>
                          <a:cs typeface="Times New Roman" panose="02020603050405020304" pitchFamily="18" charset="0"/>
                        </a:rPr>
                        <a:t>BĐ VÀ KT</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smtClean="0">
                          <a:latin typeface="Times New Roman" panose="02020603050405020304" pitchFamily="18" charset="0"/>
                          <a:cs typeface="Times New Roman" panose="02020603050405020304" pitchFamily="18" charset="0"/>
                        </a:rPr>
                        <a:t>ĐÁNH</a:t>
                      </a:r>
                      <a:r>
                        <a:rPr lang="en-US" baseline="0" dirty="0" smtClean="0">
                          <a:latin typeface="Times New Roman" panose="02020603050405020304" pitchFamily="18" charset="0"/>
                          <a:cs typeface="Times New Roman" panose="02020603050405020304" pitchFamily="18" charset="0"/>
                        </a:rPr>
                        <a:t> GIÁ TIẾN ĐỘ</a:t>
                      </a:r>
                      <a:endParaRPr lang="en-US" dirty="0">
                        <a:latin typeface="Times New Roman" panose="02020603050405020304" pitchFamily="18" charset="0"/>
                        <a:cs typeface="Times New Roman" panose="02020603050405020304" pitchFamily="18" charset="0"/>
                      </a:endParaRPr>
                    </a:p>
                  </a:txBody>
                  <a:tcPr anchor="ctr"/>
                </a:tc>
              </a:tr>
              <a:tr h="961652">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Lên kế hoạch và phân công nhiệm vụ cho các thành viên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Tất cả các thành viên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16/10 đến  29/10</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err="1" smtClean="0">
                          <a:latin typeface="Times New Roman" panose="02020603050405020304" pitchFamily="18" charset="0"/>
                          <a:cs typeface="Times New Roman" panose="02020603050405020304" pitchFamily="18" charset="0"/>
                        </a:rPr>
                        <a:t>Hoàn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đúng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tiến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độ</a:t>
                      </a:r>
                      <a:endParaRPr lang="en-US" sz="2000" dirty="0">
                        <a:latin typeface="Times New Roman" panose="02020603050405020304" pitchFamily="18" charset="0"/>
                        <a:cs typeface="Times New Roman" panose="02020603050405020304" pitchFamily="18" charset="0"/>
                      </a:endParaRPr>
                    </a:p>
                  </a:txBody>
                  <a:tcPr anchor="ctr"/>
                </a:tc>
              </a:tr>
              <a:tr h="673157">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Tìm hiểu phần mềm và làm video clip</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Nguyễn Duy Cường, Nguyễn Quang Huy</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30/10 đến 12/11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err="1" smtClean="0">
                          <a:latin typeface="Times New Roman" panose="02020603050405020304" pitchFamily="18" charset="0"/>
                          <a:cs typeface="Times New Roman" panose="02020603050405020304" pitchFamily="18" charset="0"/>
                        </a:rPr>
                        <a:t>Hoàn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đúng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tiến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độ</a:t>
                      </a:r>
                      <a:endParaRPr lang="en-US" sz="2000" dirty="0">
                        <a:latin typeface="Times New Roman" panose="02020603050405020304" pitchFamily="18" charset="0"/>
                        <a:cs typeface="Times New Roman" panose="02020603050405020304" pitchFamily="18" charset="0"/>
                      </a:endParaRPr>
                    </a:p>
                  </a:txBody>
                  <a:tcPr anchor="ctr"/>
                </a:tc>
              </a:tr>
              <a:tr h="673157">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Wor</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d</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Nguyễn Thế Bảo</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b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b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Đỗ</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Hoàng</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Băng</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Tâm</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30/10 đến 28/11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err="1" smtClean="0">
                          <a:latin typeface="Times New Roman" panose="02020603050405020304" pitchFamily="18" charset="0"/>
                          <a:cs typeface="Times New Roman" panose="02020603050405020304" pitchFamily="18" charset="0"/>
                        </a:rPr>
                        <a:t>Hoàn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đúng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tiến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độ</a:t>
                      </a:r>
                      <a:endParaRPr lang="en-US" sz="2000" dirty="0">
                        <a:latin typeface="Times New Roman" panose="02020603050405020304" pitchFamily="18" charset="0"/>
                        <a:cs typeface="Times New Roman" panose="02020603050405020304" pitchFamily="18" charset="0"/>
                      </a:endParaRPr>
                    </a:p>
                  </a:txBody>
                  <a:tcPr anchor="ctr"/>
                </a:tc>
              </a:tr>
              <a:tr h="673157">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Power poin</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vi-VN" sz="2000" kern="1200" dirty="0" smtClean="0">
                          <a:solidFill>
                            <a:schemeClr val="dk1"/>
                          </a:solidFill>
                          <a:effectLst/>
                          <a:latin typeface="Times New Roman" panose="02020603050405020304" pitchFamily="18" charset="0"/>
                          <a:ea typeface="+mn-ea"/>
                          <a:cs typeface="Times New Roman" panose="02020603050405020304" pitchFamily="18" charset="0"/>
                        </a:rPr>
                        <a:t>Hà Xuân Phi</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19/11 đến 26/11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000" dirty="0" err="1" smtClean="0">
                          <a:latin typeface="Times New Roman" panose="02020603050405020304" pitchFamily="18" charset="0"/>
                          <a:cs typeface="Times New Roman" panose="02020603050405020304" pitchFamily="18" charset="0"/>
                        </a:rPr>
                        <a:t>Hoàn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đúng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tiến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độ</a:t>
                      </a:r>
                      <a:endParaRPr lang="en-US" sz="2000" dirty="0">
                        <a:latin typeface="Times New Roman" panose="02020603050405020304" pitchFamily="18" charset="0"/>
                        <a:cs typeface="Times New Roman" panose="02020603050405020304" pitchFamily="18" charset="0"/>
                      </a:endParaRPr>
                    </a:p>
                  </a:txBody>
                  <a:tcPr anchor="ctr"/>
                </a:tc>
              </a:tr>
              <a:tr h="661690">
                <a:tc>
                  <a:txBody>
                    <a:bodyPr/>
                    <a:lstStyle/>
                    <a:p>
                      <a:pPr algn="ct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Thuyết</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Tất</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cả</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thành</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viên</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04/12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đến</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17/12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tc>
              </a:tr>
            </a:tbl>
          </a:graphicData>
        </a:graphic>
      </p:graphicFrame>
      <p:sp>
        <p:nvSpPr>
          <p:cNvPr id="5" name="Title 5"/>
          <p:cNvSpPr>
            <a:spLocks noGrp="1"/>
          </p:cNvSpPr>
          <p:nvPr>
            <p:ph type="title"/>
          </p:nvPr>
        </p:nvSpPr>
        <p:spPr>
          <a:xfrm>
            <a:off x="677863" y="609600"/>
            <a:ext cx="8596312" cy="884238"/>
          </a:xfrm>
        </p:spPr>
        <p:txBody>
          <a:bodyPr/>
          <a:lstStyle/>
          <a:p>
            <a:pPr marL="857250" indent="-857250">
              <a:buFont typeface="+mj-lt"/>
              <a:buAutoNum type="romanUcPeriod" startAt="3"/>
            </a:pPr>
            <a:r>
              <a:rPr lang="en-US" b="1" u="sng" dirty="0" smtClean="0">
                <a:latin typeface="Times New Roman" panose="02020603050405020304" pitchFamily="18" charset="0"/>
                <a:cs typeface="Times New Roman" panose="02020603050405020304" pitchFamily="18" charset="0"/>
              </a:rPr>
              <a:t>KẾ HOẠCH LÀM VIỆC</a:t>
            </a:r>
            <a:endParaRPr lang="en-US"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97280" y="1231392"/>
            <a:ext cx="4303776"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6. </a:t>
            </a:r>
            <a:r>
              <a:rPr lang="en-US" sz="2600" b="1" dirty="0" err="1" smtClean="0">
                <a:latin typeface="Times New Roman" pitchFamily="18" charset="0"/>
                <a:cs typeface="Times New Roman" pitchFamily="18" charset="0"/>
              </a:rPr>
              <a:t>Bảng</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phân</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công</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công</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việc</a:t>
            </a:r>
            <a:endParaRPr 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8542972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9056"/>
          </a:xfrm>
        </p:spPr>
        <p:txBody>
          <a:bodyPr/>
          <a:lstStyle/>
          <a:p>
            <a:pPr marL="857250" indent="-857250">
              <a:buFont typeface="+mj-lt"/>
              <a:buAutoNum type="romanUcPeriod" startAt="4"/>
            </a:pPr>
            <a:r>
              <a:rPr lang="en-US" b="1" u="sng" dirty="0" smtClean="0">
                <a:latin typeface="Times New Roman" panose="02020603050405020304" pitchFamily="18" charset="0"/>
                <a:cs typeface="Times New Roman" panose="02020603050405020304" pitchFamily="18" charset="0"/>
              </a:rPr>
              <a:t>ĐÁNH GIÁ CÔNG VIỆC</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798" y="1319341"/>
            <a:ext cx="9027498" cy="3880773"/>
          </a:xfrm>
        </p:spPr>
        <p:txBody>
          <a:bodyPr>
            <a:normAutofit fontScale="92500" lnSpcReduction="10000"/>
          </a:bodyPr>
          <a:lstStyle/>
          <a:p>
            <a:pPr marL="0" lvl="0" indent="0">
              <a:buNone/>
            </a:pPr>
            <a:r>
              <a:rPr lang="en-US" sz="2600" b="1" dirty="0" smtClean="0">
                <a:solidFill>
                  <a:schemeClr val="tx1"/>
                </a:solidFill>
                <a:latin typeface="Times New Roman" panose="02020603050405020304" pitchFamily="18" charset="0"/>
                <a:cs typeface="Times New Roman" panose="02020603050405020304" pitchFamily="18" charset="0"/>
              </a:rPr>
              <a:t>     1. </a:t>
            </a:r>
            <a:r>
              <a:rPr lang="vi-VN" sz="2600" b="1" dirty="0" smtClean="0">
                <a:solidFill>
                  <a:schemeClr val="tx1"/>
                </a:solidFill>
                <a:latin typeface="Times New Roman" panose="02020603050405020304" pitchFamily="18" charset="0"/>
                <a:cs typeface="Times New Roman" panose="02020603050405020304" pitchFamily="18" charset="0"/>
              </a:rPr>
              <a:t>Thuận </a:t>
            </a:r>
            <a:r>
              <a:rPr lang="vi-VN" sz="2600" b="1" dirty="0">
                <a:solidFill>
                  <a:schemeClr val="tx1"/>
                </a:solidFill>
                <a:latin typeface="Times New Roman" panose="02020603050405020304" pitchFamily="18" charset="0"/>
                <a:cs typeface="Times New Roman" panose="02020603050405020304" pitchFamily="18" charset="0"/>
              </a:rPr>
              <a:t>lợi</a:t>
            </a:r>
            <a:r>
              <a:rPr lang="vi-VN" sz="2600" b="1" dirty="0" smtClean="0">
                <a:solidFill>
                  <a:schemeClr val="tx1"/>
                </a:solidFill>
                <a:latin typeface="Times New Roman" panose="02020603050405020304" pitchFamily="18" charset="0"/>
                <a:cs typeface="Times New Roman" panose="02020603050405020304" pitchFamily="18" charset="0"/>
              </a:rPr>
              <a:t>:</a:t>
            </a:r>
            <a:endParaRPr lang="en-US" sz="2600" b="1" dirty="0">
              <a:solidFill>
                <a:schemeClr val="tx1"/>
              </a:solidFill>
              <a:latin typeface="Times New Roman" panose="02020603050405020304" pitchFamily="18" charset="0"/>
              <a:cs typeface="Times New Roman" panose="02020603050405020304" pitchFamily="18" charset="0"/>
            </a:endParaRPr>
          </a:p>
          <a:p>
            <a:pPr lvl="1"/>
            <a:r>
              <a:rPr lang="vi-VN" sz="2600" dirty="0">
                <a:solidFill>
                  <a:schemeClr val="tx1"/>
                </a:solidFill>
                <a:latin typeface="Times New Roman" panose="02020603050405020304" pitchFamily="18" charset="0"/>
                <a:cs typeface="Times New Roman" panose="02020603050405020304" pitchFamily="18" charset="0"/>
              </a:rPr>
              <a:t>Được giảng viên trong lớp tư vấn kỹ càng về cách thực hiện đồ án.</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vi-VN" sz="2600" dirty="0">
                <a:solidFill>
                  <a:schemeClr val="tx1"/>
                </a:solidFill>
                <a:latin typeface="Times New Roman" panose="02020603050405020304" pitchFamily="18" charset="0"/>
                <a:cs typeface="Times New Roman" panose="02020603050405020304" pitchFamily="18" charset="0"/>
              </a:rPr>
              <a:t>Dễ dàng tìm kiếm thông tin trên internet và 1 số thành viên trong nhóm đã sử dụng qua phần mềm làm video.</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vi-VN" sz="2600" dirty="0">
                <a:solidFill>
                  <a:schemeClr val="tx1"/>
                </a:solidFill>
                <a:latin typeface="Times New Roman" panose="02020603050405020304" pitchFamily="18" charset="0"/>
                <a:cs typeface="Times New Roman" panose="02020603050405020304" pitchFamily="18" charset="0"/>
              </a:rPr>
              <a:t>Có thể họp nhóm  và trao đổi thông tin qua mạng  xã hội nhanh ch</a:t>
            </a:r>
            <a:r>
              <a:rPr lang="en-US" sz="2600" dirty="0">
                <a:solidFill>
                  <a:schemeClr val="tx1"/>
                </a:solidFill>
                <a:latin typeface="Times New Roman" panose="02020603050405020304" pitchFamily="18" charset="0"/>
                <a:cs typeface="Times New Roman" panose="02020603050405020304" pitchFamily="18" charset="0"/>
              </a:rPr>
              <a:t>ó</a:t>
            </a:r>
            <a:r>
              <a:rPr lang="vi-VN" sz="2600" dirty="0">
                <a:solidFill>
                  <a:schemeClr val="tx1"/>
                </a:solidFill>
                <a:latin typeface="Times New Roman" panose="02020603050405020304" pitchFamily="18" charset="0"/>
                <a:cs typeface="Times New Roman" panose="02020603050405020304" pitchFamily="18" charset="0"/>
              </a:rPr>
              <a:t>ng và tiện lợi.</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vi-VN" sz="2600" dirty="0">
                <a:solidFill>
                  <a:schemeClr val="tx1"/>
                </a:solidFill>
                <a:latin typeface="Times New Roman" panose="02020603050405020304" pitchFamily="18" charset="0"/>
                <a:cs typeface="Times New Roman" panose="02020603050405020304" pitchFamily="18" charset="0"/>
              </a:rPr>
              <a:t>  Các thành viên trong nhóm hoạt động tích cực, xong nhiệm vụ đúng thời gian đã giao.</a:t>
            </a:r>
            <a:endParaRPr lang="en-US" sz="26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3540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4224"/>
            <a:ext cx="9717024" cy="5573775"/>
          </a:xfrm>
        </p:spPr>
        <p:txBody>
          <a:bodyPr>
            <a:normAutofit fontScale="92500" lnSpcReduction="20000"/>
          </a:bodyPr>
          <a:lstStyle/>
          <a:p>
            <a:pPr marL="0" lvl="0" indent="0">
              <a:buNone/>
            </a:pPr>
            <a:r>
              <a:rPr lang="en-US" sz="2800" b="1" dirty="0" smtClean="0">
                <a:solidFill>
                  <a:schemeClr val="tx1"/>
                </a:solidFill>
                <a:latin typeface="Times New Roman" panose="02020603050405020304" pitchFamily="18" charset="0"/>
                <a:cs typeface="Times New Roman" panose="02020603050405020304" pitchFamily="18" charset="0"/>
              </a:rPr>
              <a:t>           2. </a:t>
            </a:r>
            <a:r>
              <a:rPr lang="vi-VN" sz="2800" b="1" dirty="0" smtClean="0">
                <a:solidFill>
                  <a:schemeClr val="tx1"/>
                </a:solidFill>
                <a:latin typeface="Times New Roman" panose="02020603050405020304" pitchFamily="18" charset="0"/>
                <a:cs typeface="Times New Roman" panose="02020603050405020304" pitchFamily="18" charset="0"/>
              </a:rPr>
              <a:t>Khó </a:t>
            </a:r>
            <a:r>
              <a:rPr lang="vi-VN" sz="2800" b="1" dirty="0">
                <a:solidFill>
                  <a:schemeClr val="tx1"/>
                </a:solidFill>
                <a:latin typeface="Times New Roman" panose="02020603050405020304" pitchFamily="18" charset="0"/>
                <a:cs typeface="Times New Roman" panose="02020603050405020304" pitchFamily="18" charset="0"/>
              </a:rPr>
              <a:t>khăn:</a:t>
            </a:r>
            <a:endParaRPr lang="en-US" sz="2800" dirty="0">
              <a:solidFill>
                <a:schemeClr val="tx1"/>
              </a:solidFill>
              <a:latin typeface="Times New Roman" panose="02020603050405020304" pitchFamily="18" charset="0"/>
              <a:cs typeface="Times New Roman" panose="02020603050405020304" pitchFamily="18" charset="0"/>
            </a:endParaRPr>
          </a:p>
          <a:p>
            <a:pPr lvl="1"/>
            <a:r>
              <a:rPr lang="vi-VN" sz="2600" dirty="0">
                <a:solidFill>
                  <a:schemeClr val="tx1"/>
                </a:solidFill>
                <a:latin typeface="Times New Roman" panose="02020603050405020304" pitchFamily="18" charset="0"/>
                <a:cs typeface="Times New Roman" panose="02020603050405020304" pitchFamily="18" charset="0"/>
              </a:rPr>
              <a:t>Các thành viên khác nhau về nơi ở nên nhóm chỉ họp </a:t>
            </a:r>
            <a:r>
              <a:rPr lang="en-US" sz="2600" dirty="0">
                <a:solidFill>
                  <a:schemeClr val="tx1"/>
                </a:solidFill>
                <a:latin typeface="Times New Roman" panose="02020603050405020304" pitchFamily="18" charset="0"/>
                <a:cs typeface="Times New Roman" panose="02020603050405020304" pitchFamily="18" charset="0"/>
              </a:rPr>
              <a:t>2</a:t>
            </a:r>
            <a:r>
              <a:rPr lang="vi-VN" sz="2600" dirty="0">
                <a:solidFill>
                  <a:schemeClr val="tx1"/>
                </a:solidFill>
                <a:latin typeface="Times New Roman" panose="02020603050405020304" pitchFamily="18" charset="0"/>
                <a:cs typeface="Times New Roman" panose="02020603050405020304" pitchFamily="18" charset="0"/>
              </a:rPr>
              <a:t> buổi offline đa số là họp qua mạng  xã hội.</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vi-VN" sz="2600" dirty="0">
                <a:solidFill>
                  <a:schemeClr val="tx1"/>
                </a:solidFill>
                <a:latin typeface="Times New Roman" panose="02020603050405020304" pitchFamily="18" charset="0"/>
                <a:cs typeface="Times New Roman" panose="02020603050405020304" pitchFamily="18" charset="0"/>
              </a:rPr>
              <a:t>Tuy có vài bạn đã sử dụng qua phần mềm làm video nhưng cũng gặp không ít khó khăn trong lúc thực hiện như chưa biết chèn sub và lồng tiếng vào video.</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err="1">
                <a:solidFill>
                  <a:schemeClr val="tx1"/>
                </a:solidFill>
                <a:latin typeface="Times New Roman" panose="02020603050405020304" pitchFamily="18" charset="0"/>
                <a:cs typeface="Times New Roman" panose="02020603050405020304" pitchFamily="18" charset="0"/>
              </a:rPr>
              <a:t>Xuất</a:t>
            </a:r>
            <a:r>
              <a:rPr lang="en-US" sz="2600" dirty="0">
                <a:solidFill>
                  <a:schemeClr val="tx1"/>
                </a:solidFill>
                <a:latin typeface="Times New Roman" panose="02020603050405020304" pitchFamily="18" charset="0"/>
                <a:cs typeface="Times New Roman" panose="02020603050405020304" pitchFamily="18" charset="0"/>
              </a:rPr>
              <a:t> video FHD 30fps </a:t>
            </a:r>
            <a:r>
              <a:rPr lang="en-US" sz="2600" dirty="0" err="1">
                <a:solidFill>
                  <a:schemeClr val="tx1"/>
                </a:solidFill>
                <a:latin typeface="Times New Roman" panose="02020603050405020304" pitchFamily="18" charset="0"/>
                <a:cs typeface="Times New Roman" panose="02020603050405020304" pitchFamily="18" charset="0"/>
              </a:rPr>
              <a:t>hình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ảnh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bị</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giật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không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mượt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mà</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nên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cần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xuất</a:t>
            </a:r>
            <a:r>
              <a:rPr lang="en-US" sz="2600" dirty="0">
                <a:solidFill>
                  <a:schemeClr val="tx1"/>
                </a:solidFill>
                <a:latin typeface="Times New Roman" panose="02020603050405020304" pitchFamily="18" charset="0"/>
                <a:cs typeface="Times New Roman" panose="02020603050405020304" pitchFamily="18" charset="0"/>
              </a:rPr>
              <a:t> video FHD 60fps (</a:t>
            </a:r>
            <a:r>
              <a:rPr lang="en-US" sz="2600" dirty="0" err="1">
                <a:solidFill>
                  <a:schemeClr val="tx1"/>
                </a:solidFill>
                <a:latin typeface="Times New Roman" panose="02020603050405020304" pitchFamily="18" charset="0"/>
                <a:cs typeface="Times New Roman" panose="02020603050405020304" pitchFamily="18" charset="0"/>
              </a:rPr>
              <a:t>khung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hình</a:t>
            </a:r>
            <a:r>
              <a:rPr lang="en-US" sz="2600" dirty="0">
                <a:solidFill>
                  <a:schemeClr val="tx1"/>
                </a:solidFill>
                <a:latin typeface="Times New Roman" panose="02020603050405020304" pitchFamily="18" charset="0"/>
                <a:cs typeface="Times New Roman" panose="02020603050405020304" pitchFamily="18" charset="0"/>
              </a:rPr>
              <a:t>/</a:t>
            </a:r>
            <a:r>
              <a:rPr lang="en-US" sz="2600" dirty="0" err="1">
                <a:solidFill>
                  <a:schemeClr val="tx1"/>
                </a:solidFill>
                <a:latin typeface="Times New Roman" panose="02020603050405020304" pitchFamily="18" charset="0"/>
                <a:cs typeface="Times New Roman" panose="02020603050405020304" pitchFamily="18" charset="0"/>
              </a:rPr>
              <a:t>giây</a:t>
            </a:r>
            <a:r>
              <a:rPr lang="en-US" sz="2600" dirty="0">
                <a:solidFill>
                  <a:schemeClr val="tx1"/>
                </a:solidFill>
                <a:latin typeface="Times New Roman" panose="02020603050405020304" pitchFamily="18" charset="0"/>
                <a:cs typeface="Times New Roman" panose="02020603050405020304" pitchFamily="18" charset="0"/>
              </a:rPr>
              <a:t>), file </a:t>
            </a:r>
            <a:r>
              <a:rPr lang="en-US" sz="2600" dirty="0" err="1">
                <a:solidFill>
                  <a:schemeClr val="tx1"/>
                </a:solidFill>
                <a:latin typeface="Times New Roman" panose="02020603050405020304" pitchFamily="18" charset="0"/>
                <a:cs typeface="Times New Roman" panose="02020603050405020304" pitchFamily="18" charset="0"/>
              </a:rPr>
              <a:t>nặng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hơn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phải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mất</a:t>
            </a:r>
            <a:r>
              <a:rPr lang="en-US" sz="2600" dirty="0">
                <a:solidFill>
                  <a:schemeClr val="tx1"/>
                </a:solidFill>
                <a:latin typeface="Times New Roman" panose="02020603050405020304" pitchFamily="18" charset="0"/>
                <a:cs typeface="Times New Roman" panose="02020603050405020304" pitchFamily="18" charset="0"/>
              </a:rPr>
              <a:t> 15 </a:t>
            </a:r>
            <a:r>
              <a:rPr lang="en-US" sz="2600" dirty="0" err="1">
                <a:solidFill>
                  <a:schemeClr val="tx1"/>
                </a:solidFill>
                <a:latin typeface="Times New Roman" panose="02020603050405020304" pitchFamily="18" charset="0"/>
                <a:cs typeface="Times New Roman" panose="02020603050405020304" pitchFamily="18" charset="0"/>
              </a:rPr>
              <a:t>phút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để</a:t>
            </a:r>
            <a:r>
              <a:rPr lang="en-US" sz="2600" dirty="0">
                <a:solidFill>
                  <a:schemeClr val="tx1"/>
                </a:solidFill>
                <a:latin typeface="Times New Roman" panose="02020603050405020304" pitchFamily="18" charset="0"/>
                <a:cs typeface="Times New Roman" panose="02020603050405020304" pitchFamily="18" charset="0"/>
              </a:rPr>
              <a:t> render video </a:t>
            </a:r>
            <a:r>
              <a:rPr lang="en-US" sz="2600" dirty="0" err="1">
                <a:solidFill>
                  <a:schemeClr val="tx1"/>
                </a:solidFill>
                <a:latin typeface="Times New Roman" panose="02020603050405020304" pitchFamily="18" charset="0"/>
                <a:cs typeface="Times New Roman" panose="02020603050405020304" pitchFamily="18" charset="0"/>
              </a:rPr>
              <a:t>thời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lượng</a:t>
            </a:r>
            <a:r>
              <a:rPr lang="en-US" sz="2600" dirty="0">
                <a:solidFill>
                  <a:schemeClr val="tx1"/>
                </a:solidFill>
                <a:latin typeface="Times New Roman" panose="02020603050405020304" pitchFamily="18" charset="0"/>
                <a:cs typeface="Times New Roman" panose="02020603050405020304" pitchFamily="18" charset="0"/>
              </a:rPr>
              <a:t> 6 </a:t>
            </a:r>
            <a:r>
              <a:rPr lang="en-US" sz="2600" dirty="0" err="1">
                <a:solidFill>
                  <a:schemeClr val="tx1"/>
                </a:solidFill>
                <a:latin typeface="Times New Roman" panose="02020603050405020304" pitchFamily="18" charset="0"/>
                <a:cs typeface="Times New Roman" panose="02020603050405020304" pitchFamily="18" charset="0"/>
              </a:rPr>
              <a:t>phút</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err="1">
                <a:solidFill>
                  <a:schemeClr val="tx1"/>
                </a:solidFill>
                <a:latin typeface="Times New Roman" panose="02020603050405020304" pitchFamily="18" charset="0"/>
                <a:cs typeface="Times New Roman" panose="02020603050405020304" pitchFamily="18" charset="0"/>
              </a:rPr>
              <a:t>Khi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lồng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tiếng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gặp</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nhiều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khó</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khăn</a:t>
            </a:r>
            <a:r>
              <a:rPr lang="en-US" sz="2600" dirty="0">
                <a:solidFill>
                  <a:schemeClr val="tx1"/>
                </a:solidFill>
                <a:latin typeface="Times New Roman" panose="02020603050405020304" pitchFamily="18" charset="0"/>
                <a:cs typeface="Times New Roman" panose="02020603050405020304" pitchFamily="18" charset="0"/>
              </a:rPr>
              <a:t> do </a:t>
            </a:r>
            <a:r>
              <a:rPr lang="en-US" sz="2600" dirty="0" err="1">
                <a:solidFill>
                  <a:schemeClr val="tx1"/>
                </a:solidFill>
                <a:latin typeface="Times New Roman" panose="02020603050405020304" pitchFamily="18" charset="0"/>
                <a:cs typeface="Times New Roman" panose="02020603050405020304" pitchFamily="18" charset="0"/>
              </a:rPr>
              <a:t>tiếng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ồn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phải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lại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nhiều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lần</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err="1">
                <a:solidFill>
                  <a:schemeClr val="tx1"/>
                </a:solidFill>
                <a:latin typeface="Times New Roman" panose="02020603050405020304" pitchFamily="18" charset="0"/>
                <a:cs typeface="Times New Roman" panose="02020603050405020304" pitchFamily="18" charset="0"/>
              </a:rPr>
              <a:t>Khó</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khăn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trong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việc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sắp</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xếp</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bố</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cục</a:t>
            </a:r>
            <a:r>
              <a:rPr lang="en-US" sz="2600" dirty="0">
                <a:solidFill>
                  <a:schemeClr val="tx1"/>
                </a:solidFill>
                <a:latin typeface="Times New Roman" panose="02020603050405020304" pitchFamily="18" charset="0"/>
                <a:cs typeface="Times New Roman" panose="02020603050405020304" pitchFamily="18" charset="0"/>
              </a:rPr>
              <a:t> video</a:t>
            </a:r>
          </a:p>
          <a:p>
            <a:pPr lvl="1"/>
            <a:r>
              <a:rPr lang="en-US" sz="2600" dirty="0" err="1">
                <a:solidFill>
                  <a:schemeClr val="tx1"/>
                </a:solidFill>
                <a:latin typeface="Times New Roman" panose="02020603050405020304" pitchFamily="18" charset="0"/>
                <a:cs typeface="Times New Roman" panose="02020603050405020304" pitchFamily="18" charset="0"/>
              </a:rPr>
              <a:t>Khi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lồng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tiếng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phải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canh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sao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tiếng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khớp</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với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hình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ảnh</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err="1">
                <a:solidFill>
                  <a:schemeClr val="tx1"/>
                </a:solidFill>
                <a:latin typeface="Times New Roman" panose="02020603050405020304" pitchFamily="18" charset="0"/>
                <a:cs typeface="Times New Roman" panose="02020603050405020304" pitchFamily="18" charset="0"/>
              </a:rPr>
              <a:t>Chèn</a:t>
            </a:r>
            <a:r>
              <a:rPr lang="en-US" sz="2600" dirty="0">
                <a:solidFill>
                  <a:schemeClr val="tx1"/>
                </a:solidFill>
                <a:latin typeface="Times New Roman" panose="02020603050405020304" pitchFamily="18" charset="0"/>
                <a:cs typeface="Times New Roman" panose="02020603050405020304" pitchFamily="18" charset="0"/>
              </a:rPr>
              <a:t> sub </a:t>
            </a:r>
            <a:r>
              <a:rPr lang="en-US" sz="2600" dirty="0" err="1">
                <a:solidFill>
                  <a:schemeClr val="tx1"/>
                </a:solidFill>
                <a:latin typeface="Times New Roman" panose="02020603050405020304" pitchFamily="18" charset="0"/>
                <a:cs typeface="Times New Roman" panose="02020603050405020304" pitchFamily="18" charset="0"/>
              </a:rPr>
              <a:t>vào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bằng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phần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mềm</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thông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thường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thì</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chất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lượng</a:t>
            </a:r>
            <a:r>
              <a:rPr lang="en-US" sz="2600" dirty="0">
                <a:solidFill>
                  <a:schemeClr val="tx1"/>
                </a:solidFill>
                <a:latin typeface="Times New Roman" panose="02020603050405020304" pitchFamily="18" charset="0"/>
                <a:cs typeface="Times New Roman" panose="02020603050405020304" pitchFamily="18" charset="0"/>
              </a:rPr>
              <a:t> video </a:t>
            </a:r>
            <a:r>
              <a:rPr lang="en-US" sz="2600" dirty="0" err="1">
                <a:solidFill>
                  <a:schemeClr val="tx1"/>
                </a:solidFill>
                <a:latin typeface="Times New Roman" panose="02020603050405020304" pitchFamily="18" charset="0"/>
                <a:cs typeface="Times New Roman" panose="02020603050405020304" pitchFamily="18" charset="0"/>
              </a:rPr>
              <a:t>bị</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giảm</a:t>
            </a: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677334" y="609600"/>
            <a:ext cx="8596668" cy="780288"/>
          </a:xfrm>
        </p:spPr>
        <p:txBody>
          <a:bodyPr/>
          <a:lstStyle/>
          <a:p>
            <a:pPr marL="857250" indent="-857250">
              <a:buFont typeface="+mj-lt"/>
              <a:buAutoNum type="romanUcPeriod" startAt="4"/>
            </a:pPr>
            <a:r>
              <a:rPr lang="en-US" b="1" u="sng" dirty="0" smtClean="0">
                <a:latin typeface="Times New Roman" panose="02020603050405020304" pitchFamily="18" charset="0"/>
                <a:cs typeface="Times New Roman" panose="02020603050405020304" pitchFamily="18" charset="0"/>
              </a:rPr>
              <a:t>ĐÁNH GIÁ CÔNG VIỆC</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5924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UcPeriod" startAt="5"/>
            </a:pPr>
            <a:r>
              <a:rPr lang="vi-VN" b="1" u="sng" cap="all" dirty="0">
                <a:latin typeface="Times New Roman" panose="02020603050405020304" pitchFamily="18" charset="0"/>
                <a:cs typeface="Times New Roman" panose="02020603050405020304" pitchFamily="18" charset="0"/>
              </a:rPr>
              <a:t>Đánh giá hoạt động </a:t>
            </a:r>
            <a:r>
              <a:rPr lang="vi-VN" b="1" u="sng" cap="all" dirty="0" smtClean="0">
                <a:latin typeface="Times New Roman" panose="02020603050405020304" pitchFamily="18" charset="0"/>
                <a:cs typeface="Times New Roman" panose="02020603050405020304" pitchFamily="18" charset="0"/>
              </a:rPr>
              <a:t>nhó</a:t>
            </a:r>
            <a:r>
              <a:rPr lang="en-US" b="1" u="sng" cap="all" dirty="0">
                <a:latin typeface="Times New Roman" panose="02020603050405020304" pitchFamily="18" charset="0"/>
                <a:cs typeface="Times New Roman" panose="02020603050405020304" pitchFamily="18" charset="0"/>
              </a:rPr>
              <a:t>m</a:t>
            </a:r>
            <a:br>
              <a:rPr lang="en-US" b="1" u="sng" cap="all" dirty="0">
                <a:latin typeface="Times New Roman" panose="02020603050405020304" pitchFamily="18" charset="0"/>
                <a:cs typeface="Times New Roman" panose="02020603050405020304" pitchFamily="18" charset="0"/>
              </a:rPr>
            </a:br>
            <a:endParaRPr lang="en-US" b="1" u="sng" cap="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737014" y="1794829"/>
            <a:ext cx="4184035" cy="3880772"/>
          </a:xfrm>
        </p:spPr>
        <p:txBody>
          <a:bodyPr>
            <a:normAutofit fontScale="92500" lnSpcReduction="20000"/>
          </a:bodyPr>
          <a:lstStyle/>
          <a:p>
            <a:pPr marL="0" lvl="0" indent="0">
              <a:buNone/>
            </a:pPr>
            <a:endParaRPr lang="en-US" sz="1600" dirty="0">
              <a:latin typeface="Times New Roman" panose="02020603050405020304" pitchFamily="18" charset="0"/>
              <a:cs typeface="Times New Roman" panose="02020603050405020304" pitchFamily="18" charset="0"/>
            </a:endParaRPr>
          </a:p>
          <a:p>
            <a:endParaRPr lang="en-US" dirty="0"/>
          </a:p>
        </p:txBody>
      </p:sp>
      <p:sp>
        <p:nvSpPr>
          <p:cNvPr id="4" name="Content Placeholder 3"/>
          <p:cNvSpPr>
            <a:spLocks noGrp="1"/>
          </p:cNvSpPr>
          <p:nvPr>
            <p:ph sz="half" idx="2"/>
          </p:nvPr>
        </p:nvSpPr>
        <p:spPr>
          <a:xfrm>
            <a:off x="443918" y="1789558"/>
            <a:ext cx="4640146" cy="4811077"/>
          </a:xfrm>
        </p:spPr>
        <p:txBody>
          <a:bodyPr>
            <a:normAutofit fontScale="92500" lnSpcReduction="20000"/>
          </a:bodyPr>
          <a:lstStyle/>
          <a:p>
            <a:pPr marL="342900" lvl="2" indent="-342900"/>
            <a:r>
              <a:rPr lang="vi-VN" sz="2800" dirty="0" smtClean="0">
                <a:latin typeface="Times New Roman" pitchFamily="18" charset="0"/>
                <a:cs typeface="Times New Roman" pitchFamily="18" charset="0"/>
              </a:rPr>
              <a:t>Cả nhóm là một tập thể đoàn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vi-VN" sz="2800" dirty="0"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có tinh thần trách nhiệm cao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với nhiệm vụ được giao.</a:t>
            </a:r>
            <a:endParaRPr lang="en-US" sz="2800" dirty="0" smtClean="0">
              <a:latin typeface="Times New Roman" pitchFamily="18" charset="0"/>
              <a:cs typeface="Times New Roman" pitchFamily="18" charset="0"/>
            </a:endParaRPr>
          </a:p>
          <a:p>
            <a:pPr marL="342900" lvl="2" indent="-342900"/>
            <a:r>
              <a:rPr lang="en-US" sz="2800" dirty="0" err="1">
                <a:latin typeface="Times New Roman" pitchFamily="18" charset="0"/>
                <a:cs typeface="Times New Roman" pitchFamily="18" charset="0"/>
              </a:rPr>
              <a:t>Biết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giúp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công</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việc</a:t>
            </a:r>
            <a:endParaRPr lang="en-US" sz="2800" dirty="0" smtClean="0">
              <a:latin typeface="Times New Roman" pitchFamily="18" charset="0"/>
              <a:cs typeface="Times New Roman" pitchFamily="18" charset="0"/>
            </a:endParaRPr>
          </a:p>
          <a:p>
            <a:pPr marL="342900" lvl="2" indent="-342900"/>
            <a:r>
              <a:rPr lang="vi-VN" sz="2800" dirty="0" smtClean="0">
                <a:latin typeface="Times New Roman" pitchFamily="18" charset="0"/>
                <a:cs typeface="Times New Roman" pitchFamily="18" charset="0"/>
              </a:rPr>
              <a:t>Tuân thủ các qui định trong nhóm.</a:t>
            </a:r>
            <a:endParaRPr lang="en-US" sz="2800" dirty="0" smtClean="0">
              <a:latin typeface="Times New Roman" pitchFamily="18" charset="0"/>
              <a:cs typeface="Times New Roman" pitchFamily="18" charset="0"/>
            </a:endParaRPr>
          </a:p>
          <a:p>
            <a:pPr marL="342900" lvl="2" indent="-342900"/>
            <a:r>
              <a:rPr lang="vi-VN" sz="2800" dirty="0" smtClean="0">
                <a:latin typeface="Times New Roman" pitchFamily="18" charset="0"/>
                <a:cs typeface="Times New Roman" pitchFamily="18" charset="0"/>
              </a:rPr>
              <a:t>Hoàn thành các nhiệm vụ đúng </a:t>
            </a:r>
            <a:r>
              <a:rPr lang="en-US" sz="2800" dirty="0" err="1" smtClean="0">
                <a:latin typeface="Times New Roman" pitchFamily="18" charset="0"/>
                <a:cs typeface="Times New Roman" pitchFamily="18" charset="0"/>
              </a:rPr>
              <a:t>thời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hạn</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342900" lvl="2" indent="-342900"/>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luôn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nhóm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endParaRPr lang="en-US" sz="2800" dirty="0" smtClean="0">
              <a:latin typeface="Times New Roman" pitchFamily="18" charset="0"/>
              <a:cs typeface="Times New Roman" pitchFamily="18" charset="0"/>
            </a:endParaRPr>
          </a:p>
          <a:p>
            <a:endParaRPr lang="en-US" dirty="0"/>
          </a:p>
        </p:txBody>
      </p:sp>
      <p:sp>
        <p:nvSpPr>
          <p:cNvPr id="5" name="TextBox 4"/>
          <p:cNvSpPr txBox="1"/>
          <p:nvPr/>
        </p:nvSpPr>
        <p:spPr>
          <a:xfrm>
            <a:off x="975360" y="1229010"/>
            <a:ext cx="3145536"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1. </a:t>
            </a:r>
            <a:r>
              <a:rPr lang="en-US" sz="2600" b="1" dirty="0" err="1" smtClean="0">
                <a:latin typeface="Times New Roman" pitchFamily="18" charset="0"/>
                <a:cs typeface="Times New Roman" pitchFamily="18" charset="0"/>
              </a:rPr>
              <a:t>Đánh</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gia</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chung</a:t>
            </a:r>
            <a:r>
              <a:rPr lang="en-US" sz="26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5984" y="1572769"/>
            <a:ext cx="5047488" cy="4925566"/>
          </a:xfrm>
          <a:prstGeom prst="rect">
            <a:avLst/>
          </a:prstGeom>
        </p:spPr>
      </p:pic>
    </p:spTree>
    <p:extLst>
      <p:ext uri="{BB962C8B-B14F-4D97-AF65-F5344CB8AC3E}">
        <p14:creationId xmlns:p14="http://schemas.microsoft.com/office/powerpoint/2010/main" val="120595312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1" end="1"/>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p:cTn id="20"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4">
                                            <p:txEl>
                                              <p:p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p:cTn id="24"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4">
                                            <p:txEl>
                                              <p:pRg st="3" end="3"/>
                                            </p:txEl>
                                          </p:spTgt>
                                        </p:tgtEl>
                                        <p:attrNameLst>
                                          <p:attrName>ppt_h</p:attrName>
                                        </p:attrNameLst>
                                      </p:cBhvr>
                                      <p:tavLst>
                                        <p:tav tm="0">
                                          <p:val>
                                            <p:flt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p:cTn id="2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4" end="4"/>
                                            </p:txEl>
                                          </p:spTgt>
                                        </p:tgtEl>
                                        <p:attrNameLst>
                                          <p:attrName>ppt_h</p:attrName>
                                        </p:attrNameLst>
                                      </p:cBhvr>
                                      <p:tavLst>
                                        <p:tav tm="0">
                                          <p:val>
                                            <p:fltVal val="0"/>
                                          </p:val>
                                        </p:tav>
                                        <p:tav tm="100000">
                                          <p:val>
                                            <p:strVal val="#ppt_h"/>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506" y="1928941"/>
            <a:ext cx="8596668" cy="3880773"/>
          </a:xfrm>
        </p:spPr>
        <p:txBody>
          <a:bodyPr>
            <a:normAutofit/>
          </a:bodyPr>
          <a:lstStyle/>
          <a:p>
            <a:pPr lvl="1"/>
            <a:r>
              <a:rPr lang="vi-VN" sz="2600" dirty="0" smtClean="0">
                <a:latin typeface="Times New Roman" panose="02020603050405020304" pitchFamily="18" charset="0"/>
                <a:cs typeface="Times New Roman" panose="02020603050405020304" pitchFamily="18" charset="0"/>
              </a:rPr>
              <a:t>Học </a:t>
            </a:r>
            <a:r>
              <a:rPr lang="vi-VN" sz="2600" dirty="0">
                <a:latin typeface="Times New Roman" panose="02020603050405020304" pitchFamily="18" charset="0"/>
                <a:cs typeface="Times New Roman" panose="02020603050405020304" pitchFamily="18" charset="0"/>
              </a:rPr>
              <a:t>được cách phân tích một vấn đề được đưa ra.</a:t>
            </a:r>
            <a:endParaRPr lang="en-US" sz="2600" dirty="0">
              <a:latin typeface="Times New Roman" panose="02020603050405020304" pitchFamily="18" charset="0"/>
              <a:cs typeface="Times New Roman" panose="02020603050405020304" pitchFamily="18" charset="0"/>
            </a:endParaRPr>
          </a:p>
          <a:p>
            <a:pPr lvl="1"/>
            <a:r>
              <a:rPr lang="vi-VN" sz="2600" dirty="0">
                <a:latin typeface="Times New Roman" panose="02020603050405020304" pitchFamily="18" charset="0"/>
                <a:cs typeface="Times New Roman" panose="02020603050405020304" pitchFamily="18" charset="0"/>
              </a:rPr>
              <a:t>Biết cách tìm kiếm tài liệu.</a:t>
            </a:r>
            <a:endParaRPr lang="en-US" sz="2600" dirty="0">
              <a:latin typeface="Times New Roman" panose="02020603050405020304" pitchFamily="18" charset="0"/>
              <a:cs typeface="Times New Roman" panose="02020603050405020304" pitchFamily="18" charset="0"/>
            </a:endParaRPr>
          </a:p>
          <a:p>
            <a:pPr lvl="1"/>
            <a:r>
              <a:rPr lang="vi-VN" sz="2600" dirty="0">
                <a:latin typeface="Times New Roman" panose="02020603050405020304" pitchFamily="18" charset="0"/>
                <a:cs typeface="Times New Roman" panose="02020603050405020304" pitchFamily="18" charset="0"/>
              </a:rPr>
              <a:t>Biết phân công nhiệm vụ.</a:t>
            </a:r>
            <a:endParaRPr lang="en-US" sz="2600" dirty="0">
              <a:latin typeface="Times New Roman" panose="02020603050405020304" pitchFamily="18" charset="0"/>
              <a:cs typeface="Times New Roman" panose="02020603050405020304" pitchFamily="18" charset="0"/>
            </a:endParaRPr>
          </a:p>
          <a:p>
            <a:pPr lvl="1"/>
            <a:r>
              <a:rPr lang="vi-VN" sz="2600" dirty="0">
                <a:latin typeface="Times New Roman" panose="02020603050405020304" pitchFamily="18" charset="0"/>
                <a:cs typeface="Times New Roman" panose="02020603050405020304" pitchFamily="18" charset="0"/>
              </a:rPr>
              <a:t>Học cách sử dụng một số phần mềm.</a:t>
            </a:r>
            <a:endParaRPr lang="en-US" sz="2600" dirty="0">
              <a:latin typeface="Times New Roman" panose="02020603050405020304" pitchFamily="18" charset="0"/>
              <a:cs typeface="Times New Roman" panose="02020603050405020304" pitchFamily="18" charset="0"/>
            </a:endParaRPr>
          </a:p>
          <a:p>
            <a:pPr lvl="1"/>
            <a:r>
              <a:rPr lang="vi-VN" sz="2600" dirty="0">
                <a:latin typeface="Times New Roman" panose="02020603050405020304" pitchFamily="18" charset="0"/>
                <a:cs typeface="Times New Roman" panose="02020603050405020304" pitchFamily="18" charset="0"/>
              </a:rPr>
              <a:t>B</a:t>
            </a:r>
            <a:r>
              <a:rPr lang="en-US" sz="2600" dirty="0" err="1">
                <a:latin typeface="Times New Roman" panose="02020603050405020304" pitchFamily="18" charset="0"/>
                <a:cs typeface="Times New Roman" panose="02020603050405020304" pitchFamily="18" charset="0"/>
              </a:rPr>
              <a:t>iết</a:t>
            </a:r>
            <a:r>
              <a:rPr lang="vi-VN" sz="2600" dirty="0">
                <a:latin typeface="Times New Roman" panose="02020603050405020304" pitchFamily="18" charset="0"/>
                <a:cs typeface="Times New Roman" panose="02020603050405020304" pitchFamily="18" charset="0"/>
              </a:rPr>
              <a:t> cách làm việc cùng nhau, hợp tác với nhau.</a:t>
            </a:r>
            <a:endParaRPr lang="en-US" sz="2600" dirty="0">
              <a:latin typeface="Times New Roman" panose="02020603050405020304" pitchFamily="18" charset="0"/>
              <a:cs typeface="Times New Roman" panose="02020603050405020304" pitchFamily="18" charset="0"/>
            </a:endParaRPr>
          </a:p>
          <a:p>
            <a:pPr lvl="1"/>
            <a:r>
              <a:rPr lang="en-US" sz="2600" dirty="0" err="1">
                <a:latin typeface="Times New Roman" panose="02020603050405020304" pitchFamily="18" charset="0"/>
                <a:cs typeface="Times New Roman" panose="02020603050405020304" pitchFamily="18" charset="0"/>
              </a:rPr>
              <a:t>Khả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nâng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lên</a:t>
            </a:r>
            <a:endParaRPr lang="en-US" sz="2600" dirty="0">
              <a:latin typeface="Times New Roman" panose="02020603050405020304" pitchFamily="18" charset="0"/>
              <a:cs typeface="Times New Roman" panose="02020603050405020304" pitchFamily="18" charset="0"/>
            </a:endParaRPr>
          </a:p>
          <a:p>
            <a:pPr lvl="1"/>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thêm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tuyệt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vời</a:t>
            </a:r>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609600"/>
            <a:ext cx="8596668" cy="1316736"/>
          </a:xfrm>
        </p:spPr>
        <p:txBody>
          <a:bodyPr>
            <a:normAutofit/>
          </a:bodyPr>
          <a:lstStyle/>
          <a:p>
            <a:pPr marL="857250" indent="-857250">
              <a:buFont typeface="+mj-lt"/>
              <a:buAutoNum type="romanUcPeriod" startAt="5"/>
            </a:pPr>
            <a:r>
              <a:rPr lang="vi-VN" b="1" u="sng" cap="all" dirty="0">
                <a:latin typeface="Times New Roman" panose="02020603050405020304" pitchFamily="18" charset="0"/>
                <a:cs typeface="Times New Roman" panose="02020603050405020304" pitchFamily="18" charset="0"/>
              </a:rPr>
              <a:t>Đánh giá hoạt động </a:t>
            </a:r>
            <a:r>
              <a:rPr lang="vi-VN" b="1" u="sng" cap="all" dirty="0" smtClean="0">
                <a:latin typeface="Times New Roman" panose="02020603050405020304" pitchFamily="18" charset="0"/>
                <a:cs typeface="Times New Roman" panose="02020603050405020304" pitchFamily="18" charset="0"/>
              </a:rPr>
              <a:t>nhó</a:t>
            </a:r>
            <a:r>
              <a:rPr lang="en-US" b="1" u="sng" cap="all" dirty="0">
                <a:latin typeface="Times New Roman" panose="02020603050405020304" pitchFamily="18" charset="0"/>
                <a:cs typeface="Times New Roman" panose="02020603050405020304" pitchFamily="18" charset="0"/>
              </a:rPr>
              <a:t>m</a:t>
            </a:r>
            <a:br>
              <a:rPr lang="en-US" b="1" u="sng" cap="all" dirty="0">
                <a:latin typeface="Times New Roman" panose="02020603050405020304" pitchFamily="18" charset="0"/>
                <a:cs typeface="Times New Roman" panose="02020603050405020304" pitchFamily="18" charset="0"/>
              </a:rPr>
            </a:br>
            <a:endParaRPr lang="en-US" b="1" u="sng" cap="all"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50976" y="1328927"/>
            <a:ext cx="7266432"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2. </a:t>
            </a:r>
            <a:r>
              <a:rPr lang="en-US" sz="2600" b="1" dirty="0" err="1" smtClean="0">
                <a:latin typeface="Times New Roman" pitchFamily="18" charset="0"/>
                <a:cs typeface="Times New Roman" pitchFamily="18" charset="0"/>
              </a:rPr>
              <a:t>Kết</a:t>
            </a:r>
            <a:r>
              <a:rPr lang="en-US" sz="2600" b="1" dirty="0" smtClean="0">
                <a:latin typeface="Times New Roman" pitchFamily="18" charset="0"/>
                <a:cs typeface="Times New Roman" pitchFamily="18" charset="0"/>
              </a:rPr>
              <a:t> quả </a:t>
            </a:r>
            <a:r>
              <a:rPr lang="en-US" sz="2600" b="1" dirty="0" err="1" smtClean="0">
                <a:latin typeface="Times New Roman" pitchFamily="18" charset="0"/>
                <a:cs typeface="Times New Roman" pitchFamily="18" charset="0"/>
              </a:rPr>
              <a:t>thu</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được</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sau</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khi</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hoàn</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thành</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đô</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án</a:t>
            </a:r>
            <a:endParaRPr 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11099502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8240"/>
          </a:xfrm>
        </p:spPr>
        <p:txBody>
          <a:bodyPr/>
          <a:lstStyle/>
          <a:p>
            <a:r>
              <a:rPr lang="en-US" b="1" dirty="0" smtClean="0">
                <a:latin typeface="Times New Roman" pitchFamily="18" charset="0"/>
                <a:cs typeface="Times New Roman" pitchFamily="18" charset="0"/>
              </a:rPr>
              <a:t>CÁC PHẦN MỀM HỖ TRỢ LÀM VIDEO</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01718" y="1538797"/>
            <a:ext cx="8596668" cy="2033459"/>
          </a:xfrm>
        </p:spPr>
        <p:txBody>
          <a:bodyPr>
            <a:normAutofit/>
          </a:bodyPr>
          <a:lstStyle/>
          <a:p>
            <a:pPr lvl="0"/>
            <a:r>
              <a:rPr lang="vi-VN" sz="2600" dirty="0">
                <a:latin typeface="Times New Roman" pitchFamily="18" charset="0"/>
                <a:cs typeface="Times New Roman" pitchFamily="18" charset="0"/>
              </a:rPr>
              <a:t>Phần mềm làm clip</a:t>
            </a:r>
            <a:r>
              <a:rPr lang="en-US" sz="2600" dirty="0">
                <a:latin typeface="Times New Roman" pitchFamily="18" charset="0"/>
                <a:cs typeface="Times New Roman" pitchFamily="18" charset="0"/>
              </a:rPr>
              <a:t>: P</a:t>
            </a:r>
            <a:r>
              <a:rPr lang="vi-VN" sz="2600" dirty="0">
                <a:latin typeface="Times New Roman" pitchFamily="18" charset="0"/>
                <a:cs typeface="Times New Roman" pitchFamily="18" charset="0"/>
              </a:rPr>
              <a:t>roshow gold.</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P</a:t>
            </a:r>
            <a:r>
              <a:rPr lang="vi-VN" sz="2600" dirty="0">
                <a:latin typeface="Times New Roman" pitchFamily="18" charset="0"/>
                <a:cs typeface="Times New Roman" pitchFamily="18" charset="0"/>
              </a:rPr>
              <a:t>hần mềm </a:t>
            </a:r>
            <a:r>
              <a:rPr lang="en-US" sz="2600" dirty="0">
                <a:latin typeface="Times New Roman" pitchFamily="18" charset="0"/>
                <a:cs typeface="Times New Roman" pitchFamily="18" charset="0"/>
              </a:rPr>
              <a:t>c</a:t>
            </a:r>
            <a:r>
              <a:rPr lang="vi-VN" sz="2600" dirty="0">
                <a:latin typeface="Times New Roman" pitchFamily="18" charset="0"/>
                <a:cs typeface="Times New Roman" pitchFamily="18" charset="0"/>
              </a:rPr>
              <a:t>hèn sub vào video: </a:t>
            </a:r>
            <a:r>
              <a:rPr lang="en-US" sz="2600" dirty="0">
                <a:latin typeface="Times New Roman" pitchFamily="18" charset="0"/>
                <a:cs typeface="Times New Roman" pitchFamily="18" charset="0"/>
              </a:rPr>
              <a:t>A</a:t>
            </a:r>
            <a:r>
              <a:rPr lang="vi-VN" sz="2600" dirty="0" smtClean="0">
                <a:latin typeface="Times New Roman" pitchFamily="18" charset="0"/>
                <a:cs typeface="Times New Roman" pitchFamily="18" charset="0"/>
              </a:rPr>
              <a:t>egisub</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Format </a:t>
            </a:r>
            <a:r>
              <a:rPr lang="en-US" sz="2600" dirty="0" smtClean="0">
                <a:latin typeface="Times New Roman" pitchFamily="18" charset="0"/>
                <a:cs typeface="Times New Roman" pitchFamily="18" charset="0"/>
              </a:rPr>
              <a:t>factory</a:t>
            </a:r>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P</a:t>
            </a:r>
            <a:r>
              <a:rPr lang="vi-VN" sz="2600" dirty="0">
                <a:latin typeface="Times New Roman" pitchFamily="18" charset="0"/>
                <a:cs typeface="Times New Roman" pitchFamily="18" charset="0"/>
              </a:rPr>
              <a:t>hần mềm </a:t>
            </a:r>
            <a:r>
              <a:rPr lang="en-US" sz="2600" dirty="0" err="1">
                <a:latin typeface="Times New Roman" pitchFamily="18" charset="0"/>
                <a:cs typeface="Times New Roman" pitchFamily="18" charset="0"/>
              </a:rPr>
              <a:t>lồ</a:t>
            </a:r>
            <a:r>
              <a:rPr lang="vi-VN" sz="2600" dirty="0">
                <a:latin typeface="Times New Roman" pitchFamily="18" charset="0"/>
                <a:cs typeface="Times New Roman" pitchFamily="18" charset="0"/>
              </a:rPr>
              <a:t>ng tiếng: </a:t>
            </a:r>
            <a:r>
              <a:rPr lang="en-US" sz="2600" dirty="0">
                <a:latin typeface="Times New Roman" pitchFamily="18" charset="0"/>
                <a:cs typeface="Times New Roman" pitchFamily="18" charset="0"/>
              </a:rPr>
              <a:t>A</a:t>
            </a:r>
            <a:r>
              <a:rPr lang="vi-VN" sz="2600" dirty="0">
                <a:latin typeface="Times New Roman" pitchFamily="18" charset="0"/>
                <a:cs typeface="Times New Roman" pitchFamily="18" charset="0"/>
              </a:rPr>
              <a:t>dobe audition</a:t>
            </a:r>
            <a:endParaRPr lang="en-US" sz="26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 y="3169920"/>
            <a:ext cx="3133344" cy="35844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265" y="3169920"/>
            <a:ext cx="3194303" cy="35844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568" y="3169920"/>
            <a:ext cx="2804160" cy="358444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53728" y="3157729"/>
            <a:ext cx="2913888" cy="3596640"/>
          </a:xfrm>
          <a:prstGeom prst="rect">
            <a:avLst/>
          </a:prstGeom>
        </p:spPr>
      </p:pic>
    </p:spTree>
    <p:extLst>
      <p:ext uri="{BB962C8B-B14F-4D97-AF65-F5344CB8AC3E}">
        <p14:creationId xmlns:p14="http://schemas.microsoft.com/office/powerpoint/2010/main" val="16813221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620" y="3284262"/>
            <a:ext cx="10072949" cy="2585323"/>
          </a:xfrm>
          <a:prstGeom prst="rect">
            <a:avLst/>
          </a:prstGeom>
          <a:noFill/>
        </p:spPr>
        <p:txBody>
          <a:bodyPr wrap="none" lIns="91440" tIns="45720" rIns="91440" bIns="45720">
            <a:prstTxWarp prst="textArchUp">
              <a:avLst>
                <a:gd name="adj" fmla="val 10656877"/>
              </a:avLst>
            </a:prstTxWarp>
            <a:spAutoFit/>
          </a:bodyPr>
          <a:lstStyle/>
          <a:p>
            <a:pPr algn="ctr"/>
            <a:r>
              <a:rPr lang="en-US" sz="5400" b="1" dirty="0" smtClean="0">
                <a:ln w="22225">
                  <a:solidFill>
                    <a:schemeClr val="accent2"/>
                  </a:solidFill>
                  <a:prstDash val="solid"/>
                </a:ln>
                <a:solidFill>
                  <a:schemeClr val="accent2">
                    <a:lumMod val="40000"/>
                    <a:lumOff val="60000"/>
                  </a:schemeClr>
                </a:solidFill>
              </a:rPr>
              <a:t>CẢM ƠN CÔ VÀ CÁC BẠN ĐÃ</a:t>
            </a:r>
          </a:p>
          <a:p>
            <a:pPr algn="ctr"/>
            <a:r>
              <a:rPr lang="en-US" sz="5400" b="1" cap="none" spc="0" dirty="0" smtClean="0">
                <a:ln w="22225">
                  <a:solidFill>
                    <a:schemeClr val="accent2"/>
                  </a:solidFill>
                  <a:prstDash val="solid"/>
                </a:ln>
                <a:solidFill>
                  <a:schemeClr val="accent2">
                    <a:lumMod val="40000"/>
                    <a:lumOff val="60000"/>
                  </a:schemeClr>
                </a:solidFill>
                <a:effectLst/>
              </a:rPr>
              <a:t>LẮNG NGHE BÀI THUYẾT TRÌNH</a:t>
            </a:r>
          </a:p>
          <a:p>
            <a:pPr algn="ctr"/>
            <a:r>
              <a:rPr lang="en-US" sz="5400" b="1" dirty="0" smtClean="0">
                <a:ln w="22225">
                  <a:solidFill>
                    <a:schemeClr val="accent2"/>
                  </a:solidFill>
                  <a:prstDash val="solid"/>
                </a:ln>
                <a:solidFill>
                  <a:schemeClr val="accent2">
                    <a:lumMod val="40000"/>
                    <a:lumOff val="60000"/>
                  </a:schemeClr>
                </a:solidFill>
              </a:rPr>
              <a:t>CỦA NHÓM 4</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872" y="3621025"/>
            <a:ext cx="6169152" cy="3232022"/>
          </a:xfrm>
          <a:prstGeom prst="rect">
            <a:avLst/>
          </a:prstGeom>
        </p:spPr>
      </p:pic>
    </p:spTree>
    <p:extLst>
      <p:ext uri="{BB962C8B-B14F-4D97-AF65-F5344CB8AC3E}">
        <p14:creationId xmlns:p14="http://schemas.microsoft.com/office/powerpoint/2010/main" val="20743450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414" y="536448"/>
            <a:ext cx="8596668" cy="1320800"/>
          </a:xfrm>
        </p:spPr>
        <p:txBody>
          <a:bodyPr/>
          <a:lstStyle/>
          <a:p>
            <a:r>
              <a:rPr lang="en-US" b="1" u="sng" dirty="0" smtClean="0">
                <a:latin typeface="Times New Roman" panose="02020603050405020304" pitchFamily="18" charset="0"/>
                <a:cs typeface="Times New Roman" panose="02020603050405020304" pitchFamily="18" charset="0"/>
              </a:rPr>
              <a:t>NỘI DUNG CỦA ĐỒ ÁN</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565" y="1368109"/>
            <a:ext cx="8596668" cy="3880773"/>
          </a:xfrm>
        </p:spPr>
        <p:txBody>
          <a:bodyPr>
            <a:normAutofit/>
          </a:bodyPr>
          <a:lstStyle/>
          <a:p>
            <a:pPr marL="400050" indent="-400050">
              <a:buFont typeface="+mj-lt"/>
              <a:buAutoNum type="romanUcPeriod"/>
            </a:pPr>
            <a:r>
              <a:rPr lang="en-US" sz="2600" b="1" dirty="0" smtClean="0">
                <a:solidFill>
                  <a:schemeClr val="tx1"/>
                </a:solidFill>
                <a:latin typeface="Times New Roman" panose="02020603050405020304" pitchFamily="18" charset="0"/>
                <a:cs typeface="Times New Roman" panose="02020603050405020304" pitchFamily="18" charset="0"/>
              </a:rPr>
              <a:t>MỤC TIÊU</a:t>
            </a:r>
          </a:p>
          <a:p>
            <a:pPr marL="400050" indent="-400050">
              <a:buFont typeface="+mj-lt"/>
              <a:buAutoNum type="romanUcPeriod"/>
            </a:pPr>
            <a:r>
              <a:rPr lang="en-US" sz="2600" b="1" dirty="0" smtClean="0">
                <a:solidFill>
                  <a:schemeClr val="tx1"/>
                </a:solidFill>
                <a:latin typeface="Times New Roman" panose="02020603050405020304" pitchFamily="18" charset="0"/>
                <a:cs typeface="Times New Roman" panose="02020603050405020304" pitchFamily="18" charset="0"/>
              </a:rPr>
              <a:t>TỔ CHỨC NHÓM</a:t>
            </a:r>
          </a:p>
          <a:p>
            <a:pPr marL="400050" indent="-400050">
              <a:buFont typeface="+mj-lt"/>
              <a:buAutoNum type="romanUcPeriod"/>
            </a:pPr>
            <a:r>
              <a:rPr lang="en-US" sz="2600" b="1" dirty="0" smtClean="0">
                <a:solidFill>
                  <a:schemeClr val="tx1"/>
                </a:solidFill>
                <a:latin typeface="Times New Roman" panose="02020603050405020304" pitchFamily="18" charset="0"/>
                <a:cs typeface="Times New Roman" panose="02020603050405020304" pitchFamily="18" charset="0"/>
              </a:rPr>
              <a:t>KẾ HOẠCH LÀM VIỆC</a:t>
            </a:r>
          </a:p>
          <a:p>
            <a:pPr marL="400050" indent="-400050">
              <a:buFont typeface="+mj-lt"/>
              <a:buAutoNum type="romanUcPeriod"/>
            </a:pPr>
            <a:r>
              <a:rPr lang="en-US" sz="2600" b="1" dirty="0" smtClean="0">
                <a:solidFill>
                  <a:schemeClr val="tx1"/>
                </a:solidFill>
                <a:latin typeface="Times New Roman" panose="02020603050405020304" pitchFamily="18" charset="0"/>
                <a:cs typeface="Times New Roman" panose="02020603050405020304" pitchFamily="18" charset="0"/>
              </a:rPr>
              <a:t>ĐÁNH GIÁ CÔNG VIỆC</a:t>
            </a:r>
          </a:p>
          <a:p>
            <a:pPr marL="400050" indent="-400050">
              <a:buFont typeface="+mj-lt"/>
              <a:buAutoNum type="romanUcPeriod"/>
            </a:pPr>
            <a:r>
              <a:rPr lang="en-US" sz="2600" b="1" dirty="0" smtClean="0">
                <a:solidFill>
                  <a:schemeClr val="tx1"/>
                </a:solidFill>
                <a:latin typeface="Times New Roman" panose="02020603050405020304" pitchFamily="18" charset="0"/>
                <a:cs typeface="Times New Roman" panose="02020603050405020304" pitchFamily="18" charset="0"/>
              </a:rPr>
              <a:t>ĐÁNH GIÁ HOẠT ĐỘNG NHÓM</a:t>
            </a:r>
            <a:endParaRPr lang="en-US" sz="26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006" y="4209668"/>
            <a:ext cx="6829786" cy="2495932"/>
          </a:xfrm>
          <a:prstGeom prst="rect">
            <a:avLst/>
          </a:prstGeom>
        </p:spPr>
      </p:pic>
    </p:spTree>
    <p:extLst>
      <p:ext uri="{BB962C8B-B14F-4D97-AF65-F5344CB8AC3E}">
        <p14:creationId xmlns:p14="http://schemas.microsoft.com/office/powerpoint/2010/main" val="17051849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plus(in)">
                                      <p:cBhvr>
                                        <p:cTn id="10" dur="2000"/>
                                        <p:tgtEl>
                                          <p:spTgt spid="3">
                                            <p:txEl>
                                              <p:pRg st="1" end="1"/>
                                            </p:txEl>
                                          </p:spTgt>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plus(in)">
                                      <p:cBhvr>
                                        <p:cTn id="13" dur="2000"/>
                                        <p:tgtEl>
                                          <p:spTgt spid="3">
                                            <p:txEl>
                                              <p:pRg st="2" end="2"/>
                                            </p:txEl>
                                          </p:spTgt>
                                        </p:tgtEl>
                                      </p:cBhvr>
                                    </p:animEffect>
                                  </p:childTnLst>
                                </p:cTn>
                              </p:par>
                              <p:par>
                                <p:cTn id="14" presetID="13"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plus(in)">
                                      <p:cBhvr>
                                        <p:cTn id="16" dur="2000"/>
                                        <p:tgtEl>
                                          <p:spTgt spid="3">
                                            <p:txEl>
                                              <p:pRg st="3" end="3"/>
                                            </p:txEl>
                                          </p:spTgt>
                                        </p:tgtEl>
                                      </p:cBhvr>
                                    </p:animEffect>
                                  </p:childTnLst>
                                </p:cTn>
                              </p:par>
                              <p:par>
                                <p:cTn id="17" presetID="13"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plus(in)">
                                      <p:cBhvr>
                                        <p:cTn id="19" dur="2000"/>
                                        <p:tgtEl>
                                          <p:spTgt spid="3">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2000" fill="hold"/>
                                        <p:tgtEl>
                                          <p:spTgt spid="4"/>
                                        </p:tgtEl>
                                        <p:attrNameLst>
                                          <p:attrName>ppt_w</p:attrName>
                                        </p:attrNameLst>
                                      </p:cBhvr>
                                      <p:tavLst>
                                        <p:tav tm="0">
                                          <p:val>
                                            <p:fltVal val="0"/>
                                          </p:val>
                                        </p:tav>
                                        <p:tav tm="100000">
                                          <p:val>
                                            <p:strVal val="#ppt_w"/>
                                          </p:val>
                                        </p:tav>
                                      </p:tavLst>
                                    </p:anim>
                                    <p:anim calcmode="lin" valueType="num">
                                      <p:cBhvr>
                                        <p:cTn id="23" dur="2000" fill="hold"/>
                                        <p:tgtEl>
                                          <p:spTgt spid="4"/>
                                        </p:tgtEl>
                                        <p:attrNameLst>
                                          <p:attrName>ppt_h</p:attrName>
                                        </p:attrNameLst>
                                      </p:cBhvr>
                                      <p:tavLst>
                                        <p:tav tm="0">
                                          <p:val>
                                            <p:fltVal val="0"/>
                                          </p:val>
                                        </p:tav>
                                        <p:tav tm="100000">
                                          <p:val>
                                            <p:strVal val="#ppt_h"/>
                                          </p:val>
                                        </p:tav>
                                      </p:tavLst>
                                    </p:anim>
                                    <p:animEffect transition="in" filter="fade">
                                      <p:cBhvr>
                                        <p:cTn id="2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en-US" b="1" u="sng" dirty="0" smtClean="0">
                <a:latin typeface="Times New Roman" panose="02020603050405020304" pitchFamily="18" charset="0"/>
                <a:cs typeface="Times New Roman" panose="02020603050405020304" pitchFamily="18" charset="0"/>
              </a:rPr>
              <a:t>MỤC TIÊU</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1990" y="1331533"/>
            <a:ext cx="8596668" cy="3880773"/>
          </a:xfrm>
        </p:spPr>
        <p:txBody>
          <a:bodyPr/>
          <a:lstStyle/>
          <a:p>
            <a:pPr lvl="0"/>
            <a:r>
              <a:rPr lang="en-US" sz="2600" dirty="0" err="1">
                <a:solidFill>
                  <a:schemeClr val="tx1"/>
                </a:solidFill>
                <a:latin typeface="Times New Roman" panose="02020603050405020304" pitchFamily="18" charset="0"/>
                <a:cs typeface="Times New Roman" panose="02020603050405020304" pitchFamily="18" charset="0"/>
              </a:rPr>
              <a:t>Phân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công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công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việc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hợp</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lý</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cho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các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thành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viên</a:t>
            </a:r>
            <a:endParaRPr lang="en-US" sz="2600" dirty="0">
              <a:solidFill>
                <a:schemeClr val="tx1"/>
              </a:solidFill>
              <a:latin typeface="Times New Roman" panose="02020603050405020304" pitchFamily="18" charset="0"/>
              <a:cs typeface="Times New Roman" panose="02020603050405020304" pitchFamily="18" charset="0"/>
            </a:endParaRPr>
          </a:p>
          <a:p>
            <a:pPr lvl="0"/>
            <a:r>
              <a:rPr lang="en-US" sz="2600" dirty="0" err="1">
                <a:solidFill>
                  <a:schemeClr val="tx1"/>
                </a:solidFill>
                <a:latin typeface="Times New Roman" panose="02020603050405020304" pitchFamily="18" charset="0"/>
                <a:cs typeface="Times New Roman" panose="02020603050405020304" pitchFamily="18" charset="0"/>
              </a:rPr>
              <a:t>Tích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cực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tìm</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hiểu</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phần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mềm</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để</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làm</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đồ</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án</a:t>
            </a:r>
            <a:endParaRPr lang="en-US" sz="2600" dirty="0">
              <a:solidFill>
                <a:schemeClr val="tx1"/>
              </a:solidFill>
              <a:latin typeface="Times New Roman" panose="02020603050405020304" pitchFamily="18" charset="0"/>
              <a:cs typeface="Times New Roman" panose="02020603050405020304" pitchFamily="18" charset="0"/>
            </a:endParaRPr>
          </a:p>
          <a:p>
            <a:pPr lvl="0"/>
            <a:r>
              <a:rPr lang="en-US" sz="2600" dirty="0" err="1">
                <a:solidFill>
                  <a:schemeClr val="tx1"/>
                </a:solidFill>
                <a:latin typeface="Times New Roman" panose="02020603050405020304" pitchFamily="18" charset="0"/>
                <a:cs typeface="Times New Roman" panose="02020603050405020304" pitchFamily="18" charset="0"/>
              </a:rPr>
              <a:t>Tuân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theo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nguyên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tắc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nhóm</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đặt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ra</a:t>
            </a:r>
            <a:endParaRPr lang="en-US" sz="2600" dirty="0">
              <a:solidFill>
                <a:schemeClr val="tx1"/>
              </a:solidFill>
              <a:latin typeface="Times New Roman" panose="02020603050405020304" pitchFamily="18" charset="0"/>
              <a:cs typeface="Times New Roman" panose="02020603050405020304" pitchFamily="18" charset="0"/>
            </a:endParaRPr>
          </a:p>
          <a:p>
            <a:pPr lvl="0"/>
            <a:r>
              <a:rPr lang="en-US" sz="2600" dirty="0" err="1">
                <a:solidFill>
                  <a:schemeClr val="tx1"/>
                </a:solidFill>
                <a:latin typeface="Times New Roman" panose="02020603050405020304" pitchFamily="18" charset="0"/>
                <a:cs typeface="Times New Roman" panose="02020603050405020304" pitchFamily="18" charset="0"/>
              </a:rPr>
              <a:t>Hoàn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thành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đồ</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án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đúng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thời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hạn</a:t>
            </a:r>
            <a:endParaRPr lang="en-US" sz="26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992" y="3560064"/>
            <a:ext cx="6193536" cy="3206496"/>
          </a:xfrm>
          <a:prstGeom prst="rect">
            <a:avLst/>
          </a:prstGeom>
        </p:spPr>
      </p:pic>
    </p:spTree>
    <p:extLst>
      <p:ext uri="{BB962C8B-B14F-4D97-AF65-F5344CB8AC3E}">
        <p14:creationId xmlns:p14="http://schemas.microsoft.com/office/powerpoint/2010/main" val="14372534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6"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096"/>
          </a:xfrm>
        </p:spPr>
        <p:txBody>
          <a:bodyPr/>
          <a:lstStyle/>
          <a:p>
            <a:pPr marL="857250" indent="-857250">
              <a:buFont typeface="+mj-lt"/>
              <a:buAutoNum type="romanUcPeriod" startAt="2"/>
            </a:pPr>
            <a:r>
              <a:rPr lang="en-US" b="1" u="sng" dirty="0" smtClean="0">
                <a:latin typeface="Times New Roman" panose="02020603050405020304" pitchFamily="18" charset="0"/>
                <a:cs typeface="Times New Roman" panose="02020603050405020304" pitchFamily="18" charset="0"/>
              </a:rPr>
              <a:t>TỔ CHỨC NHÓM</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7586" y="1259941"/>
            <a:ext cx="8596668" cy="3880773"/>
          </a:xfrm>
        </p:spPr>
        <p:txBody>
          <a:bodyPr/>
          <a:lstStyle/>
          <a:p>
            <a:pPr marL="0" indent="0">
              <a:buNone/>
            </a:pPr>
            <a:r>
              <a:rPr lang="en-US" sz="2600" b="1" dirty="0" smtClean="0">
                <a:solidFill>
                  <a:schemeClr val="tx1"/>
                </a:solidFill>
                <a:latin typeface="Times New Roman" panose="02020603050405020304" pitchFamily="18" charset="0"/>
                <a:cs typeface="Times New Roman" panose="02020603050405020304" pitchFamily="18" charset="0"/>
              </a:rPr>
              <a:t>1. </a:t>
            </a:r>
            <a:r>
              <a:rPr lang="en-US" sz="2600" b="1" dirty="0" err="1" smtClean="0">
                <a:solidFill>
                  <a:schemeClr val="tx1"/>
                </a:solidFill>
                <a:latin typeface="Times New Roman" panose="02020603050405020304" pitchFamily="18" charset="0"/>
                <a:cs typeface="Times New Roman" panose="02020603050405020304" pitchFamily="18" charset="0"/>
              </a:rPr>
              <a:t>Thành</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viên</a:t>
            </a:r>
            <a:r>
              <a:rPr lang="en-US" sz="2600" b="1" dirty="0" smtClean="0">
                <a:solidFill>
                  <a:schemeClr val="tx1"/>
                </a:solidFill>
                <a:latin typeface="Times New Roman" panose="02020603050405020304" pitchFamily="18" charset="0"/>
                <a:cs typeface="Times New Roman" panose="02020603050405020304" pitchFamily="18" charset="0"/>
              </a:rPr>
              <a:t>:</a:t>
            </a:r>
            <a:endParaRPr lang="en-US" sz="2600" b="1" dirty="0" smtClean="0">
              <a:solidFill>
                <a:schemeClr val="tx1"/>
              </a:solidFill>
              <a:latin typeface="Times New Roman" panose="02020603050405020304" pitchFamily="18" charset="0"/>
              <a:cs typeface="Times New Roman" panose="02020603050405020304" pitchFamily="18" charset="0"/>
            </a:endParaRPr>
          </a:p>
          <a:p>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3048328643"/>
              </p:ext>
            </p:extLst>
          </p:nvPr>
        </p:nvGraphicFramePr>
        <p:xfrm>
          <a:off x="768051" y="1901952"/>
          <a:ext cx="8127999" cy="2346960"/>
        </p:xfrm>
        <a:graphic>
          <a:graphicData uri="http://schemas.openxmlformats.org/drawingml/2006/table">
            <a:tbl>
              <a:tblPr firstRow="1" bandRow="1">
                <a:tableStyleId>{5C22544A-7EE6-4342-B048-85BDC9FD1C3A}</a:tableStyleId>
              </a:tblPr>
              <a:tblGrid>
                <a:gridCol w="708555"/>
                <a:gridCol w="4710111"/>
                <a:gridCol w="2709333"/>
              </a:tblGrid>
              <a:tr h="285834">
                <a:tc>
                  <a:txBody>
                    <a:bodyPr/>
                    <a:lstStyle/>
                    <a:p>
                      <a:pPr algn="ctr"/>
                      <a:r>
                        <a:rPr lang="en-US" dirty="0" smtClean="0">
                          <a:latin typeface="Times New Roman" panose="02020603050405020304" pitchFamily="18" charset="0"/>
                          <a:cs typeface="Times New Roman" panose="02020603050405020304" pitchFamily="18" charset="0"/>
                        </a:rPr>
                        <a:t>STT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HỌ</a:t>
                      </a:r>
                      <a:r>
                        <a:rPr lang="en-US" baseline="0" dirty="0" smtClean="0">
                          <a:latin typeface="Times New Roman" panose="02020603050405020304" pitchFamily="18" charset="0"/>
                          <a:cs typeface="Times New Roman" panose="02020603050405020304" pitchFamily="18" charset="0"/>
                        </a:rPr>
                        <a:t> VÀ TÊN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CHỨC</a:t>
                      </a:r>
                      <a:r>
                        <a:rPr lang="en-US" baseline="0" dirty="0" smtClean="0">
                          <a:latin typeface="Times New Roman" panose="02020603050405020304" pitchFamily="18" charset="0"/>
                          <a:cs typeface="Times New Roman" panose="02020603050405020304" pitchFamily="18" charset="0"/>
                        </a:rPr>
                        <a:t> VỤ</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Đỗ</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Hoàng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Băng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Tâm</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Nhóm</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trưởng</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Nguyễn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Duy</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Cường</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r"/>
                      <a:r>
                        <a:rPr lang="en-US" sz="2000" dirty="0" smtClean="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Nguyễn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Thế</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Bảo</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r"/>
                      <a:r>
                        <a:rPr lang="en-US" sz="2000" dirty="0" smtClean="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Nguyễn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Quang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Huy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algn="r"/>
                      <a:r>
                        <a:rPr lang="en-US" sz="2000" dirty="0" smtClean="0">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Hà</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Xuân</a:t>
                      </a:r>
                      <a:r>
                        <a:rPr lang="en-US" sz="2000" baseline="0" dirty="0" smtClean="0">
                          <a:latin typeface="Times New Roman" panose="02020603050405020304" pitchFamily="18" charset="0"/>
                          <a:cs typeface="Times New Roman" panose="02020603050405020304" pitchFamily="18" charset="0"/>
                        </a:rPr>
                        <a:t> Phi</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Thành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4" y="4284750"/>
            <a:ext cx="6591682" cy="2450592"/>
          </a:xfrm>
          <a:prstGeom prst="rect">
            <a:avLst/>
          </a:prstGeom>
        </p:spPr>
      </p:pic>
      <p:sp>
        <p:nvSpPr>
          <p:cNvPr id="5" name="TextBox 4"/>
          <p:cNvSpPr txBox="1"/>
          <p:nvPr/>
        </p:nvSpPr>
        <p:spPr>
          <a:xfrm>
            <a:off x="7242048" y="4815840"/>
            <a:ext cx="109728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TÂM</a:t>
            </a:r>
            <a:endParaRPr lang="en-US" b="1" dirty="0">
              <a:latin typeface="Times New Roman" pitchFamily="18" charset="0"/>
              <a:cs typeface="Times New Roman" pitchFamily="18" charset="0"/>
            </a:endParaRPr>
          </a:p>
        </p:txBody>
      </p:sp>
      <p:cxnSp>
        <p:nvCxnSpPr>
          <p:cNvPr id="9" name="Straight Arrow Connector 8"/>
          <p:cNvCxnSpPr/>
          <p:nvPr/>
        </p:nvCxnSpPr>
        <p:spPr>
          <a:xfrm flipV="1">
            <a:off x="7656576" y="5185172"/>
            <a:ext cx="0" cy="280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endCxn id="4" idx="1"/>
          </p:cNvCxnSpPr>
          <p:nvPr/>
        </p:nvCxnSpPr>
        <p:spPr>
          <a:xfrm flipH="1" flipV="1">
            <a:off x="1552574" y="5510046"/>
            <a:ext cx="264034" cy="265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3572256" y="4648724"/>
            <a:ext cx="0" cy="280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flipV="1">
            <a:off x="5455920" y="4368308"/>
            <a:ext cx="201168" cy="280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6534912" y="5072920"/>
            <a:ext cx="0" cy="280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230112" y="4725448"/>
            <a:ext cx="70713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BẢO</a:t>
            </a:r>
            <a:endParaRPr lang="en-US" b="1" dirty="0">
              <a:latin typeface="Times New Roman" pitchFamily="18" charset="0"/>
              <a:cs typeface="Times New Roman" pitchFamily="18" charset="0"/>
            </a:endParaRPr>
          </a:p>
        </p:txBody>
      </p:sp>
      <p:sp>
        <p:nvSpPr>
          <p:cNvPr id="26" name="TextBox 25"/>
          <p:cNvSpPr txBox="1"/>
          <p:nvPr/>
        </p:nvSpPr>
        <p:spPr>
          <a:xfrm>
            <a:off x="4880801" y="4240292"/>
            <a:ext cx="675703"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PHI</a:t>
            </a:r>
            <a:endParaRPr lang="en-US" b="1" dirty="0">
              <a:latin typeface="Times New Roman" pitchFamily="18" charset="0"/>
              <a:cs typeface="Times New Roman" pitchFamily="18" charset="0"/>
            </a:endParaRPr>
          </a:p>
        </p:txBody>
      </p:sp>
      <p:sp>
        <p:nvSpPr>
          <p:cNvPr id="27" name="TextBox 26"/>
          <p:cNvSpPr txBox="1"/>
          <p:nvPr/>
        </p:nvSpPr>
        <p:spPr>
          <a:xfrm>
            <a:off x="3218688" y="4323850"/>
            <a:ext cx="70713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HUY</a:t>
            </a:r>
            <a:endParaRPr lang="en-US" b="1" dirty="0">
              <a:latin typeface="Times New Roman" pitchFamily="18" charset="0"/>
              <a:cs typeface="Times New Roman" pitchFamily="18" charset="0"/>
            </a:endParaRPr>
          </a:p>
        </p:txBody>
      </p:sp>
      <p:sp>
        <p:nvSpPr>
          <p:cNvPr id="28" name="TextBox 27"/>
          <p:cNvSpPr txBox="1"/>
          <p:nvPr/>
        </p:nvSpPr>
        <p:spPr>
          <a:xfrm>
            <a:off x="875729" y="5140714"/>
            <a:ext cx="1135951"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CƯỜNG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1538459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2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par>
                          <p:cTn id="37" fill="hold">
                            <p:stCondLst>
                              <p:cond delay="3000"/>
                            </p:stCondLst>
                            <p:childTnLst>
                              <p:par>
                                <p:cTn id="38" presetID="22" presetClass="entr" presetSubtype="4"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5" grpId="0"/>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990" y="1748219"/>
            <a:ext cx="8596668" cy="3880773"/>
          </a:xfrm>
        </p:spPr>
        <p:txBody>
          <a:bodyPr>
            <a:normAutofit/>
          </a:bodyPr>
          <a:lstStyle/>
          <a:p>
            <a:pPr lvl="1"/>
            <a:r>
              <a:rPr lang="en-US" sz="2600" dirty="0" smtClean="0">
                <a:solidFill>
                  <a:schemeClr val="tx1"/>
                </a:solidFill>
                <a:latin typeface="Times New Roman" panose="02020603050405020304" pitchFamily="18" charset="0"/>
                <a:cs typeface="Times New Roman" panose="02020603050405020304" pitchFamily="18" charset="0"/>
              </a:rPr>
              <a:t> </a:t>
            </a:r>
            <a:r>
              <a:rPr lang="vi-VN" sz="2600" dirty="0" smtClean="0">
                <a:solidFill>
                  <a:schemeClr val="tx1"/>
                </a:solidFill>
                <a:latin typeface="Times New Roman" panose="02020603050405020304" pitchFamily="18" charset="0"/>
                <a:cs typeface="Times New Roman" panose="02020603050405020304" pitchFamily="18" charset="0"/>
              </a:rPr>
              <a:t>Luôn </a:t>
            </a:r>
            <a:r>
              <a:rPr lang="vi-VN" sz="2600" dirty="0">
                <a:solidFill>
                  <a:schemeClr val="tx1"/>
                </a:solidFill>
                <a:latin typeface="Times New Roman" panose="02020603050405020304" pitchFamily="18" charset="0"/>
                <a:cs typeface="Times New Roman" panose="02020603050405020304" pitchFamily="18" charset="0"/>
              </a:rPr>
              <a:t>luôn đúng giờ.</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Lắng</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nghe</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góp</a:t>
            </a:r>
            <a:r>
              <a:rPr lang="en-US" sz="2600" dirty="0">
                <a:solidFill>
                  <a:schemeClr val="tx1"/>
                </a:solidFill>
                <a:latin typeface="Times New Roman" panose="02020603050405020304" pitchFamily="18" charset="0"/>
                <a:cs typeface="Times New Roman" panose="02020603050405020304" pitchFamily="18" charset="0"/>
              </a:rPr>
              <a:t> ý </a:t>
            </a:r>
            <a:r>
              <a:rPr lang="en-US" sz="2600" dirty="0" err="1">
                <a:solidFill>
                  <a:schemeClr val="tx1"/>
                </a:solidFill>
                <a:latin typeface="Times New Roman" panose="02020603050405020304" pitchFamily="18" charset="0"/>
                <a:cs typeface="Times New Roman" panose="02020603050405020304" pitchFamily="18" charset="0"/>
              </a:rPr>
              <a:t>của</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thành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viên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khác</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smtClean="0">
                <a:solidFill>
                  <a:schemeClr val="tx1"/>
                </a:solidFill>
                <a:latin typeface="Times New Roman" panose="02020603050405020304" pitchFamily="18" charset="0"/>
                <a:cs typeface="Times New Roman" panose="02020603050405020304" pitchFamily="18" charset="0"/>
              </a:rPr>
              <a:t> </a:t>
            </a:r>
            <a:r>
              <a:rPr lang="vi-VN" sz="2600" dirty="0" smtClean="0">
                <a:solidFill>
                  <a:schemeClr val="tx1"/>
                </a:solidFill>
                <a:latin typeface="Times New Roman" panose="02020603050405020304" pitchFamily="18" charset="0"/>
                <a:cs typeface="Times New Roman" panose="02020603050405020304" pitchFamily="18" charset="0"/>
              </a:rPr>
              <a:t>Có </a:t>
            </a:r>
            <a:r>
              <a:rPr lang="vi-VN" sz="2600" dirty="0">
                <a:solidFill>
                  <a:schemeClr val="tx1"/>
                </a:solidFill>
                <a:latin typeface="Times New Roman" panose="02020603050405020304" pitchFamily="18" charset="0"/>
                <a:cs typeface="Times New Roman" panose="02020603050405020304" pitchFamily="18" charset="0"/>
              </a:rPr>
              <a:t>ý thức trách nhiệm với công việc được giao.</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smtClean="0">
                <a:solidFill>
                  <a:schemeClr val="tx1"/>
                </a:solidFill>
                <a:latin typeface="Times New Roman" panose="02020603050405020304" pitchFamily="18" charset="0"/>
                <a:cs typeface="Times New Roman" panose="02020603050405020304" pitchFamily="18" charset="0"/>
              </a:rPr>
              <a:t> </a:t>
            </a:r>
            <a:r>
              <a:rPr lang="vi-VN" sz="2600" dirty="0" smtClean="0">
                <a:solidFill>
                  <a:schemeClr val="tx1"/>
                </a:solidFill>
                <a:latin typeface="Times New Roman" panose="02020603050405020304" pitchFamily="18" charset="0"/>
                <a:cs typeface="Times New Roman" panose="02020603050405020304" pitchFamily="18" charset="0"/>
              </a:rPr>
              <a:t>Phải </a:t>
            </a:r>
            <a:r>
              <a:rPr lang="vi-VN" sz="2600" dirty="0">
                <a:solidFill>
                  <a:schemeClr val="tx1"/>
                </a:solidFill>
                <a:latin typeface="Times New Roman" panose="02020603050405020304" pitchFamily="18" charset="0"/>
                <a:cs typeface="Times New Roman" panose="02020603050405020304" pitchFamily="18" charset="0"/>
              </a:rPr>
              <a:t>đặt mục tiêu của nhóm lên hàng đầu</a:t>
            </a:r>
            <a:r>
              <a:rPr lang="vi-VN" sz="2600" b="1" dirty="0">
                <a:solidFill>
                  <a:schemeClr val="tx1"/>
                </a:solidFill>
                <a:latin typeface="Times New Roman" panose="02020603050405020304" pitchFamily="18" charset="0"/>
                <a:cs typeface="Times New Roman" panose="02020603050405020304" pitchFamily="18" charset="0"/>
              </a:rPr>
              <a:t> .</a:t>
            </a:r>
            <a:endParaRPr lang="en-US" sz="2600" dirty="0">
              <a:solidFill>
                <a:schemeClr val="tx1"/>
              </a:solidFill>
              <a:latin typeface="Times New Roman" panose="02020603050405020304" pitchFamily="18" charset="0"/>
              <a:cs typeface="Times New Roman" panose="02020603050405020304" pitchFamily="18" charset="0"/>
            </a:endParaRPr>
          </a:p>
          <a:p>
            <a:pPr lvl="1"/>
            <a:r>
              <a:rPr lang="en-US" sz="2600" dirty="0" smtClean="0">
                <a:solidFill>
                  <a:schemeClr val="tx1"/>
                </a:solidFill>
                <a:latin typeface="Times New Roman" panose="02020603050405020304" pitchFamily="18" charset="0"/>
                <a:cs typeface="Times New Roman" panose="02020603050405020304" pitchFamily="18" charset="0"/>
              </a:rPr>
              <a:t> </a:t>
            </a:r>
            <a:r>
              <a:rPr lang="vi-VN" sz="2600" dirty="0" smtClean="0">
                <a:solidFill>
                  <a:schemeClr val="tx1"/>
                </a:solidFill>
                <a:latin typeface="Times New Roman" panose="02020603050405020304" pitchFamily="18" charset="0"/>
                <a:cs typeface="Times New Roman" panose="02020603050405020304" pitchFamily="18" charset="0"/>
              </a:rPr>
              <a:t>Tất </a:t>
            </a:r>
            <a:r>
              <a:rPr lang="vi-VN" sz="2600" dirty="0">
                <a:solidFill>
                  <a:schemeClr val="tx1"/>
                </a:solidFill>
                <a:latin typeface="Times New Roman" panose="02020603050405020304" pitchFamily="18" charset="0"/>
                <a:cs typeface="Times New Roman" panose="02020603050405020304" pitchFamily="18" charset="0"/>
              </a:rPr>
              <a:t>cả đoàn kết cùng làm việc nhóm.</a:t>
            </a:r>
            <a:endParaRPr lang="en-US" sz="26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609600"/>
            <a:ext cx="8596668" cy="780288"/>
          </a:xfrm>
        </p:spPr>
        <p:txBody>
          <a:bodyPr/>
          <a:lstStyle/>
          <a:p>
            <a:pPr marL="857250" indent="-857250">
              <a:buFont typeface="+mj-lt"/>
              <a:buAutoNum type="romanUcPeriod" startAt="2"/>
            </a:pPr>
            <a:r>
              <a:rPr lang="en-US" b="1" u="sng" dirty="0" smtClean="0">
                <a:latin typeface="Times New Roman" panose="02020603050405020304" pitchFamily="18" charset="0"/>
                <a:cs typeface="Times New Roman" panose="02020603050405020304" pitchFamily="18" charset="0"/>
              </a:rPr>
              <a:t>TỔ CHỨC NHÓM</a:t>
            </a:r>
            <a:endParaRPr lang="en-US"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70432" y="1255776"/>
            <a:ext cx="2304288"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2. </a:t>
            </a:r>
            <a:r>
              <a:rPr lang="en-US" sz="2600" b="1" dirty="0" err="1" smtClean="0">
                <a:latin typeface="Times New Roman" pitchFamily="18" charset="0"/>
                <a:cs typeface="Times New Roman" pitchFamily="18" charset="0"/>
              </a:rPr>
              <a:t>Nguyên</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tắc</a:t>
            </a:r>
            <a:r>
              <a:rPr lang="en-US" sz="26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504" y="4389120"/>
            <a:ext cx="6766751" cy="2426208"/>
          </a:xfrm>
          <a:prstGeom prst="rect">
            <a:avLst/>
          </a:prstGeom>
        </p:spPr>
      </p:pic>
    </p:spTree>
    <p:extLst>
      <p:ext uri="{BB962C8B-B14F-4D97-AF65-F5344CB8AC3E}">
        <p14:creationId xmlns:p14="http://schemas.microsoft.com/office/powerpoint/2010/main" val="23790689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2" presetID="2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marL="857250" indent="-857250">
              <a:buFont typeface="+mj-lt"/>
              <a:buAutoNum type="romanUcPeriod" startAt="2"/>
            </a:pPr>
            <a:r>
              <a:rPr lang="en-US" b="1" u="sng" dirty="0" smtClean="0">
                <a:latin typeface="Times New Roman" panose="02020603050405020304" pitchFamily="18" charset="0"/>
                <a:cs typeface="Times New Roman" panose="02020603050405020304" pitchFamily="18" charset="0"/>
              </a:rPr>
              <a:t>TỔ CHỨC NHÓM</a:t>
            </a:r>
            <a:endParaRPr lang="en-US" b="1" u="sng"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1"/>
          </p:nvPr>
        </p:nvSpPr>
        <p:spPr>
          <a:xfrm>
            <a:off x="207264" y="1711643"/>
            <a:ext cx="4693920" cy="4740083"/>
          </a:xfrm>
        </p:spPr>
        <p:txBody>
          <a:bodyPr>
            <a:normAutofit/>
          </a:bodyPr>
          <a:lstStyle/>
          <a:p>
            <a:pPr lvl="0"/>
            <a:r>
              <a:rPr lang="en-US" sz="2400" b="1" u="sng" dirty="0" err="1" smtClean="0">
                <a:latin typeface="Times New Roman" panose="02020603050405020304" pitchFamily="18" charset="0"/>
                <a:cs typeface="Times New Roman" panose="02020603050405020304" pitchFamily="18" charset="0"/>
              </a:rPr>
              <a:t>Thưởng</a:t>
            </a:r>
            <a:r>
              <a:rPr lang="en-US" sz="2400" b="1" u="sng" dirty="0" smtClean="0">
                <a:latin typeface="Times New Roman" panose="02020603050405020304" pitchFamily="18" charset="0"/>
                <a:cs typeface="Times New Roman" panose="02020603050405020304" pitchFamily="18" charset="0"/>
              </a:rPr>
              <a:t>:</a:t>
            </a: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Hoàn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Biết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khăn</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Luôn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hòa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Hăng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góp</a:t>
            </a:r>
            <a:r>
              <a:rPr lang="en-US" sz="2400" dirty="0">
                <a:latin typeface="Times New Roman" panose="02020603050405020304" pitchFamily="18" charset="0"/>
                <a:cs typeface="Times New Roman" panose="02020603050405020304" pitchFamily="18" charset="0"/>
              </a:rPr>
              <a:t> ý </a:t>
            </a:r>
            <a:r>
              <a:rPr lang="en-US" sz="2400" dirty="0" err="1" smtClean="0">
                <a:latin typeface="Times New Roman" panose="02020603050405020304" pitchFamily="18" charset="0"/>
                <a:cs typeface="Times New Roman" panose="02020603050405020304" pitchFamily="18" charset="0"/>
              </a:rPr>
              <a:t>kiến</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half" idx="2"/>
          </p:nvPr>
        </p:nvSpPr>
        <p:spPr>
          <a:xfrm>
            <a:off x="5089970" y="1711643"/>
            <a:ext cx="4883086" cy="3880773"/>
          </a:xfrm>
        </p:spPr>
        <p:txBody>
          <a:bodyPr>
            <a:normAutofit/>
          </a:bodyPr>
          <a:lstStyle/>
          <a:p>
            <a:pPr lvl="0"/>
            <a:r>
              <a:rPr lang="en-US" sz="2400" b="1" u="sng" dirty="0" err="1" smtClean="0">
                <a:latin typeface="Times New Roman" panose="02020603050405020304" pitchFamily="18" charset="0"/>
                <a:cs typeface="Times New Roman" panose="02020603050405020304" pitchFamily="18" charset="0"/>
              </a:rPr>
              <a:t>Phạt</a:t>
            </a:r>
            <a:r>
              <a:rPr lang="en-US" sz="2400" b="1" u="sng" dirty="0" smtClean="0">
                <a:latin typeface="Times New Roman" panose="02020603050405020304" pitchFamily="18" charset="0"/>
                <a:cs typeface="Times New Roman" panose="02020603050405020304" pitchFamily="18" charset="0"/>
              </a:rPr>
              <a:t>:</a:t>
            </a: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a:t>
            </a:r>
            <a:r>
              <a:rPr lang="en-US" sz="2400" dirty="0">
                <a:latin typeface="Times New Roman" panose="02020603050405020304" pitchFamily="18" charset="0"/>
                <a:cs typeface="Times New Roman" panose="02020603050405020304" pitchFamily="18" charset="0"/>
              </a:rPr>
              <a:t> ơ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nạn</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smtClean="0">
                <a:latin typeface="Times New Roman" panose="02020603050405020304" pitchFamily="18" charset="0"/>
                <a:cs typeface="Times New Roman" panose="02020603050405020304" pitchFamily="18" charset="0"/>
              </a:rPr>
              <a:t>Hay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nhóm</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Thụ</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q"/>
            </a:pP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góp</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kiến</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97280" y="1219200"/>
            <a:ext cx="4096512" cy="492443"/>
          </a:xfrm>
          <a:prstGeom prst="rect">
            <a:avLst/>
          </a:prstGeom>
          <a:noFill/>
        </p:spPr>
        <p:txBody>
          <a:bodyPr wrap="square" rtlCol="0">
            <a:spAutoFit/>
          </a:bodyPr>
          <a:lstStyle/>
          <a:p>
            <a:r>
              <a:rPr lang="en-US" sz="2600" b="1" dirty="0" smtClean="0">
                <a:latin typeface="Times New Roman" pitchFamily="18" charset="0"/>
                <a:cs typeface="Times New Roman" pitchFamily="18" charset="0"/>
              </a:rPr>
              <a:t>3. </a:t>
            </a:r>
            <a:r>
              <a:rPr lang="en-US" sz="2600" b="1" dirty="0" err="1" smtClean="0">
                <a:latin typeface="Times New Roman" pitchFamily="18" charset="0"/>
                <a:cs typeface="Times New Roman" pitchFamily="18" charset="0"/>
              </a:rPr>
              <a:t>Quy</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tắc</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thưởng</a:t>
            </a:r>
            <a:r>
              <a:rPr lang="en-US" sz="2600" b="1" dirty="0" smtClean="0">
                <a:latin typeface="Times New Roman" pitchFamily="18" charset="0"/>
                <a:cs typeface="Times New Roman" pitchFamily="18" charset="0"/>
              </a:rPr>
              <a:t> – </a:t>
            </a:r>
            <a:r>
              <a:rPr lang="en-US" sz="2600" b="1" dirty="0" err="1" smtClean="0">
                <a:latin typeface="Times New Roman" pitchFamily="18" charset="0"/>
                <a:cs typeface="Times New Roman" pitchFamily="18" charset="0"/>
              </a:rPr>
              <a:t>phạt</a:t>
            </a:r>
            <a:r>
              <a:rPr lang="en-US" sz="26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388323562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p:cTn id="12" dur="1000" fill="hold"/>
                                        <p:tgtEl>
                                          <p:spTgt spid="10">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0">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0">
                                            <p:txEl>
                                              <p:pRg st="0" end="0"/>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p:cTn id="17" dur="1000" fill="hold"/>
                                        <p:tgtEl>
                                          <p:spTgt spid="10">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0">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0">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 calcmode="lin" valueType="num">
                                      <p:cBhvr>
                                        <p:cTn id="22" dur="1000" fill="hold"/>
                                        <p:tgtEl>
                                          <p:spTgt spid="10">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10">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10">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 calcmode="lin" valueType="num">
                                      <p:cBhvr>
                                        <p:cTn id="27" dur="1000" fill="hold"/>
                                        <p:tgtEl>
                                          <p:spTgt spid="10">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10">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10">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 calcmode="lin" valueType="num">
                                      <p:cBhvr>
                                        <p:cTn id="32" dur="1000" fill="hold"/>
                                        <p:tgtEl>
                                          <p:spTgt spid="10">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10">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10">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p:cTn id="37" dur="1000" fill="hold"/>
                                        <p:tgtEl>
                                          <p:spTgt spid="10">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10">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10">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wipe(down)">
                                      <p:cBhvr>
                                        <p:cTn id="44" dur="500"/>
                                        <p:tgtEl>
                                          <p:spTgt spid="11">
                                            <p:txEl>
                                              <p:pRg st="0" end="0"/>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wipe(down)">
                                      <p:cBhvr>
                                        <p:cTn id="47" dur="500"/>
                                        <p:tgtEl>
                                          <p:spTgt spid="11">
                                            <p:txEl>
                                              <p:pRg st="1" end="1"/>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2" end="2"/>
                                            </p:txEl>
                                          </p:spTgt>
                                        </p:tgtEl>
                                        <p:attrNameLst>
                                          <p:attrName>style.visibility</p:attrName>
                                        </p:attrNameLst>
                                      </p:cBhvr>
                                      <p:to>
                                        <p:strVal val="visible"/>
                                      </p:to>
                                    </p:set>
                                    <p:animEffect transition="in" filter="wipe(down)">
                                      <p:cBhvr>
                                        <p:cTn id="50" dur="500"/>
                                        <p:tgtEl>
                                          <p:spTgt spid="11">
                                            <p:txEl>
                                              <p:pRg st="2" end="2"/>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3" end="3"/>
                                            </p:txEl>
                                          </p:spTgt>
                                        </p:tgtEl>
                                        <p:attrNameLst>
                                          <p:attrName>style.visibility</p:attrName>
                                        </p:attrNameLst>
                                      </p:cBhvr>
                                      <p:to>
                                        <p:strVal val="visible"/>
                                      </p:to>
                                    </p:set>
                                    <p:animEffect transition="in" filter="wipe(down)">
                                      <p:cBhvr>
                                        <p:cTn id="53" dur="500"/>
                                        <p:tgtEl>
                                          <p:spTgt spid="11">
                                            <p:txEl>
                                              <p:pRg st="3" end="3"/>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4" end="4"/>
                                            </p:txEl>
                                          </p:spTgt>
                                        </p:tgtEl>
                                        <p:attrNameLst>
                                          <p:attrName>style.visibility</p:attrName>
                                        </p:attrNameLst>
                                      </p:cBhvr>
                                      <p:to>
                                        <p:strVal val="visible"/>
                                      </p:to>
                                    </p:set>
                                    <p:animEffect transition="in" filter="wipe(down)">
                                      <p:cBhvr>
                                        <p:cTn id="56" dur="500"/>
                                        <p:tgtEl>
                                          <p:spTgt spid="11">
                                            <p:txEl>
                                              <p:pRg st="4" end="4"/>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5" end="5"/>
                                            </p:txEl>
                                          </p:spTgt>
                                        </p:tgtEl>
                                        <p:attrNameLst>
                                          <p:attrName>style.visibility</p:attrName>
                                        </p:attrNameLst>
                                      </p:cBhvr>
                                      <p:to>
                                        <p:strVal val="visible"/>
                                      </p:to>
                                    </p:set>
                                    <p:animEffect transition="in" filter="wipe(down)">
                                      <p:cBhvr>
                                        <p:cTn id="59"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857250" indent="-857250">
              <a:buFont typeface="+mj-lt"/>
              <a:buAutoNum type="romanUcPeriod" startAt="3"/>
            </a:pPr>
            <a:r>
              <a:rPr lang="en-US" b="1" u="sng" dirty="0" smtClean="0">
                <a:latin typeface="Times New Roman" panose="02020603050405020304" pitchFamily="18" charset="0"/>
                <a:cs typeface="Times New Roman" panose="02020603050405020304" pitchFamily="18" charset="0"/>
              </a:rPr>
              <a:t>KẾ HOẠCH LÀM VIỆC</a:t>
            </a:r>
            <a:endParaRPr lang="en-US" b="1"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975360" y="1221805"/>
            <a:ext cx="8596668" cy="3880773"/>
          </a:xfrm>
        </p:spPr>
        <p:txBody>
          <a:bodyPr>
            <a:normAutofit/>
          </a:bodyPr>
          <a:lstStyle/>
          <a:p>
            <a:pPr marL="0" indent="0">
              <a:buNone/>
            </a:pPr>
            <a:r>
              <a:rPr lang="en-US" sz="2600" b="1" dirty="0" smtClean="0">
                <a:solidFill>
                  <a:schemeClr val="tx1"/>
                </a:solidFill>
                <a:latin typeface="Times New Roman" panose="02020603050405020304" pitchFamily="18" charset="0"/>
                <a:cs typeface="Times New Roman" panose="02020603050405020304" pitchFamily="18" charset="0"/>
              </a:rPr>
              <a:t>1</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Yêu</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cầu</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đô</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án</a:t>
            </a:r>
            <a:r>
              <a:rPr lang="en-US" sz="2600" b="1" dirty="0" smtClean="0">
                <a:solidFill>
                  <a:schemeClr val="tx1"/>
                </a:solidFill>
                <a:latin typeface="Times New Roman" panose="02020603050405020304" pitchFamily="18" charset="0"/>
                <a:cs typeface="Times New Roman" panose="02020603050405020304" pitchFamily="18" charset="0"/>
              </a:rPr>
              <a:t>:</a:t>
            </a:r>
            <a:endParaRPr lang="en-US" sz="26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600" dirty="0" err="1" smtClean="0">
                <a:solidFill>
                  <a:schemeClr val="tx1"/>
                </a:solidFill>
                <a:latin typeface="Times New Roman" panose="02020603050405020304" pitchFamily="18" charset="0"/>
                <a:cs typeface="Times New Roman" panose="02020603050405020304" pitchFamily="18" charset="0"/>
              </a:rPr>
              <a:t>Tìm</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hiểu</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về</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một</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người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nổi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tiếng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trong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lĩnh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vực</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công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nghệ</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thông</a:t>
            </a:r>
            <a:r>
              <a:rPr lang="en-US" sz="2600" dirty="0">
                <a:solidFill>
                  <a:schemeClr val="tx1"/>
                </a:solidFill>
                <a:latin typeface="Times New Roman" panose="02020603050405020304" pitchFamily="18" charset="0"/>
                <a:cs typeface="Times New Roman" panose="02020603050405020304" pitchFamily="18" charset="0"/>
              </a:rPr>
              <a:t> tin </a:t>
            </a:r>
          </a:p>
          <a:p>
            <a:pPr>
              <a:buFont typeface="+mj-lt"/>
              <a:buAutoNum type="arabicPeriod"/>
            </a:pPr>
            <a:endParaRPr lang="en-US" b="1" u="sng"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2840736"/>
            <a:ext cx="7144512" cy="3825209"/>
          </a:xfrm>
          <a:prstGeom prst="rect">
            <a:avLst/>
          </a:prstGeom>
        </p:spPr>
      </p:pic>
    </p:spTree>
    <p:extLst>
      <p:ext uri="{BB962C8B-B14F-4D97-AF65-F5344CB8AC3E}">
        <p14:creationId xmlns:p14="http://schemas.microsoft.com/office/powerpoint/2010/main" val="4488091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par>
                                <p:cTn id="13" presetID="53"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094" y="1258381"/>
            <a:ext cx="8596668" cy="3880773"/>
          </a:xfrm>
        </p:spPr>
        <p:txBody>
          <a:bodyPr/>
          <a:lstStyle/>
          <a:p>
            <a:pPr marL="0" indent="0">
              <a:buNone/>
            </a:pPr>
            <a:r>
              <a:rPr lang="en-US" sz="2600" b="1" dirty="0" smtClean="0">
                <a:solidFill>
                  <a:schemeClr val="tx1"/>
                </a:solidFill>
                <a:latin typeface="Times New Roman" panose="02020603050405020304" pitchFamily="18" charset="0"/>
                <a:cs typeface="Times New Roman" panose="02020603050405020304" pitchFamily="18" charset="0"/>
              </a:rPr>
              <a:t>2. </a:t>
            </a:r>
            <a:r>
              <a:rPr lang="en-US" sz="2600" b="1" dirty="0" err="1" smtClean="0">
                <a:solidFill>
                  <a:schemeClr val="tx1"/>
                </a:solidFill>
                <a:latin typeface="Times New Roman" panose="02020603050405020304" pitchFamily="18" charset="0"/>
                <a:cs typeface="Times New Roman" panose="02020603050405020304" pitchFamily="18" charset="0"/>
              </a:rPr>
              <a:t>Quy</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định</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đô</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án</a:t>
            </a:r>
            <a:r>
              <a:rPr lang="en-US" sz="2600" b="1" dirty="0" smtClean="0">
                <a:solidFill>
                  <a:schemeClr val="tx1"/>
                </a:solidFill>
                <a:latin typeface="Times New Roman" panose="02020603050405020304" pitchFamily="18" charset="0"/>
                <a:cs typeface="Times New Roman" panose="02020603050405020304" pitchFamily="18" charset="0"/>
              </a:rPr>
              <a:t>:</a:t>
            </a:r>
            <a:endParaRPr lang="en-US" sz="2600" b="1"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q"/>
            </a:pPr>
            <a:r>
              <a:rPr lang="vi-VN" sz="2600" dirty="0" smtClean="0">
                <a:solidFill>
                  <a:schemeClr val="tx1"/>
                </a:solidFill>
                <a:latin typeface="Times New Roman" panose="02020603050405020304" pitchFamily="18" charset="0"/>
                <a:cs typeface="Times New Roman" panose="02020603050405020304" pitchFamily="18" charset="0"/>
              </a:rPr>
              <a:t>Clip phải có phần tự giới thiệu của các thành viên trong nhóm và được đưa lên mạng youtube. </a:t>
            </a:r>
            <a:endParaRPr lang="en-US" sz="2600"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q"/>
            </a:pPr>
            <a:r>
              <a:rPr lang="vi-VN" sz="2600" dirty="0" smtClean="0">
                <a:solidFill>
                  <a:schemeClr val="tx1"/>
                </a:solidFill>
                <a:latin typeface="Times New Roman" panose="02020603050405020304" pitchFamily="18" charset="0"/>
                <a:cs typeface="Times New Roman" panose="02020603050405020304" pitchFamily="18" charset="0"/>
              </a:rPr>
              <a:t>Độ dài clip từ 4</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đến</a:t>
            </a:r>
            <a:r>
              <a:rPr lang="en-US" sz="2600" dirty="0" smtClean="0">
                <a:solidFill>
                  <a:schemeClr val="tx1"/>
                </a:solidFill>
                <a:latin typeface="Times New Roman" panose="02020603050405020304" pitchFamily="18" charset="0"/>
                <a:cs typeface="Times New Roman" panose="02020603050405020304" pitchFamily="18" charset="0"/>
              </a:rPr>
              <a:t> </a:t>
            </a:r>
            <a:r>
              <a:rPr lang="vi-VN" sz="2600" dirty="0" smtClean="0">
                <a:solidFill>
                  <a:schemeClr val="tx1"/>
                </a:solidFill>
                <a:latin typeface="Times New Roman" panose="02020603050405020304" pitchFamily="18" charset="0"/>
                <a:cs typeface="Times New Roman" panose="02020603050405020304" pitchFamily="18" charset="0"/>
              </a:rPr>
              <a:t>6 phút.</a:t>
            </a:r>
            <a:endParaRPr lang="en-US" sz="2600"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q"/>
            </a:pPr>
            <a:r>
              <a:rPr lang="en-US" sz="2600" dirty="0" err="1" smtClean="0">
                <a:solidFill>
                  <a:schemeClr val="tx1"/>
                </a:solidFill>
                <a:latin typeface="Times New Roman" panose="02020603050405020304" pitchFamily="18" charset="0"/>
                <a:cs typeface="Times New Roman" panose="02020603050405020304" pitchFamily="18" charset="0"/>
              </a:rPr>
              <a:t>Tải</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lên</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Youtube</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theo</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tiến</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độ</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quy</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định</a:t>
            </a:r>
            <a:endParaRPr lang="en-US" sz="2600" dirty="0" smtClean="0">
              <a:solidFill>
                <a:schemeClr val="tx1"/>
              </a:solidFill>
              <a:latin typeface="Times New Roman" panose="02020603050405020304" pitchFamily="18" charset="0"/>
              <a:cs typeface="Times New Roman" panose="02020603050405020304" pitchFamily="18" charset="0"/>
            </a:endParaRPr>
          </a:p>
          <a:p>
            <a:pPr>
              <a:buFont typeface="+mj-lt"/>
              <a:buAutoNum type="arabicPeriod"/>
            </a:pPr>
            <a:endParaRPr lang="en-US" b="1" u="sng" dirty="0">
              <a:solidFill>
                <a:schemeClr val="tx1"/>
              </a:solidFill>
              <a:latin typeface="Times New Roman" panose="02020603050405020304" pitchFamily="18" charset="0"/>
              <a:cs typeface="Times New Roman" panose="02020603050405020304" pitchFamily="18" charset="0"/>
            </a:endParaRPr>
          </a:p>
        </p:txBody>
      </p:sp>
      <p:sp>
        <p:nvSpPr>
          <p:cNvPr id="4" name="Title 5"/>
          <p:cNvSpPr>
            <a:spLocks noGrp="1"/>
          </p:cNvSpPr>
          <p:nvPr>
            <p:ph type="title"/>
          </p:nvPr>
        </p:nvSpPr>
        <p:spPr>
          <a:xfrm>
            <a:off x="677334" y="609600"/>
            <a:ext cx="8596668" cy="731520"/>
          </a:xfrm>
        </p:spPr>
        <p:txBody>
          <a:bodyPr/>
          <a:lstStyle/>
          <a:p>
            <a:pPr marL="857250" indent="-857250">
              <a:buFont typeface="+mj-lt"/>
              <a:buAutoNum type="romanUcPeriod" startAt="3"/>
            </a:pPr>
            <a:r>
              <a:rPr lang="en-US" b="1" u="sng" dirty="0" smtClean="0">
                <a:latin typeface="Times New Roman" panose="02020603050405020304" pitchFamily="18" charset="0"/>
                <a:cs typeface="Times New Roman" panose="02020603050405020304" pitchFamily="18" charset="0"/>
              </a:rPr>
              <a:t>KẾ HOẠCH LÀM VIỆC</a:t>
            </a:r>
            <a:endParaRPr lang="en-US"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015" y="3840480"/>
            <a:ext cx="7137273" cy="2930652"/>
          </a:xfrm>
          <a:prstGeom prst="rect">
            <a:avLst/>
          </a:prstGeom>
        </p:spPr>
      </p:pic>
    </p:spTree>
    <p:extLst>
      <p:ext uri="{BB962C8B-B14F-4D97-AF65-F5344CB8AC3E}">
        <p14:creationId xmlns:p14="http://schemas.microsoft.com/office/powerpoint/2010/main" val="37605362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1" end="1"/>
                                            </p:txEl>
                                          </p:spTgt>
                                        </p:tgtEl>
                                      </p:cBhvr>
                                    </p:animEffect>
                                  </p:childTnLst>
                                </p:cTn>
                              </p:par>
                              <p:par>
                                <p:cTn id="33" presetID="25"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8"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3">
                                            <p:txEl>
                                              <p:pRg st="2" end="2"/>
                                            </p:txEl>
                                          </p:spTgt>
                                        </p:tgtEl>
                                      </p:cBhvr>
                                    </p:animEffect>
                                  </p:childTnLst>
                                </p:cTn>
                              </p:par>
                              <p:par>
                                <p:cTn id="43" presetID="25" presetClass="entr" presetSubtype="0"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p:cTn id="4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5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2" dur="1000" decel="50000">
                                          <p:stCondLst>
                                            <p:cond delay="0"/>
                                          </p:stCondLst>
                                        </p:cTn>
                                        <p:tgtEl>
                                          <p:spTgt spid="3">
                                            <p:txEl>
                                              <p:pRg st="3" end="3"/>
                                            </p:txEl>
                                          </p:spTgt>
                                        </p:tgtEl>
                                      </p:cBhvr>
                                    </p:animEffect>
                                  </p:childTnLst>
                                </p:cTn>
                              </p:par>
                              <p:par>
                                <p:cTn id="53" presetID="2" presetClass="entr" presetSubtype="1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094" y="1270573"/>
            <a:ext cx="8596668" cy="3880773"/>
          </a:xfrm>
        </p:spPr>
        <p:txBody>
          <a:bodyPr/>
          <a:lstStyle/>
          <a:p>
            <a:pPr marL="0" indent="0">
              <a:buNone/>
            </a:pPr>
            <a:r>
              <a:rPr lang="en-US" sz="2600" b="1" dirty="0" smtClean="0">
                <a:solidFill>
                  <a:schemeClr val="tx1"/>
                </a:solidFill>
                <a:latin typeface="Times New Roman" panose="02020603050405020304" pitchFamily="18" charset="0"/>
                <a:cs typeface="Times New Roman" panose="02020603050405020304" pitchFamily="18" charset="0"/>
              </a:rPr>
              <a:t>3</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Xác</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định</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mục</a:t>
            </a: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err="1" smtClean="0">
                <a:solidFill>
                  <a:schemeClr val="tx1"/>
                </a:solidFill>
                <a:latin typeface="Times New Roman" panose="02020603050405020304" pitchFamily="18" charset="0"/>
                <a:cs typeface="Times New Roman" panose="02020603050405020304" pitchFamily="18" charset="0"/>
              </a:rPr>
              <a:t>tiêu</a:t>
            </a:r>
            <a:r>
              <a:rPr lang="en-US" sz="2600" b="1" dirty="0" smtClean="0">
                <a:solidFill>
                  <a:schemeClr val="tx1"/>
                </a:solidFill>
                <a:latin typeface="Times New Roman" panose="02020603050405020304" pitchFamily="18" charset="0"/>
                <a:cs typeface="Times New Roman" panose="02020603050405020304" pitchFamily="18" charset="0"/>
              </a:rPr>
              <a:t>: </a:t>
            </a:r>
            <a:endParaRPr lang="en-US" sz="2600" b="1"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sz="2600" dirty="0">
                <a:latin typeface="Times New Roman" panose="02020603050405020304" pitchFamily="18" charset="0"/>
                <a:cs typeface="Times New Roman" panose="02020603050405020304" pitchFamily="18" charset="0"/>
              </a:rPr>
              <a:t>Làm video clip ngắn về những cột mốc quan trọng trong cuộc đời của Steve </a:t>
            </a:r>
            <a:r>
              <a:rPr lang="vi-VN" sz="2600" dirty="0" smtClean="0">
                <a:latin typeface="Times New Roman" panose="02020603050405020304" pitchFamily="18" charset="0"/>
                <a:cs typeface="Times New Roman" panose="02020603050405020304" pitchFamily="18" charset="0"/>
              </a:rPr>
              <a:t>Jobs</a:t>
            </a:r>
            <a:r>
              <a:rPr lang="en-US" sz="18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_ cha </a:t>
            </a:r>
            <a:r>
              <a:rPr lang="en-US" sz="2600" dirty="0" err="1" smtClean="0">
                <a:latin typeface="Times New Roman" panose="02020603050405020304" pitchFamily="18" charset="0"/>
                <a:cs typeface="Times New Roman" panose="02020603050405020304" pitchFamily="18" charset="0"/>
              </a:rPr>
              <a:t>đe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của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Iphone</a:t>
            </a:r>
            <a:endParaRPr lang="en-US" sz="2600" dirty="0">
              <a:latin typeface="Times New Roman" panose="02020603050405020304" pitchFamily="18" charset="0"/>
              <a:cs typeface="Times New Roman" panose="02020603050405020304" pitchFamily="18" charset="0"/>
            </a:endParaRPr>
          </a:p>
          <a:p>
            <a:pPr marL="0" indent="0">
              <a:buNone/>
            </a:pPr>
            <a:endParaRPr lang="en-US" b="1" u="sng" dirty="0">
              <a:solidFill>
                <a:schemeClr val="tx1"/>
              </a:solidFill>
              <a:latin typeface="Times New Roman" panose="02020603050405020304" pitchFamily="18" charset="0"/>
              <a:cs typeface="Times New Roman" panose="02020603050405020304" pitchFamily="18" charset="0"/>
            </a:endParaRPr>
          </a:p>
        </p:txBody>
      </p:sp>
      <p:sp>
        <p:nvSpPr>
          <p:cNvPr id="4" name="Title 5"/>
          <p:cNvSpPr>
            <a:spLocks noGrp="1"/>
          </p:cNvSpPr>
          <p:nvPr>
            <p:ph type="title"/>
          </p:nvPr>
        </p:nvSpPr>
        <p:spPr>
          <a:xfrm>
            <a:off x="677334" y="609600"/>
            <a:ext cx="8596668" cy="877824"/>
          </a:xfrm>
        </p:spPr>
        <p:txBody>
          <a:bodyPr/>
          <a:lstStyle/>
          <a:p>
            <a:pPr marL="857250" indent="-857250">
              <a:buFont typeface="+mj-lt"/>
              <a:buAutoNum type="romanUcPeriod" startAt="3"/>
            </a:pPr>
            <a:r>
              <a:rPr lang="en-US" b="1" u="sng" dirty="0" smtClean="0">
                <a:latin typeface="Times New Roman" panose="02020603050405020304" pitchFamily="18" charset="0"/>
                <a:cs typeface="Times New Roman" panose="02020603050405020304" pitchFamily="18" charset="0"/>
              </a:rPr>
              <a:t>KẾ HOẠCH LÀM VIỆC</a:t>
            </a:r>
            <a:endParaRPr lang="en-US"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401" y="2828544"/>
            <a:ext cx="7694183" cy="3879576"/>
          </a:xfrm>
          <a:prstGeom prst="rect">
            <a:avLst/>
          </a:prstGeom>
        </p:spPr>
      </p:pic>
    </p:spTree>
    <p:extLst>
      <p:ext uri="{BB962C8B-B14F-4D97-AF65-F5344CB8AC3E}">
        <p14:creationId xmlns:p14="http://schemas.microsoft.com/office/powerpoint/2010/main" val="14798002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right)">
                                      <p:cBhvr>
                                        <p:cTn id="14" dur="500"/>
                                        <p:tgtEl>
                                          <p:spTgt spid="3">
                                            <p:txEl>
                                              <p:pRg st="1" end="1"/>
                                            </p:txEl>
                                          </p:spTgt>
                                        </p:tgtEl>
                                      </p:cBhvr>
                                    </p:animEffect>
                                  </p:childTnLst>
                                </p:cTn>
                              </p:par>
                              <p:par>
                                <p:cTn id="15" presetID="16" presetClass="entr" presetSubtype="4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TotalTime>
  <Words>964</Words>
  <Application>Microsoft Office PowerPoint</Application>
  <PresentationFormat>Custom</PresentationFormat>
  <Paragraphs>147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PowerPoint Presentation</vt:lpstr>
      <vt:lpstr>NỘI DUNG CỦA ĐỒ ÁN</vt:lpstr>
      <vt:lpstr>MỤC TIÊU</vt:lpstr>
      <vt:lpstr>TỔ CHỨC NHÓM</vt:lpstr>
      <vt:lpstr>TỔ CHỨC NHÓM</vt:lpstr>
      <vt:lpstr>TỔ CHỨC NHÓM</vt:lpstr>
      <vt:lpstr>KẾ HOẠCH LÀM VIỆC</vt:lpstr>
      <vt:lpstr>KẾ HOẠCH LÀM VIỆC</vt:lpstr>
      <vt:lpstr>KẾ HOẠCH LÀM VIỆC</vt:lpstr>
      <vt:lpstr>KẾ HOẠCH LÀM VIỆC</vt:lpstr>
      <vt:lpstr>KẾ HOẠCH LÀM VIỆC</vt:lpstr>
      <vt:lpstr>KẾ HOẠCH LÀM VIỆC</vt:lpstr>
      <vt:lpstr>ĐÁNH GIÁ CÔNG VIỆC</vt:lpstr>
      <vt:lpstr>ĐÁNH GIÁ CÔNG VIỆC</vt:lpstr>
      <vt:lpstr>Đánh giá hoạt động nhóm </vt:lpstr>
      <vt:lpstr>Đánh giá hoạt động nhóm </vt:lpstr>
      <vt:lpstr>CÁC PHẦN MỀM HỖ TRỢ LÀM VIDEO</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HP</cp:lastModifiedBy>
  <cp:revision>48</cp:revision>
  <dcterms:created xsi:type="dcterms:W3CDTF">2017-11-30T15:29:14Z</dcterms:created>
  <dcterms:modified xsi:type="dcterms:W3CDTF">2017-12-02T05:10:38Z</dcterms:modified>
</cp:coreProperties>
</file>