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Faustina" charset="1" panose="00000500000000000000"/>
      <p:regular r:id="rId32"/>
    </p:embeddedFont>
    <p:embeddedFont>
      <p:font typeface="Cabin" charset="1" panose="00000500000000000000"/>
      <p:regular r:id="rId33"/>
    </p:embeddedFont>
    <p:embeddedFont>
      <p:font typeface="Faustina Bold" charset="1" panose="000008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notesSlides/notesSlide2.xml" Type="http://schemas.openxmlformats.org/officeDocument/2006/relationships/notesSlide"/><Relationship Id="rId39" Target="notesSlides/notesSlide3.xml" Type="http://schemas.openxmlformats.org/officeDocument/2006/relationships/notesSlide"/><Relationship Id="rId4" Target="theme/theme1.xml" Type="http://schemas.openxmlformats.org/officeDocument/2006/relationships/theme"/><Relationship Id="rId40" Target="notesSlides/notesSlide4.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Phù hợp với bài toán đa lớp</a:t>
            </a:r>
          </a:p>
          <a:p>
            <a:r>
              <a:rPr lang="en-US"/>
              <a:t>Khả năng dự đoán xác suất: trả về xác suất cho từng nhãn, giúp xác định nhãn có xác suất cao nhất và cung cấp độ tin cậy cho dự đoán.</a:t>
            </a:r>
          </a:p>
          <a:p>
            <a:r>
              <a:rPr lang="en-US"/>
              <a:t>Tổng quát tốt: Với dữ liệu vừa đủ và mối quan hệ feature - label không quá phức tạp, mô hình có thể học tốt mà tránh quá khớp (overfitting).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Phù hợp với bài toán đa lớp</a:t>
            </a:r>
          </a:p>
          <a:p>
            <a:r>
              <a:rPr lang="en-US"/>
              <a:t>Khả năng dự đoán xác suất: trả về xác suất cho từng nhãn, giúp xác định nhãn có xác suất cao nhất và cung cấp độ tin cậy cho dự đoán.</a:t>
            </a:r>
          </a:p>
          <a:p>
            <a:r>
              <a:rPr lang="en-US"/>
              <a:t>Tổng quát tốt: Với dữ liệu vừa đủ và mối quan hệ feature - label không quá phức tạp, mô hình có thể học tốt mà tránh quá khớp (overfitting).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Phù hợp với bài toán đa lớp</a:t>
            </a:r>
          </a:p>
          <a:p>
            <a:r>
              <a:rPr lang="en-US"/>
              <a:t>Khả năng dự đoán xác suất: trả về xác suất cho từng nhãn, giúp xác định nhãn có xác suất cao nhất và cung cấp độ tin cậy cho dự đoán.</a:t>
            </a:r>
          </a:p>
          <a:p>
            <a:r>
              <a:rPr lang="en-US"/>
              <a:t>Tổng quát tốt: Với dữ liệu vừa đủ và mối quan hệ feature - label không quá phức tạp, mô hình có thể học tốt mà tránh quá khớp (overfitting).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Phù hợp với bài toán đa lớp</a:t>
            </a:r>
          </a:p>
          <a:p>
            <a:r>
              <a:rPr lang="en-US"/>
              <a:t>Khả năng dự đoán xác suất: trả về xác suất cho từng nhãn, giúp xác định nhãn có xác suất cao nhất và cung cấp độ tin cậy cho dự đoán.</a:t>
            </a:r>
          </a:p>
          <a:p>
            <a:r>
              <a:rPr lang="en-US"/>
              <a:t>Tổng quát tốt: Với dữ liệu vừa đủ và mối quan hệ feature - label không quá phức tạp, mô hình có thể học tốt mà tránh quá khớp (overfitting).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1.png" Type="http://schemas.openxmlformats.org/officeDocument/2006/relationships/image"/><Relationship Id="rId4" Target="../media/image3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3.png" Type="http://schemas.openxmlformats.org/officeDocument/2006/relationships/image"/><Relationship Id="rId4" Target="../media/image3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grpSp>
        <p:nvGrpSpPr>
          <p:cNvPr name="Group 2" id="2"/>
          <p:cNvGrpSpPr/>
          <p:nvPr/>
        </p:nvGrpSpPr>
        <p:grpSpPr>
          <a:xfrm rot="0">
            <a:off x="-4868919" y="-3415154"/>
            <a:ext cx="10808939" cy="17365434"/>
            <a:chOff x="0" y="0"/>
            <a:chExt cx="14411919" cy="23153912"/>
          </a:xfrm>
        </p:grpSpPr>
        <p:sp>
          <p:nvSpPr>
            <p:cNvPr name="Freeform 3" id="3"/>
            <p:cNvSpPr/>
            <p:nvPr/>
          </p:nvSpPr>
          <p:spPr>
            <a:xfrm flipH="false" flipV="false" rot="1788130">
              <a:off x="1908439" y="6798097"/>
              <a:ext cx="7850521" cy="9768748"/>
            </a:xfrm>
            <a:custGeom>
              <a:avLst/>
              <a:gdLst/>
              <a:ahLst/>
              <a:cxnLst/>
              <a:rect r="r" b="b" t="t" l="l"/>
              <a:pathLst>
                <a:path h="9768748" w="7850521">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28272">
              <a:off x="5459255" y="-779638"/>
              <a:ext cx="7850521" cy="9768748"/>
            </a:xfrm>
            <a:custGeom>
              <a:avLst/>
              <a:gdLst/>
              <a:ahLst/>
              <a:cxnLst/>
              <a:rect r="r" b="b" t="t" l="l"/>
              <a:pathLst>
                <a:path h="9768748" w="7850521">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973372" y="13385164"/>
              <a:ext cx="7850521" cy="9768748"/>
            </a:xfrm>
            <a:custGeom>
              <a:avLst/>
              <a:gdLst/>
              <a:ahLst/>
              <a:cxnLst/>
              <a:rect r="r" b="b" t="t" l="l"/>
              <a:pathLst>
                <a:path h="9768748" w="7850521">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0">
            <a:off x="-31088" y="7831483"/>
            <a:ext cx="2538599" cy="2455517"/>
          </a:xfrm>
          <a:custGeom>
            <a:avLst/>
            <a:gdLst/>
            <a:ahLst/>
            <a:cxnLst/>
            <a:rect r="r" b="b" t="t" l="l"/>
            <a:pathLst>
              <a:path h="2455517" w="2538599">
                <a:moveTo>
                  <a:pt x="0" y="0"/>
                </a:moveTo>
                <a:lnTo>
                  <a:pt x="2538599" y="0"/>
                </a:lnTo>
                <a:lnTo>
                  <a:pt x="2538599" y="2455517"/>
                </a:lnTo>
                <a:lnTo>
                  <a:pt x="0" y="24555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2347980" y="-3592481"/>
            <a:ext cx="10808939" cy="17365434"/>
            <a:chOff x="0" y="0"/>
            <a:chExt cx="14411919" cy="23153912"/>
          </a:xfrm>
        </p:grpSpPr>
        <p:sp>
          <p:nvSpPr>
            <p:cNvPr name="Freeform 8" id="8"/>
            <p:cNvSpPr/>
            <p:nvPr/>
          </p:nvSpPr>
          <p:spPr>
            <a:xfrm flipH="false" flipV="false" rot="-9011869">
              <a:off x="4652959" y="6587067"/>
              <a:ext cx="7850521" cy="9768748"/>
            </a:xfrm>
            <a:custGeom>
              <a:avLst/>
              <a:gdLst/>
              <a:ahLst/>
              <a:cxnLst/>
              <a:rect r="r" b="b" t="t" l="l"/>
              <a:pathLst>
                <a:path h="9768748" w="7850521">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271727">
              <a:off x="1102143" y="14164802"/>
              <a:ext cx="7850521" cy="9768748"/>
            </a:xfrm>
            <a:custGeom>
              <a:avLst/>
              <a:gdLst/>
              <a:ahLst/>
              <a:cxnLst/>
              <a:rect r="r" b="b" t="t" l="l"/>
              <a:pathLst>
                <a:path h="9768748" w="7850521">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88026" y="0"/>
              <a:ext cx="7850521" cy="9768748"/>
            </a:xfrm>
            <a:custGeom>
              <a:avLst/>
              <a:gdLst/>
              <a:ahLst/>
              <a:cxnLst/>
              <a:rect r="r" b="b" t="t" l="l"/>
              <a:pathLst>
                <a:path h="9768748" w="7850521">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sp>
        <p:nvSpPr>
          <p:cNvPr name="Freeform 11" id="11"/>
          <p:cNvSpPr/>
          <p:nvPr/>
        </p:nvSpPr>
        <p:spPr>
          <a:xfrm flipH="false" flipV="false" rot="-5400000">
            <a:off x="15738948" y="7703053"/>
            <a:ext cx="2538599" cy="2455517"/>
          </a:xfrm>
          <a:custGeom>
            <a:avLst/>
            <a:gdLst/>
            <a:ahLst/>
            <a:cxnLst/>
            <a:rect r="r" b="b" t="t" l="l"/>
            <a:pathLst>
              <a:path h="2455517" w="2538599">
                <a:moveTo>
                  <a:pt x="0" y="0"/>
                </a:moveTo>
                <a:lnTo>
                  <a:pt x="2538599" y="0"/>
                </a:lnTo>
                <a:lnTo>
                  <a:pt x="2538599" y="2455518"/>
                </a:lnTo>
                <a:lnTo>
                  <a:pt x="0" y="24555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334643">
            <a:off x="-13455" y="23915"/>
            <a:ext cx="2538599" cy="2455517"/>
          </a:xfrm>
          <a:custGeom>
            <a:avLst/>
            <a:gdLst/>
            <a:ahLst/>
            <a:cxnLst/>
            <a:rect r="r" b="b" t="t" l="l"/>
            <a:pathLst>
              <a:path h="2455517" w="2538599">
                <a:moveTo>
                  <a:pt x="0" y="0"/>
                </a:moveTo>
                <a:lnTo>
                  <a:pt x="2538599" y="0"/>
                </a:lnTo>
                <a:lnTo>
                  <a:pt x="2538599" y="2455517"/>
                </a:lnTo>
                <a:lnTo>
                  <a:pt x="0" y="24555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15780489" y="-40737"/>
            <a:ext cx="2538599" cy="2455517"/>
          </a:xfrm>
          <a:custGeom>
            <a:avLst/>
            <a:gdLst/>
            <a:ahLst/>
            <a:cxnLst/>
            <a:rect r="r" b="b" t="t" l="l"/>
            <a:pathLst>
              <a:path h="2455517" w="2538599">
                <a:moveTo>
                  <a:pt x="0" y="0"/>
                </a:moveTo>
                <a:lnTo>
                  <a:pt x="2538599" y="0"/>
                </a:lnTo>
                <a:lnTo>
                  <a:pt x="2538599" y="2455517"/>
                </a:lnTo>
                <a:lnTo>
                  <a:pt x="0" y="24555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768106" y="2686958"/>
            <a:ext cx="14751789" cy="4550353"/>
          </a:xfrm>
          <a:prstGeom prst="rect">
            <a:avLst/>
          </a:prstGeom>
        </p:spPr>
        <p:txBody>
          <a:bodyPr anchor="t" rtlCol="false" tIns="0" lIns="0" bIns="0" rIns="0">
            <a:spAutoFit/>
          </a:bodyPr>
          <a:lstStyle/>
          <a:p>
            <a:pPr algn="ctr" marL="0" indent="0" lvl="0">
              <a:lnSpc>
                <a:spcPts val="11892"/>
              </a:lnSpc>
            </a:pPr>
            <a:r>
              <a:rPr lang="en-US" sz="11114">
                <a:solidFill>
                  <a:srgbClr val="F6F6E9"/>
                </a:solidFill>
                <a:latin typeface="Faustina"/>
                <a:ea typeface="Faustina"/>
                <a:cs typeface="Faustina"/>
                <a:sym typeface="Faustina"/>
              </a:rPr>
              <a:t>DỰ ĐOÁN ĐỘ TRỄ HẠ CÁNH SO VỚI THỜI GIAN DỰ KIẾN</a:t>
            </a:r>
          </a:p>
        </p:txBody>
      </p:sp>
      <p:sp>
        <p:nvSpPr>
          <p:cNvPr name="Freeform 15" id="15"/>
          <p:cNvSpPr/>
          <p:nvPr/>
        </p:nvSpPr>
        <p:spPr>
          <a:xfrm flipH="false" flipV="false" rot="0">
            <a:off x="6795230" y="0"/>
            <a:ext cx="4697539" cy="845557"/>
          </a:xfrm>
          <a:custGeom>
            <a:avLst/>
            <a:gdLst/>
            <a:ahLst/>
            <a:cxnLst/>
            <a:rect r="r" b="b" t="t" l="l"/>
            <a:pathLst>
              <a:path h="845557" w="4697539">
                <a:moveTo>
                  <a:pt x="0" y="0"/>
                </a:moveTo>
                <a:lnTo>
                  <a:pt x="4697540" y="0"/>
                </a:lnTo>
                <a:lnTo>
                  <a:pt x="4697540" y="845557"/>
                </a:lnTo>
                <a:lnTo>
                  <a:pt x="0" y="8455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0800000">
            <a:off x="6795230" y="9441443"/>
            <a:ext cx="4697539" cy="845557"/>
          </a:xfrm>
          <a:custGeom>
            <a:avLst/>
            <a:gdLst/>
            <a:ahLst/>
            <a:cxnLst/>
            <a:rect r="r" b="b" t="t" l="l"/>
            <a:pathLst>
              <a:path h="845557" w="4697539">
                <a:moveTo>
                  <a:pt x="0" y="0"/>
                </a:moveTo>
                <a:lnTo>
                  <a:pt x="4697540" y="0"/>
                </a:lnTo>
                <a:lnTo>
                  <a:pt x="4697540" y="845557"/>
                </a:lnTo>
                <a:lnTo>
                  <a:pt x="0" y="8455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7495620" y="1632255"/>
            <a:ext cx="3296759" cy="476885"/>
          </a:xfrm>
          <a:prstGeom prst="rect">
            <a:avLst/>
          </a:prstGeom>
        </p:spPr>
        <p:txBody>
          <a:bodyPr anchor="t" rtlCol="false" tIns="0" lIns="0" bIns="0" rIns="0">
            <a:spAutoFit/>
          </a:bodyPr>
          <a:lstStyle/>
          <a:p>
            <a:pPr algn="l" marL="0" indent="0" lvl="0">
              <a:lnSpc>
                <a:spcPts val="3834"/>
              </a:lnSpc>
              <a:spcBef>
                <a:spcPct val="0"/>
              </a:spcBef>
            </a:pPr>
            <a:r>
              <a:rPr lang="en-US" sz="2949">
                <a:solidFill>
                  <a:srgbClr val="F6F6E9"/>
                </a:solidFill>
                <a:latin typeface="Cabin"/>
                <a:ea typeface="Cabin"/>
                <a:cs typeface="Cabin"/>
                <a:sym typeface="Cabin"/>
              </a:rPr>
              <a:t>IS405.P11 - Nhóm 16</a:t>
            </a:r>
          </a:p>
        </p:txBody>
      </p:sp>
      <p:sp>
        <p:nvSpPr>
          <p:cNvPr name="TextBox 18" id="18"/>
          <p:cNvSpPr txBox="true"/>
          <p:nvPr/>
        </p:nvSpPr>
        <p:spPr>
          <a:xfrm rot="0">
            <a:off x="7094003" y="7661513"/>
            <a:ext cx="4099993" cy="1212912"/>
          </a:xfrm>
          <a:prstGeom prst="rect">
            <a:avLst/>
          </a:prstGeom>
        </p:spPr>
        <p:txBody>
          <a:bodyPr anchor="t" rtlCol="false" tIns="0" lIns="0" bIns="0" rIns="0">
            <a:spAutoFit/>
          </a:bodyPr>
          <a:lstStyle/>
          <a:p>
            <a:pPr algn="ctr">
              <a:lnSpc>
                <a:spcPts val="3183"/>
              </a:lnSpc>
              <a:spcBef>
                <a:spcPct val="0"/>
              </a:spcBef>
            </a:pPr>
            <a:r>
              <a:rPr lang="en-US" sz="2652">
                <a:solidFill>
                  <a:srgbClr val="F6F6E9"/>
                </a:solidFill>
                <a:latin typeface="Faustina"/>
                <a:ea typeface="Faustina"/>
                <a:cs typeface="Faustina"/>
                <a:sym typeface="Faustina"/>
              </a:rPr>
              <a:t>Võ Hồng Kim Anh – 21520597</a:t>
            </a:r>
          </a:p>
          <a:p>
            <a:pPr algn="ctr">
              <a:lnSpc>
                <a:spcPts val="3183"/>
              </a:lnSpc>
              <a:spcBef>
                <a:spcPct val="0"/>
              </a:spcBef>
            </a:pPr>
            <a:r>
              <a:rPr lang="en-US" sz="2652">
                <a:solidFill>
                  <a:srgbClr val="F6F6E9"/>
                </a:solidFill>
                <a:latin typeface="Faustina"/>
                <a:ea typeface="Faustina"/>
                <a:cs typeface="Faustina"/>
                <a:sym typeface="Faustina"/>
              </a:rPr>
              <a:t>Trần Xuân Bằng - 21521847</a:t>
            </a:r>
          </a:p>
          <a:p>
            <a:pPr algn="ctr">
              <a:lnSpc>
                <a:spcPts val="3183"/>
              </a:lnSpc>
              <a:spcBef>
                <a:spcPct val="0"/>
              </a:spcBef>
            </a:pPr>
            <a:r>
              <a:rPr lang="en-US" sz="2652">
                <a:solidFill>
                  <a:srgbClr val="F6F6E9"/>
                </a:solidFill>
                <a:latin typeface="Faustina"/>
                <a:ea typeface="Faustina"/>
                <a:cs typeface="Faustina"/>
                <a:sym typeface="Faustina"/>
              </a:rPr>
              <a:t>Lê Văn Tuấn - 21522751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804967"/>
            <a:ext cx="11301259" cy="5961414"/>
          </a:xfrm>
          <a:custGeom>
            <a:avLst/>
            <a:gdLst/>
            <a:ahLst/>
            <a:cxnLst/>
            <a:rect r="r" b="b" t="t" l="l"/>
            <a:pathLst>
              <a:path h="5961414" w="11301259">
                <a:moveTo>
                  <a:pt x="0" y="0"/>
                </a:moveTo>
                <a:lnTo>
                  <a:pt x="11301258" y="0"/>
                </a:lnTo>
                <a:lnTo>
                  <a:pt x="11301258" y="5961414"/>
                </a:lnTo>
                <a:lnTo>
                  <a:pt x="0" y="5961414"/>
                </a:lnTo>
                <a:lnTo>
                  <a:pt x="0" y="0"/>
                </a:lnTo>
                <a:close/>
              </a:path>
            </a:pathLst>
          </a:custGeom>
          <a:blipFill>
            <a:blip r:embed="rId2"/>
            <a:stretch>
              <a:fillRect l="0" t="0" r="0" b="0"/>
            </a:stretch>
          </a:blipFill>
        </p:spPr>
      </p:sp>
      <p:sp>
        <p:nvSpPr>
          <p:cNvPr name="TextBox 3" id="3"/>
          <p:cNvSpPr txBox="true"/>
          <p:nvPr/>
        </p:nvSpPr>
        <p:spPr>
          <a:xfrm rot="0">
            <a:off x="973317" y="1038225"/>
            <a:ext cx="10503438" cy="981075"/>
          </a:xfrm>
          <a:prstGeom prst="rect">
            <a:avLst/>
          </a:prstGeom>
        </p:spPr>
        <p:txBody>
          <a:bodyPr anchor="t" rtlCol="false" tIns="0" lIns="0" bIns="0" rIns="0">
            <a:spAutoFit/>
          </a:bodyPr>
          <a:lstStyle/>
          <a:p>
            <a:pPr algn="l">
              <a:lnSpc>
                <a:spcPts val="7863"/>
              </a:lnSpc>
              <a:spcBef>
                <a:spcPct val="0"/>
              </a:spcBef>
            </a:pPr>
            <a:r>
              <a:rPr lang="en-US" sz="6553">
                <a:solidFill>
                  <a:srgbClr val="000000"/>
                </a:solidFill>
                <a:latin typeface="Faustina"/>
                <a:ea typeface="Faustina"/>
                <a:cs typeface="Faustina"/>
                <a:sym typeface="Faustina"/>
              </a:rPr>
              <a:t> Tiền xử lý dữ liệu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grpSp>
        <p:nvGrpSpPr>
          <p:cNvPr name="Group 2" id="2"/>
          <p:cNvGrpSpPr/>
          <p:nvPr/>
        </p:nvGrpSpPr>
        <p:grpSpPr>
          <a:xfrm rot="0">
            <a:off x="340436" y="9171194"/>
            <a:ext cx="17833473" cy="834543"/>
            <a:chOff x="0" y="0"/>
            <a:chExt cx="23777963" cy="1112723"/>
          </a:xfrm>
        </p:grpSpPr>
        <p:sp>
          <p:nvSpPr>
            <p:cNvPr name="Freeform 3" id="3"/>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889347" y="3641938"/>
            <a:ext cx="10735651" cy="3003123"/>
          </a:xfrm>
          <a:prstGeom prst="rect">
            <a:avLst/>
          </a:prstGeom>
        </p:spPr>
        <p:txBody>
          <a:bodyPr anchor="t" rtlCol="false" tIns="0" lIns="0" bIns="0" rIns="0">
            <a:spAutoFit/>
          </a:bodyPr>
          <a:lstStyle/>
          <a:p>
            <a:pPr algn="ctr">
              <a:lnSpc>
                <a:spcPts val="11823"/>
              </a:lnSpc>
            </a:pPr>
            <a:r>
              <a:rPr lang="en-US" b="true" sz="9852">
                <a:solidFill>
                  <a:srgbClr val="FDFDFD"/>
                </a:solidFill>
                <a:latin typeface="Faustina Bold"/>
                <a:ea typeface="Faustina Bold"/>
                <a:cs typeface="Faustina Bold"/>
                <a:sym typeface="Faustina Bold"/>
              </a:rPr>
              <a:t>4. K-Nearest Neighbors</a:t>
            </a:r>
          </a:p>
        </p:txBody>
      </p:sp>
      <p:sp>
        <p:nvSpPr>
          <p:cNvPr name="Freeform 9" id="9"/>
          <p:cNvSpPr/>
          <p:nvPr/>
        </p:nvSpPr>
        <p:spPr>
          <a:xfrm flipH="false" flipV="true" rot="0">
            <a:off x="340436" y="401801"/>
            <a:ext cx="2151849" cy="2016867"/>
          </a:xfrm>
          <a:custGeom>
            <a:avLst/>
            <a:gdLst/>
            <a:ahLst/>
            <a:cxnLst/>
            <a:rect r="r" b="b" t="t" l="l"/>
            <a:pathLst>
              <a:path h="2016867" w="2151849">
                <a:moveTo>
                  <a:pt x="0" y="2016866"/>
                </a:moveTo>
                <a:lnTo>
                  <a:pt x="2151849" y="2016866"/>
                </a:lnTo>
                <a:lnTo>
                  <a:pt x="2151849" y="0"/>
                </a:lnTo>
                <a:lnTo>
                  <a:pt x="0" y="0"/>
                </a:lnTo>
                <a:lnTo>
                  <a:pt x="0" y="2016866"/>
                </a:lnTo>
                <a:close/>
              </a:path>
            </a:pathLst>
          </a:custGeom>
          <a:blipFill>
            <a:blip r:embed="rId6">
              <a:extLst>
                <a:ext uri="{96DAC541-7B7A-43D3-8B79-37D633B846F1}">
                  <asvg:svgBlip xmlns:asvg="http://schemas.microsoft.com/office/drawing/2016/SVG/main" r:embed="rId7"/>
                </a:ext>
              </a:extLst>
            </a:blip>
            <a:stretch>
              <a:fillRect l="0" t="-104444" r="-147978"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sp>
        <p:nvSpPr>
          <p:cNvPr name="TextBox 2" id="2"/>
          <p:cNvSpPr txBox="true"/>
          <p:nvPr/>
        </p:nvSpPr>
        <p:spPr>
          <a:xfrm rot="0">
            <a:off x="1028700" y="562121"/>
            <a:ext cx="15296466" cy="933158"/>
          </a:xfrm>
          <a:prstGeom prst="rect">
            <a:avLst/>
          </a:prstGeom>
        </p:spPr>
        <p:txBody>
          <a:bodyPr anchor="t" rtlCol="false" tIns="0" lIns="0" bIns="0" rIns="0">
            <a:spAutoFit/>
          </a:bodyPr>
          <a:lstStyle/>
          <a:p>
            <a:pPr algn="l" marL="1321981" indent="-660991" lvl="1">
              <a:lnSpc>
                <a:spcPts val="7347"/>
              </a:lnSpc>
              <a:spcBef>
                <a:spcPct val="0"/>
              </a:spcBef>
              <a:buAutoNum type="arabicPeriod" startAt="1"/>
            </a:pPr>
            <a:r>
              <a:rPr lang="en-US" sz="6123">
                <a:solidFill>
                  <a:srgbClr val="F6F6E9"/>
                </a:solidFill>
                <a:latin typeface="Faustina"/>
                <a:ea typeface="Faustina"/>
                <a:cs typeface="Faustina"/>
                <a:sym typeface="Faustina"/>
              </a:rPr>
              <a:t>Tổng quan về KNN</a:t>
            </a:r>
          </a:p>
        </p:txBody>
      </p:sp>
      <p:grpSp>
        <p:nvGrpSpPr>
          <p:cNvPr name="Group 3" id="3"/>
          <p:cNvGrpSpPr/>
          <p:nvPr/>
        </p:nvGrpSpPr>
        <p:grpSpPr>
          <a:xfrm rot="0">
            <a:off x="340436" y="9171194"/>
            <a:ext cx="17833473" cy="834543"/>
            <a:chOff x="0" y="0"/>
            <a:chExt cx="23777963" cy="1112723"/>
          </a:xfrm>
        </p:grpSpPr>
        <p:sp>
          <p:nvSpPr>
            <p:cNvPr name="Freeform 4" id="4"/>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728202" y="3660020"/>
            <a:ext cx="7667985" cy="5596600"/>
          </a:xfrm>
          <a:custGeom>
            <a:avLst/>
            <a:gdLst/>
            <a:ahLst/>
            <a:cxnLst/>
            <a:rect r="r" b="b" t="t" l="l"/>
            <a:pathLst>
              <a:path h="5596600" w="7667985">
                <a:moveTo>
                  <a:pt x="0" y="0"/>
                </a:moveTo>
                <a:lnTo>
                  <a:pt x="7667986" y="0"/>
                </a:lnTo>
                <a:lnTo>
                  <a:pt x="7667986" y="5596600"/>
                </a:lnTo>
                <a:lnTo>
                  <a:pt x="0" y="5596600"/>
                </a:lnTo>
                <a:lnTo>
                  <a:pt x="0" y="0"/>
                </a:lnTo>
                <a:close/>
              </a:path>
            </a:pathLst>
          </a:custGeom>
          <a:blipFill>
            <a:blip r:embed="rId6"/>
            <a:stretch>
              <a:fillRect l="0" t="0" r="0" b="0"/>
            </a:stretch>
          </a:blipFill>
        </p:spPr>
      </p:sp>
      <p:sp>
        <p:nvSpPr>
          <p:cNvPr name="TextBox 10" id="10"/>
          <p:cNvSpPr txBox="true"/>
          <p:nvPr/>
        </p:nvSpPr>
        <p:spPr>
          <a:xfrm rot="0">
            <a:off x="755727" y="1980263"/>
            <a:ext cx="16503573" cy="990600"/>
          </a:xfrm>
          <a:prstGeom prst="rect">
            <a:avLst/>
          </a:prstGeom>
        </p:spPr>
        <p:txBody>
          <a:bodyPr anchor="t" rtlCol="false" tIns="0" lIns="0" bIns="0" rIns="0">
            <a:spAutoFit/>
          </a:bodyPr>
          <a:lstStyle/>
          <a:p>
            <a:pPr algn="just">
              <a:lnSpc>
                <a:spcPts val="3909"/>
              </a:lnSpc>
              <a:spcBef>
                <a:spcPct val="0"/>
              </a:spcBef>
            </a:pPr>
            <a:r>
              <a:rPr lang="en-US" sz="3257">
                <a:solidFill>
                  <a:srgbClr val="FDFDFD"/>
                </a:solidFill>
                <a:latin typeface="Faustina"/>
                <a:ea typeface="Faustina"/>
                <a:cs typeface="Faustina"/>
                <a:sym typeface="Faustina"/>
              </a:rPr>
              <a:t>Thuật </a:t>
            </a:r>
            <a:r>
              <a:rPr lang="en-US" sz="3257">
                <a:solidFill>
                  <a:srgbClr val="FDFDFD"/>
                </a:solidFill>
                <a:latin typeface="Faustina"/>
                <a:ea typeface="Faustina"/>
                <a:cs typeface="Faustina"/>
                <a:sym typeface="Faustina"/>
              </a:rPr>
              <a:t>toán K-Nearest Neighbors (KNN) là một phương pháp học máy có giám sát được sử dụng để giải quyết các vấn đề phân loại và hồi quy.</a:t>
            </a:r>
          </a:p>
        </p:txBody>
      </p:sp>
      <p:sp>
        <p:nvSpPr>
          <p:cNvPr name="TextBox 11" id="11"/>
          <p:cNvSpPr txBox="true"/>
          <p:nvPr/>
        </p:nvSpPr>
        <p:spPr>
          <a:xfrm rot="0">
            <a:off x="755727" y="4585129"/>
            <a:ext cx="7602481" cy="2476500"/>
          </a:xfrm>
          <a:prstGeom prst="rect">
            <a:avLst/>
          </a:prstGeom>
        </p:spPr>
        <p:txBody>
          <a:bodyPr anchor="t" rtlCol="false" tIns="0" lIns="0" bIns="0" rIns="0">
            <a:spAutoFit/>
          </a:bodyPr>
          <a:lstStyle/>
          <a:p>
            <a:pPr algn="just">
              <a:lnSpc>
                <a:spcPts val="3909"/>
              </a:lnSpc>
            </a:pPr>
            <a:r>
              <a:rPr lang="en-US" sz="3257">
                <a:solidFill>
                  <a:srgbClr val="FDFDFD"/>
                </a:solidFill>
                <a:latin typeface="Faustina"/>
                <a:ea typeface="Faustina"/>
                <a:cs typeface="Faustina"/>
                <a:sym typeface="Faustina"/>
              </a:rPr>
              <a:t>Thuật toán dự đoán lớp của một điểm dữ liệu bằng cách tìm k điểm dữ liệu gần nhất với nó, sử dụng một chỉ số khoảng cách.</a:t>
            </a:r>
          </a:p>
          <a:p>
            <a:pPr algn="just">
              <a:lnSpc>
                <a:spcPts val="3909"/>
              </a:lnSpc>
              <a:spcBef>
                <a:spcPct val="0"/>
              </a:spcBef>
            </a:pPr>
            <a:r>
              <a:rPr lang="en-US" sz="3257">
                <a:solidFill>
                  <a:srgbClr val="FDFDFD"/>
                </a:solidFill>
                <a:latin typeface="Faustina"/>
                <a:ea typeface="Faustina"/>
                <a:cs typeface="Faustina"/>
                <a:sym typeface="Faustina"/>
              </a:rPr>
              <a:t> Dự đoán sẽ là lớp phổ biến nhất trong số k điểm láng giềng này.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sp>
        <p:nvSpPr>
          <p:cNvPr name="TextBox 2" id="2"/>
          <p:cNvSpPr txBox="true"/>
          <p:nvPr/>
        </p:nvSpPr>
        <p:spPr>
          <a:xfrm rot="0">
            <a:off x="1028700" y="562121"/>
            <a:ext cx="15296466" cy="933158"/>
          </a:xfrm>
          <a:prstGeom prst="rect">
            <a:avLst/>
          </a:prstGeom>
        </p:spPr>
        <p:txBody>
          <a:bodyPr anchor="t" rtlCol="false" tIns="0" lIns="0" bIns="0" rIns="0">
            <a:spAutoFit/>
          </a:bodyPr>
          <a:lstStyle/>
          <a:p>
            <a:pPr algn="l" marL="1321981" indent="-660991" lvl="1">
              <a:lnSpc>
                <a:spcPts val="7347"/>
              </a:lnSpc>
              <a:spcBef>
                <a:spcPct val="0"/>
              </a:spcBef>
              <a:buAutoNum type="arabicPeriod" startAt="1"/>
            </a:pPr>
            <a:r>
              <a:rPr lang="en-US" sz="6123">
                <a:solidFill>
                  <a:srgbClr val="F6F6E9"/>
                </a:solidFill>
                <a:latin typeface="Faustina"/>
                <a:ea typeface="Faustina"/>
                <a:cs typeface="Faustina"/>
                <a:sym typeface="Faustina"/>
              </a:rPr>
              <a:t>Tổng quan về KNN</a:t>
            </a:r>
          </a:p>
        </p:txBody>
      </p:sp>
      <p:grpSp>
        <p:nvGrpSpPr>
          <p:cNvPr name="Group 3" id="3"/>
          <p:cNvGrpSpPr/>
          <p:nvPr/>
        </p:nvGrpSpPr>
        <p:grpSpPr>
          <a:xfrm rot="0">
            <a:off x="340436" y="9171194"/>
            <a:ext cx="17833473" cy="834543"/>
            <a:chOff x="0" y="0"/>
            <a:chExt cx="23777963" cy="1112723"/>
          </a:xfrm>
        </p:grpSpPr>
        <p:sp>
          <p:nvSpPr>
            <p:cNvPr name="Freeform 4" id="4"/>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144000" y="3482789"/>
            <a:ext cx="6522948" cy="6522948"/>
          </a:xfrm>
          <a:custGeom>
            <a:avLst/>
            <a:gdLst/>
            <a:ahLst/>
            <a:cxnLst/>
            <a:rect r="r" b="b" t="t" l="l"/>
            <a:pathLst>
              <a:path h="6522948" w="6522948">
                <a:moveTo>
                  <a:pt x="0" y="0"/>
                </a:moveTo>
                <a:lnTo>
                  <a:pt x="6522948" y="0"/>
                </a:lnTo>
                <a:lnTo>
                  <a:pt x="6522948" y="6522948"/>
                </a:lnTo>
                <a:lnTo>
                  <a:pt x="0" y="6522948"/>
                </a:lnTo>
                <a:lnTo>
                  <a:pt x="0" y="0"/>
                </a:lnTo>
                <a:close/>
              </a:path>
            </a:pathLst>
          </a:custGeom>
          <a:blipFill>
            <a:blip r:embed="rId6"/>
            <a:stretch>
              <a:fillRect l="0" t="0" r="0" b="0"/>
            </a:stretch>
          </a:blipFill>
        </p:spPr>
      </p:sp>
      <p:sp>
        <p:nvSpPr>
          <p:cNvPr name="TextBox 10" id="10"/>
          <p:cNvSpPr txBox="true"/>
          <p:nvPr/>
        </p:nvSpPr>
        <p:spPr>
          <a:xfrm rot="0">
            <a:off x="755727" y="1889960"/>
            <a:ext cx="16503573" cy="3101970"/>
          </a:xfrm>
          <a:prstGeom prst="rect">
            <a:avLst/>
          </a:prstGeom>
        </p:spPr>
        <p:txBody>
          <a:bodyPr anchor="t" rtlCol="false" tIns="0" lIns="0" bIns="0" rIns="0">
            <a:spAutoFit/>
          </a:bodyPr>
          <a:lstStyle/>
          <a:p>
            <a:pPr algn="just">
              <a:lnSpc>
                <a:spcPts val="4984"/>
              </a:lnSpc>
            </a:pPr>
            <a:r>
              <a:rPr lang="en-US" sz="3257">
                <a:solidFill>
                  <a:srgbClr val="FDFDFD"/>
                </a:solidFill>
                <a:latin typeface="Faustina"/>
                <a:ea typeface="Faustina"/>
                <a:cs typeface="Faustina"/>
                <a:sym typeface="Faustina"/>
              </a:rPr>
              <a:t>Lý do chọn thuật toán: </a:t>
            </a:r>
          </a:p>
          <a:p>
            <a:pPr algn="just" marL="703334" indent="-351667" lvl="1">
              <a:lnSpc>
                <a:spcPts val="4984"/>
              </a:lnSpc>
              <a:buFont typeface="Arial"/>
              <a:buChar char="•"/>
            </a:pPr>
            <a:r>
              <a:rPr lang="en-US" sz="3257">
                <a:solidFill>
                  <a:srgbClr val="FDFDFD"/>
                </a:solidFill>
                <a:latin typeface="Faustina"/>
                <a:ea typeface="Faustina"/>
                <a:cs typeface="Faustina"/>
                <a:sym typeface="Faustina"/>
              </a:rPr>
              <a:t>Do có một bộ dữ liệu về độ trễ chuyến bay đã được gán nhãn.</a:t>
            </a:r>
          </a:p>
          <a:p>
            <a:pPr algn="just" marL="703334" indent="-351667" lvl="1">
              <a:lnSpc>
                <a:spcPts val="4984"/>
              </a:lnSpc>
              <a:buFont typeface="Arial"/>
              <a:buChar char="•"/>
            </a:pPr>
            <a:r>
              <a:rPr lang="en-US" sz="3257">
                <a:solidFill>
                  <a:srgbClr val="FDFDFD"/>
                </a:solidFill>
                <a:latin typeface="Faustina"/>
                <a:ea typeface="Faustina"/>
                <a:cs typeface="Faustina"/>
                <a:sym typeface="Faustina"/>
              </a:rPr>
              <a:t>Không có dữ liệu các nhãn bị nhiễu.</a:t>
            </a:r>
          </a:p>
          <a:p>
            <a:pPr algn="just" marL="703334" indent="-351667" lvl="1">
              <a:lnSpc>
                <a:spcPts val="4984"/>
              </a:lnSpc>
              <a:buFont typeface="Arial"/>
              <a:buChar char="•"/>
            </a:pPr>
            <a:r>
              <a:rPr lang="en-US" sz="3257">
                <a:solidFill>
                  <a:srgbClr val="FDFDFD"/>
                </a:solidFill>
                <a:latin typeface="Faustina"/>
                <a:ea typeface="Faustina"/>
                <a:cs typeface="Faustina"/>
                <a:sym typeface="Faustina"/>
              </a:rPr>
              <a:t>Tập dữ liệu tương đối nhỏ.</a:t>
            </a:r>
          </a:p>
          <a:p>
            <a:pPr algn="just" marL="703334" indent="-351667" lvl="1">
              <a:lnSpc>
                <a:spcPts val="4984"/>
              </a:lnSpc>
              <a:buFont typeface="Arial"/>
              <a:buChar char="•"/>
            </a:pPr>
            <a:r>
              <a:rPr lang="en-US" sz="3257">
                <a:solidFill>
                  <a:srgbClr val="FDFDFD"/>
                </a:solidFill>
                <a:latin typeface="Faustina"/>
                <a:ea typeface="Faustina"/>
                <a:cs typeface="Faustina"/>
                <a:sym typeface="Faustina"/>
              </a:rPr>
              <a:t>Thuật toán đơn giản.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sp>
        <p:nvSpPr>
          <p:cNvPr name="TextBox 2" id="2"/>
          <p:cNvSpPr txBox="true"/>
          <p:nvPr/>
        </p:nvSpPr>
        <p:spPr>
          <a:xfrm rot="0">
            <a:off x="1028700" y="562121"/>
            <a:ext cx="15296466" cy="933158"/>
          </a:xfrm>
          <a:prstGeom prst="rect">
            <a:avLst/>
          </a:prstGeom>
        </p:spPr>
        <p:txBody>
          <a:bodyPr anchor="t" rtlCol="false" tIns="0" lIns="0" bIns="0" rIns="0">
            <a:spAutoFit/>
          </a:bodyPr>
          <a:lstStyle/>
          <a:p>
            <a:pPr algn="l">
              <a:lnSpc>
                <a:spcPts val="7347"/>
              </a:lnSpc>
              <a:spcBef>
                <a:spcPct val="0"/>
              </a:spcBef>
            </a:pPr>
            <a:r>
              <a:rPr lang="en-US" sz="6123">
                <a:solidFill>
                  <a:srgbClr val="F6F6E9"/>
                </a:solidFill>
                <a:latin typeface="Faustina"/>
                <a:ea typeface="Faustina"/>
                <a:cs typeface="Faustina"/>
                <a:sym typeface="Faustina"/>
              </a:rPr>
              <a:t>2. Hoạt động của thuật toán KNN</a:t>
            </a:r>
          </a:p>
        </p:txBody>
      </p:sp>
      <p:grpSp>
        <p:nvGrpSpPr>
          <p:cNvPr name="Group 3" id="3"/>
          <p:cNvGrpSpPr/>
          <p:nvPr/>
        </p:nvGrpSpPr>
        <p:grpSpPr>
          <a:xfrm rot="0">
            <a:off x="340436" y="9171194"/>
            <a:ext cx="17833473" cy="834543"/>
            <a:chOff x="0" y="0"/>
            <a:chExt cx="23777963" cy="1112723"/>
          </a:xfrm>
        </p:grpSpPr>
        <p:sp>
          <p:nvSpPr>
            <p:cNvPr name="Freeform 4" id="4"/>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026303" y="4100807"/>
            <a:ext cx="11301259" cy="4435744"/>
          </a:xfrm>
          <a:custGeom>
            <a:avLst/>
            <a:gdLst/>
            <a:ahLst/>
            <a:cxnLst/>
            <a:rect r="r" b="b" t="t" l="l"/>
            <a:pathLst>
              <a:path h="4435744" w="11301259">
                <a:moveTo>
                  <a:pt x="0" y="0"/>
                </a:moveTo>
                <a:lnTo>
                  <a:pt x="11301259" y="0"/>
                </a:lnTo>
                <a:lnTo>
                  <a:pt x="11301259" y="4435744"/>
                </a:lnTo>
                <a:lnTo>
                  <a:pt x="0" y="4435744"/>
                </a:lnTo>
                <a:lnTo>
                  <a:pt x="0" y="0"/>
                </a:lnTo>
                <a:close/>
              </a:path>
            </a:pathLst>
          </a:custGeom>
          <a:blipFill>
            <a:blip r:embed="rId6"/>
            <a:stretch>
              <a:fillRect l="0" t="0" r="0" b="0"/>
            </a:stretch>
          </a:blipFill>
        </p:spPr>
      </p:sp>
      <p:sp>
        <p:nvSpPr>
          <p:cNvPr name="TextBox 10" id="10"/>
          <p:cNvSpPr txBox="true"/>
          <p:nvPr/>
        </p:nvSpPr>
        <p:spPr>
          <a:xfrm rot="0">
            <a:off x="755727" y="1980263"/>
            <a:ext cx="16503573" cy="1485900"/>
          </a:xfrm>
          <a:prstGeom prst="rect">
            <a:avLst/>
          </a:prstGeom>
        </p:spPr>
        <p:txBody>
          <a:bodyPr anchor="t" rtlCol="false" tIns="0" lIns="0" bIns="0" rIns="0">
            <a:spAutoFit/>
          </a:bodyPr>
          <a:lstStyle/>
          <a:p>
            <a:pPr algn="just">
              <a:lnSpc>
                <a:spcPts val="3909"/>
              </a:lnSpc>
              <a:spcBef>
                <a:spcPct val="0"/>
              </a:spcBef>
            </a:pPr>
            <a:r>
              <a:rPr lang="en-US" sz="3257">
                <a:solidFill>
                  <a:srgbClr val="FDFDFD"/>
                </a:solidFill>
                <a:latin typeface="Faustina"/>
                <a:ea typeface="Faustina"/>
                <a:cs typeface="Faustina"/>
                <a:sym typeface="Faustina"/>
              </a:rPr>
              <a:t>Thuật toán K-Nearest Neighbors (KNN) hoạt động theo nguyên tắc dự đoán nhãn hoặc giá trị của một điểm dữ liệu mới bằng cách xem xét các nhãn hoặc giá trị của K láng giềng gần nhất của nó trong tập dữ liệu train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sp>
        <p:nvSpPr>
          <p:cNvPr name="TextBox 2" id="2"/>
          <p:cNvSpPr txBox="true"/>
          <p:nvPr/>
        </p:nvSpPr>
        <p:spPr>
          <a:xfrm rot="0">
            <a:off x="1028700" y="562121"/>
            <a:ext cx="15296466" cy="933158"/>
          </a:xfrm>
          <a:prstGeom prst="rect">
            <a:avLst/>
          </a:prstGeom>
        </p:spPr>
        <p:txBody>
          <a:bodyPr anchor="t" rtlCol="false" tIns="0" lIns="0" bIns="0" rIns="0">
            <a:spAutoFit/>
          </a:bodyPr>
          <a:lstStyle/>
          <a:p>
            <a:pPr algn="l">
              <a:lnSpc>
                <a:spcPts val="7347"/>
              </a:lnSpc>
              <a:spcBef>
                <a:spcPct val="0"/>
              </a:spcBef>
            </a:pPr>
            <a:r>
              <a:rPr lang="en-US" sz="6123">
                <a:solidFill>
                  <a:srgbClr val="F6F6E9"/>
                </a:solidFill>
                <a:latin typeface="Faustina"/>
                <a:ea typeface="Faustina"/>
                <a:cs typeface="Faustina"/>
                <a:sym typeface="Faustina"/>
              </a:rPr>
              <a:t>2. Hoạt động của thuật toán KNN</a:t>
            </a:r>
          </a:p>
        </p:txBody>
      </p:sp>
      <p:grpSp>
        <p:nvGrpSpPr>
          <p:cNvPr name="Group 3" id="3"/>
          <p:cNvGrpSpPr/>
          <p:nvPr/>
        </p:nvGrpSpPr>
        <p:grpSpPr>
          <a:xfrm rot="0">
            <a:off x="340436" y="9171194"/>
            <a:ext cx="17833473" cy="834543"/>
            <a:chOff x="0" y="0"/>
            <a:chExt cx="23777963" cy="1112723"/>
          </a:xfrm>
        </p:grpSpPr>
        <p:sp>
          <p:nvSpPr>
            <p:cNvPr name="Freeform 4" id="4"/>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755727" y="1980263"/>
            <a:ext cx="16503573" cy="1485900"/>
          </a:xfrm>
          <a:prstGeom prst="rect">
            <a:avLst/>
          </a:prstGeom>
        </p:spPr>
        <p:txBody>
          <a:bodyPr anchor="t" rtlCol="false" tIns="0" lIns="0" bIns="0" rIns="0">
            <a:spAutoFit/>
          </a:bodyPr>
          <a:lstStyle/>
          <a:p>
            <a:pPr algn="just">
              <a:lnSpc>
                <a:spcPts val="3909"/>
              </a:lnSpc>
            </a:pPr>
            <a:r>
              <a:rPr lang="en-US" sz="3257">
                <a:solidFill>
                  <a:srgbClr val="FDFDFD"/>
                </a:solidFill>
                <a:latin typeface="Faustina"/>
                <a:ea typeface="Faustina"/>
                <a:cs typeface="Faustina"/>
                <a:sym typeface="Faustina"/>
              </a:rPr>
              <a:t>Khoảng cách Euclid (hay còn gọi là Khoảng cách Euclide) là một phép đo độ dài giữa hai điểm trong không gian Euclid. Được tính theo công thức sau:</a:t>
            </a:r>
          </a:p>
          <a:p>
            <a:pPr algn="just">
              <a:lnSpc>
                <a:spcPts val="3909"/>
              </a:lnSpc>
              <a:spcBef>
                <a:spcPct val="0"/>
              </a:spcBef>
            </a:pPr>
          </a:p>
        </p:txBody>
      </p:sp>
      <p:grpSp>
        <p:nvGrpSpPr>
          <p:cNvPr name="Group 10" id="10"/>
          <p:cNvGrpSpPr/>
          <p:nvPr/>
        </p:nvGrpSpPr>
        <p:grpSpPr>
          <a:xfrm rot="0">
            <a:off x="5086350" y="3915801"/>
            <a:ext cx="8115300" cy="2455398"/>
            <a:chOff x="0" y="0"/>
            <a:chExt cx="10820400" cy="3273865"/>
          </a:xfrm>
        </p:grpSpPr>
        <p:sp>
          <p:nvSpPr>
            <p:cNvPr name="Freeform 11" id="11"/>
            <p:cNvSpPr/>
            <p:nvPr/>
          </p:nvSpPr>
          <p:spPr>
            <a:xfrm flipH="false" flipV="false" rot="0">
              <a:off x="0" y="0"/>
              <a:ext cx="10820400" cy="3273865"/>
            </a:xfrm>
            <a:custGeom>
              <a:avLst/>
              <a:gdLst/>
              <a:ahLst/>
              <a:cxnLst/>
              <a:rect r="r" b="b" t="t" l="l"/>
              <a:pathLst>
                <a:path h="3273865" w="10820400">
                  <a:moveTo>
                    <a:pt x="0" y="0"/>
                  </a:moveTo>
                  <a:lnTo>
                    <a:pt x="10820400" y="0"/>
                  </a:lnTo>
                  <a:lnTo>
                    <a:pt x="10820400" y="3273865"/>
                  </a:lnTo>
                  <a:lnTo>
                    <a:pt x="0" y="32738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sp>
        <p:nvSpPr>
          <p:cNvPr name="TextBox 2" id="2"/>
          <p:cNvSpPr txBox="true"/>
          <p:nvPr/>
        </p:nvSpPr>
        <p:spPr>
          <a:xfrm rot="0">
            <a:off x="1028700" y="562121"/>
            <a:ext cx="15296466" cy="933158"/>
          </a:xfrm>
          <a:prstGeom prst="rect">
            <a:avLst/>
          </a:prstGeom>
        </p:spPr>
        <p:txBody>
          <a:bodyPr anchor="t" rtlCol="false" tIns="0" lIns="0" bIns="0" rIns="0">
            <a:spAutoFit/>
          </a:bodyPr>
          <a:lstStyle/>
          <a:p>
            <a:pPr algn="l">
              <a:lnSpc>
                <a:spcPts val="7347"/>
              </a:lnSpc>
              <a:spcBef>
                <a:spcPct val="0"/>
              </a:spcBef>
            </a:pPr>
            <a:r>
              <a:rPr lang="en-US" sz="6123">
                <a:solidFill>
                  <a:srgbClr val="F6F6E9"/>
                </a:solidFill>
                <a:latin typeface="Faustina"/>
                <a:ea typeface="Faustina"/>
                <a:cs typeface="Faustina"/>
                <a:sym typeface="Faustina"/>
              </a:rPr>
              <a:t>2. Hoạt động của thuật toán KNN</a:t>
            </a:r>
          </a:p>
        </p:txBody>
      </p:sp>
      <p:grpSp>
        <p:nvGrpSpPr>
          <p:cNvPr name="Group 3" id="3"/>
          <p:cNvGrpSpPr/>
          <p:nvPr/>
        </p:nvGrpSpPr>
        <p:grpSpPr>
          <a:xfrm rot="0">
            <a:off x="340436" y="9171194"/>
            <a:ext cx="17833473" cy="834543"/>
            <a:chOff x="0" y="0"/>
            <a:chExt cx="23777963" cy="1112723"/>
          </a:xfrm>
        </p:grpSpPr>
        <p:sp>
          <p:nvSpPr>
            <p:cNvPr name="Freeform 4" id="4"/>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951864" y="1495279"/>
            <a:ext cx="8094704" cy="7253958"/>
          </a:xfrm>
          <a:custGeom>
            <a:avLst/>
            <a:gdLst/>
            <a:ahLst/>
            <a:cxnLst/>
            <a:rect r="r" b="b" t="t" l="l"/>
            <a:pathLst>
              <a:path h="7253958" w="8094704">
                <a:moveTo>
                  <a:pt x="0" y="0"/>
                </a:moveTo>
                <a:lnTo>
                  <a:pt x="8094704" y="0"/>
                </a:lnTo>
                <a:lnTo>
                  <a:pt x="8094704" y="7253958"/>
                </a:lnTo>
                <a:lnTo>
                  <a:pt x="0" y="7253958"/>
                </a:lnTo>
                <a:lnTo>
                  <a:pt x="0" y="0"/>
                </a:lnTo>
                <a:close/>
              </a:path>
            </a:pathLst>
          </a:custGeom>
          <a:blipFill>
            <a:blip r:embed="rId6"/>
            <a:stretch>
              <a:fillRect l="-1419" t="0" r="-1419" b="0"/>
            </a:stretch>
          </a:blipFill>
        </p:spPr>
      </p:sp>
      <p:sp>
        <p:nvSpPr>
          <p:cNvPr name="TextBox 10" id="10"/>
          <p:cNvSpPr txBox="true"/>
          <p:nvPr/>
        </p:nvSpPr>
        <p:spPr>
          <a:xfrm rot="0">
            <a:off x="340436" y="1361929"/>
            <a:ext cx="9096262" cy="7289698"/>
          </a:xfrm>
          <a:prstGeom prst="rect">
            <a:avLst/>
          </a:prstGeom>
        </p:spPr>
        <p:txBody>
          <a:bodyPr anchor="t" rtlCol="false" tIns="0" lIns="0" bIns="0" rIns="0">
            <a:spAutoFit/>
          </a:bodyPr>
          <a:lstStyle/>
          <a:p>
            <a:pPr algn="just" marL="703334" indent="-351667" lvl="1">
              <a:lnSpc>
                <a:spcPts val="5310"/>
              </a:lnSpc>
              <a:buFont typeface="Arial"/>
              <a:buChar char="•"/>
            </a:pPr>
            <a:r>
              <a:rPr lang="en-US" sz="3257">
                <a:solidFill>
                  <a:srgbClr val="FDFDFD"/>
                </a:solidFill>
                <a:latin typeface="Faustina"/>
                <a:ea typeface="Faustina"/>
                <a:cs typeface="Faustina"/>
                <a:sym typeface="Faustina"/>
              </a:rPr>
              <a:t>Bước 1: Chọn giá trị tối ưu của K</a:t>
            </a:r>
          </a:p>
          <a:p>
            <a:pPr algn="just" marL="703334" indent="-351667" lvl="1">
              <a:lnSpc>
                <a:spcPts val="5310"/>
              </a:lnSpc>
              <a:buFont typeface="Arial"/>
              <a:buChar char="•"/>
            </a:pPr>
            <a:r>
              <a:rPr lang="en-US" sz="3257">
                <a:solidFill>
                  <a:srgbClr val="FDFDFD"/>
                </a:solidFill>
                <a:latin typeface="Faustina"/>
                <a:ea typeface="Faustina"/>
                <a:cs typeface="Faustina"/>
                <a:sym typeface="Faustina"/>
              </a:rPr>
              <a:t>Bước 2: Tính khoảng cách Euclid giữa các điểm test và train.</a:t>
            </a:r>
          </a:p>
          <a:p>
            <a:pPr algn="just" marL="703334" indent="-351667" lvl="1">
              <a:lnSpc>
                <a:spcPts val="5310"/>
              </a:lnSpc>
              <a:buFont typeface="Arial"/>
              <a:buChar char="•"/>
            </a:pPr>
            <a:r>
              <a:rPr lang="en-US" sz="3257">
                <a:solidFill>
                  <a:srgbClr val="FDFDFD"/>
                </a:solidFill>
                <a:latin typeface="Faustina"/>
                <a:ea typeface="Faustina"/>
                <a:cs typeface="Faustina"/>
                <a:sym typeface="Faustina"/>
              </a:rPr>
              <a:t>Bước 3: Tìm K điểm dữ liệu có khoảng cách nhỏ nhất đến điểm mục tiêu là những điểm lân cận gần nhất.</a:t>
            </a:r>
          </a:p>
          <a:p>
            <a:pPr algn="just" marL="703334" indent="-351667" lvl="1">
              <a:lnSpc>
                <a:spcPts val="5310"/>
              </a:lnSpc>
              <a:buFont typeface="Arial"/>
              <a:buChar char="•"/>
            </a:pPr>
            <a:r>
              <a:rPr lang="en-US" sz="3257">
                <a:solidFill>
                  <a:srgbClr val="FDFDFD"/>
                </a:solidFill>
                <a:latin typeface="Faustina"/>
                <a:ea typeface="Faustina"/>
                <a:cs typeface="Faustina"/>
                <a:sym typeface="Faustina"/>
              </a:rPr>
              <a:t>Bước 4: Bỏ phiếu cho phân loại nhãn của K-gần nhất được xác định bằng cách thực hiện bỏ phiếu đa số. Lớp có nhiều lần xuất hiện nhất trong số các hàng xóm sẽ trở thành lớp dự đoán cho điểm dữ liệu mục tiêu.</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sp>
        <p:nvSpPr>
          <p:cNvPr name="TextBox 2" id="2"/>
          <p:cNvSpPr txBox="true"/>
          <p:nvPr/>
        </p:nvSpPr>
        <p:spPr>
          <a:xfrm rot="0">
            <a:off x="1028700" y="562121"/>
            <a:ext cx="15296466" cy="933158"/>
          </a:xfrm>
          <a:prstGeom prst="rect">
            <a:avLst/>
          </a:prstGeom>
        </p:spPr>
        <p:txBody>
          <a:bodyPr anchor="t" rtlCol="false" tIns="0" lIns="0" bIns="0" rIns="0">
            <a:spAutoFit/>
          </a:bodyPr>
          <a:lstStyle/>
          <a:p>
            <a:pPr algn="l">
              <a:lnSpc>
                <a:spcPts val="7347"/>
              </a:lnSpc>
              <a:spcBef>
                <a:spcPct val="0"/>
              </a:spcBef>
            </a:pPr>
            <a:r>
              <a:rPr lang="en-US" sz="6123">
                <a:solidFill>
                  <a:srgbClr val="F6F6E9"/>
                </a:solidFill>
                <a:latin typeface="Faustina"/>
                <a:ea typeface="Faustina"/>
                <a:cs typeface="Faustina"/>
                <a:sym typeface="Faustina"/>
              </a:rPr>
              <a:t>3. Song song hóa giải thuật KNN</a:t>
            </a:r>
          </a:p>
        </p:txBody>
      </p:sp>
      <p:grpSp>
        <p:nvGrpSpPr>
          <p:cNvPr name="Group 3" id="3"/>
          <p:cNvGrpSpPr/>
          <p:nvPr/>
        </p:nvGrpSpPr>
        <p:grpSpPr>
          <a:xfrm rot="0">
            <a:off x="340436" y="9410700"/>
            <a:ext cx="17833473" cy="834543"/>
            <a:chOff x="0" y="0"/>
            <a:chExt cx="23777963" cy="1112723"/>
          </a:xfrm>
        </p:grpSpPr>
        <p:sp>
          <p:nvSpPr>
            <p:cNvPr name="Freeform 4" id="4"/>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40436" y="1247629"/>
            <a:ext cx="16662321" cy="7370607"/>
          </a:xfrm>
          <a:prstGeom prst="rect">
            <a:avLst/>
          </a:prstGeom>
        </p:spPr>
        <p:txBody>
          <a:bodyPr anchor="t" rtlCol="false" tIns="0" lIns="0" bIns="0" rIns="0">
            <a:spAutoFit/>
          </a:bodyPr>
          <a:lstStyle/>
          <a:p>
            <a:pPr algn="just" marL="703334" indent="-351667" lvl="1">
              <a:lnSpc>
                <a:spcPts val="6547"/>
              </a:lnSpc>
              <a:buFont typeface="Arial"/>
              <a:buChar char="•"/>
            </a:pPr>
            <a:r>
              <a:rPr lang="en-US" sz="3257">
                <a:solidFill>
                  <a:srgbClr val="FDFDFD"/>
                </a:solidFill>
                <a:latin typeface="Faustina"/>
                <a:ea typeface="Faustina"/>
                <a:cs typeface="Faustina"/>
                <a:sym typeface="Faustina"/>
              </a:rPr>
              <a:t>Phân vùng (Partitioning): Dữ liệu huấn luyện và kiểm tra được phân vùng để xử lý song song.</a:t>
            </a:r>
          </a:p>
          <a:p>
            <a:pPr algn="just" marL="703334" indent="-351667" lvl="1">
              <a:lnSpc>
                <a:spcPts val="6547"/>
              </a:lnSpc>
              <a:buFont typeface="Arial"/>
              <a:buChar char="•"/>
            </a:pPr>
            <a:r>
              <a:rPr lang="en-US" sz="3257">
                <a:solidFill>
                  <a:srgbClr val="FDFDFD"/>
                </a:solidFill>
                <a:latin typeface="Faustina"/>
                <a:ea typeface="Faustina"/>
                <a:cs typeface="Faustina"/>
                <a:sym typeface="Faustina"/>
              </a:rPr>
              <a:t>Phân phối (Broadcasting): Dữ liệu kiểm tra được phát đến tất cả các phân vùng để so sánh.</a:t>
            </a:r>
          </a:p>
          <a:p>
            <a:pPr algn="just" marL="703334" indent="-351667" lvl="1">
              <a:lnSpc>
                <a:spcPts val="6547"/>
              </a:lnSpc>
              <a:buFont typeface="Arial"/>
              <a:buChar char="•"/>
            </a:pPr>
            <a:r>
              <a:rPr lang="en-US" sz="3257">
                <a:solidFill>
                  <a:srgbClr val="FDFDFD"/>
                </a:solidFill>
                <a:latin typeface="Faustina"/>
                <a:ea typeface="Faustina"/>
                <a:cs typeface="Faustina"/>
                <a:sym typeface="Faustina"/>
              </a:rPr>
              <a:t>Phép kết đảm bảo rằng các điểm kiểm tra được so sánh với tất cả các điểm huấn luyện trên các phân vùng.</a:t>
            </a:r>
          </a:p>
          <a:p>
            <a:pPr algn="just" marL="703334" indent="-351667" lvl="1">
              <a:lnSpc>
                <a:spcPts val="6547"/>
              </a:lnSpc>
              <a:buFont typeface="Arial"/>
              <a:buChar char="•"/>
            </a:pPr>
            <a:r>
              <a:rPr lang="en-US" sz="3257">
                <a:solidFill>
                  <a:srgbClr val="FDFDFD"/>
                </a:solidFill>
                <a:latin typeface="Faustina"/>
                <a:ea typeface="Faustina"/>
                <a:cs typeface="Faustina"/>
                <a:sym typeface="Faustina"/>
              </a:rPr>
              <a:t>Tính toán khoảng cách: Khoảng cách Euclid được tính cho từng cặp điểm kiểm tra và huấn luyện.</a:t>
            </a:r>
          </a:p>
          <a:p>
            <a:pPr algn="just" marL="703334" indent="-351667" lvl="1">
              <a:lnSpc>
                <a:spcPts val="6547"/>
              </a:lnSpc>
              <a:buFont typeface="Arial"/>
              <a:buChar char="•"/>
            </a:pPr>
            <a:r>
              <a:rPr lang="en-US" sz="3257">
                <a:solidFill>
                  <a:srgbClr val="FDFDFD"/>
                </a:solidFill>
                <a:latin typeface="Faustina"/>
                <a:ea typeface="Faustina"/>
                <a:cs typeface="Faustina"/>
                <a:sym typeface="Faustina"/>
              </a:rPr>
              <a:t>K láng giềng gần nhất (k Nearest Neighbors): K láng giềng gần nhất được tìm cho mỗi điểm.</a:t>
            </a:r>
          </a:p>
          <a:p>
            <a:pPr algn="just" marL="703334" indent="-351667" lvl="1">
              <a:lnSpc>
                <a:spcPts val="6547"/>
              </a:lnSpc>
              <a:buFont typeface="Arial"/>
              <a:buChar char="•"/>
            </a:pPr>
            <a:r>
              <a:rPr lang="en-US" sz="3257">
                <a:solidFill>
                  <a:srgbClr val="FDFDFD"/>
                </a:solidFill>
                <a:latin typeface="Faustina"/>
                <a:ea typeface="Faustina"/>
                <a:cs typeface="Faustina"/>
                <a:sym typeface="Faustina"/>
              </a:rPr>
              <a:t>Bỏ phiếu</a:t>
            </a:r>
            <a:r>
              <a:rPr lang="en-US" sz="3257">
                <a:solidFill>
                  <a:srgbClr val="FDFDFD"/>
                </a:solidFill>
                <a:latin typeface="Faustina"/>
                <a:ea typeface="Faustina"/>
                <a:cs typeface="Faustina"/>
                <a:sym typeface="Faustina"/>
              </a:rPr>
              <a:t> đa số (Majority Voting): Quá trình bỏ phiếu đa số để xác định nhãn dự đoán được thực hiện song song.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sp>
        <p:nvSpPr>
          <p:cNvPr name="TextBox 2" id="2"/>
          <p:cNvSpPr txBox="true"/>
          <p:nvPr/>
        </p:nvSpPr>
        <p:spPr>
          <a:xfrm rot="0">
            <a:off x="1028700" y="562121"/>
            <a:ext cx="15296466" cy="933158"/>
          </a:xfrm>
          <a:prstGeom prst="rect">
            <a:avLst/>
          </a:prstGeom>
        </p:spPr>
        <p:txBody>
          <a:bodyPr anchor="t" rtlCol="false" tIns="0" lIns="0" bIns="0" rIns="0">
            <a:spAutoFit/>
          </a:bodyPr>
          <a:lstStyle/>
          <a:p>
            <a:pPr algn="l">
              <a:lnSpc>
                <a:spcPts val="7347"/>
              </a:lnSpc>
              <a:spcBef>
                <a:spcPct val="0"/>
              </a:spcBef>
            </a:pPr>
            <a:r>
              <a:rPr lang="en-US" sz="6123">
                <a:solidFill>
                  <a:srgbClr val="F6F6E9"/>
                </a:solidFill>
                <a:latin typeface="Faustina"/>
                <a:ea typeface="Faustina"/>
                <a:cs typeface="Faustina"/>
                <a:sym typeface="Faustina"/>
              </a:rPr>
              <a:t>3. Song song hóa giải thuật KNN</a:t>
            </a:r>
          </a:p>
        </p:txBody>
      </p:sp>
      <p:grpSp>
        <p:nvGrpSpPr>
          <p:cNvPr name="Group 3" id="3"/>
          <p:cNvGrpSpPr/>
          <p:nvPr/>
        </p:nvGrpSpPr>
        <p:grpSpPr>
          <a:xfrm rot="0">
            <a:off x="340436" y="9410700"/>
            <a:ext cx="17833473" cy="834543"/>
            <a:chOff x="0" y="0"/>
            <a:chExt cx="23777963" cy="1112723"/>
          </a:xfrm>
        </p:grpSpPr>
        <p:sp>
          <p:nvSpPr>
            <p:cNvPr name="Freeform 4" id="4"/>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66769" y="2989208"/>
            <a:ext cx="17907139" cy="3350877"/>
          </a:xfrm>
          <a:custGeom>
            <a:avLst/>
            <a:gdLst/>
            <a:ahLst/>
            <a:cxnLst/>
            <a:rect r="r" b="b" t="t" l="l"/>
            <a:pathLst>
              <a:path h="3350877" w="17907139">
                <a:moveTo>
                  <a:pt x="0" y="0"/>
                </a:moveTo>
                <a:lnTo>
                  <a:pt x="17907140" y="0"/>
                </a:lnTo>
                <a:lnTo>
                  <a:pt x="17907140" y="3350877"/>
                </a:lnTo>
                <a:lnTo>
                  <a:pt x="0" y="3350877"/>
                </a:lnTo>
                <a:lnTo>
                  <a:pt x="0" y="0"/>
                </a:lnTo>
                <a:close/>
              </a:path>
            </a:pathLst>
          </a:custGeom>
          <a:blipFill>
            <a:blip r:embed="rId6"/>
            <a:stretch>
              <a:fillRect l="0" t="-141272" r="0" b="-544"/>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646702" y="5804247"/>
            <a:ext cx="4138866" cy="3879241"/>
          </a:xfrm>
          <a:custGeom>
            <a:avLst/>
            <a:gdLst/>
            <a:ahLst/>
            <a:cxnLst/>
            <a:rect r="r" b="b" t="t" l="l"/>
            <a:pathLst>
              <a:path h="3879241" w="4138866">
                <a:moveTo>
                  <a:pt x="0" y="0"/>
                </a:moveTo>
                <a:lnTo>
                  <a:pt x="4138867" y="0"/>
                </a:lnTo>
                <a:lnTo>
                  <a:pt x="4138867" y="3879241"/>
                </a:lnTo>
                <a:lnTo>
                  <a:pt x="0" y="3879241"/>
                </a:lnTo>
                <a:lnTo>
                  <a:pt x="0" y="0"/>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3" id="3"/>
          <p:cNvSpPr/>
          <p:nvPr/>
        </p:nvSpPr>
        <p:spPr>
          <a:xfrm flipH="true" flipV="false" rot="0">
            <a:off x="13502431" y="5804247"/>
            <a:ext cx="4138866" cy="3879241"/>
          </a:xfrm>
          <a:custGeom>
            <a:avLst/>
            <a:gdLst/>
            <a:ahLst/>
            <a:cxnLst/>
            <a:rect r="r" b="b" t="t" l="l"/>
            <a:pathLst>
              <a:path h="3879241" w="4138866">
                <a:moveTo>
                  <a:pt x="4138867" y="0"/>
                </a:moveTo>
                <a:lnTo>
                  <a:pt x="0" y="0"/>
                </a:lnTo>
                <a:lnTo>
                  <a:pt x="0" y="3879241"/>
                </a:lnTo>
                <a:lnTo>
                  <a:pt x="4138867" y="3879241"/>
                </a:lnTo>
                <a:lnTo>
                  <a:pt x="4138867" y="0"/>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4" id="4"/>
          <p:cNvSpPr/>
          <p:nvPr/>
        </p:nvSpPr>
        <p:spPr>
          <a:xfrm flipH="false" flipV="true" rot="0">
            <a:off x="646702" y="432147"/>
            <a:ext cx="4138866" cy="3879241"/>
          </a:xfrm>
          <a:custGeom>
            <a:avLst/>
            <a:gdLst/>
            <a:ahLst/>
            <a:cxnLst/>
            <a:rect r="r" b="b" t="t" l="l"/>
            <a:pathLst>
              <a:path h="3879241" w="4138866">
                <a:moveTo>
                  <a:pt x="0" y="3879241"/>
                </a:moveTo>
                <a:lnTo>
                  <a:pt x="4138867" y="3879241"/>
                </a:lnTo>
                <a:lnTo>
                  <a:pt x="4138867" y="0"/>
                </a:lnTo>
                <a:lnTo>
                  <a:pt x="0" y="0"/>
                </a:lnTo>
                <a:lnTo>
                  <a:pt x="0" y="3879241"/>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5" id="5"/>
          <p:cNvSpPr/>
          <p:nvPr/>
        </p:nvSpPr>
        <p:spPr>
          <a:xfrm flipH="true" flipV="true" rot="0">
            <a:off x="13502431" y="432147"/>
            <a:ext cx="4138866" cy="3879241"/>
          </a:xfrm>
          <a:custGeom>
            <a:avLst/>
            <a:gdLst/>
            <a:ahLst/>
            <a:cxnLst/>
            <a:rect r="r" b="b" t="t" l="l"/>
            <a:pathLst>
              <a:path h="3879241" w="4138866">
                <a:moveTo>
                  <a:pt x="4138867" y="3879241"/>
                </a:moveTo>
                <a:lnTo>
                  <a:pt x="0" y="3879241"/>
                </a:lnTo>
                <a:lnTo>
                  <a:pt x="0" y="0"/>
                </a:lnTo>
                <a:lnTo>
                  <a:pt x="4138867" y="0"/>
                </a:lnTo>
                <a:lnTo>
                  <a:pt x="4138867" y="3879241"/>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TextBox 6" id="6"/>
          <p:cNvSpPr txBox="true"/>
          <p:nvPr/>
        </p:nvSpPr>
        <p:spPr>
          <a:xfrm rot="0">
            <a:off x="3945981" y="3689439"/>
            <a:ext cx="10396037" cy="2908122"/>
          </a:xfrm>
          <a:prstGeom prst="rect">
            <a:avLst/>
          </a:prstGeom>
        </p:spPr>
        <p:txBody>
          <a:bodyPr anchor="t" rtlCol="false" tIns="0" lIns="0" bIns="0" rIns="0">
            <a:spAutoFit/>
          </a:bodyPr>
          <a:lstStyle/>
          <a:p>
            <a:pPr algn="ctr">
              <a:lnSpc>
                <a:spcPts val="11449"/>
              </a:lnSpc>
            </a:pPr>
            <a:r>
              <a:rPr lang="en-US" b="true" sz="9541">
                <a:solidFill>
                  <a:srgbClr val="000000"/>
                </a:solidFill>
                <a:latin typeface="Faustina Bold"/>
                <a:ea typeface="Faustina Bold"/>
                <a:cs typeface="Faustina Bold"/>
                <a:sym typeface="Faustina Bold"/>
              </a:rPr>
              <a:t>5. Softmax Regression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646702" y="5804247"/>
            <a:ext cx="4138866" cy="3879241"/>
          </a:xfrm>
          <a:custGeom>
            <a:avLst/>
            <a:gdLst/>
            <a:ahLst/>
            <a:cxnLst/>
            <a:rect r="r" b="b" t="t" l="l"/>
            <a:pathLst>
              <a:path h="3879241" w="4138866">
                <a:moveTo>
                  <a:pt x="0" y="0"/>
                </a:moveTo>
                <a:lnTo>
                  <a:pt x="4138867" y="0"/>
                </a:lnTo>
                <a:lnTo>
                  <a:pt x="4138867" y="3879241"/>
                </a:lnTo>
                <a:lnTo>
                  <a:pt x="0" y="3879241"/>
                </a:lnTo>
                <a:lnTo>
                  <a:pt x="0" y="0"/>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3" id="3"/>
          <p:cNvSpPr/>
          <p:nvPr/>
        </p:nvSpPr>
        <p:spPr>
          <a:xfrm flipH="true" flipV="false" rot="0">
            <a:off x="13502431" y="5804247"/>
            <a:ext cx="4138866" cy="3879241"/>
          </a:xfrm>
          <a:custGeom>
            <a:avLst/>
            <a:gdLst/>
            <a:ahLst/>
            <a:cxnLst/>
            <a:rect r="r" b="b" t="t" l="l"/>
            <a:pathLst>
              <a:path h="3879241" w="4138866">
                <a:moveTo>
                  <a:pt x="4138867" y="0"/>
                </a:moveTo>
                <a:lnTo>
                  <a:pt x="0" y="0"/>
                </a:lnTo>
                <a:lnTo>
                  <a:pt x="0" y="3879241"/>
                </a:lnTo>
                <a:lnTo>
                  <a:pt x="4138867" y="3879241"/>
                </a:lnTo>
                <a:lnTo>
                  <a:pt x="4138867" y="0"/>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4" id="4"/>
          <p:cNvSpPr/>
          <p:nvPr/>
        </p:nvSpPr>
        <p:spPr>
          <a:xfrm flipH="false" flipV="true" rot="0">
            <a:off x="646702" y="432147"/>
            <a:ext cx="4138866" cy="3879241"/>
          </a:xfrm>
          <a:custGeom>
            <a:avLst/>
            <a:gdLst/>
            <a:ahLst/>
            <a:cxnLst/>
            <a:rect r="r" b="b" t="t" l="l"/>
            <a:pathLst>
              <a:path h="3879241" w="4138866">
                <a:moveTo>
                  <a:pt x="0" y="3879241"/>
                </a:moveTo>
                <a:lnTo>
                  <a:pt x="4138867" y="3879241"/>
                </a:lnTo>
                <a:lnTo>
                  <a:pt x="4138867" y="0"/>
                </a:lnTo>
                <a:lnTo>
                  <a:pt x="0" y="0"/>
                </a:lnTo>
                <a:lnTo>
                  <a:pt x="0" y="3879241"/>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5" id="5"/>
          <p:cNvSpPr/>
          <p:nvPr/>
        </p:nvSpPr>
        <p:spPr>
          <a:xfrm flipH="true" flipV="true" rot="0">
            <a:off x="13502431" y="432147"/>
            <a:ext cx="4138866" cy="3879241"/>
          </a:xfrm>
          <a:custGeom>
            <a:avLst/>
            <a:gdLst/>
            <a:ahLst/>
            <a:cxnLst/>
            <a:rect r="r" b="b" t="t" l="l"/>
            <a:pathLst>
              <a:path h="3879241" w="4138866">
                <a:moveTo>
                  <a:pt x="4138867" y="3879241"/>
                </a:moveTo>
                <a:lnTo>
                  <a:pt x="0" y="3879241"/>
                </a:lnTo>
                <a:lnTo>
                  <a:pt x="0" y="0"/>
                </a:lnTo>
                <a:lnTo>
                  <a:pt x="4138867" y="0"/>
                </a:lnTo>
                <a:lnTo>
                  <a:pt x="4138867" y="3879241"/>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TextBox 6" id="6"/>
          <p:cNvSpPr txBox="true"/>
          <p:nvPr/>
        </p:nvSpPr>
        <p:spPr>
          <a:xfrm rot="0">
            <a:off x="3945981" y="4416470"/>
            <a:ext cx="10396037" cy="1454061"/>
          </a:xfrm>
          <a:prstGeom prst="rect">
            <a:avLst/>
          </a:prstGeom>
        </p:spPr>
        <p:txBody>
          <a:bodyPr anchor="t" rtlCol="false" tIns="0" lIns="0" bIns="0" rIns="0">
            <a:spAutoFit/>
          </a:bodyPr>
          <a:lstStyle/>
          <a:p>
            <a:pPr algn="ctr">
              <a:lnSpc>
                <a:spcPts val="11449"/>
              </a:lnSpc>
            </a:pPr>
            <a:r>
              <a:rPr lang="en-US" b="true" sz="9541">
                <a:solidFill>
                  <a:srgbClr val="000000"/>
                </a:solidFill>
                <a:latin typeface="Faustina Bold"/>
                <a:ea typeface="Faustina Bold"/>
                <a:cs typeface="Faustina Bold"/>
                <a:sym typeface="Faustina Bold"/>
              </a:rPr>
              <a:t>1. TỔNG QUAN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1911477" y="3235290"/>
            <a:ext cx="14465046" cy="7051710"/>
          </a:xfrm>
          <a:custGeom>
            <a:avLst/>
            <a:gdLst/>
            <a:ahLst/>
            <a:cxnLst/>
            <a:rect r="r" b="b" t="t" l="l"/>
            <a:pathLst>
              <a:path h="7051710" w="14465046">
                <a:moveTo>
                  <a:pt x="0" y="0"/>
                </a:moveTo>
                <a:lnTo>
                  <a:pt x="14465046" y="0"/>
                </a:lnTo>
                <a:lnTo>
                  <a:pt x="14465046" y="7051710"/>
                </a:lnTo>
                <a:lnTo>
                  <a:pt x="0" y="7051710"/>
                </a:lnTo>
                <a:lnTo>
                  <a:pt x="0" y="0"/>
                </a:lnTo>
                <a:close/>
              </a:path>
            </a:pathLst>
          </a:custGeom>
          <a:blipFill>
            <a:blip r:embed="rId3"/>
            <a:stretch>
              <a:fillRect l="0" t="0" r="0" b="0"/>
            </a:stretch>
          </a:blipFill>
        </p:spPr>
      </p:sp>
      <p:sp>
        <p:nvSpPr>
          <p:cNvPr name="TextBox 3" id="3"/>
          <p:cNvSpPr txBox="true"/>
          <p:nvPr/>
        </p:nvSpPr>
        <p:spPr>
          <a:xfrm rot="0">
            <a:off x="-225168" y="542925"/>
            <a:ext cx="13666108" cy="981075"/>
          </a:xfrm>
          <a:prstGeom prst="rect">
            <a:avLst/>
          </a:prstGeom>
        </p:spPr>
        <p:txBody>
          <a:bodyPr anchor="t" rtlCol="false" tIns="0" lIns="0" bIns="0" rIns="0">
            <a:spAutoFit/>
          </a:bodyPr>
          <a:lstStyle/>
          <a:p>
            <a:pPr algn="l" marL="1414808" indent="-707404" lvl="1">
              <a:lnSpc>
                <a:spcPts val="7863"/>
              </a:lnSpc>
              <a:spcBef>
                <a:spcPct val="0"/>
              </a:spcBef>
              <a:buAutoNum type="arabicPeriod" startAt="1"/>
            </a:pPr>
            <a:r>
              <a:rPr lang="en-US" sz="6553">
                <a:solidFill>
                  <a:srgbClr val="000000"/>
                </a:solidFill>
                <a:latin typeface="Faustina"/>
                <a:ea typeface="Faustina"/>
                <a:cs typeface="Faustina"/>
                <a:sym typeface="Faustina"/>
              </a:rPr>
              <a:t>Tổng quan về Softmax Regression</a:t>
            </a:r>
          </a:p>
        </p:txBody>
      </p:sp>
      <p:sp>
        <p:nvSpPr>
          <p:cNvPr name="TextBox 4" id="4"/>
          <p:cNvSpPr txBox="true"/>
          <p:nvPr/>
        </p:nvSpPr>
        <p:spPr>
          <a:xfrm rot="0">
            <a:off x="665825" y="1533525"/>
            <a:ext cx="5403491" cy="1988051"/>
          </a:xfrm>
          <a:prstGeom prst="rect">
            <a:avLst/>
          </a:prstGeom>
        </p:spPr>
        <p:txBody>
          <a:bodyPr anchor="t" rtlCol="false" tIns="0" lIns="0" bIns="0" rIns="0">
            <a:spAutoFit/>
          </a:bodyPr>
          <a:lstStyle/>
          <a:p>
            <a:pPr algn="l">
              <a:lnSpc>
                <a:spcPts val="3932"/>
              </a:lnSpc>
            </a:pPr>
            <a:r>
              <a:rPr lang="en-US" sz="3276">
                <a:solidFill>
                  <a:srgbClr val="000000"/>
                </a:solidFill>
                <a:latin typeface="Faustina"/>
                <a:ea typeface="Faustina"/>
                <a:cs typeface="Faustina"/>
                <a:sym typeface="Faustina"/>
              </a:rPr>
              <a:t>Lý do chọn thuật toán:</a:t>
            </a:r>
            <a:r>
              <a:rPr lang="en-US" sz="3276">
                <a:solidFill>
                  <a:srgbClr val="000000"/>
                </a:solidFill>
                <a:latin typeface="Faustina"/>
                <a:ea typeface="Faustina"/>
                <a:cs typeface="Faustina"/>
                <a:sym typeface="Faustina"/>
              </a:rPr>
              <a:t> </a:t>
            </a:r>
          </a:p>
          <a:p>
            <a:pPr algn="l" marL="707475" indent="-353737" lvl="1">
              <a:lnSpc>
                <a:spcPts val="3932"/>
              </a:lnSpc>
              <a:buFont typeface="Arial"/>
              <a:buChar char="•"/>
            </a:pPr>
            <a:r>
              <a:rPr lang="en-US" sz="3276">
                <a:solidFill>
                  <a:srgbClr val="000000"/>
                </a:solidFill>
                <a:latin typeface="Faustina"/>
                <a:ea typeface="Faustina"/>
                <a:cs typeface="Faustina"/>
                <a:sym typeface="Faustina"/>
              </a:rPr>
              <a:t>Phù hợp với bài toán đa lớp</a:t>
            </a:r>
          </a:p>
          <a:p>
            <a:pPr algn="l" marL="707475" indent="-353737" lvl="1">
              <a:lnSpc>
                <a:spcPts val="3932"/>
              </a:lnSpc>
              <a:buFont typeface="Arial"/>
              <a:buChar char="•"/>
            </a:pPr>
            <a:r>
              <a:rPr lang="en-US" sz="3276">
                <a:solidFill>
                  <a:srgbClr val="000000"/>
                </a:solidFill>
                <a:latin typeface="Faustina"/>
                <a:ea typeface="Faustina"/>
                <a:cs typeface="Faustina"/>
                <a:sym typeface="Faustina"/>
              </a:rPr>
              <a:t>Khả năng dự đoán xác suất</a:t>
            </a:r>
          </a:p>
          <a:p>
            <a:pPr algn="l" marL="707475" indent="-353737" lvl="1">
              <a:lnSpc>
                <a:spcPts val="3932"/>
              </a:lnSpc>
              <a:buFont typeface="Arial"/>
              <a:buChar char="•"/>
            </a:pPr>
            <a:r>
              <a:rPr lang="en-US" sz="3276">
                <a:solidFill>
                  <a:srgbClr val="000000"/>
                </a:solidFill>
                <a:latin typeface="Faustina"/>
                <a:ea typeface="Faustina"/>
                <a:cs typeface="Faustina"/>
                <a:sym typeface="Faustina"/>
              </a:rPr>
              <a:t>Tổng quát tốt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3898376" y="2742414"/>
            <a:ext cx="6380930" cy="4916454"/>
          </a:xfrm>
          <a:custGeom>
            <a:avLst/>
            <a:gdLst/>
            <a:ahLst/>
            <a:cxnLst/>
            <a:rect r="r" b="b" t="t" l="l"/>
            <a:pathLst>
              <a:path h="4916454" w="6380930">
                <a:moveTo>
                  <a:pt x="0" y="0"/>
                </a:moveTo>
                <a:lnTo>
                  <a:pt x="6380930" y="0"/>
                </a:lnTo>
                <a:lnTo>
                  <a:pt x="6380930" y="4916454"/>
                </a:lnTo>
                <a:lnTo>
                  <a:pt x="0" y="4916454"/>
                </a:lnTo>
                <a:lnTo>
                  <a:pt x="0" y="0"/>
                </a:lnTo>
                <a:close/>
              </a:path>
            </a:pathLst>
          </a:custGeom>
          <a:blipFill>
            <a:blip r:embed="rId3"/>
            <a:stretch>
              <a:fillRect l="0" t="0" r="0" b="0"/>
            </a:stretch>
          </a:blipFill>
        </p:spPr>
      </p:sp>
      <p:sp>
        <p:nvSpPr>
          <p:cNvPr name="TextBox 3" id="3"/>
          <p:cNvSpPr txBox="true"/>
          <p:nvPr/>
        </p:nvSpPr>
        <p:spPr>
          <a:xfrm rot="0">
            <a:off x="-225168" y="542925"/>
            <a:ext cx="13666108" cy="981075"/>
          </a:xfrm>
          <a:prstGeom prst="rect">
            <a:avLst/>
          </a:prstGeom>
        </p:spPr>
        <p:txBody>
          <a:bodyPr anchor="t" rtlCol="false" tIns="0" lIns="0" bIns="0" rIns="0">
            <a:spAutoFit/>
          </a:bodyPr>
          <a:lstStyle/>
          <a:p>
            <a:pPr algn="l" marL="1414808" indent="-707404" lvl="1">
              <a:lnSpc>
                <a:spcPts val="7863"/>
              </a:lnSpc>
              <a:spcBef>
                <a:spcPct val="0"/>
              </a:spcBef>
              <a:buAutoNum type="arabicPeriod" startAt="1"/>
            </a:pPr>
            <a:r>
              <a:rPr lang="en-US" sz="6553">
                <a:solidFill>
                  <a:srgbClr val="000000"/>
                </a:solidFill>
                <a:latin typeface="Faustina"/>
                <a:ea typeface="Faustina"/>
                <a:cs typeface="Faustina"/>
                <a:sym typeface="Faustina"/>
              </a:rPr>
              <a:t>Tổng quan về Softmax Regression</a:t>
            </a:r>
          </a:p>
        </p:txBody>
      </p:sp>
      <p:sp>
        <p:nvSpPr>
          <p:cNvPr name="TextBox 4" id="4"/>
          <p:cNvSpPr txBox="true"/>
          <p:nvPr/>
        </p:nvSpPr>
        <p:spPr>
          <a:xfrm rot="0">
            <a:off x="414541" y="1818489"/>
            <a:ext cx="3739654" cy="923925"/>
          </a:xfrm>
          <a:prstGeom prst="rect">
            <a:avLst/>
          </a:prstGeom>
        </p:spPr>
        <p:txBody>
          <a:bodyPr anchor="t" rtlCol="false" tIns="0" lIns="0" bIns="0" rIns="0">
            <a:spAutoFit/>
          </a:bodyPr>
          <a:lstStyle/>
          <a:p>
            <a:pPr algn="ctr">
              <a:lnSpc>
                <a:spcPts val="7347"/>
              </a:lnSpc>
              <a:spcBef>
                <a:spcPct val="0"/>
              </a:spcBef>
            </a:pPr>
            <a:r>
              <a:rPr lang="en-US" b="true" sz="6123">
                <a:solidFill>
                  <a:srgbClr val="000000"/>
                </a:solidFill>
                <a:latin typeface="Faustina Bold"/>
                <a:ea typeface="Faustina Bold"/>
                <a:cs typeface="Faustina Bold"/>
                <a:sym typeface="Faustina Bold"/>
              </a:rPr>
              <a:t>Công Thức:</a:t>
            </a:r>
          </a:p>
        </p:txBody>
      </p:sp>
      <p:sp>
        <p:nvSpPr>
          <p:cNvPr name="TextBox 5" id="5"/>
          <p:cNvSpPr txBox="true"/>
          <p:nvPr/>
        </p:nvSpPr>
        <p:spPr>
          <a:xfrm rot="0">
            <a:off x="9381" y="4681538"/>
            <a:ext cx="4549973" cy="923925"/>
          </a:xfrm>
          <a:prstGeom prst="rect">
            <a:avLst/>
          </a:prstGeom>
        </p:spPr>
        <p:txBody>
          <a:bodyPr anchor="t" rtlCol="false" tIns="0" lIns="0" bIns="0" rIns="0">
            <a:spAutoFit/>
          </a:bodyPr>
          <a:lstStyle/>
          <a:p>
            <a:pPr algn="ctr">
              <a:lnSpc>
                <a:spcPts val="7347"/>
              </a:lnSpc>
              <a:spcBef>
                <a:spcPct val="0"/>
              </a:spcBef>
            </a:pPr>
            <a:r>
              <a:rPr lang="en-US" sz="6123">
                <a:solidFill>
                  <a:srgbClr val="000000"/>
                </a:solidFill>
                <a:latin typeface="Faustina"/>
                <a:ea typeface="Faustina"/>
                <a:cs typeface="Faustina"/>
                <a:sym typeface="Faustina"/>
              </a:rPr>
              <a:t>Softmax(zi) =  </a:t>
            </a:r>
          </a:p>
        </p:txBody>
      </p:sp>
      <p:grpSp>
        <p:nvGrpSpPr>
          <p:cNvPr name="Group 6" id="6"/>
          <p:cNvGrpSpPr/>
          <p:nvPr/>
        </p:nvGrpSpPr>
        <p:grpSpPr>
          <a:xfrm rot="0">
            <a:off x="10046268" y="3132838"/>
            <a:ext cx="8008694" cy="5400675"/>
            <a:chOff x="0" y="0"/>
            <a:chExt cx="10678258" cy="7200900"/>
          </a:xfrm>
        </p:grpSpPr>
        <p:sp>
          <p:nvSpPr>
            <p:cNvPr name="Freeform 7" id="7"/>
            <p:cNvSpPr/>
            <p:nvPr/>
          </p:nvSpPr>
          <p:spPr>
            <a:xfrm flipH="false" flipV="false" rot="0">
              <a:off x="2347360" y="2035246"/>
              <a:ext cx="4576982" cy="1746132"/>
            </a:xfrm>
            <a:custGeom>
              <a:avLst/>
              <a:gdLst/>
              <a:ahLst/>
              <a:cxnLst/>
              <a:rect r="r" b="b" t="t" l="l"/>
              <a:pathLst>
                <a:path h="1746132" w="4576982">
                  <a:moveTo>
                    <a:pt x="0" y="0"/>
                  </a:moveTo>
                  <a:lnTo>
                    <a:pt x="4576982" y="0"/>
                  </a:lnTo>
                  <a:lnTo>
                    <a:pt x="4576982" y="1746132"/>
                  </a:lnTo>
                  <a:lnTo>
                    <a:pt x="0" y="1746132"/>
                  </a:lnTo>
                  <a:lnTo>
                    <a:pt x="0" y="0"/>
                  </a:lnTo>
                  <a:close/>
                </a:path>
              </a:pathLst>
            </a:custGeom>
            <a:blipFill>
              <a:blip r:embed="rId4"/>
              <a:stretch>
                <a:fillRect l="0" t="0" r="0" b="0"/>
              </a:stretch>
            </a:blipFill>
          </p:spPr>
        </p:sp>
        <p:sp>
          <p:nvSpPr>
            <p:cNvPr name="TextBox 8" id="8"/>
            <p:cNvSpPr txBox="true"/>
            <p:nvPr/>
          </p:nvSpPr>
          <p:spPr>
            <a:xfrm rot="0">
              <a:off x="0" y="0"/>
              <a:ext cx="10678258" cy="720090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Faustina"/>
                  <a:ea typeface="Faustina"/>
                  <a:cs typeface="Faustina"/>
                  <a:sym typeface="Faustina"/>
                </a:rPr>
                <a:t>Với: </a:t>
              </a:r>
            </a:p>
            <a:p>
              <a:pPr algn="l" marL="863599" indent="-431800" lvl="1">
                <a:lnSpc>
                  <a:spcPts val="4799"/>
                </a:lnSpc>
                <a:buFont typeface="Arial"/>
                <a:buChar char="•"/>
              </a:pPr>
              <a:r>
                <a:rPr lang="en-US" sz="3999">
                  <a:solidFill>
                    <a:srgbClr val="000000"/>
                  </a:solidFill>
                  <a:latin typeface="Faustina"/>
                  <a:ea typeface="Faustina"/>
                  <a:cs typeface="Faustina"/>
                  <a:sym typeface="Faustina"/>
                </a:rPr>
                <a:t>Zi ​ là xác suất dự đoán cho phần tử thứ i</a:t>
              </a:r>
            </a:p>
            <a:p>
              <a:pPr algn="l">
                <a:lnSpc>
                  <a:spcPts val="4799"/>
                </a:lnSpc>
              </a:pPr>
            </a:p>
            <a:p>
              <a:pPr algn="l">
                <a:lnSpc>
                  <a:spcPts val="4799"/>
                </a:lnSpc>
              </a:pPr>
            </a:p>
            <a:p>
              <a:pPr algn="l" marL="863599" indent="-431800" lvl="1">
                <a:lnSpc>
                  <a:spcPts val="4799"/>
                </a:lnSpc>
                <a:buFont typeface="Arial"/>
                <a:buChar char="•"/>
              </a:pPr>
              <a:r>
                <a:rPr lang="en-US" sz="3999">
                  <a:solidFill>
                    <a:srgbClr val="000000"/>
                  </a:solidFill>
                  <a:latin typeface="Faustina"/>
                  <a:ea typeface="Faustina"/>
                  <a:cs typeface="Faustina"/>
                  <a:sym typeface="Faustina"/>
                </a:rPr>
                <a:t>C là số phân lớp</a:t>
              </a:r>
            </a:p>
            <a:p>
              <a:pPr algn="l" marL="863599" indent="-431800" lvl="1">
                <a:lnSpc>
                  <a:spcPts val="4799"/>
                </a:lnSpc>
                <a:buFont typeface="Arial"/>
                <a:buChar char="•"/>
              </a:pPr>
              <a:r>
                <a:rPr lang="en-US" sz="3999">
                  <a:solidFill>
                    <a:srgbClr val="000000"/>
                  </a:solidFill>
                  <a:latin typeface="Faustina"/>
                  <a:ea typeface="Faustina"/>
                  <a:cs typeface="Faustina"/>
                  <a:sym typeface="Faustina"/>
                </a:rPr>
                <a:t>E là số Eular</a:t>
              </a:r>
            </a:p>
            <a:p>
              <a:pPr algn="l">
                <a:lnSpc>
                  <a:spcPts val="4799"/>
                </a:lnSpc>
              </a:pPr>
            </a:p>
            <a:p>
              <a:pPr algn="l">
                <a:lnSpc>
                  <a:spcPts val="4799"/>
                </a:lnSpc>
                <a:spcBef>
                  <a:spcPct val="0"/>
                </a:spcBef>
              </a:pPr>
            </a:p>
          </p:txBody>
        </p:sp>
      </p:grpSp>
    </p:spTree>
  </p:cSld>
  <p:clrMapOvr>
    <a:masterClrMapping/>
  </p:clrMapOvr>
</p:sld>
</file>

<file path=ppt/slides/slide22.xml><?xml version="1.0" encoding="utf-8"?>
<p:sld xmlns:p="http://schemas.openxmlformats.org/presentationml/2006/main" xmlns:a="http://schemas.openxmlformats.org/drawingml/2006/main">
  <p:cSld>
    <p:bg>
      <p:bgPr>
        <a:solidFill>
          <a:srgbClr val="F6F6E9"/>
        </a:solidFill>
      </p:bgPr>
    </p:bg>
    <p:spTree>
      <p:nvGrpSpPr>
        <p:cNvPr id="1" name=""/>
        <p:cNvGrpSpPr/>
        <p:nvPr/>
      </p:nvGrpSpPr>
      <p:grpSpPr>
        <a:xfrm>
          <a:off x="0" y="0"/>
          <a:ext cx="0" cy="0"/>
          <a:chOff x="0" y="0"/>
          <a:chExt cx="0" cy="0"/>
        </a:xfrm>
      </p:grpSpPr>
      <p:sp>
        <p:nvSpPr>
          <p:cNvPr name="TextBox 2" id="2"/>
          <p:cNvSpPr txBox="true"/>
          <p:nvPr/>
        </p:nvSpPr>
        <p:spPr>
          <a:xfrm rot="0">
            <a:off x="255788" y="308777"/>
            <a:ext cx="17461311" cy="981075"/>
          </a:xfrm>
          <a:prstGeom prst="rect">
            <a:avLst/>
          </a:prstGeom>
        </p:spPr>
        <p:txBody>
          <a:bodyPr anchor="t" rtlCol="false" tIns="0" lIns="0" bIns="0" rIns="0">
            <a:spAutoFit/>
          </a:bodyPr>
          <a:lstStyle/>
          <a:p>
            <a:pPr algn="l">
              <a:lnSpc>
                <a:spcPts val="7863"/>
              </a:lnSpc>
              <a:spcBef>
                <a:spcPct val="0"/>
              </a:spcBef>
            </a:pPr>
            <a:r>
              <a:rPr lang="en-US" sz="6553">
                <a:solidFill>
                  <a:srgbClr val="000000"/>
                </a:solidFill>
                <a:latin typeface="Faustina"/>
                <a:ea typeface="Faustina"/>
                <a:cs typeface="Faustina"/>
                <a:sym typeface="Faustina"/>
              </a:rPr>
              <a:t>2. Hoạt động của thuật toán Softmax Regression</a:t>
            </a:r>
          </a:p>
        </p:txBody>
      </p:sp>
      <p:sp>
        <p:nvSpPr>
          <p:cNvPr name="TextBox 3" id="3"/>
          <p:cNvSpPr txBox="true"/>
          <p:nvPr/>
        </p:nvSpPr>
        <p:spPr>
          <a:xfrm rot="0">
            <a:off x="0" y="1675799"/>
            <a:ext cx="17259300" cy="2752725"/>
          </a:xfrm>
          <a:prstGeom prst="rect">
            <a:avLst/>
          </a:prstGeom>
        </p:spPr>
        <p:txBody>
          <a:bodyPr anchor="t" rtlCol="false" tIns="0" lIns="0" bIns="0" rIns="0">
            <a:spAutoFit/>
          </a:bodyPr>
          <a:lstStyle/>
          <a:p>
            <a:pPr algn="just" marL="971550" indent="-485775" lvl="1">
              <a:lnSpc>
                <a:spcPts val="5400"/>
              </a:lnSpc>
              <a:buFont typeface="Arial"/>
              <a:buChar char="•"/>
            </a:pPr>
            <a:r>
              <a:rPr lang="en-US" sz="4500">
                <a:solidFill>
                  <a:srgbClr val="000000"/>
                </a:solidFill>
                <a:latin typeface="Faustina"/>
                <a:ea typeface="Faustina"/>
                <a:cs typeface="Faustina"/>
                <a:sym typeface="Faustina"/>
              </a:rPr>
              <a:t>Bước 1: </a:t>
            </a:r>
            <a:r>
              <a:rPr lang="en-US" sz="4500">
                <a:solidFill>
                  <a:srgbClr val="000000"/>
                </a:solidFill>
                <a:latin typeface="Faustina"/>
                <a:ea typeface="Faustina"/>
                <a:cs typeface="Faustina"/>
                <a:sym typeface="Faustina"/>
              </a:rPr>
              <a:t>Chuẩn bị dữ liệu đầu vào</a:t>
            </a:r>
          </a:p>
          <a:p>
            <a:pPr algn="just" marL="971550" indent="-485775" lvl="1">
              <a:lnSpc>
                <a:spcPts val="5400"/>
              </a:lnSpc>
              <a:buFont typeface="Arial"/>
              <a:buChar char="•"/>
            </a:pPr>
            <a:r>
              <a:rPr lang="en-US" sz="4500">
                <a:solidFill>
                  <a:srgbClr val="000000"/>
                </a:solidFill>
                <a:latin typeface="Faustina"/>
                <a:ea typeface="Faustina"/>
                <a:cs typeface="Faustina"/>
                <a:sym typeface="Faustina"/>
              </a:rPr>
              <a:t>Bước 2: Tìm ma trận trọng số</a:t>
            </a:r>
          </a:p>
          <a:p>
            <a:pPr algn="just" marL="971550" indent="-485775" lvl="1">
              <a:lnSpc>
                <a:spcPts val="5400"/>
              </a:lnSpc>
              <a:buFont typeface="Arial"/>
              <a:buChar char="•"/>
            </a:pPr>
            <a:r>
              <a:rPr lang="en-US" sz="4500">
                <a:solidFill>
                  <a:srgbClr val="000000"/>
                </a:solidFill>
                <a:latin typeface="Faustina"/>
                <a:ea typeface="Faustina"/>
                <a:cs typeface="Faustina"/>
                <a:sym typeface="Faustina"/>
              </a:rPr>
              <a:t>Bước 3: Dự đoán dựa trên ma trận trọng số bằng sofmax</a:t>
            </a:r>
          </a:p>
          <a:p>
            <a:pPr algn="just">
              <a:lnSpc>
                <a:spcPts val="540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0" y="2718602"/>
            <a:ext cx="8666084" cy="2706840"/>
          </a:xfrm>
          <a:custGeom>
            <a:avLst/>
            <a:gdLst/>
            <a:ahLst/>
            <a:cxnLst/>
            <a:rect r="r" b="b" t="t" l="l"/>
            <a:pathLst>
              <a:path h="2706840" w="8666084">
                <a:moveTo>
                  <a:pt x="0" y="0"/>
                </a:moveTo>
                <a:lnTo>
                  <a:pt x="8666084" y="0"/>
                </a:lnTo>
                <a:lnTo>
                  <a:pt x="8666084" y="2706840"/>
                </a:lnTo>
                <a:lnTo>
                  <a:pt x="0" y="2706840"/>
                </a:lnTo>
                <a:lnTo>
                  <a:pt x="0" y="0"/>
                </a:lnTo>
                <a:close/>
              </a:path>
            </a:pathLst>
          </a:custGeom>
          <a:blipFill>
            <a:blip r:embed="rId3"/>
            <a:stretch>
              <a:fillRect l="0" t="0" r="0" b="0"/>
            </a:stretch>
          </a:blipFill>
        </p:spPr>
      </p:sp>
      <p:sp>
        <p:nvSpPr>
          <p:cNvPr name="Freeform 3" id="3"/>
          <p:cNvSpPr/>
          <p:nvPr/>
        </p:nvSpPr>
        <p:spPr>
          <a:xfrm flipH="false" flipV="false" rot="0">
            <a:off x="7401721" y="3498319"/>
            <a:ext cx="11406733" cy="6788681"/>
          </a:xfrm>
          <a:custGeom>
            <a:avLst/>
            <a:gdLst/>
            <a:ahLst/>
            <a:cxnLst/>
            <a:rect r="r" b="b" t="t" l="l"/>
            <a:pathLst>
              <a:path h="6788681" w="11406733">
                <a:moveTo>
                  <a:pt x="0" y="0"/>
                </a:moveTo>
                <a:lnTo>
                  <a:pt x="11406732" y="0"/>
                </a:lnTo>
                <a:lnTo>
                  <a:pt x="11406732" y="6788681"/>
                </a:lnTo>
                <a:lnTo>
                  <a:pt x="0" y="6788681"/>
                </a:lnTo>
                <a:lnTo>
                  <a:pt x="0" y="0"/>
                </a:lnTo>
                <a:close/>
              </a:path>
            </a:pathLst>
          </a:custGeom>
          <a:blipFill>
            <a:blip r:embed="rId4"/>
            <a:stretch>
              <a:fillRect l="0" t="0" r="0" b="0"/>
            </a:stretch>
          </a:blipFill>
        </p:spPr>
      </p:sp>
      <p:sp>
        <p:nvSpPr>
          <p:cNvPr name="TextBox 4" id="4"/>
          <p:cNvSpPr txBox="true"/>
          <p:nvPr/>
        </p:nvSpPr>
        <p:spPr>
          <a:xfrm rot="0">
            <a:off x="255788" y="308777"/>
            <a:ext cx="17461311" cy="981075"/>
          </a:xfrm>
          <a:prstGeom prst="rect">
            <a:avLst/>
          </a:prstGeom>
        </p:spPr>
        <p:txBody>
          <a:bodyPr anchor="t" rtlCol="false" tIns="0" lIns="0" bIns="0" rIns="0">
            <a:spAutoFit/>
          </a:bodyPr>
          <a:lstStyle/>
          <a:p>
            <a:pPr algn="l">
              <a:lnSpc>
                <a:spcPts val="7863"/>
              </a:lnSpc>
              <a:spcBef>
                <a:spcPct val="0"/>
              </a:spcBef>
            </a:pPr>
            <a:r>
              <a:rPr lang="en-US" sz="6553">
                <a:solidFill>
                  <a:srgbClr val="000000"/>
                </a:solidFill>
                <a:latin typeface="Faustina"/>
                <a:ea typeface="Faustina"/>
                <a:cs typeface="Faustina"/>
                <a:sym typeface="Faustina"/>
              </a:rPr>
              <a:t>2. Hoạt động của thuật toán Softmax Regression</a:t>
            </a:r>
          </a:p>
        </p:txBody>
      </p:sp>
      <p:sp>
        <p:nvSpPr>
          <p:cNvPr name="TextBox 5" id="5"/>
          <p:cNvSpPr txBox="true"/>
          <p:nvPr/>
        </p:nvSpPr>
        <p:spPr>
          <a:xfrm rot="0">
            <a:off x="5069979" y="1289852"/>
            <a:ext cx="8148042" cy="828675"/>
          </a:xfrm>
          <a:prstGeom prst="rect">
            <a:avLst/>
          </a:prstGeom>
        </p:spPr>
        <p:txBody>
          <a:bodyPr anchor="t" rtlCol="false" tIns="0" lIns="0" bIns="0" rIns="0">
            <a:spAutoFit/>
          </a:bodyPr>
          <a:lstStyle/>
          <a:p>
            <a:pPr algn="ctr">
              <a:lnSpc>
                <a:spcPts val="6599"/>
              </a:lnSpc>
              <a:spcBef>
                <a:spcPct val="0"/>
              </a:spcBef>
            </a:pPr>
            <a:r>
              <a:rPr lang="en-US" b="true" sz="5499">
                <a:solidFill>
                  <a:srgbClr val="000000"/>
                </a:solidFill>
                <a:latin typeface="Faustina Bold"/>
                <a:ea typeface="Faustina Bold"/>
                <a:cs typeface="Faustina Bold"/>
                <a:sym typeface="Faustina Bold"/>
              </a:rPr>
              <a:t>GRADIENT CỦA SOFTMAX</a:t>
            </a:r>
          </a:p>
        </p:txBody>
      </p:sp>
      <p:sp>
        <p:nvSpPr>
          <p:cNvPr name="TextBox 6" id="6"/>
          <p:cNvSpPr txBox="true"/>
          <p:nvPr/>
        </p:nvSpPr>
        <p:spPr>
          <a:xfrm rot="0">
            <a:off x="255788" y="2118527"/>
            <a:ext cx="14291866" cy="6000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Faustina"/>
                <a:ea typeface="Faustina"/>
                <a:cs typeface="Faustina"/>
                <a:sym typeface="Faustina"/>
              </a:rPr>
              <a:t>Gradient descent dựa trên đạo hàm của hàm lỗi Cross-Entropy Loss: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grpSp>
        <p:nvGrpSpPr>
          <p:cNvPr name="Group 2" id="2"/>
          <p:cNvGrpSpPr/>
          <p:nvPr/>
        </p:nvGrpSpPr>
        <p:grpSpPr>
          <a:xfrm rot="0">
            <a:off x="340436" y="9171194"/>
            <a:ext cx="17833473" cy="834543"/>
            <a:chOff x="0" y="0"/>
            <a:chExt cx="23777963" cy="1112723"/>
          </a:xfrm>
        </p:grpSpPr>
        <p:sp>
          <p:nvSpPr>
            <p:cNvPr name="Freeform 3" id="3"/>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145349" y="4428525"/>
            <a:ext cx="10223648" cy="1429949"/>
          </a:xfrm>
          <a:prstGeom prst="rect">
            <a:avLst/>
          </a:prstGeom>
        </p:spPr>
        <p:txBody>
          <a:bodyPr anchor="t" rtlCol="false" tIns="0" lIns="0" bIns="0" rIns="0">
            <a:spAutoFit/>
          </a:bodyPr>
          <a:lstStyle/>
          <a:p>
            <a:pPr algn="ctr">
              <a:lnSpc>
                <a:spcPts val="11259"/>
              </a:lnSpc>
            </a:pPr>
            <a:r>
              <a:rPr lang="en-US" b="true" sz="9382">
                <a:solidFill>
                  <a:srgbClr val="FDFDFD"/>
                </a:solidFill>
                <a:latin typeface="Faustina Bold"/>
                <a:ea typeface="Faustina Bold"/>
                <a:cs typeface="Faustina Bold"/>
                <a:sym typeface="Faustina Bold"/>
              </a:rPr>
              <a:t>6. KẾT LUẬN</a:t>
            </a:r>
          </a:p>
        </p:txBody>
      </p:sp>
      <p:sp>
        <p:nvSpPr>
          <p:cNvPr name="Freeform 9" id="9"/>
          <p:cNvSpPr/>
          <p:nvPr/>
        </p:nvSpPr>
        <p:spPr>
          <a:xfrm flipH="false" flipV="true" rot="0">
            <a:off x="340436" y="401801"/>
            <a:ext cx="2151849" cy="2016867"/>
          </a:xfrm>
          <a:custGeom>
            <a:avLst/>
            <a:gdLst/>
            <a:ahLst/>
            <a:cxnLst/>
            <a:rect r="r" b="b" t="t" l="l"/>
            <a:pathLst>
              <a:path h="2016867" w="2151849">
                <a:moveTo>
                  <a:pt x="0" y="2016866"/>
                </a:moveTo>
                <a:lnTo>
                  <a:pt x="2151849" y="2016866"/>
                </a:lnTo>
                <a:lnTo>
                  <a:pt x="2151849" y="0"/>
                </a:lnTo>
                <a:lnTo>
                  <a:pt x="0" y="0"/>
                </a:lnTo>
                <a:lnTo>
                  <a:pt x="0" y="2016866"/>
                </a:lnTo>
                <a:close/>
              </a:path>
            </a:pathLst>
          </a:custGeom>
          <a:blipFill>
            <a:blip r:embed="rId6">
              <a:extLst>
                <a:ext uri="{96DAC541-7B7A-43D3-8B79-37D633B846F1}">
                  <asvg:svgBlip xmlns:asvg="http://schemas.microsoft.com/office/drawing/2016/SVG/main" r:embed="rId7"/>
                </a:ext>
              </a:extLst>
            </a:blip>
            <a:stretch>
              <a:fillRect l="0" t="-104444" r="-147978"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295C4E"/>
        </a:solidFill>
      </p:bgPr>
    </p:bg>
    <p:spTree>
      <p:nvGrpSpPr>
        <p:cNvPr id="1" name=""/>
        <p:cNvGrpSpPr/>
        <p:nvPr/>
      </p:nvGrpSpPr>
      <p:grpSpPr>
        <a:xfrm>
          <a:off x="0" y="0"/>
          <a:ext cx="0" cy="0"/>
          <a:chOff x="0" y="0"/>
          <a:chExt cx="0" cy="0"/>
        </a:xfrm>
      </p:grpSpPr>
      <p:sp>
        <p:nvSpPr>
          <p:cNvPr name="TextBox 2" id="2"/>
          <p:cNvSpPr txBox="true"/>
          <p:nvPr/>
        </p:nvSpPr>
        <p:spPr>
          <a:xfrm rot="0">
            <a:off x="595914" y="562121"/>
            <a:ext cx="15296466" cy="933158"/>
          </a:xfrm>
          <a:prstGeom prst="rect">
            <a:avLst/>
          </a:prstGeom>
        </p:spPr>
        <p:txBody>
          <a:bodyPr anchor="t" rtlCol="false" tIns="0" lIns="0" bIns="0" rIns="0">
            <a:spAutoFit/>
          </a:bodyPr>
          <a:lstStyle/>
          <a:p>
            <a:pPr algn="l">
              <a:lnSpc>
                <a:spcPts val="7347"/>
              </a:lnSpc>
              <a:spcBef>
                <a:spcPct val="0"/>
              </a:spcBef>
            </a:pPr>
            <a:r>
              <a:rPr lang="en-US" sz="6123">
                <a:solidFill>
                  <a:srgbClr val="F6F6E9"/>
                </a:solidFill>
                <a:latin typeface="Faustina"/>
                <a:ea typeface="Faustina"/>
                <a:cs typeface="Faustina"/>
                <a:sym typeface="Faustina"/>
              </a:rPr>
              <a:t>ĐÁNH GIÁ THUẬT TOÁN</a:t>
            </a:r>
          </a:p>
        </p:txBody>
      </p:sp>
      <p:grpSp>
        <p:nvGrpSpPr>
          <p:cNvPr name="Group 3" id="3"/>
          <p:cNvGrpSpPr/>
          <p:nvPr/>
        </p:nvGrpSpPr>
        <p:grpSpPr>
          <a:xfrm rot="0">
            <a:off x="340436" y="9171194"/>
            <a:ext cx="17833473" cy="834543"/>
            <a:chOff x="0" y="0"/>
            <a:chExt cx="23777963" cy="1112723"/>
          </a:xfrm>
        </p:grpSpPr>
        <p:sp>
          <p:nvSpPr>
            <p:cNvPr name="Freeform 4" id="4"/>
            <p:cNvSpPr/>
            <p:nvPr/>
          </p:nvSpPr>
          <p:spPr>
            <a:xfrm flipH="false" flipV="false" rot="0">
              <a:off x="0" y="0"/>
              <a:ext cx="6374978" cy="1112723"/>
            </a:xfrm>
            <a:custGeom>
              <a:avLst/>
              <a:gdLst/>
              <a:ahLst/>
              <a:cxnLst/>
              <a:rect r="r" b="b" t="t" l="l"/>
              <a:pathLst>
                <a:path h="1112723" w="6374978">
                  <a:moveTo>
                    <a:pt x="0" y="0"/>
                  </a:moveTo>
                  <a:lnTo>
                    <a:pt x="6374978" y="0"/>
                  </a:lnTo>
                  <a:lnTo>
                    <a:pt x="6374978"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584517" y="0"/>
              <a:ext cx="6374978" cy="1112723"/>
            </a:xfrm>
            <a:custGeom>
              <a:avLst/>
              <a:gdLst/>
              <a:ahLst/>
              <a:cxnLst/>
              <a:rect r="r" b="b" t="t" l="l"/>
              <a:pathLst>
                <a:path h="1112723" w="6374978">
                  <a:moveTo>
                    <a:pt x="0" y="0"/>
                  </a:moveTo>
                  <a:lnTo>
                    <a:pt x="6374979" y="0"/>
                  </a:lnTo>
                  <a:lnTo>
                    <a:pt x="6374979" y="1112723"/>
                  </a:lnTo>
                  <a:lnTo>
                    <a:pt x="0" y="1112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5799418" y="0"/>
              <a:ext cx="6374978" cy="1112723"/>
            </a:xfrm>
            <a:custGeom>
              <a:avLst/>
              <a:gdLst/>
              <a:ahLst/>
              <a:cxnLst/>
              <a:rect r="r" b="b" t="t" l="l"/>
              <a:pathLst>
                <a:path h="1112723" w="6374978">
                  <a:moveTo>
                    <a:pt x="6374979" y="0"/>
                  </a:moveTo>
                  <a:lnTo>
                    <a:pt x="0" y="0"/>
                  </a:lnTo>
                  <a:lnTo>
                    <a:pt x="0" y="1112723"/>
                  </a:lnTo>
                  <a:lnTo>
                    <a:pt x="6374979" y="1112723"/>
                  </a:lnTo>
                  <a:lnTo>
                    <a:pt x="63749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7402985" y="0"/>
              <a:ext cx="6374978" cy="1112723"/>
            </a:xfrm>
            <a:custGeom>
              <a:avLst/>
              <a:gdLst/>
              <a:ahLst/>
              <a:cxnLst/>
              <a:rect r="r" b="b" t="t" l="l"/>
              <a:pathLst>
                <a:path h="1112723" w="6374978">
                  <a:moveTo>
                    <a:pt x="6374978" y="0"/>
                  </a:moveTo>
                  <a:lnTo>
                    <a:pt x="0" y="0"/>
                  </a:lnTo>
                  <a:lnTo>
                    <a:pt x="0" y="1112723"/>
                  </a:lnTo>
                  <a:lnTo>
                    <a:pt x="6374978" y="1112723"/>
                  </a:lnTo>
                  <a:lnTo>
                    <a:pt x="63749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10800000">
            <a:off x="15009217" y="401801"/>
            <a:ext cx="2834283" cy="2772445"/>
          </a:xfrm>
          <a:custGeom>
            <a:avLst/>
            <a:gdLst/>
            <a:ahLst/>
            <a:cxnLst/>
            <a:rect r="r" b="b" t="t" l="l"/>
            <a:pathLst>
              <a:path h="2772445" w="2834283">
                <a:moveTo>
                  <a:pt x="0" y="0"/>
                </a:moveTo>
                <a:lnTo>
                  <a:pt x="2834283" y="0"/>
                </a:lnTo>
                <a:lnTo>
                  <a:pt x="2834283" y="2772444"/>
                </a:lnTo>
                <a:lnTo>
                  <a:pt x="0" y="2772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742225" y="2069946"/>
            <a:ext cx="12803549" cy="3073554"/>
          </a:xfrm>
          <a:custGeom>
            <a:avLst/>
            <a:gdLst/>
            <a:ahLst/>
            <a:cxnLst/>
            <a:rect r="r" b="b" t="t" l="l"/>
            <a:pathLst>
              <a:path h="3073554" w="12803549">
                <a:moveTo>
                  <a:pt x="0" y="0"/>
                </a:moveTo>
                <a:lnTo>
                  <a:pt x="12803550" y="0"/>
                </a:lnTo>
                <a:lnTo>
                  <a:pt x="12803550" y="3073554"/>
                </a:lnTo>
                <a:lnTo>
                  <a:pt x="0" y="3073554"/>
                </a:lnTo>
                <a:lnTo>
                  <a:pt x="0" y="0"/>
                </a:lnTo>
                <a:close/>
              </a:path>
            </a:pathLst>
          </a:custGeom>
          <a:blipFill>
            <a:blip r:embed="rId6"/>
            <a:stretch>
              <a:fillRect l="0" t="0" r="0" b="0"/>
            </a:stretch>
          </a:blipFill>
        </p:spPr>
      </p:sp>
      <p:sp>
        <p:nvSpPr>
          <p:cNvPr name="TextBox 10" id="10"/>
          <p:cNvSpPr txBox="true"/>
          <p:nvPr/>
        </p:nvSpPr>
        <p:spPr>
          <a:xfrm rot="0">
            <a:off x="1028700" y="5715000"/>
            <a:ext cx="16097708" cy="2400300"/>
          </a:xfrm>
          <a:prstGeom prst="rect">
            <a:avLst/>
          </a:prstGeom>
        </p:spPr>
        <p:txBody>
          <a:bodyPr anchor="t" rtlCol="false" tIns="0" lIns="0" bIns="0" rIns="0">
            <a:spAutoFit/>
          </a:bodyPr>
          <a:lstStyle/>
          <a:p>
            <a:pPr algn="l">
              <a:lnSpc>
                <a:spcPts val="4799"/>
              </a:lnSpc>
              <a:spcBef>
                <a:spcPct val="0"/>
              </a:spcBef>
            </a:pPr>
            <a:r>
              <a:rPr lang="en-US" sz="3999">
                <a:solidFill>
                  <a:srgbClr val="F6F6E9"/>
                </a:solidFill>
                <a:latin typeface="Faustina"/>
                <a:ea typeface="Faustina"/>
                <a:cs typeface="Faustina"/>
                <a:sym typeface="Faustina"/>
              </a:rPr>
              <a:t>Nếu  ưu tiên Accuracy (tỉ lệ dự đoán đúng toàn bộ), thì Softmax Regression tốt hơn.</a:t>
            </a:r>
          </a:p>
          <a:p>
            <a:pPr algn="l">
              <a:lnSpc>
                <a:spcPts val="4799"/>
              </a:lnSpc>
              <a:spcBef>
                <a:spcPct val="0"/>
              </a:spcBef>
            </a:pPr>
            <a:r>
              <a:rPr lang="en-US" sz="3999">
                <a:solidFill>
                  <a:srgbClr val="F6F6E9"/>
                </a:solidFill>
                <a:latin typeface="Faustina"/>
                <a:ea typeface="Faustina"/>
                <a:cs typeface="Faustina"/>
                <a:sym typeface="Faustina"/>
              </a:rPr>
              <a:t>Nếu muốn cân bằng giữa Precision và Recall, hoặc cần tập trung vào F1-Score, thì KNN là lựa chọn tốt hơn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3729073" y="4809281"/>
            <a:ext cx="10829854" cy="1219200"/>
          </a:xfrm>
          <a:prstGeom prst="rect">
            <a:avLst/>
          </a:prstGeom>
        </p:spPr>
        <p:txBody>
          <a:bodyPr anchor="t" rtlCol="false" tIns="0" lIns="0" bIns="0" rIns="0">
            <a:spAutoFit/>
          </a:bodyPr>
          <a:lstStyle/>
          <a:p>
            <a:pPr algn="ctr">
              <a:lnSpc>
                <a:spcPts val="9600"/>
              </a:lnSpc>
            </a:pPr>
            <a:r>
              <a:rPr lang="en-US" sz="8000">
                <a:solidFill>
                  <a:srgbClr val="2E2E2E"/>
                </a:solidFill>
                <a:latin typeface="Faustina"/>
                <a:ea typeface="Faustina"/>
                <a:cs typeface="Faustina"/>
                <a:sym typeface="Faustina"/>
              </a:rPr>
              <a:t>THANK YOU</a:t>
            </a:r>
          </a:p>
        </p:txBody>
      </p:sp>
      <p:sp>
        <p:nvSpPr>
          <p:cNvPr name="Freeform 3" id="3"/>
          <p:cNvSpPr/>
          <p:nvPr/>
        </p:nvSpPr>
        <p:spPr>
          <a:xfrm flipH="false" flipV="false" rot="0">
            <a:off x="7125267" y="1911353"/>
            <a:ext cx="4037465" cy="1842552"/>
          </a:xfrm>
          <a:custGeom>
            <a:avLst/>
            <a:gdLst/>
            <a:ahLst/>
            <a:cxnLst/>
            <a:rect r="r" b="b" t="t" l="l"/>
            <a:pathLst>
              <a:path h="1842552" w="4037465">
                <a:moveTo>
                  <a:pt x="0" y="0"/>
                </a:moveTo>
                <a:lnTo>
                  <a:pt x="4037466" y="0"/>
                </a:lnTo>
                <a:lnTo>
                  <a:pt x="4037466" y="1842553"/>
                </a:lnTo>
                <a:lnTo>
                  <a:pt x="0" y="18425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52638" y="265515"/>
            <a:ext cx="1937725" cy="2179445"/>
          </a:xfrm>
          <a:custGeom>
            <a:avLst/>
            <a:gdLst/>
            <a:ahLst/>
            <a:cxnLst/>
            <a:rect r="r" b="b" t="t" l="l"/>
            <a:pathLst>
              <a:path h="2179445" w="1937725">
                <a:moveTo>
                  <a:pt x="0" y="0"/>
                </a:moveTo>
                <a:lnTo>
                  <a:pt x="1937725" y="0"/>
                </a:lnTo>
                <a:lnTo>
                  <a:pt x="1937725" y="2179446"/>
                </a:lnTo>
                <a:lnTo>
                  <a:pt x="0" y="21794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452638" y="7842039"/>
            <a:ext cx="1937725" cy="2179445"/>
          </a:xfrm>
          <a:custGeom>
            <a:avLst/>
            <a:gdLst/>
            <a:ahLst/>
            <a:cxnLst/>
            <a:rect r="r" b="b" t="t" l="l"/>
            <a:pathLst>
              <a:path h="2179445" w="1937725">
                <a:moveTo>
                  <a:pt x="0" y="2179446"/>
                </a:moveTo>
                <a:lnTo>
                  <a:pt x="1937725" y="2179446"/>
                </a:lnTo>
                <a:lnTo>
                  <a:pt x="1937725" y="0"/>
                </a:lnTo>
                <a:lnTo>
                  <a:pt x="0" y="0"/>
                </a:lnTo>
                <a:lnTo>
                  <a:pt x="0" y="217944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181511" y="4773313"/>
            <a:ext cx="4241722" cy="740373"/>
          </a:xfrm>
          <a:custGeom>
            <a:avLst/>
            <a:gdLst/>
            <a:ahLst/>
            <a:cxnLst/>
            <a:rect r="r" b="b" t="t" l="l"/>
            <a:pathLst>
              <a:path h="740373" w="4241722">
                <a:moveTo>
                  <a:pt x="0" y="0"/>
                </a:moveTo>
                <a:lnTo>
                  <a:pt x="4241722" y="0"/>
                </a:lnTo>
                <a:lnTo>
                  <a:pt x="4241722" y="740374"/>
                </a:lnTo>
                <a:lnTo>
                  <a:pt x="0" y="7403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086338" y="7842039"/>
            <a:ext cx="1937725" cy="2179445"/>
          </a:xfrm>
          <a:custGeom>
            <a:avLst/>
            <a:gdLst/>
            <a:ahLst/>
            <a:cxnLst/>
            <a:rect r="r" b="b" t="t" l="l"/>
            <a:pathLst>
              <a:path h="2179445" w="1937725">
                <a:moveTo>
                  <a:pt x="0" y="0"/>
                </a:moveTo>
                <a:lnTo>
                  <a:pt x="1937725" y="0"/>
                </a:lnTo>
                <a:lnTo>
                  <a:pt x="1937725" y="2179446"/>
                </a:lnTo>
                <a:lnTo>
                  <a:pt x="0" y="21794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true" rot="-10800000">
            <a:off x="16086338" y="265515"/>
            <a:ext cx="1937725" cy="2179445"/>
          </a:xfrm>
          <a:custGeom>
            <a:avLst/>
            <a:gdLst/>
            <a:ahLst/>
            <a:cxnLst/>
            <a:rect r="r" b="b" t="t" l="l"/>
            <a:pathLst>
              <a:path h="2179445" w="1937725">
                <a:moveTo>
                  <a:pt x="0" y="2179446"/>
                </a:moveTo>
                <a:lnTo>
                  <a:pt x="1937725" y="2179446"/>
                </a:lnTo>
                <a:lnTo>
                  <a:pt x="1937725" y="0"/>
                </a:lnTo>
                <a:lnTo>
                  <a:pt x="0" y="0"/>
                </a:lnTo>
                <a:lnTo>
                  <a:pt x="0" y="217944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15416489" y="4773313"/>
            <a:ext cx="4241722" cy="740373"/>
          </a:xfrm>
          <a:custGeom>
            <a:avLst/>
            <a:gdLst/>
            <a:ahLst/>
            <a:cxnLst/>
            <a:rect r="r" b="b" t="t" l="l"/>
            <a:pathLst>
              <a:path h="740373" w="4241722">
                <a:moveTo>
                  <a:pt x="0" y="0"/>
                </a:moveTo>
                <a:lnTo>
                  <a:pt x="4241723" y="0"/>
                </a:lnTo>
                <a:lnTo>
                  <a:pt x="4241723" y="740374"/>
                </a:lnTo>
                <a:lnTo>
                  <a:pt x="0" y="7403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8170914" y="1528043"/>
            <a:ext cx="9304126" cy="8150414"/>
          </a:xfrm>
          <a:custGeom>
            <a:avLst/>
            <a:gdLst/>
            <a:ahLst/>
            <a:cxnLst/>
            <a:rect r="r" b="b" t="t" l="l"/>
            <a:pathLst>
              <a:path h="8150414" w="9304126">
                <a:moveTo>
                  <a:pt x="0" y="0"/>
                </a:moveTo>
                <a:lnTo>
                  <a:pt x="9304125" y="0"/>
                </a:lnTo>
                <a:lnTo>
                  <a:pt x="9304125" y="8150414"/>
                </a:lnTo>
                <a:lnTo>
                  <a:pt x="0" y="8150414"/>
                </a:lnTo>
                <a:lnTo>
                  <a:pt x="0" y="0"/>
                </a:lnTo>
                <a:close/>
              </a:path>
            </a:pathLst>
          </a:custGeom>
          <a:blipFill>
            <a:blip r:embed="rId2"/>
            <a:stretch>
              <a:fillRect l="0" t="0" r="0" b="0"/>
            </a:stretch>
          </a:blipFill>
        </p:spPr>
      </p:sp>
      <p:sp>
        <p:nvSpPr>
          <p:cNvPr name="TextBox 3" id="3"/>
          <p:cNvSpPr txBox="true"/>
          <p:nvPr/>
        </p:nvSpPr>
        <p:spPr>
          <a:xfrm rot="0">
            <a:off x="1600481" y="1038225"/>
            <a:ext cx="4643008" cy="989160"/>
          </a:xfrm>
          <a:prstGeom prst="rect">
            <a:avLst/>
          </a:prstGeom>
        </p:spPr>
        <p:txBody>
          <a:bodyPr anchor="t" rtlCol="false" tIns="0" lIns="0" bIns="0" rIns="0">
            <a:spAutoFit/>
          </a:bodyPr>
          <a:lstStyle/>
          <a:p>
            <a:pPr algn="ctr">
              <a:lnSpc>
                <a:spcPts val="7863"/>
              </a:lnSpc>
              <a:spcBef>
                <a:spcPct val="0"/>
              </a:spcBef>
            </a:pPr>
            <a:r>
              <a:rPr lang="en-US" sz="6553">
                <a:solidFill>
                  <a:srgbClr val="000000"/>
                </a:solidFill>
                <a:latin typeface="Faustina"/>
                <a:ea typeface="Faustina"/>
                <a:cs typeface="Faustina"/>
                <a:sym typeface="Faustina"/>
              </a:rPr>
              <a:t>TỔNG QUAN</a:t>
            </a:r>
          </a:p>
        </p:txBody>
      </p:sp>
      <p:sp>
        <p:nvSpPr>
          <p:cNvPr name="TextBox 4" id="4"/>
          <p:cNvSpPr txBox="true"/>
          <p:nvPr/>
        </p:nvSpPr>
        <p:spPr>
          <a:xfrm rot="0">
            <a:off x="1028700" y="3622050"/>
            <a:ext cx="7142214" cy="3962400"/>
          </a:xfrm>
          <a:prstGeom prst="rect">
            <a:avLst/>
          </a:prstGeom>
        </p:spPr>
        <p:txBody>
          <a:bodyPr anchor="t" rtlCol="false" tIns="0" lIns="0" bIns="0" rIns="0">
            <a:spAutoFit/>
          </a:bodyPr>
          <a:lstStyle/>
          <a:p>
            <a:pPr algn="l">
              <a:lnSpc>
                <a:spcPts val="3909"/>
              </a:lnSpc>
              <a:spcBef>
                <a:spcPct val="0"/>
              </a:spcBef>
            </a:pPr>
            <a:r>
              <a:rPr lang="en-US" sz="3257">
                <a:solidFill>
                  <a:srgbClr val="000000"/>
                </a:solidFill>
                <a:latin typeface="Faustina"/>
                <a:ea typeface="Faustina"/>
                <a:cs typeface="Faustina"/>
                <a:sym typeface="Faustina"/>
              </a:rPr>
              <a:t>Dự đoán độ trễ hạ cánh so với thời gian dự kiến</a:t>
            </a:r>
            <a:r>
              <a:rPr lang="en-US" sz="3257">
                <a:solidFill>
                  <a:srgbClr val="000000"/>
                </a:solidFill>
                <a:latin typeface="Faustina"/>
                <a:ea typeface="Faustina"/>
                <a:cs typeface="Faustina"/>
                <a:sym typeface="Faustina"/>
              </a:rPr>
              <a:t> là một bài toán dựa trên những thông tin được thu thập và lưu trữ  thông tin được cung cấp từ những thông tin các chuyến bay trước nhằm dự đoán các thông tin có ích sau đó sử dụng các mô hình máy học để Dự đoán độ trễ hạ cánh so với thời gian dự kiến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646702" y="5804247"/>
            <a:ext cx="4138866" cy="3879241"/>
          </a:xfrm>
          <a:custGeom>
            <a:avLst/>
            <a:gdLst/>
            <a:ahLst/>
            <a:cxnLst/>
            <a:rect r="r" b="b" t="t" l="l"/>
            <a:pathLst>
              <a:path h="3879241" w="4138866">
                <a:moveTo>
                  <a:pt x="0" y="0"/>
                </a:moveTo>
                <a:lnTo>
                  <a:pt x="4138867" y="0"/>
                </a:lnTo>
                <a:lnTo>
                  <a:pt x="4138867" y="3879241"/>
                </a:lnTo>
                <a:lnTo>
                  <a:pt x="0" y="3879241"/>
                </a:lnTo>
                <a:lnTo>
                  <a:pt x="0" y="0"/>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3" id="3"/>
          <p:cNvSpPr/>
          <p:nvPr/>
        </p:nvSpPr>
        <p:spPr>
          <a:xfrm flipH="true" flipV="false" rot="0">
            <a:off x="13502431" y="5804247"/>
            <a:ext cx="4138866" cy="3879241"/>
          </a:xfrm>
          <a:custGeom>
            <a:avLst/>
            <a:gdLst/>
            <a:ahLst/>
            <a:cxnLst/>
            <a:rect r="r" b="b" t="t" l="l"/>
            <a:pathLst>
              <a:path h="3879241" w="4138866">
                <a:moveTo>
                  <a:pt x="4138867" y="0"/>
                </a:moveTo>
                <a:lnTo>
                  <a:pt x="0" y="0"/>
                </a:lnTo>
                <a:lnTo>
                  <a:pt x="0" y="3879241"/>
                </a:lnTo>
                <a:lnTo>
                  <a:pt x="4138867" y="3879241"/>
                </a:lnTo>
                <a:lnTo>
                  <a:pt x="4138867" y="0"/>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4" id="4"/>
          <p:cNvSpPr/>
          <p:nvPr/>
        </p:nvSpPr>
        <p:spPr>
          <a:xfrm flipH="false" flipV="true" rot="0">
            <a:off x="646702" y="432147"/>
            <a:ext cx="4138866" cy="3879241"/>
          </a:xfrm>
          <a:custGeom>
            <a:avLst/>
            <a:gdLst/>
            <a:ahLst/>
            <a:cxnLst/>
            <a:rect r="r" b="b" t="t" l="l"/>
            <a:pathLst>
              <a:path h="3879241" w="4138866">
                <a:moveTo>
                  <a:pt x="0" y="3879241"/>
                </a:moveTo>
                <a:lnTo>
                  <a:pt x="4138867" y="3879241"/>
                </a:lnTo>
                <a:lnTo>
                  <a:pt x="4138867" y="0"/>
                </a:lnTo>
                <a:lnTo>
                  <a:pt x="0" y="0"/>
                </a:lnTo>
                <a:lnTo>
                  <a:pt x="0" y="3879241"/>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5" id="5"/>
          <p:cNvSpPr/>
          <p:nvPr/>
        </p:nvSpPr>
        <p:spPr>
          <a:xfrm flipH="true" flipV="true" rot="0">
            <a:off x="13502431" y="432147"/>
            <a:ext cx="4138866" cy="3879241"/>
          </a:xfrm>
          <a:custGeom>
            <a:avLst/>
            <a:gdLst/>
            <a:ahLst/>
            <a:cxnLst/>
            <a:rect r="r" b="b" t="t" l="l"/>
            <a:pathLst>
              <a:path h="3879241" w="4138866">
                <a:moveTo>
                  <a:pt x="4138867" y="3879241"/>
                </a:moveTo>
                <a:lnTo>
                  <a:pt x="0" y="3879241"/>
                </a:lnTo>
                <a:lnTo>
                  <a:pt x="0" y="0"/>
                </a:lnTo>
                <a:lnTo>
                  <a:pt x="4138867" y="0"/>
                </a:lnTo>
                <a:lnTo>
                  <a:pt x="4138867" y="3879241"/>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TextBox 6" id="6"/>
          <p:cNvSpPr txBox="true"/>
          <p:nvPr/>
        </p:nvSpPr>
        <p:spPr>
          <a:xfrm rot="0">
            <a:off x="3945981" y="4416470"/>
            <a:ext cx="10396037" cy="1454061"/>
          </a:xfrm>
          <a:prstGeom prst="rect">
            <a:avLst/>
          </a:prstGeom>
        </p:spPr>
        <p:txBody>
          <a:bodyPr anchor="t" rtlCol="false" tIns="0" lIns="0" bIns="0" rIns="0">
            <a:spAutoFit/>
          </a:bodyPr>
          <a:lstStyle/>
          <a:p>
            <a:pPr algn="ctr">
              <a:lnSpc>
                <a:spcPts val="11449"/>
              </a:lnSpc>
            </a:pPr>
            <a:r>
              <a:rPr lang="en-US" b="true" sz="9541">
                <a:solidFill>
                  <a:srgbClr val="000000"/>
                </a:solidFill>
                <a:latin typeface="Faustina Bold"/>
                <a:ea typeface="Faustina Bold"/>
                <a:cs typeface="Faustina Bold"/>
                <a:sym typeface="Faustina Bold"/>
              </a:rPr>
              <a:t>2. DATASET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6F6E9"/>
        </a:solidFill>
      </p:bgPr>
    </p:bg>
    <p:spTree>
      <p:nvGrpSpPr>
        <p:cNvPr id="1" name=""/>
        <p:cNvGrpSpPr/>
        <p:nvPr/>
      </p:nvGrpSpPr>
      <p:grpSpPr>
        <a:xfrm>
          <a:off x="0" y="0"/>
          <a:ext cx="0" cy="0"/>
          <a:chOff x="0" y="0"/>
          <a:chExt cx="0" cy="0"/>
        </a:xfrm>
      </p:grpSpPr>
      <p:sp>
        <p:nvSpPr>
          <p:cNvPr name="TextBox 2" id="2"/>
          <p:cNvSpPr txBox="true"/>
          <p:nvPr/>
        </p:nvSpPr>
        <p:spPr>
          <a:xfrm rot="0">
            <a:off x="1578770" y="1038225"/>
            <a:ext cx="3401284" cy="989160"/>
          </a:xfrm>
          <a:prstGeom prst="rect">
            <a:avLst/>
          </a:prstGeom>
        </p:spPr>
        <p:txBody>
          <a:bodyPr anchor="t" rtlCol="false" tIns="0" lIns="0" bIns="0" rIns="0">
            <a:spAutoFit/>
          </a:bodyPr>
          <a:lstStyle/>
          <a:p>
            <a:pPr algn="ctr">
              <a:lnSpc>
                <a:spcPts val="7863"/>
              </a:lnSpc>
              <a:spcBef>
                <a:spcPct val="0"/>
              </a:spcBef>
            </a:pPr>
            <a:r>
              <a:rPr lang="en-US" sz="6553">
                <a:solidFill>
                  <a:srgbClr val="000000"/>
                </a:solidFill>
                <a:latin typeface="Faustina"/>
                <a:ea typeface="Faustina"/>
                <a:cs typeface="Faustina"/>
                <a:sym typeface="Faustina"/>
              </a:rPr>
              <a:t>DATASET</a:t>
            </a:r>
          </a:p>
        </p:txBody>
      </p:sp>
      <p:sp>
        <p:nvSpPr>
          <p:cNvPr name="TextBox 3" id="3"/>
          <p:cNvSpPr txBox="true"/>
          <p:nvPr/>
        </p:nvSpPr>
        <p:spPr>
          <a:xfrm rot="0">
            <a:off x="755727" y="2827253"/>
            <a:ext cx="16503573" cy="6934200"/>
          </a:xfrm>
          <a:prstGeom prst="rect">
            <a:avLst/>
          </a:prstGeom>
        </p:spPr>
        <p:txBody>
          <a:bodyPr anchor="t" rtlCol="false" tIns="0" lIns="0" bIns="0" rIns="0">
            <a:spAutoFit/>
          </a:bodyPr>
          <a:lstStyle/>
          <a:p>
            <a:pPr algn="just" marL="703334" indent="-351667" lvl="1">
              <a:lnSpc>
                <a:spcPts val="3909"/>
              </a:lnSpc>
              <a:buFont typeface="Arial"/>
              <a:buChar char="•"/>
            </a:pPr>
            <a:r>
              <a:rPr lang="en-US" sz="3257">
                <a:solidFill>
                  <a:srgbClr val="000000"/>
                </a:solidFill>
                <a:latin typeface="Faustina"/>
                <a:ea typeface="Faustina"/>
                <a:cs typeface="Faustina"/>
                <a:sym typeface="Faustina"/>
              </a:rPr>
              <a:t>Bureau of Transportation Statistics (BTS) là một cơ quan thuộc Bộ Giao thông Vận tải Hoa Kỳ (U.S. Department of Transportation - USDOT). BTS chịu trách nhiệm thu thập, phân tích, và công bố các dữ liệu liên quan đến giao thông vận tải trong nước và quốc tế. Các dữ liệu này bao gồm thông tin về giao thông đường bộ, đường sắt, hàng không, vận tải biển, và giao thông đô thị. BTS cung cấp các báo cáo, thống kê và các công cụ phân tích để hỗ trợ các quyết định về chính sách giao thông, nghiên cứu và quy hoạch hạ tầng giao thông. Dữ liệu được trích xuất từ dữ liệu chuyến bay tháng 7 năm 2024</a:t>
            </a:r>
          </a:p>
          <a:p>
            <a:pPr algn="just">
              <a:lnSpc>
                <a:spcPts val="3909"/>
              </a:lnSpc>
            </a:pPr>
          </a:p>
          <a:p>
            <a:pPr algn="l" marL="703334" indent="-351667" lvl="1">
              <a:lnSpc>
                <a:spcPts val="3909"/>
              </a:lnSpc>
              <a:buFont typeface="Arial"/>
              <a:buChar char="•"/>
            </a:pPr>
            <a:r>
              <a:rPr lang="en-US" sz="3257">
                <a:solidFill>
                  <a:srgbClr val="000000"/>
                </a:solidFill>
                <a:latin typeface="Faustina"/>
                <a:ea typeface="Faustina"/>
                <a:cs typeface="Faustina"/>
                <a:sym typeface="Faustina"/>
              </a:rPr>
              <a:t>Nguồn: https://www.transtats.bts.gov/DL_SelectFields.aspx?gnoyr_VQ=FGJ&amp;QO_fu146_anzr=b0-gvzr</a:t>
            </a:r>
          </a:p>
          <a:p>
            <a:pPr algn="just">
              <a:lnSpc>
                <a:spcPts val="3909"/>
              </a:lnSpc>
            </a:pPr>
          </a:p>
          <a:p>
            <a:pPr algn="just" marL="703334" indent="-351667" lvl="1">
              <a:lnSpc>
                <a:spcPts val="3909"/>
              </a:lnSpc>
              <a:buFont typeface="Arial"/>
              <a:buChar char="•"/>
            </a:pPr>
            <a:r>
              <a:rPr lang="en-US" sz="3257">
                <a:solidFill>
                  <a:srgbClr val="000000"/>
                </a:solidFill>
                <a:latin typeface="Faustina"/>
                <a:ea typeface="Faustina"/>
                <a:cs typeface="Faustina"/>
                <a:sym typeface="Faustina"/>
              </a:rPr>
              <a:t>Dataset gồm 616282 dòng và 11 thuộc tính </a:t>
            </a:r>
          </a:p>
          <a:p>
            <a:pPr algn="just">
              <a:lnSpc>
                <a:spcPts val="3909"/>
              </a:lnSpc>
            </a:pPr>
          </a:p>
          <a:p>
            <a:pPr algn="just">
              <a:lnSpc>
                <a:spcPts val="390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6086338" y="7842039"/>
            <a:ext cx="1937725" cy="2179445"/>
          </a:xfrm>
          <a:custGeom>
            <a:avLst/>
            <a:gdLst/>
            <a:ahLst/>
            <a:cxnLst/>
            <a:rect r="r" b="b" t="t" l="l"/>
            <a:pathLst>
              <a:path h="2179445" w="1937725">
                <a:moveTo>
                  <a:pt x="0" y="0"/>
                </a:moveTo>
                <a:lnTo>
                  <a:pt x="1937725" y="0"/>
                </a:lnTo>
                <a:lnTo>
                  <a:pt x="1937725" y="2179446"/>
                </a:lnTo>
                <a:lnTo>
                  <a:pt x="0" y="21794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0800000">
            <a:off x="16086338" y="265515"/>
            <a:ext cx="1937725" cy="2179445"/>
          </a:xfrm>
          <a:custGeom>
            <a:avLst/>
            <a:gdLst/>
            <a:ahLst/>
            <a:cxnLst/>
            <a:rect r="r" b="b" t="t" l="l"/>
            <a:pathLst>
              <a:path h="2179445" w="1937725">
                <a:moveTo>
                  <a:pt x="0" y="2179446"/>
                </a:moveTo>
                <a:lnTo>
                  <a:pt x="1937725" y="2179446"/>
                </a:lnTo>
                <a:lnTo>
                  <a:pt x="1937725" y="0"/>
                </a:lnTo>
                <a:lnTo>
                  <a:pt x="0" y="0"/>
                </a:lnTo>
                <a:lnTo>
                  <a:pt x="0" y="217944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5416489" y="4773313"/>
            <a:ext cx="4241722" cy="740373"/>
          </a:xfrm>
          <a:custGeom>
            <a:avLst/>
            <a:gdLst/>
            <a:ahLst/>
            <a:cxnLst/>
            <a:rect r="r" b="b" t="t" l="l"/>
            <a:pathLst>
              <a:path h="740373" w="4241722">
                <a:moveTo>
                  <a:pt x="0" y="0"/>
                </a:moveTo>
                <a:lnTo>
                  <a:pt x="4241723" y="0"/>
                </a:lnTo>
                <a:lnTo>
                  <a:pt x="4241723" y="740374"/>
                </a:lnTo>
                <a:lnTo>
                  <a:pt x="0" y="740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337250" y="2121892"/>
            <a:ext cx="7613500" cy="6043216"/>
          </a:xfrm>
          <a:custGeom>
            <a:avLst/>
            <a:gdLst/>
            <a:ahLst/>
            <a:cxnLst/>
            <a:rect r="r" b="b" t="t" l="l"/>
            <a:pathLst>
              <a:path h="6043216" w="7613500">
                <a:moveTo>
                  <a:pt x="0" y="0"/>
                </a:moveTo>
                <a:lnTo>
                  <a:pt x="7613500" y="0"/>
                </a:lnTo>
                <a:lnTo>
                  <a:pt x="7613500" y="6043216"/>
                </a:lnTo>
                <a:lnTo>
                  <a:pt x="0" y="6043216"/>
                </a:lnTo>
                <a:lnTo>
                  <a:pt x="0" y="0"/>
                </a:lnTo>
                <a:close/>
              </a:path>
            </a:pathLst>
          </a:custGeom>
          <a:blipFill>
            <a:blip r:embed="rId6"/>
            <a:stretch>
              <a:fillRect l="0" t="0" r="0" b="0"/>
            </a:stretch>
          </a:blipFill>
        </p:spPr>
      </p:sp>
      <p:sp>
        <p:nvSpPr>
          <p:cNvPr name="TextBox 6" id="6"/>
          <p:cNvSpPr txBox="true"/>
          <p:nvPr/>
        </p:nvSpPr>
        <p:spPr>
          <a:xfrm rot="0">
            <a:off x="0" y="39540"/>
            <a:ext cx="4624673" cy="989160"/>
          </a:xfrm>
          <a:prstGeom prst="rect">
            <a:avLst/>
          </a:prstGeom>
        </p:spPr>
        <p:txBody>
          <a:bodyPr anchor="t" rtlCol="false" tIns="0" lIns="0" bIns="0" rIns="0">
            <a:spAutoFit/>
          </a:bodyPr>
          <a:lstStyle/>
          <a:p>
            <a:pPr algn="ctr">
              <a:lnSpc>
                <a:spcPts val="7863"/>
              </a:lnSpc>
              <a:spcBef>
                <a:spcPct val="0"/>
              </a:spcBef>
            </a:pPr>
            <a:r>
              <a:rPr lang="en-US" sz="6553">
                <a:solidFill>
                  <a:srgbClr val="000000"/>
                </a:solidFill>
                <a:latin typeface="Faustina"/>
                <a:ea typeface="Faustina"/>
                <a:cs typeface="Faustina"/>
                <a:sym typeface="Faustina"/>
              </a:rPr>
              <a:t>02.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2348625" y="2027385"/>
            <a:ext cx="6851216" cy="4004382"/>
          </a:xfrm>
          <a:custGeom>
            <a:avLst/>
            <a:gdLst/>
            <a:ahLst/>
            <a:cxnLst/>
            <a:rect r="r" b="b" t="t" l="l"/>
            <a:pathLst>
              <a:path h="4004382" w="6851216">
                <a:moveTo>
                  <a:pt x="0" y="0"/>
                </a:moveTo>
                <a:lnTo>
                  <a:pt x="6851216" y="0"/>
                </a:lnTo>
                <a:lnTo>
                  <a:pt x="6851216" y="4004382"/>
                </a:lnTo>
                <a:lnTo>
                  <a:pt x="0" y="4004382"/>
                </a:lnTo>
                <a:lnTo>
                  <a:pt x="0" y="0"/>
                </a:lnTo>
                <a:close/>
              </a:path>
            </a:pathLst>
          </a:custGeom>
          <a:blipFill>
            <a:blip r:embed="rId2"/>
            <a:stretch>
              <a:fillRect l="-1606" t="0" r="0" b="0"/>
            </a:stretch>
          </a:blipFill>
        </p:spPr>
      </p:sp>
      <p:sp>
        <p:nvSpPr>
          <p:cNvPr name="Freeform 3" id="3"/>
          <p:cNvSpPr/>
          <p:nvPr/>
        </p:nvSpPr>
        <p:spPr>
          <a:xfrm flipH="false" flipV="false" rot="0">
            <a:off x="2348625" y="6031767"/>
            <a:ext cx="12962701" cy="3661963"/>
          </a:xfrm>
          <a:custGeom>
            <a:avLst/>
            <a:gdLst/>
            <a:ahLst/>
            <a:cxnLst/>
            <a:rect r="r" b="b" t="t" l="l"/>
            <a:pathLst>
              <a:path h="3661963" w="12962701">
                <a:moveTo>
                  <a:pt x="0" y="0"/>
                </a:moveTo>
                <a:lnTo>
                  <a:pt x="12962702" y="0"/>
                </a:lnTo>
                <a:lnTo>
                  <a:pt x="12962702" y="3661964"/>
                </a:lnTo>
                <a:lnTo>
                  <a:pt x="0" y="3661964"/>
                </a:lnTo>
                <a:lnTo>
                  <a:pt x="0" y="0"/>
                </a:lnTo>
                <a:close/>
              </a:path>
            </a:pathLst>
          </a:custGeom>
          <a:blipFill>
            <a:blip r:embed="rId3"/>
            <a:stretch>
              <a:fillRect l="0" t="0" r="0" b="0"/>
            </a:stretch>
          </a:blipFill>
        </p:spPr>
      </p:sp>
      <p:sp>
        <p:nvSpPr>
          <p:cNvPr name="TextBox 4" id="4"/>
          <p:cNvSpPr txBox="true"/>
          <p:nvPr/>
        </p:nvSpPr>
        <p:spPr>
          <a:xfrm rot="0">
            <a:off x="1578770" y="1038225"/>
            <a:ext cx="3401284" cy="989160"/>
          </a:xfrm>
          <a:prstGeom prst="rect">
            <a:avLst/>
          </a:prstGeom>
        </p:spPr>
        <p:txBody>
          <a:bodyPr anchor="t" rtlCol="false" tIns="0" lIns="0" bIns="0" rIns="0">
            <a:spAutoFit/>
          </a:bodyPr>
          <a:lstStyle/>
          <a:p>
            <a:pPr algn="ctr">
              <a:lnSpc>
                <a:spcPts val="7863"/>
              </a:lnSpc>
              <a:spcBef>
                <a:spcPct val="0"/>
              </a:spcBef>
            </a:pPr>
            <a:r>
              <a:rPr lang="en-US" sz="6553">
                <a:solidFill>
                  <a:srgbClr val="000000"/>
                </a:solidFill>
                <a:latin typeface="Faustina"/>
                <a:ea typeface="Faustina"/>
                <a:cs typeface="Faustina"/>
                <a:sym typeface="Faustina"/>
              </a:rPr>
              <a:t>DATASET</a:t>
            </a:r>
          </a:p>
        </p:txBody>
      </p:sp>
      <p:sp>
        <p:nvSpPr>
          <p:cNvPr name="Freeform 5" id="5"/>
          <p:cNvSpPr/>
          <p:nvPr/>
        </p:nvSpPr>
        <p:spPr>
          <a:xfrm flipH="false" flipV="false" rot="0">
            <a:off x="9199841" y="1180776"/>
            <a:ext cx="6111485" cy="4850991"/>
          </a:xfrm>
          <a:custGeom>
            <a:avLst/>
            <a:gdLst/>
            <a:ahLst/>
            <a:cxnLst/>
            <a:rect r="r" b="b" t="t" l="l"/>
            <a:pathLst>
              <a:path h="4850991" w="6111485">
                <a:moveTo>
                  <a:pt x="0" y="0"/>
                </a:moveTo>
                <a:lnTo>
                  <a:pt x="6111486" y="0"/>
                </a:lnTo>
                <a:lnTo>
                  <a:pt x="6111486" y="4850991"/>
                </a:lnTo>
                <a:lnTo>
                  <a:pt x="0" y="4850991"/>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646702" y="5804247"/>
            <a:ext cx="4138866" cy="3879241"/>
          </a:xfrm>
          <a:custGeom>
            <a:avLst/>
            <a:gdLst/>
            <a:ahLst/>
            <a:cxnLst/>
            <a:rect r="r" b="b" t="t" l="l"/>
            <a:pathLst>
              <a:path h="3879241" w="4138866">
                <a:moveTo>
                  <a:pt x="0" y="0"/>
                </a:moveTo>
                <a:lnTo>
                  <a:pt x="4138867" y="0"/>
                </a:lnTo>
                <a:lnTo>
                  <a:pt x="4138867" y="3879241"/>
                </a:lnTo>
                <a:lnTo>
                  <a:pt x="0" y="3879241"/>
                </a:lnTo>
                <a:lnTo>
                  <a:pt x="0" y="0"/>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3" id="3"/>
          <p:cNvSpPr/>
          <p:nvPr/>
        </p:nvSpPr>
        <p:spPr>
          <a:xfrm flipH="true" flipV="false" rot="0">
            <a:off x="13502431" y="5804247"/>
            <a:ext cx="4138866" cy="3879241"/>
          </a:xfrm>
          <a:custGeom>
            <a:avLst/>
            <a:gdLst/>
            <a:ahLst/>
            <a:cxnLst/>
            <a:rect r="r" b="b" t="t" l="l"/>
            <a:pathLst>
              <a:path h="3879241" w="4138866">
                <a:moveTo>
                  <a:pt x="4138867" y="0"/>
                </a:moveTo>
                <a:lnTo>
                  <a:pt x="0" y="0"/>
                </a:lnTo>
                <a:lnTo>
                  <a:pt x="0" y="3879241"/>
                </a:lnTo>
                <a:lnTo>
                  <a:pt x="4138867" y="3879241"/>
                </a:lnTo>
                <a:lnTo>
                  <a:pt x="4138867" y="0"/>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4" id="4"/>
          <p:cNvSpPr/>
          <p:nvPr/>
        </p:nvSpPr>
        <p:spPr>
          <a:xfrm flipH="false" flipV="true" rot="0">
            <a:off x="646702" y="432147"/>
            <a:ext cx="4138866" cy="3879241"/>
          </a:xfrm>
          <a:custGeom>
            <a:avLst/>
            <a:gdLst/>
            <a:ahLst/>
            <a:cxnLst/>
            <a:rect r="r" b="b" t="t" l="l"/>
            <a:pathLst>
              <a:path h="3879241" w="4138866">
                <a:moveTo>
                  <a:pt x="0" y="3879241"/>
                </a:moveTo>
                <a:lnTo>
                  <a:pt x="4138867" y="3879241"/>
                </a:lnTo>
                <a:lnTo>
                  <a:pt x="4138867" y="0"/>
                </a:lnTo>
                <a:lnTo>
                  <a:pt x="0" y="0"/>
                </a:lnTo>
                <a:lnTo>
                  <a:pt x="0" y="3879241"/>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Freeform 5" id="5"/>
          <p:cNvSpPr/>
          <p:nvPr/>
        </p:nvSpPr>
        <p:spPr>
          <a:xfrm flipH="true" flipV="true" rot="0">
            <a:off x="13502431" y="432147"/>
            <a:ext cx="4138866" cy="3879241"/>
          </a:xfrm>
          <a:custGeom>
            <a:avLst/>
            <a:gdLst/>
            <a:ahLst/>
            <a:cxnLst/>
            <a:rect r="r" b="b" t="t" l="l"/>
            <a:pathLst>
              <a:path h="3879241" w="4138866">
                <a:moveTo>
                  <a:pt x="4138867" y="3879241"/>
                </a:moveTo>
                <a:lnTo>
                  <a:pt x="0" y="3879241"/>
                </a:lnTo>
                <a:lnTo>
                  <a:pt x="0" y="0"/>
                </a:lnTo>
                <a:lnTo>
                  <a:pt x="4138867" y="0"/>
                </a:lnTo>
                <a:lnTo>
                  <a:pt x="4138867" y="3879241"/>
                </a:lnTo>
                <a:close/>
              </a:path>
            </a:pathLst>
          </a:custGeom>
          <a:blipFill>
            <a:blip r:embed="rId2">
              <a:extLst>
                <a:ext uri="{96DAC541-7B7A-43D3-8B79-37D633B846F1}">
                  <asvg:svgBlip xmlns:asvg="http://schemas.microsoft.com/office/drawing/2016/SVG/main" r:embed="rId3"/>
                </a:ext>
              </a:extLst>
            </a:blip>
            <a:stretch>
              <a:fillRect l="0" t="-104444" r="-147978" b="0"/>
            </a:stretch>
          </a:blipFill>
        </p:spPr>
      </p:sp>
      <p:sp>
        <p:nvSpPr>
          <p:cNvPr name="TextBox 6" id="6"/>
          <p:cNvSpPr txBox="true"/>
          <p:nvPr/>
        </p:nvSpPr>
        <p:spPr>
          <a:xfrm rot="0">
            <a:off x="3945981" y="3689439"/>
            <a:ext cx="10396037" cy="2908122"/>
          </a:xfrm>
          <a:prstGeom prst="rect">
            <a:avLst/>
          </a:prstGeom>
        </p:spPr>
        <p:txBody>
          <a:bodyPr anchor="t" rtlCol="false" tIns="0" lIns="0" bIns="0" rIns="0">
            <a:spAutoFit/>
          </a:bodyPr>
          <a:lstStyle/>
          <a:p>
            <a:pPr algn="ctr">
              <a:lnSpc>
                <a:spcPts val="11449"/>
              </a:lnSpc>
            </a:pPr>
            <a:r>
              <a:rPr lang="en-US" b="true" sz="9541">
                <a:solidFill>
                  <a:srgbClr val="000000"/>
                </a:solidFill>
                <a:latin typeface="Faustina Bold"/>
                <a:ea typeface="Faustina Bold"/>
                <a:cs typeface="Faustina Bold"/>
                <a:sym typeface="Faustina Bold"/>
              </a:rPr>
              <a:t>3. TIỀN XỬ LÝ DỮ LIỆU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6497619" y="2827253"/>
            <a:ext cx="10761681" cy="6120706"/>
          </a:xfrm>
          <a:custGeom>
            <a:avLst/>
            <a:gdLst/>
            <a:ahLst/>
            <a:cxnLst/>
            <a:rect r="r" b="b" t="t" l="l"/>
            <a:pathLst>
              <a:path h="6120706" w="10761681">
                <a:moveTo>
                  <a:pt x="0" y="0"/>
                </a:moveTo>
                <a:lnTo>
                  <a:pt x="10761681" y="0"/>
                </a:lnTo>
                <a:lnTo>
                  <a:pt x="10761681" y="6120706"/>
                </a:lnTo>
                <a:lnTo>
                  <a:pt x="0" y="6120706"/>
                </a:lnTo>
                <a:lnTo>
                  <a:pt x="0" y="0"/>
                </a:lnTo>
                <a:close/>
              </a:path>
            </a:pathLst>
          </a:custGeom>
          <a:blipFill>
            <a:blip r:embed="rId2"/>
            <a:stretch>
              <a:fillRect l="0" t="0" r="0" b="0"/>
            </a:stretch>
          </a:blipFill>
        </p:spPr>
      </p:sp>
      <p:sp>
        <p:nvSpPr>
          <p:cNvPr name="TextBox 3" id="3"/>
          <p:cNvSpPr txBox="true"/>
          <p:nvPr/>
        </p:nvSpPr>
        <p:spPr>
          <a:xfrm rot="0">
            <a:off x="973317" y="1038225"/>
            <a:ext cx="10503438" cy="981075"/>
          </a:xfrm>
          <a:prstGeom prst="rect">
            <a:avLst/>
          </a:prstGeom>
        </p:spPr>
        <p:txBody>
          <a:bodyPr anchor="t" rtlCol="false" tIns="0" lIns="0" bIns="0" rIns="0">
            <a:spAutoFit/>
          </a:bodyPr>
          <a:lstStyle/>
          <a:p>
            <a:pPr algn="l">
              <a:lnSpc>
                <a:spcPts val="7863"/>
              </a:lnSpc>
              <a:spcBef>
                <a:spcPct val="0"/>
              </a:spcBef>
            </a:pPr>
            <a:r>
              <a:rPr lang="en-US" sz="6553">
                <a:solidFill>
                  <a:srgbClr val="000000"/>
                </a:solidFill>
                <a:latin typeface="Faustina"/>
                <a:ea typeface="Faustina"/>
                <a:cs typeface="Faustina"/>
                <a:sym typeface="Faustina"/>
              </a:rPr>
              <a:t>Tiền xử lý dữ liệu </a:t>
            </a:r>
          </a:p>
        </p:txBody>
      </p:sp>
      <p:sp>
        <p:nvSpPr>
          <p:cNvPr name="TextBox 4" id="4"/>
          <p:cNvSpPr txBox="true"/>
          <p:nvPr/>
        </p:nvSpPr>
        <p:spPr>
          <a:xfrm rot="0">
            <a:off x="892214" y="3497347"/>
            <a:ext cx="16503573" cy="4457700"/>
          </a:xfrm>
          <a:prstGeom prst="rect">
            <a:avLst/>
          </a:prstGeom>
        </p:spPr>
        <p:txBody>
          <a:bodyPr anchor="t" rtlCol="false" tIns="0" lIns="0" bIns="0" rIns="0">
            <a:spAutoFit/>
          </a:bodyPr>
          <a:lstStyle/>
          <a:p>
            <a:pPr algn="just" marL="703334" indent="-351667" lvl="1">
              <a:lnSpc>
                <a:spcPts val="3909"/>
              </a:lnSpc>
              <a:buFont typeface="Arial"/>
              <a:buChar char="•"/>
            </a:pPr>
            <a:r>
              <a:rPr lang="en-US" sz="3257">
                <a:solidFill>
                  <a:srgbClr val="000000"/>
                </a:solidFill>
                <a:latin typeface="Faustina"/>
                <a:ea typeface="Faustina"/>
                <a:cs typeface="Faustina"/>
                <a:sym typeface="Faustina"/>
              </a:rPr>
              <a:t>Trực quan và thống kê các</a:t>
            </a:r>
          </a:p>
          <a:p>
            <a:pPr algn="just">
              <a:lnSpc>
                <a:spcPts val="3909"/>
              </a:lnSpc>
            </a:pPr>
            <a:r>
              <a:rPr lang="en-US" sz="3257">
                <a:solidFill>
                  <a:srgbClr val="000000"/>
                </a:solidFill>
                <a:latin typeface="Faustina"/>
                <a:ea typeface="Faustina"/>
                <a:cs typeface="Faustina"/>
                <a:sym typeface="Faustina"/>
              </a:rPr>
              <a:t> dữ liệu</a:t>
            </a:r>
          </a:p>
          <a:p>
            <a:pPr algn="just">
              <a:lnSpc>
                <a:spcPts val="3909"/>
              </a:lnSpc>
            </a:pPr>
          </a:p>
          <a:p>
            <a:pPr algn="just" marL="703334" indent="-351667" lvl="1">
              <a:lnSpc>
                <a:spcPts val="3909"/>
              </a:lnSpc>
              <a:buFont typeface="Arial"/>
              <a:buChar char="•"/>
            </a:pPr>
            <a:r>
              <a:rPr lang="en-US" sz="3257">
                <a:solidFill>
                  <a:srgbClr val="000000"/>
                </a:solidFill>
                <a:latin typeface="Faustina"/>
                <a:ea typeface="Faustina"/>
                <a:cs typeface="Faustina"/>
                <a:sym typeface="Faustina"/>
              </a:rPr>
              <a:t>Loại bỏ giá trị Null</a:t>
            </a:r>
          </a:p>
          <a:p>
            <a:pPr algn="just">
              <a:lnSpc>
                <a:spcPts val="3909"/>
              </a:lnSpc>
            </a:pPr>
          </a:p>
          <a:p>
            <a:pPr algn="just" marL="703334" indent="-351667" lvl="1">
              <a:lnSpc>
                <a:spcPts val="3909"/>
              </a:lnSpc>
              <a:buFont typeface="Arial"/>
              <a:buChar char="•"/>
            </a:pPr>
            <a:r>
              <a:rPr lang="en-US" sz="3257">
                <a:solidFill>
                  <a:srgbClr val="000000"/>
                </a:solidFill>
                <a:latin typeface="Faustina"/>
                <a:ea typeface="Faustina"/>
                <a:cs typeface="Faustina"/>
                <a:sym typeface="Faustina"/>
              </a:rPr>
              <a:t>Trực quan hóa ma trận hệ </a:t>
            </a:r>
          </a:p>
          <a:p>
            <a:pPr algn="just">
              <a:lnSpc>
                <a:spcPts val="3909"/>
              </a:lnSpc>
            </a:pPr>
            <a:r>
              <a:rPr lang="en-US" sz="3257">
                <a:solidFill>
                  <a:srgbClr val="000000"/>
                </a:solidFill>
                <a:latin typeface="Faustina"/>
                <a:ea typeface="Faustina"/>
                <a:cs typeface="Faustina"/>
                <a:sym typeface="Faustina"/>
              </a:rPr>
              <a:t>số tương quan pearson</a:t>
            </a:r>
          </a:p>
          <a:p>
            <a:pPr algn="just">
              <a:lnSpc>
                <a:spcPts val="3909"/>
              </a:lnSpc>
            </a:pPr>
          </a:p>
          <a:p>
            <a:pPr algn="l" marL="703334" indent="-351667" lvl="1">
              <a:lnSpc>
                <a:spcPts val="3909"/>
              </a:lnSpc>
              <a:buFont typeface="Arial"/>
              <a:buChar char="•"/>
            </a:pPr>
            <a:r>
              <a:rPr lang="en-US" sz="3257">
                <a:solidFill>
                  <a:srgbClr val="000000"/>
                </a:solidFill>
                <a:latin typeface="Faustina"/>
                <a:ea typeface="Faustina"/>
                <a:cs typeface="Faustina"/>
                <a:sym typeface="Faustina"/>
              </a:rPr>
              <a:t>Chuẩn hóa dữ liệu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DAGY89TYoM4</dc:identifier>
  <dcterms:modified xsi:type="dcterms:W3CDTF">2011-08-01T06:04:30Z</dcterms:modified>
  <cp:revision>1</cp:revision>
  <dc:title>16_21521847</dc:title>
</cp:coreProperties>
</file>