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5" name="Shape 1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2" name="Shape 1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9" name="Shape 1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6" name="Shape 1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US"/>
              <a:t>Demonstrate with python_basics.py on Desktop/Python_files</a:t>
            </a:r>
            <a:endParaRPr/>
          </a:p>
        </p:txBody>
      </p:sp>
      <p:sp>
        <p:nvSpPr>
          <p:cNvPr id="96" name="Shape 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 name="Shape 10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0" name="Shape 1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7" name="Shape 1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24" name="Shape 1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31" name="Shape 1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38" name="Shape 1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Shape 70"/>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Shape 76"/>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Shape 19"/>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Shape 25"/>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Shape 37"/>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Shape 4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Shape 56"/>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Shape 63"/>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t/>
            </a:r>
            <a:endParaRPr b="0" i="0" sz="6000" u="none" cap="none" strike="noStrike">
              <a:solidFill>
                <a:schemeClr val="dk1"/>
              </a:solidFill>
              <a:latin typeface="Calibri"/>
              <a:ea typeface="Calibri"/>
              <a:cs typeface="Calibri"/>
              <a:sym typeface="Calibri"/>
            </a:endParaRPr>
          </a:p>
        </p:txBody>
      </p:sp>
      <p:sp>
        <p:nvSpPr>
          <p:cNvPr id="85" name="Shape 8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86" name="Shape 8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87" name="Shape 87"/>
          <p:cNvSpPr txBox="1"/>
          <p:nvPr/>
        </p:nvSpPr>
        <p:spPr>
          <a:xfrm>
            <a:off x="2641600" y="5747657"/>
            <a:ext cx="67636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Shape 14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8" name="Shape 148"/>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Font typeface="Arial"/>
              <a:buNone/>
            </a:pPr>
            <a:r>
              <a:rPr lang="en-US" sz="4000">
                <a:solidFill>
                  <a:srgbClr val="FEE599"/>
                </a:solidFill>
                <a:latin typeface="Calibri"/>
                <a:ea typeface="Calibri"/>
                <a:cs typeface="Calibri"/>
                <a:sym typeface="Calibri"/>
              </a:rPr>
              <a:t>Functional Programming: Iterators</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000">
              <a:solidFill>
                <a:srgbClr val="FEE599"/>
              </a:solidFill>
              <a:latin typeface="Calibri"/>
              <a:ea typeface="Calibri"/>
              <a:cs typeface="Calibri"/>
              <a:sym typeface="Calibri"/>
            </a:endParaRPr>
          </a:p>
        </p:txBody>
      </p:sp>
      <p:sp>
        <p:nvSpPr>
          <p:cNvPr id="149" name="Shape 149"/>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return value of __iter__ is an iterator. It should have a next method and raise StopIteration when there are no more elements.</a:t>
            </a: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The point being that a for loop monitors for StopIteration, so it handles this internal so an error is not raised. </a:t>
            </a:r>
            <a:br>
              <a:rPr lang="en-US" sz="2800">
                <a:solidFill>
                  <a:srgbClr val="FEE599"/>
                </a:solidFill>
                <a:latin typeface="Calibri"/>
                <a:ea typeface="Calibri"/>
                <a:cs typeface="Calibri"/>
                <a:sym typeface="Calibri"/>
              </a:rPr>
            </a:br>
            <a:br>
              <a:rPr lang="en-US" sz="2800">
                <a:solidFill>
                  <a:srgbClr val="FEE599"/>
                </a:solidFill>
                <a:latin typeface="Calibri"/>
                <a:ea typeface="Calibri"/>
                <a:cs typeface="Calibri"/>
                <a:sym typeface="Calibri"/>
              </a:rPr>
            </a:br>
            <a:br>
              <a:rPr lang="en-US" sz="2800">
                <a:solidFill>
                  <a:srgbClr val="FEE599"/>
                </a:solidFill>
                <a:latin typeface="Calibri"/>
                <a:ea typeface="Calibri"/>
                <a:cs typeface="Calibri"/>
                <a:sym typeface="Calibri"/>
              </a:rPr>
            </a:br>
            <a:br>
              <a:rPr lang="en-US" sz="2800">
                <a:solidFill>
                  <a:srgbClr val="FEE599"/>
                </a:solidFill>
                <a:latin typeface="Calibri"/>
                <a:ea typeface="Calibri"/>
                <a:cs typeface="Calibri"/>
                <a:sym typeface="Calibri"/>
              </a:rPr>
            </a:br>
            <a:endParaRPr sz="2800">
              <a:solidFill>
                <a:srgbClr val="FEE599"/>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Shape 15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5" name="Shape 155"/>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None/>
            </a:pPr>
            <a:r>
              <a:rPr lang="en-US" sz="4000">
                <a:solidFill>
                  <a:srgbClr val="FEE599"/>
                </a:solidFill>
                <a:latin typeface="Calibri"/>
                <a:ea typeface="Calibri"/>
                <a:cs typeface="Calibri"/>
                <a:sym typeface="Calibri"/>
              </a:rPr>
              <a:t>Functional Programming: Generators</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000">
              <a:solidFill>
                <a:srgbClr val="FEE599"/>
              </a:solidFill>
              <a:latin typeface="Calibri"/>
              <a:ea typeface="Calibri"/>
              <a:cs typeface="Calibri"/>
              <a:sym typeface="Calibri"/>
            </a:endParaRPr>
          </a:p>
        </p:txBody>
      </p:sp>
      <p:sp>
        <p:nvSpPr>
          <p:cNvPr id="156" name="Shape 156"/>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Generators are a special class of functions that simplify the task of writing iterators. Regular functions compute a value and return it, but generators return an iterator that returns a stream of values.</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When you call a function, local variables are created and used. When the function reaches a return statement, the local variables are destroyed and the value is returned to the caller.</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What if the local variables weren’t thrown away on exiting a function? What if you could later resume the function where it left off? This is what </a:t>
            </a:r>
            <a:r>
              <a:rPr b="1" lang="en-US" sz="2800">
                <a:solidFill>
                  <a:srgbClr val="FEE599"/>
                </a:solidFill>
                <a:latin typeface="Calibri"/>
                <a:ea typeface="Calibri"/>
                <a:cs typeface="Calibri"/>
                <a:sym typeface="Calibri"/>
              </a:rPr>
              <a:t>generators</a:t>
            </a:r>
            <a:r>
              <a:rPr lang="en-US" sz="2800">
                <a:solidFill>
                  <a:srgbClr val="FEE599"/>
                </a:solidFill>
                <a:latin typeface="Calibri"/>
                <a:ea typeface="Calibri"/>
                <a:cs typeface="Calibri"/>
                <a:sym typeface="Calibri"/>
              </a:rPr>
              <a:t> provide; they can be thought of as resumable functions.</a:t>
            </a:r>
            <a:endParaRPr sz="2800">
              <a:solidFill>
                <a:srgbClr val="FEE599"/>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id="161" name="Shape 16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62" name="Shape 162"/>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None/>
            </a:pPr>
            <a:r>
              <a:rPr lang="en-US" sz="4000">
                <a:solidFill>
                  <a:srgbClr val="FEE599"/>
                </a:solidFill>
                <a:latin typeface="Calibri"/>
                <a:ea typeface="Calibri"/>
                <a:cs typeface="Calibri"/>
                <a:sym typeface="Calibri"/>
              </a:rPr>
              <a:t>Functional Programming: Generators</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000">
              <a:solidFill>
                <a:srgbClr val="FEE599"/>
              </a:solidFill>
              <a:latin typeface="Calibri"/>
              <a:ea typeface="Calibri"/>
              <a:cs typeface="Calibri"/>
              <a:sym typeface="Calibri"/>
            </a:endParaRPr>
          </a:p>
        </p:txBody>
      </p:sp>
      <p:sp>
        <p:nvSpPr>
          <p:cNvPr id="163" name="Shape 163"/>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When you call a generator function, it doesn’t return a single value; instead it returns a generator object that supports the iterator protocol. </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On executing the yield expression, the generator outputs the value of i, similar to a return statement. </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big difference between yield and a return statement is that on reaching a yield the generator’s state of execution is suspended and local variables are preserved. </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On the next call to the generator’s __next__() method, the function will resume executing.</a:t>
            </a:r>
            <a:endParaRPr sz="2800">
              <a:solidFill>
                <a:srgbClr val="FEE599"/>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Shape 16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69" name="Shape 169"/>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None/>
            </a:pPr>
            <a:r>
              <a:rPr lang="en-US" sz="4000">
                <a:solidFill>
                  <a:srgbClr val="FEE599"/>
                </a:solidFill>
                <a:latin typeface="Calibri"/>
                <a:ea typeface="Calibri"/>
                <a:cs typeface="Calibri"/>
                <a:sym typeface="Calibri"/>
              </a:rPr>
              <a:t>Functional Programming: Generators</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000">
              <a:solidFill>
                <a:srgbClr val="FEE599"/>
              </a:solidFill>
              <a:latin typeface="Calibri"/>
              <a:ea typeface="Calibri"/>
              <a:cs typeface="Calibri"/>
              <a:sym typeface="Calibri"/>
            </a:endParaRPr>
          </a:p>
        </p:txBody>
      </p:sp>
      <p:sp>
        <p:nvSpPr>
          <p:cNvPr id="170" name="Shape 170"/>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"best" places to use generators are when you are iterating through a large dataset that is cumbersome to repeat or reiterate over, such as a large disk file, or a complex database query. </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For every row of data, you wish to perform non-elementary operations and processing, but you "do not want to lose your place" as you are cursoring or iterating over it.</a:t>
            </a:r>
            <a:endParaRPr sz="2800">
              <a:solidFill>
                <a:srgbClr val="FEE599"/>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Shape 175"/>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Shape 9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3" name="Shape 93"/>
          <p:cNvSpPr txBox="1"/>
          <p:nvPr/>
        </p:nvSpPr>
        <p:spPr>
          <a:xfrm>
            <a:off x="7184571" y="1756229"/>
            <a:ext cx="4717143" cy="350865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E69138"/>
                </a:solidFill>
                <a:latin typeface="Calibri"/>
                <a:ea typeface="Calibri"/>
                <a:cs typeface="Calibri"/>
                <a:sym typeface="Calibri"/>
              </a:rPr>
              <a:t>Functional and Object Oriented PR</a:t>
            </a:r>
            <a:endParaRPr sz="4400">
              <a:solidFill>
                <a:srgbClr val="E6913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Shape 9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9" name="Shape 99"/>
          <p:cNvSpPr txBox="1"/>
          <p:nvPr/>
        </p:nvSpPr>
        <p:spPr>
          <a:xfrm>
            <a:off x="2027525" y="302150"/>
            <a:ext cx="103044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Before we get started, a last note on control flow</a:t>
            </a:r>
            <a:endParaRPr sz="1800">
              <a:solidFill>
                <a:schemeClr val="dk1"/>
              </a:solidFill>
              <a:latin typeface="Calibri"/>
              <a:ea typeface="Calibri"/>
              <a:cs typeface="Calibri"/>
              <a:sym typeface="Calibri"/>
            </a:endParaRPr>
          </a:p>
        </p:txBody>
      </p:sp>
      <p:sp>
        <p:nvSpPr>
          <p:cNvPr id="100" name="Shape 100"/>
          <p:cNvSpPr txBox="1"/>
          <p:nvPr/>
        </p:nvSpPr>
        <p:spPr>
          <a:xfrm>
            <a:off x="2177141" y="1824441"/>
            <a:ext cx="9797145" cy="4524315"/>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Have you seen the following before: if __name__ == '__main__':?</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Every Python module (.py file) has it's __name__ defined and if this is '__main__', it implies that the module is being run standalone by the user and we can do corresponding appropriate actions.</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So, the if statement basically checks if the .py is running itself or is being imported.</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It allows you to import your script as a module without the main part executing. That lets you write things that are both reusable modules and standalone scripts.</a:t>
            </a:r>
            <a:endParaRPr sz="2800">
              <a:solidFill>
                <a:srgbClr val="FEE599"/>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Shape 10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6" name="Shape 106"/>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EE599"/>
                </a:solidFill>
                <a:latin typeface="Calibri"/>
                <a:ea typeface="Calibri"/>
                <a:cs typeface="Calibri"/>
                <a:sym typeface="Calibri"/>
              </a:rPr>
              <a:t>Functional Programming</a:t>
            </a:r>
            <a:endParaRPr sz="4000">
              <a:solidFill>
                <a:schemeClr val="dk1"/>
              </a:solidFill>
              <a:latin typeface="Calibri"/>
              <a:ea typeface="Calibri"/>
              <a:cs typeface="Calibri"/>
              <a:sym typeface="Calibri"/>
            </a:endParaRPr>
          </a:p>
        </p:txBody>
      </p:sp>
      <p:sp>
        <p:nvSpPr>
          <p:cNvPr id="107" name="Shape 107"/>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Functional programming is a programming paradigm, a style of building the structure and elements of computer programs, that treats computation as the evaluation of mathematical functions and avoids changing-state and mutable data.</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That is, functional programming seeks to describe what you want to do instead of specifying how you want to do.</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Functions that have no side effects at all are called </a:t>
            </a:r>
            <a:r>
              <a:rPr b="1" lang="en-US" sz="2800">
                <a:solidFill>
                  <a:srgbClr val="FEE599"/>
                </a:solidFill>
                <a:latin typeface="Calibri"/>
                <a:ea typeface="Calibri"/>
                <a:cs typeface="Calibri"/>
                <a:sym typeface="Calibri"/>
              </a:rPr>
              <a:t>pure functions</a:t>
            </a:r>
            <a:r>
              <a:rPr lang="en-US" sz="2800">
                <a:solidFill>
                  <a:srgbClr val="FEE599"/>
                </a:solidFill>
                <a:latin typeface="Calibri"/>
                <a:ea typeface="Calibri"/>
                <a:cs typeface="Calibri"/>
                <a:sym typeface="Calibri"/>
              </a:rPr>
              <a:t> . Avoiding side effects means not using data structures that get updated as a program runs; every function’s output must only depend on its input</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Shape 11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3" name="Shape 113"/>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EE599"/>
                </a:solidFill>
                <a:latin typeface="Calibri"/>
                <a:ea typeface="Calibri"/>
                <a:cs typeface="Calibri"/>
                <a:sym typeface="Calibri"/>
              </a:rPr>
              <a:t>Why </a:t>
            </a:r>
            <a:r>
              <a:rPr lang="en-US" sz="4000">
                <a:solidFill>
                  <a:srgbClr val="FEE599"/>
                </a:solidFill>
                <a:latin typeface="Calibri"/>
                <a:ea typeface="Calibri"/>
                <a:cs typeface="Calibri"/>
                <a:sym typeface="Calibri"/>
              </a:rPr>
              <a:t>Functional Programming?</a:t>
            </a:r>
            <a:endParaRPr sz="4000">
              <a:solidFill>
                <a:schemeClr val="dk1"/>
              </a:solidFill>
              <a:latin typeface="Calibri"/>
              <a:ea typeface="Calibri"/>
              <a:cs typeface="Calibri"/>
              <a:sym typeface="Calibri"/>
            </a:endParaRPr>
          </a:p>
        </p:txBody>
      </p:sp>
      <p:sp>
        <p:nvSpPr>
          <p:cNvPr id="114" name="Shape 114"/>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chemeClr val="dk1"/>
              </a:buClr>
              <a:buSzPts val="2800"/>
              <a:buFont typeface="Calibri"/>
              <a:buChar char="-"/>
            </a:pPr>
            <a:r>
              <a:rPr b="1" lang="en-US" sz="2800">
                <a:solidFill>
                  <a:srgbClr val="FEE599"/>
                </a:solidFill>
                <a:latin typeface="Calibri"/>
                <a:ea typeface="Calibri"/>
                <a:cs typeface="Calibri"/>
                <a:sym typeface="Calibri"/>
              </a:rPr>
              <a:t>Modularity:</a:t>
            </a:r>
            <a:r>
              <a:rPr lang="en-US" sz="2800">
                <a:solidFill>
                  <a:srgbClr val="FEE599"/>
                </a:solidFill>
                <a:latin typeface="Calibri"/>
                <a:ea typeface="Calibri"/>
                <a:cs typeface="Calibri"/>
                <a:sym typeface="Calibri"/>
              </a:rPr>
              <a:t> A more practical benefit of functional programming is that it forces you to break apart your problem into small pieces.</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b="1" lang="en-US" sz="2800">
                <a:solidFill>
                  <a:srgbClr val="FEE599"/>
                </a:solidFill>
                <a:latin typeface="Calibri"/>
                <a:ea typeface="Calibri"/>
                <a:cs typeface="Calibri"/>
                <a:sym typeface="Calibri"/>
              </a:rPr>
              <a:t>Ease of debugging and testing:</a:t>
            </a:r>
            <a:r>
              <a:rPr lang="en-US" sz="2800">
                <a:solidFill>
                  <a:srgbClr val="FEE599"/>
                </a:solidFill>
                <a:latin typeface="Calibri"/>
                <a:ea typeface="Calibri"/>
                <a:cs typeface="Calibri"/>
                <a:sym typeface="Calibri"/>
              </a:rPr>
              <a:t> Debugging is simplified because functions are generally small and clearly specified.</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b="1" lang="en-US" sz="2800">
                <a:solidFill>
                  <a:srgbClr val="FEE599"/>
                </a:solidFill>
                <a:latin typeface="Calibri"/>
                <a:ea typeface="Calibri"/>
                <a:cs typeface="Calibri"/>
                <a:sym typeface="Calibri"/>
              </a:rPr>
              <a:t>Reusability :</a:t>
            </a:r>
            <a:r>
              <a:rPr lang="en-US" sz="2800">
                <a:solidFill>
                  <a:srgbClr val="FEE599"/>
                </a:solidFill>
                <a:latin typeface="Calibri"/>
                <a:ea typeface="Calibri"/>
                <a:cs typeface="Calibri"/>
                <a:sym typeface="Calibri"/>
              </a:rPr>
              <a:t> Over time you’ll form a personal library of utilities. Often you’ll assemble new programs by arranging existing functions in a new configuration. </a:t>
            </a:r>
            <a:endParaRPr sz="2800">
              <a:solidFill>
                <a:srgbClr val="FEE599"/>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Shape 11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0" name="Shape 120"/>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EE599"/>
                </a:solidFill>
                <a:latin typeface="Calibri"/>
                <a:ea typeface="Calibri"/>
                <a:cs typeface="Calibri"/>
                <a:sym typeface="Calibri"/>
              </a:rPr>
              <a:t>Functions as First-Class objects </a:t>
            </a:r>
            <a:endParaRPr sz="4000">
              <a:solidFill>
                <a:schemeClr val="dk1"/>
              </a:solidFill>
              <a:latin typeface="Calibri"/>
              <a:ea typeface="Calibri"/>
              <a:cs typeface="Calibri"/>
              <a:sym typeface="Calibri"/>
            </a:endParaRPr>
          </a:p>
        </p:txBody>
      </p:sp>
      <p:sp>
        <p:nvSpPr>
          <p:cNvPr id="121" name="Shape 121"/>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While programming functionally, we want to avoid procedural code. That is, code that code as a series of steps where you define how things need to be done.</a:t>
            </a:r>
            <a:endParaRPr sz="2800">
              <a:solidFill>
                <a:schemeClr val="dk1"/>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So, how do we avoid this and therefore how do we achieve the features of functional programming. </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In Python, a function existence as a first-class object is very important towards functional programming. </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Using functions as first class objects means to use them in the same manner that you use data. So, You can pass them as parameters like passing a function to another function as an argument or assign them to variables. </a:t>
            </a:r>
            <a:endParaRPr sz="2800">
              <a:solidFill>
                <a:srgbClr val="FEE599"/>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Shape 12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7" name="Shape 127"/>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EE599"/>
                </a:solidFill>
                <a:latin typeface="Calibri"/>
                <a:ea typeface="Calibri"/>
                <a:cs typeface="Calibri"/>
                <a:sym typeface="Calibri"/>
              </a:rPr>
              <a:t>Functions as First-Class objects </a:t>
            </a:r>
            <a:endParaRPr sz="4000">
              <a:solidFill>
                <a:schemeClr val="dk1"/>
              </a:solidFill>
              <a:latin typeface="Calibri"/>
              <a:ea typeface="Calibri"/>
              <a:cs typeface="Calibri"/>
              <a:sym typeface="Calibri"/>
            </a:endParaRPr>
          </a:p>
        </p:txBody>
      </p:sp>
      <p:sp>
        <p:nvSpPr>
          <p:cNvPr id="128" name="Shape 128"/>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There are all sorts of built-in functions in python that allow us to avoid procedural code. The important ones are lambda, map, filter, reduce, zip </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Let’s look at examples of each of these </a:t>
            </a:r>
            <a:endParaRPr sz="2800">
              <a:solidFill>
                <a:srgbClr val="FEE599"/>
              </a:solidFill>
              <a:latin typeface="Calibri"/>
              <a:ea typeface="Calibri"/>
              <a:cs typeface="Calibri"/>
              <a:sym typeface="Calibri"/>
            </a:endParaRPr>
          </a:p>
          <a:p>
            <a:pPr indent="-406400" lvl="1" marL="914400" rtl="0">
              <a:spcBef>
                <a:spcPts val="0"/>
              </a:spcBef>
              <a:spcAft>
                <a:spcPts val="0"/>
              </a:spcAft>
              <a:buClr>
                <a:srgbClr val="FEE599"/>
              </a:buClr>
              <a:buSzPts val="2800"/>
              <a:buFont typeface="Calibri"/>
              <a:buChar char="-"/>
            </a:pPr>
            <a:r>
              <a:rPr i="1" lang="en-US" sz="2800">
                <a:solidFill>
                  <a:srgbClr val="FEE599"/>
                </a:solidFill>
                <a:latin typeface="Calibri"/>
                <a:ea typeface="Calibri"/>
                <a:cs typeface="Calibri"/>
                <a:sym typeface="Calibri"/>
              </a:rPr>
              <a:t>Map:</a:t>
            </a:r>
            <a:r>
              <a:rPr lang="en-US" sz="2800">
                <a:solidFill>
                  <a:srgbClr val="FEE599"/>
                </a:solidFill>
                <a:latin typeface="Calibri"/>
                <a:ea typeface="Calibri"/>
                <a:cs typeface="Calibri"/>
                <a:sym typeface="Calibri"/>
              </a:rPr>
              <a:t> Makes an iterator that computes the function using arguments from each of the iterables.</a:t>
            </a:r>
            <a:endParaRPr sz="2800">
              <a:solidFill>
                <a:srgbClr val="FEE599"/>
              </a:solidFill>
              <a:latin typeface="Calibri"/>
              <a:ea typeface="Calibri"/>
              <a:cs typeface="Calibri"/>
              <a:sym typeface="Calibri"/>
            </a:endParaRPr>
          </a:p>
          <a:p>
            <a:pPr indent="-406400" lvl="1" marL="914400" rtl="0">
              <a:spcBef>
                <a:spcPts val="0"/>
              </a:spcBef>
              <a:spcAft>
                <a:spcPts val="0"/>
              </a:spcAft>
              <a:buClr>
                <a:srgbClr val="FEE599"/>
              </a:buClr>
              <a:buSzPts val="2800"/>
              <a:buFont typeface="Calibri"/>
              <a:buChar char="-"/>
            </a:pPr>
            <a:r>
              <a:rPr i="1" lang="en-US" sz="2800">
                <a:solidFill>
                  <a:srgbClr val="FEE599"/>
                </a:solidFill>
                <a:latin typeface="Calibri"/>
                <a:ea typeface="Calibri"/>
                <a:cs typeface="Calibri"/>
                <a:sym typeface="Calibri"/>
              </a:rPr>
              <a:t>Lambda: </a:t>
            </a:r>
            <a:r>
              <a:rPr lang="en-US" sz="2800">
                <a:solidFill>
                  <a:srgbClr val="FEE599"/>
                </a:solidFill>
                <a:latin typeface="Calibri"/>
                <a:ea typeface="Calibri"/>
                <a:cs typeface="Calibri"/>
                <a:sym typeface="Calibri"/>
              </a:rPr>
              <a:t> is an anonymous or temporary function that is written as “lambda arguments: expression”</a:t>
            </a:r>
            <a:endParaRPr sz="2800">
              <a:solidFill>
                <a:srgbClr val="FEE599"/>
              </a:solidFill>
              <a:latin typeface="Calibri"/>
              <a:ea typeface="Calibri"/>
              <a:cs typeface="Calibri"/>
              <a:sym typeface="Calibri"/>
            </a:endParaRPr>
          </a:p>
          <a:p>
            <a:pPr indent="-406400" lvl="1" marL="914400" rtl="0">
              <a:spcBef>
                <a:spcPts val="0"/>
              </a:spcBef>
              <a:spcAft>
                <a:spcPts val="0"/>
              </a:spcAft>
              <a:buClr>
                <a:srgbClr val="FEE599"/>
              </a:buClr>
              <a:buSzPts val="2800"/>
              <a:buFont typeface="Calibri"/>
              <a:buChar char="-"/>
            </a:pPr>
            <a:r>
              <a:rPr i="1" lang="en-US" sz="2800">
                <a:solidFill>
                  <a:srgbClr val="FEE599"/>
                </a:solidFill>
                <a:latin typeface="Calibri"/>
                <a:ea typeface="Calibri"/>
                <a:cs typeface="Calibri"/>
                <a:sym typeface="Calibri"/>
              </a:rPr>
              <a:t>Reduce: </a:t>
            </a:r>
            <a:r>
              <a:rPr lang="en-US" sz="2800">
                <a:solidFill>
                  <a:srgbClr val="FEE599"/>
                </a:solidFill>
                <a:latin typeface="Calibri"/>
                <a:ea typeface="Calibri"/>
                <a:cs typeface="Calibri"/>
                <a:sym typeface="Calibri"/>
              </a:rPr>
              <a:t>Reduce is a function for performing some computation on a list and returning the result. It applies a rolling computation to sequential pairs of values in a list.</a:t>
            </a:r>
            <a:endParaRPr sz="2800">
              <a:solidFill>
                <a:srgbClr val="FEE599"/>
              </a:solidFill>
              <a:latin typeface="Calibri"/>
              <a:ea typeface="Calibri"/>
              <a:cs typeface="Calibri"/>
              <a:sym typeface="Calibri"/>
            </a:endParaRPr>
          </a:p>
          <a:p>
            <a:pPr indent="0" lvl="0" marL="457200" rtl="0">
              <a:spcBef>
                <a:spcPts val="0"/>
              </a:spcBef>
              <a:spcAft>
                <a:spcPts val="0"/>
              </a:spcAft>
              <a:buNone/>
            </a:pPr>
            <a:r>
              <a:t/>
            </a:r>
            <a:endParaRPr sz="2800">
              <a:solidFill>
                <a:srgbClr val="FEE599"/>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Shape 13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4" name="Shape 134"/>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EE599"/>
                </a:solidFill>
                <a:latin typeface="Calibri"/>
                <a:ea typeface="Calibri"/>
                <a:cs typeface="Calibri"/>
                <a:sym typeface="Calibri"/>
              </a:rPr>
              <a:t>Functions as First-Class objects </a:t>
            </a:r>
            <a:endParaRPr sz="4000">
              <a:solidFill>
                <a:schemeClr val="dk1"/>
              </a:solidFill>
              <a:latin typeface="Calibri"/>
              <a:ea typeface="Calibri"/>
              <a:cs typeface="Calibri"/>
              <a:sym typeface="Calibri"/>
            </a:endParaRPr>
          </a:p>
        </p:txBody>
      </p:sp>
      <p:sp>
        <p:nvSpPr>
          <p:cNvPr id="135" name="Shape 135"/>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0" lvl="0" marL="457200" rtl="0">
              <a:spcBef>
                <a:spcPts val="0"/>
              </a:spcBef>
              <a:spcAft>
                <a:spcPts val="0"/>
              </a:spcAft>
              <a:buNone/>
            </a:pPr>
            <a:r>
              <a:rPr lang="en-US" sz="2800">
                <a:solidFill>
                  <a:srgbClr val="FEE599"/>
                </a:solidFill>
                <a:latin typeface="Calibri"/>
                <a:ea typeface="Calibri"/>
                <a:cs typeface="Calibri"/>
                <a:sym typeface="Calibri"/>
              </a:rPr>
              <a:t>-</a:t>
            </a:r>
            <a:r>
              <a:rPr i="1" lang="en-US" sz="2800">
                <a:solidFill>
                  <a:srgbClr val="FEE599"/>
                </a:solidFill>
                <a:latin typeface="Calibri"/>
                <a:ea typeface="Calibri"/>
                <a:cs typeface="Calibri"/>
                <a:sym typeface="Calibri"/>
              </a:rPr>
              <a:t>Zip </a:t>
            </a:r>
            <a:r>
              <a:rPr lang="en-US" sz="2800">
                <a:solidFill>
                  <a:srgbClr val="FEE599"/>
                </a:solidFill>
                <a:latin typeface="Calibri"/>
                <a:ea typeface="Calibri"/>
                <a:cs typeface="Calibri"/>
                <a:sym typeface="Calibri"/>
              </a:rPr>
              <a:t>: zip(iterA, iterB, ...) takes one element from each iterable and returns them in a tuple.</a:t>
            </a:r>
            <a:endParaRPr sz="2800">
              <a:solidFill>
                <a:srgbClr val="FEE599"/>
              </a:solidFill>
              <a:latin typeface="Calibri"/>
              <a:ea typeface="Calibri"/>
              <a:cs typeface="Calibri"/>
              <a:sym typeface="Calibri"/>
            </a:endParaRPr>
          </a:p>
          <a:p>
            <a:pPr indent="0" lvl="0" marL="457200" rtl="0">
              <a:spcBef>
                <a:spcPts val="0"/>
              </a:spcBef>
              <a:spcAft>
                <a:spcPts val="0"/>
              </a:spcAft>
              <a:buNone/>
            </a:pPr>
            <a:r>
              <a:rPr lang="en-US" sz="2800">
                <a:solidFill>
                  <a:srgbClr val="FEE599"/>
                </a:solidFill>
                <a:latin typeface="Calibri"/>
                <a:ea typeface="Calibri"/>
                <a:cs typeface="Calibri"/>
                <a:sym typeface="Calibri"/>
              </a:rPr>
              <a:t>Zipping two sequences is far, far faster than sorting and joining them based on some key, especially when you know in advance that the sequences have the same number of elements and are in the same order.</a:t>
            </a:r>
            <a:endParaRPr sz="2800">
              <a:solidFill>
                <a:srgbClr val="FEE599"/>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id="140" name="Shape 14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1" name="Shape 141"/>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EE599"/>
                </a:solidFill>
                <a:latin typeface="Calibri"/>
                <a:ea typeface="Calibri"/>
                <a:cs typeface="Calibri"/>
                <a:sym typeface="Calibri"/>
              </a:rPr>
              <a:t>Functional Programming: Iterators</a:t>
            </a:r>
            <a:endParaRPr sz="4000">
              <a:solidFill>
                <a:schemeClr val="dk1"/>
              </a:solidFill>
              <a:latin typeface="Calibri"/>
              <a:ea typeface="Calibri"/>
              <a:cs typeface="Calibri"/>
              <a:sym typeface="Calibri"/>
            </a:endParaRPr>
          </a:p>
        </p:txBody>
      </p:sp>
      <p:sp>
        <p:nvSpPr>
          <p:cNvPr id="142" name="Shape 142"/>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Another Python language feature that’s an important foundation for writing functional-style programs: iterators.</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An iterator is something that gives sequence  [Lists] or sequence-like [Dictionaires] objects a sequence-like interface.</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iterator object only has one method </a:t>
            </a:r>
            <a:r>
              <a:rPr i="1" lang="en-US" sz="2800">
                <a:solidFill>
                  <a:srgbClr val="FEE599"/>
                </a:solidFill>
                <a:latin typeface="Calibri"/>
                <a:ea typeface="Calibri"/>
                <a:cs typeface="Calibri"/>
                <a:sym typeface="Calibri"/>
              </a:rPr>
              <a:t>__next__()</a:t>
            </a: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Each time we call the next method on the iterator gives us the next element. If there are no more elements, it raises a </a:t>
            </a:r>
            <a:r>
              <a:rPr i="1" lang="en-US" sz="2800">
                <a:solidFill>
                  <a:srgbClr val="FEE599"/>
                </a:solidFill>
                <a:latin typeface="Calibri"/>
                <a:ea typeface="Calibri"/>
                <a:cs typeface="Calibri"/>
                <a:sym typeface="Calibri"/>
              </a:rPr>
              <a:t>StopIteration</a:t>
            </a:r>
            <a:r>
              <a:rPr lang="en-US" sz="2800">
                <a:solidFill>
                  <a:srgbClr val="FEE599"/>
                </a:solidFill>
                <a:latin typeface="Calibri"/>
                <a:ea typeface="Calibri"/>
                <a:cs typeface="Calibri"/>
                <a:sym typeface="Calibri"/>
              </a:rPr>
              <a:t> error. </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iter() function is what makes an object iterable. Behind the scenes, the iter function calls __iter__ method on the given object.</a:t>
            </a:r>
            <a:br>
              <a:rPr lang="en-US" sz="2800">
                <a:solidFill>
                  <a:srgbClr val="FEE599"/>
                </a:solidFill>
                <a:latin typeface="Calibri"/>
                <a:ea typeface="Calibri"/>
                <a:cs typeface="Calibri"/>
                <a:sym typeface="Calibri"/>
              </a:rPr>
            </a:br>
            <a:br>
              <a:rPr lang="en-US" sz="2800">
                <a:solidFill>
                  <a:srgbClr val="FEE599"/>
                </a:solidFill>
                <a:latin typeface="Calibri"/>
                <a:ea typeface="Calibri"/>
                <a:cs typeface="Calibri"/>
                <a:sym typeface="Calibri"/>
              </a:rPr>
            </a:br>
            <a:endParaRPr sz="2800">
              <a:solidFill>
                <a:srgbClr val="FEE599"/>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