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4f95d5a35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8" name="Google Shape;148;g34f95d5a35_0_7: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4f95d5a35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6" name="Google Shape;156;g34f95d5a35_0_15: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5: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6: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493f6ec8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Google Shape;103;g3493f6ec84_0_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493f6ec84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Google Shape;110;g3493f6ec84_0_6: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493f6ec84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Google Shape;117;g3493f6ec84_0_12: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493f6ec84_0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5" name="Google Shape;125;g3493f6ec84_0_19: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4c8a4872e_0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3" name="Google Shape;133;g34c8a4872e_0_17: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4f95d5a35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0" name="Google Shape;140;g34f95d5a35_0_0:notes"/>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Google Shape;87;p13"/>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1" name="Google Shape;151;p22"/>
          <p:cNvSpPr txBox="1"/>
          <p:nvPr/>
        </p:nvSpPr>
        <p:spPr>
          <a:xfrm>
            <a:off x="2177141" y="160814"/>
            <a:ext cx="89988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52" name="Google Shape;152;p22"/>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53" name="Google Shape;153;p22"/>
          <p:cNvPicPr preferRelativeResize="0"/>
          <p:nvPr/>
        </p:nvPicPr>
        <p:blipFill>
          <a:blip r:embed="rId4">
            <a:alphaModFix/>
          </a:blip>
          <a:stretch>
            <a:fillRect/>
          </a:stretch>
        </p:blipFill>
        <p:spPr>
          <a:xfrm>
            <a:off x="2577475" y="1052825"/>
            <a:ext cx="8998800" cy="545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9" name="Google Shape;159;p23"/>
          <p:cNvSpPr txBox="1"/>
          <p:nvPr/>
        </p:nvSpPr>
        <p:spPr>
          <a:xfrm>
            <a:off x="1378851" y="160825"/>
            <a:ext cx="9797100" cy="1600500"/>
          </a:xfrm>
          <a:prstGeom prst="rect">
            <a:avLst/>
          </a:prstGeom>
          <a:noFill/>
          <a:ln>
            <a:noFill/>
          </a:ln>
        </p:spPr>
        <p:txBody>
          <a:bodyPr anchorCtr="0" anchor="t" bIns="45700" lIns="91425" spcFirstLastPara="1" rIns="91425" wrap="square" tIns="45700">
            <a:noAutofit/>
          </a:bodyPr>
          <a:lstStyle/>
          <a:p>
            <a:pPr indent="457200" lvl="0" marL="1828800" marR="0" rtl="0" algn="l">
              <a:spcBef>
                <a:spcPts val="0"/>
              </a:spcBef>
              <a:spcAft>
                <a:spcPts val="0"/>
              </a:spcAft>
              <a:buNone/>
            </a:pPr>
            <a:r>
              <a:rPr lang="en-US" sz="4400">
                <a:solidFill>
                  <a:srgbClr val="FEE599"/>
                </a:solidFill>
                <a:latin typeface="Calibri"/>
                <a:ea typeface="Calibri"/>
                <a:cs typeface="Calibri"/>
                <a:sym typeface="Calibri"/>
              </a:rPr>
              <a:t>Desired Inheritance Structure</a:t>
            </a:r>
            <a:endParaRPr sz="1800">
              <a:solidFill>
                <a:schemeClr val="dk1"/>
              </a:solidFill>
              <a:latin typeface="Calibri"/>
              <a:ea typeface="Calibri"/>
              <a:cs typeface="Calibri"/>
              <a:sym typeface="Calibri"/>
            </a:endParaRPr>
          </a:p>
        </p:txBody>
      </p:sp>
      <p:sp>
        <p:nvSpPr>
          <p:cNvPr id="160" name="Google Shape;160;p23"/>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61" name="Google Shape;161;p23"/>
          <p:cNvPicPr preferRelativeResize="0"/>
          <p:nvPr/>
        </p:nvPicPr>
        <p:blipFill>
          <a:blip r:embed="rId4">
            <a:alphaModFix/>
          </a:blip>
          <a:stretch>
            <a:fillRect/>
          </a:stretch>
        </p:blipFill>
        <p:spPr>
          <a:xfrm>
            <a:off x="2692950" y="1092950"/>
            <a:ext cx="8625100" cy="531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Google Shape;93;p14"/>
          <p:cNvSpPr txBox="1"/>
          <p:nvPr/>
        </p:nvSpPr>
        <p:spPr>
          <a:xfrm>
            <a:off x="7184575" y="2688252"/>
            <a:ext cx="47172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Object Oriented Programming</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Google Shape;99;p15"/>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What is NLP?</a:t>
            </a:r>
            <a:endParaRPr sz="1800">
              <a:solidFill>
                <a:schemeClr val="dk1"/>
              </a:solidFill>
              <a:latin typeface="Calibri"/>
              <a:ea typeface="Calibri"/>
              <a:cs typeface="Calibri"/>
              <a:sym typeface="Calibri"/>
            </a:endParaRPr>
          </a:p>
        </p:txBody>
      </p:sp>
      <p:sp>
        <p:nvSpPr>
          <p:cNvPr id="100" name="Google Shape;100;p15"/>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Natural Language Processing, or NLP, is an area of computer science that focuses on developing techniques to produce machine-driven analyses of text.</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“It is hard from the standpoint of the child, who must spend many years acquiring a language … it is hard for the adult language learner, it is hard for the scientist who attempts to model the relevant phenomena, and it is hard for the engineer who attempts to build systems that deal with natural language input or output. These tasks are so hard that Turing could rightly make fluent conversation in natural language the centerpiece of his test for intelligence.”</a:t>
            </a:r>
            <a:endParaRPr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Google Shape;106;p1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Why is NLP a “hard” problem?</a:t>
            </a:r>
            <a:endParaRPr sz="1800">
              <a:solidFill>
                <a:schemeClr val="dk1"/>
              </a:solidFill>
              <a:latin typeface="Calibri"/>
              <a:ea typeface="Calibri"/>
              <a:cs typeface="Calibri"/>
              <a:sym typeface="Calibri"/>
            </a:endParaRPr>
          </a:p>
        </p:txBody>
      </p:sp>
      <p:sp>
        <p:nvSpPr>
          <p:cNvPr id="107" name="Google Shape;107;p16"/>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Language is inherently ambiguous. Once person's interpretation of a sentence may very well differ from another person's interpretation. Because of this inability to consistently be clear, it's hard to have an NLP technique that works perfectly.</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E.g “I hate visiting aunts.” </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Google Shape;113;p1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Current application of NLP</a:t>
            </a:r>
            <a:endParaRPr sz="1800">
              <a:solidFill>
                <a:schemeClr val="dk1"/>
              </a:solidFill>
              <a:latin typeface="Calibri"/>
              <a:ea typeface="Calibri"/>
              <a:cs typeface="Calibri"/>
              <a:sym typeface="Calibri"/>
            </a:endParaRPr>
          </a:p>
        </p:txBody>
      </p:sp>
      <p:sp>
        <p:nvSpPr>
          <p:cNvPr id="114" name="Google Shape;114;p17"/>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Machine Translation</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Sentiment </a:t>
            </a:r>
            <a:r>
              <a:rPr lang="en-US" sz="2800">
                <a:solidFill>
                  <a:srgbClr val="FEE599"/>
                </a:solidFill>
                <a:latin typeface="Calibri"/>
                <a:ea typeface="Calibri"/>
                <a:cs typeface="Calibri"/>
                <a:sym typeface="Calibri"/>
              </a:rPr>
              <a:t>Analysis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Question &amp; Answering (Chat-bots)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Topic Modelling </a:t>
            </a:r>
            <a:endParaRPr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Google Shape;120;p18"/>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21" name="Google Shape;121;p18"/>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22" name="Google Shape;122;p18"/>
          <p:cNvPicPr preferRelativeResize="0"/>
          <p:nvPr/>
        </p:nvPicPr>
        <p:blipFill>
          <a:blip r:embed="rId4">
            <a:alphaModFix/>
          </a:blip>
          <a:stretch>
            <a:fillRect/>
          </a:stretch>
        </p:blipFill>
        <p:spPr>
          <a:xfrm>
            <a:off x="3394325" y="1433450"/>
            <a:ext cx="7442250" cy="500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Google Shape;128;p19"/>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Our class so far</a:t>
            </a:r>
            <a:endParaRPr sz="1800">
              <a:solidFill>
                <a:schemeClr val="dk1"/>
              </a:solidFill>
              <a:latin typeface="Calibri"/>
              <a:ea typeface="Calibri"/>
              <a:cs typeface="Calibri"/>
              <a:sym typeface="Calibri"/>
            </a:endParaRPr>
          </a:p>
        </p:txBody>
      </p:sp>
      <p:sp>
        <p:nvSpPr>
          <p:cNvPr id="129" name="Google Shape;129;p19"/>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30" name="Google Shape;130;p19"/>
          <p:cNvPicPr preferRelativeResize="0"/>
          <p:nvPr/>
        </p:nvPicPr>
        <p:blipFill>
          <a:blip r:embed="rId4">
            <a:alphaModFix/>
          </a:blip>
          <a:stretch>
            <a:fillRect/>
          </a:stretch>
        </p:blipFill>
        <p:spPr>
          <a:xfrm>
            <a:off x="2921375" y="1419550"/>
            <a:ext cx="7784825" cy="499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Google Shape;136;p2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Inheritance</a:t>
            </a:r>
            <a:endParaRPr sz="1800">
              <a:solidFill>
                <a:schemeClr val="dk1"/>
              </a:solidFill>
              <a:latin typeface="Calibri"/>
              <a:ea typeface="Calibri"/>
              <a:cs typeface="Calibri"/>
              <a:sym typeface="Calibri"/>
            </a:endParaRPr>
          </a:p>
        </p:txBody>
      </p:sp>
      <p:sp>
        <p:nvSpPr>
          <p:cNvPr id="137" name="Google Shape;137;p20"/>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406400" lvl="0" marL="457200" rtl="0">
              <a:lnSpc>
                <a:spcPct val="115000"/>
              </a:lnSpc>
              <a:spcBef>
                <a:spcPts val="0"/>
              </a:spcBef>
              <a:spcAft>
                <a:spcPts val="0"/>
              </a:spcAft>
              <a:buClr>
                <a:srgbClr val="FEE599"/>
              </a:buClr>
              <a:buSzPts val="2800"/>
              <a:buChar char="-"/>
            </a:pPr>
            <a:r>
              <a:rPr lang="en-US" sz="2800">
                <a:solidFill>
                  <a:srgbClr val="FEE599"/>
                </a:solidFill>
              </a:rPr>
              <a:t>Inheritance is the ability for one class to be related to another class in much the same way that people can be related to one another. Children inherit characteristics from their parents. Similarly, Python child classes can inherit characteristic data and behavior from a parent class. These classes are often referred to as subclasses and superclasses.</a:t>
            </a:r>
            <a:endParaRPr sz="2800">
              <a:solidFill>
                <a:srgbClr val="FEE599"/>
              </a:solidFill>
            </a:endParaRPr>
          </a:p>
          <a:p>
            <a:pPr indent="-406400" lvl="0" marL="457200" rtl="0">
              <a:lnSpc>
                <a:spcPct val="115000"/>
              </a:lnSpc>
              <a:spcBef>
                <a:spcPts val="0"/>
              </a:spcBef>
              <a:spcAft>
                <a:spcPts val="0"/>
              </a:spcAft>
              <a:buClr>
                <a:srgbClr val="FEE599"/>
              </a:buClr>
              <a:buSzPts val="2800"/>
              <a:buChar char="-"/>
            </a:pPr>
            <a:r>
              <a:rPr lang="en-US" sz="2800">
                <a:solidFill>
                  <a:srgbClr val="FEE599"/>
                </a:solidFill>
              </a:rPr>
              <a:t>By organizing classes in this hierarchical fashion, object-oriented programming languages allow previously written code to be extended to meet the needs of new situations.</a:t>
            </a:r>
            <a:endParaRPr sz="2800">
              <a:solidFill>
                <a:srgbClr val="FEE599"/>
              </a:solidFill>
            </a:endParaRPr>
          </a:p>
          <a:p>
            <a:pPr indent="0" lvl="0" marL="0" marR="0" rtl="0" algn="l">
              <a:spcBef>
                <a:spcPts val="160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Google Shape;143;p21"/>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Example: Logic Gates</a:t>
            </a:r>
            <a:endParaRPr sz="1800">
              <a:solidFill>
                <a:schemeClr val="dk1"/>
              </a:solidFill>
              <a:latin typeface="Calibri"/>
              <a:ea typeface="Calibri"/>
              <a:cs typeface="Calibri"/>
              <a:sym typeface="Calibri"/>
            </a:endParaRPr>
          </a:p>
        </p:txBody>
      </p:sp>
      <p:sp>
        <p:nvSpPr>
          <p:cNvPr id="144" name="Google Shape;144;p21"/>
          <p:cNvSpPr txBox="1"/>
          <p:nvPr/>
        </p:nvSpPr>
        <p:spPr>
          <a:xfrm>
            <a:off x="2177150" y="1169149"/>
            <a:ext cx="9797100" cy="517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pic>
        <p:nvPicPr>
          <p:cNvPr id="145" name="Google Shape;145;p21"/>
          <p:cNvPicPr preferRelativeResize="0"/>
          <p:nvPr/>
        </p:nvPicPr>
        <p:blipFill>
          <a:blip r:embed="rId4">
            <a:alphaModFix/>
          </a:blip>
          <a:stretch>
            <a:fillRect/>
          </a:stretch>
        </p:blipFill>
        <p:spPr>
          <a:xfrm>
            <a:off x="2507800" y="1431500"/>
            <a:ext cx="9188925" cy="456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