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100">
                <a:solidFill>
                  <a:schemeClr val="dk1"/>
                </a:solidFill>
                <a:highlight>
                  <a:srgbClr val="FFFFFF"/>
                </a:highlight>
                <a:latin typeface="Verdana"/>
                <a:ea typeface="Verdana"/>
                <a:cs typeface="Verdana"/>
                <a:sym typeface="Verdana"/>
              </a:rPr>
              <a:t>If repeated samples were taken and the 95% confidence interval computed for each sample, 95% of the intervals would contain the population mean. Naturally, 5% of the intervals would not contain the population mean.</a:t>
            </a:r>
            <a:endParaRPr/>
          </a:p>
        </p:txBody>
      </p:sp>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This is a normal distribution. Normal distributions are used to describe commonly occuring probability distirbutions for random variables.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Shape 157"/>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8" name="Shape 15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variance is the extent to which outcomes differ from the expected value.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𝞼</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E[X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Variance, then, can be interpreted as the expected value of:    [X - 𝝁]</a:t>
            </a:r>
            <a:r>
              <a:rPr baseline="30000" lang="en-US" sz="2800">
                <a:solidFill>
                  <a:srgbClr val="FEE599"/>
                </a:solidFill>
                <a:latin typeface="Calibri"/>
                <a:ea typeface="Calibri"/>
                <a:cs typeface="Calibri"/>
                <a:sym typeface="Calibri"/>
              </a:rPr>
              <a:t>2</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is the square all about? Well, the variance is actually the square of another prob. dist. descriptor called the</a:t>
            </a:r>
            <a:r>
              <a:rPr b="1" lang="en-US" sz="2800">
                <a:solidFill>
                  <a:srgbClr val="FEE599"/>
                </a:solidFill>
                <a:latin typeface="Calibri"/>
                <a:ea typeface="Calibri"/>
                <a:cs typeface="Calibri"/>
                <a:sym typeface="Calibri"/>
              </a:rPr>
              <a:t> standard deviation</a:t>
            </a:r>
            <a:r>
              <a:rPr lang="en-US" sz="2800">
                <a:solidFill>
                  <a:srgbClr val="FEE599"/>
                </a:solidFill>
                <a:latin typeface="Calibri"/>
                <a:ea typeface="Calibri"/>
                <a:cs typeface="Calibri"/>
                <a:sym typeface="Calibri"/>
              </a:rPr>
              <a:t>. The standard deviation is:    </a:t>
            </a:r>
            <a:r>
              <a:rPr b="1"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9" name="Shape 159"/>
          <p:cNvSpPr txBox="1"/>
          <p:nvPr/>
        </p:nvSpPr>
        <p:spPr>
          <a:xfrm>
            <a:off x="4306725" y="2471225"/>
            <a:ext cx="5131500" cy="75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nvSpPr>
        <p:spPr>
          <a:xfrm>
            <a:off x="8140975" y="5618675"/>
            <a:ext cx="1401900" cy="562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US" sz="2800">
                <a:solidFill>
                  <a:srgbClr val="FEE599"/>
                </a:solidFill>
                <a:latin typeface="Calibri"/>
                <a:ea typeface="Calibri"/>
                <a:cs typeface="Calibri"/>
                <a:sym typeface="Calibri"/>
              </a:rPr>
              <a:t>𝜎</a:t>
            </a:r>
            <a:r>
              <a:rPr b="1" baseline="30000" lang="en-US" sz="2800">
                <a:solidFill>
                  <a:srgbClr val="FEE599"/>
                </a:solidFill>
                <a:latin typeface="Calibri"/>
                <a:ea typeface="Calibri"/>
                <a:cs typeface="Calibri"/>
                <a:sym typeface="Calibri"/>
              </a:rPr>
              <a:t>2</a:t>
            </a:r>
            <a:r>
              <a:rPr baseline="30000" lang="en-US" sz="2800">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  √𝜎</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6" name="Shape 16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a:t>
            </a:r>
            <a:r>
              <a:rPr lang="en-US" sz="4400">
                <a:solidFill>
                  <a:srgbClr val="FEE599"/>
                </a:solidFill>
                <a:latin typeface="Calibri"/>
                <a:ea typeface="Calibri"/>
                <a:cs typeface="Calibri"/>
                <a:sym typeface="Calibri"/>
              </a:rPr>
              <a:t>Continuous</a:t>
            </a:r>
            <a:r>
              <a:rPr lang="en-US" sz="4400">
                <a:solidFill>
                  <a:srgbClr val="FEE599"/>
                </a:solidFill>
                <a:latin typeface="Calibri"/>
                <a:ea typeface="Calibri"/>
                <a:cs typeface="Calibri"/>
                <a:sym typeface="Calibri"/>
              </a:rPr>
              <a:t>  Variables</a:t>
            </a:r>
            <a:endParaRPr sz="1800">
              <a:solidFill>
                <a:schemeClr val="dk1"/>
              </a:solidFill>
              <a:latin typeface="Calibri"/>
              <a:ea typeface="Calibri"/>
              <a:cs typeface="Calibri"/>
              <a:sym typeface="Calibri"/>
            </a:endParaRPr>
          </a:p>
        </p:txBody>
      </p:sp>
      <p:sp>
        <p:nvSpPr>
          <p:cNvPr id="167" name="Shape 16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and variance of continuous variables are trickier. Instead of calculating the sum, we would calculate the integral of</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Similarly, the variance is: </a:t>
            </a:r>
            <a:endParaRPr sz="2800">
              <a:solidFill>
                <a:srgbClr val="FEE599"/>
              </a:solidFill>
              <a:latin typeface="Calibri"/>
              <a:ea typeface="Calibri"/>
              <a:cs typeface="Calibri"/>
              <a:sym typeface="Calibri"/>
            </a:endParaRPr>
          </a:p>
        </p:txBody>
      </p:sp>
      <p:sp>
        <p:nvSpPr>
          <p:cNvPr id="168" name="Shape 168"/>
          <p:cNvSpPr txBox="1"/>
          <p:nvPr/>
        </p:nvSpPr>
        <p:spPr>
          <a:xfrm>
            <a:off x="4509950" y="2476650"/>
            <a:ext cx="5131500" cy="1228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pic>
        <p:nvPicPr>
          <p:cNvPr id="169" name="Shape 169"/>
          <p:cNvPicPr preferRelativeResize="0"/>
          <p:nvPr/>
        </p:nvPicPr>
        <p:blipFill>
          <a:blip r:embed="rId4">
            <a:alphaModFix/>
          </a:blip>
          <a:stretch>
            <a:fillRect/>
          </a:stretch>
        </p:blipFill>
        <p:spPr>
          <a:xfrm>
            <a:off x="5356288" y="2647125"/>
            <a:ext cx="3438825" cy="873750"/>
          </a:xfrm>
          <a:prstGeom prst="rect">
            <a:avLst/>
          </a:prstGeom>
          <a:noFill/>
          <a:ln>
            <a:noFill/>
          </a:ln>
        </p:spPr>
      </p:pic>
      <p:pic>
        <p:nvPicPr>
          <p:cNvPr id="170" name="Shape 170"/>
          <p:cNvPicPr preferRelativeResize="0"/>
          <p:nvPr/>
        </p:nvPicPr>
        <p:blipFill>
          <a:blip r:embed="rId5">
            <a:alphaModFix/>
          </a:blip>
          <a:stretch>
            <a:fillRect/>
          </a:stretch>
        </p:blipFill>
        <p:spPr>
          <a:xfrm>
            <a:off x="5045400" y="5041725"/>
            <a:ext cx="4745575" cy="873750"/>
          </a:xfrm>
          <a:prstGeom prst="rect">
            <a:avLst/>
          </a:prstGeom>
          <a:noFill/>
          <a:ln>
            <a:noFill/>
          </a:ln>
        </p:spPr>
      </p:pic>
      <p:sp>
        <p:nvSpPr>
          <p:cNvPr id="171" name="Shape 171"/>
          <p:cNvSpPr txBox="1"/>
          <p:nvPr/>
        </p:nvSpPr>
        <p:spPr>
          <a:xfrm>
            <a:off x="4509950" y="4874000"/>
            <a:ext cx="5949000" cy="12675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7" name="Shape 17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178" name="Shape 17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Due to the problem of uncountability, how can we assign positive possibilities where the sum will  be 1?</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we can assign probabilities to intervals of outcomes instead of individual outcomes. </a:t>
            </a:r>
            <a:endParaRPr sz="2800">
              <a:solidFill>
                <a:srgbClr val="FEE599"/>
              </a:solidFill>
              <a:latin typeface="Calibri"/>
              <a:ea typeface="Calibri"/>
              <a:cs typeface="Calibri"/>
              <a:sym typeface="Calibri"/>
            </a:endParaRPr>
          </a:p>
        </p:txBody>
      </p:sp>
      <p:pic>
        <p:nvPicPr>
          <p:cNvPr id="179" name="Shape 179"/>
          <p:cNvPicPr preferRelativeResize="0"/>
          <p:nvPr/>
        </p:nvPicPr>
        <p:blipFill>
          <a:blip r:embed="rId4">
            <a:alphaModFix/>
          </a:blip>
          <a:stretch>
            <a:fillRect/>
          </a:stretch>
        </p:blipFill>
        <p:spPr>
          <a:xfrm>
            <a:off x="4303150" y="3172275"/>
            <a:ext cx="5314950" cy="34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38200" y="365125"/>
            <a:ext cx="11217000" cy="70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Binomial Distribution (for discrete variable only)</a:t>
            </a:r>
            <a:endParaRPr/>
          </a:p>
        </p:txBody>
      </p:sp>
      <p:sp>
        <p:nvSpPr>
          <p:cNvPr id="185" name="Shape 185"/>
          <p:cNvSpPr txBox="1"/>
          <p:nvPr>
            <p:ph idx="1" type="body"/>
          </p:nvPr>
        </p:nvSpPr>
        <p:spPr>
          <a:xfrm>
            <a:off x="838200" y="1071625"/>
            <a:ext cx="10515600" cy="61239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We Pick 5 balls (X=5), what is the probability of picking 1 Black and 4 red.  There are ⅔ black balls and ⅓ red balls.</a:t>
            </a:r>
            <a:endParaRPr/>
          </a:p>
          <a:p>
            <a:pPr indent="0" lvl="0" marL="0">
              <a:spcBef>
                <a:spcPts val="1000"/>
              </a:spcBef>
              <a:spcAft>
                <a:spcPts val="0"/>
              </a:spcAft>
              <a:buNone/>
            </a:pPr>
            <a:r>
              <a:rPr lang="en-US"/>
              <a:t> </a:t>
            </a:r>
            <a:endParaRPr/>
          </a:p>
          <a:p>
            <a:pPr indent="0" lvl="0" marL="0">
              <a:spcBef>
                <a:spcPts val="1000"/>
              </a:spcBef>
              <a:spcAft>
                <a:spcPts val="0"/>
              </a:spcAft>
              <a:buNone/>
            </a:pPr>
            <a:r>
              <a:rPr lang="en-US"/>
              <a:t>No. of pattern     *     Prob. of pattern</a:t>
            </a:r>
            <a:endParaRPr/>
          </a:p>
          <a:p>
            <a:pPr indent="0" lvl="0" marL="0">
              <a:spcBef>
                <a:spcPts val="1000"/>
              </a:spcBef>
              <a:spcAft>
                <a:spcPts val="0"/>
              </a:spcAft>
              <a:buNone/>
            </a:pPr>
            <a:r>
              <a:t/>
            </a:r>
            <a:endParaRPr/>
          </a:p>
          <a:p>
            <a:pPr indent="0" lvl="0" marL="0" rtl="0">
              <a:spcBef>
                <a:spcPts val="1000"/>
              </a:spcBef>
              <a:spcAft>
                <a:spcPts val="0"/>
              </a:spcAft>
              <a:buNone/>
            </a:pPr>
            <a:r>
              <a:rPr lang="en-US"/>
              <a:t>5choose1 ways *  ((⅔) * (⅓)*(⅓)*</a:t>
            </a:r>
            <a:r>
              <a:rPr lang="en-US"/>
              <a:t>(⅓)*(⅓)</a:t>
            </a:r>
            <a:endParaRPr/>
          </a:p>
          <a:p>
            <a:pPr indent="0" lvl="0" marL="0">
              <a:spcBef>
                <a:spcPts val="1000"/>
              </a:spcBef>
              <a:spcAft>
                <a:spcPts val="0"/>
              </a:spcAft>
              <a:buNone/>
            </a:pPr>
            <a:r>
              <a:rPr lang="en-US"/>
              <a:t>(5!/(1!4!)      * </a:t>
            </a:r>
            <a:r>
              <a:rPr lang="en-US"/>
              <a:t>((⅔)^1 * (⅓)^4 = 0.04</a:t>
            </a:r>
            <a:endParaRPr/>
          </a:p>
          <a:p>
            <a:pPr indent="0" lvl="0" marL="0">
              <a:spcBef>
                <a:spcPts val="1000"/>
              </a:spcBef>
              <a:spcAft>
                <a:spcPts val="0"/>
              </a:spcAft>
              <a:buNone/>
            </a:pPr>
            <a:r>
              <a:rPr lang="en-US"/>
              <a:t>To find the prob. (P(X=x))  = </a:t>
            </a:r>
            <a:r>
              <a:rPr baseline="30000" lang="en-US"/>
              <a:t>k</a:t>
            </a:r>
            <a:r>
              <a:rPr lang="en-US"/>
              <a:t>C</a:t>
            </a:r>
            <a:r>
              <a:rPr baseline="-25000" lang="en-US"/>
              <a:t>x </a:t>
            </a:r>
            <a:r>
              <a:rPr lang="en-US"/>
              <a:t>* P(x)</a:t>
            </a:r>
            <a:r>
              <a:rPr baseline="30000" lang="en-US"/>
              <a:t>x </a:t>
            </a:r>
            <a:r>
              <a:rPr lang="en-US"/>
              <a:t>(1-p)</a:t>
            </a:r>
            <a:r>
              <a:rPr baseline="30000" lang="en-US"/>
              <a:t>K-x</a:t>
            </a:r>
            <a:endParaRPr baseline="30000"/>
          </a:p>
          <a:p>
            <a:pPr indent="0" lvl="0" marL="0">
              <a:spcBef>
                <a:spcPts val="1000"/>
              </a:spcBef>
              <a:spcAft>
                <a:spcPts val="0"/>
              </a:spcAft>
              <a:buNone/>
            </a:pPr>
            <a:r>
              <a:rPr lang="en-US"/>
              <a:t>Mean = ∑np (where n is # of trial, and p is prob. of each trial)</a:t>
            </a:r>
            <a:endParaRPr/>
          </a:p>
          <a:p>
            <a:pPr indent="0" lvl="0" marL="0">
              <a:spcBef>
                <a:spcPts val="1000"/>
              </a:spcBef>
              <a:spcAft>
                <a:spcPts val="0"/>
              </a:spcAft>
              <a:buNone/>
            </a:pPr>
            <a:r>
              <a:rPr lang="en-US"/>
              <a:t>Standard deviation = ∑sqrt.(np(1-p))</a:t>
            </a:r>
            <a:endParaRPr/>
          </a:p>
          <a:p>
            <a:pPr indent="0" lvl="0" marL="0">
              <a:spcBef>
                <a:spcPts val="1000"/>
              </a:spcBef>
              <a:spcAft>
                <a:spcPts val="0"/>
              </a:spcAft>
              <a:buNone/>
            </a:pPr>
            <a:r>
              <a:rPr lang="en-US"/>
              <a:t>N~(Mean,Variance)</a:t>
            </a:r>
            <a:endParaRPr/>
          </a:p>
          <a:p>
            <a:pPr indent="0" lvl="0" marL="0">
              <a:spcBef>
                <a:spcPts val="1000"/>
              </a:spcBef>
              <a:spcAft>
                <a:spcPts val="0"/>
              </a:spcAft>
              <a:buNone/>
            </a:pPr>
            <a:r>
              <a:t/>
            </a:r>
            <a:endParaRPr/>
          </a:p>
          <a:p>
            <a:pPr indent="0" lvl="0" marL="0">
              <a:spcBef>
                <a:spcPts val="1000"/>
              </a:spcBef>
              <a:spcAft>
                <a:spcPts val="0"/>
              </a:spcAft>
              <a:buNone/>
            </a:pPr>
            <a:r>
              <a:t/>
            </a:r>
            <a:endParaRPr/>
          </a:p>
          <a:p>
            <a:pPr indent="0" lvl="0" marL="0">
              <a:spcBef>
                <a:spcPts val="1000"/>
              </a:spcBef>
              <a:spcAft>
                <a:spcPts val="0"/>
              </a:spcAft>
              <a:buNone/>
            </a:pPr>
            <a:r>
              <a:t/>
            </a:r>
            <a:endParaRPr/>
          </a:p>
          <a:p>
            <a:pPr indent="0" lvl="0" marL="0">
              <a:spcBef>
                <a:spcPts val="1000"/>
              </a:spcBef>
              <a:spcAft>
                <a:spcPts val="0"/>
              </a:spcAft>
              <a:buNone/>
            </a:pPr>
            <a:r>
              <a:t/>
            </a:r>
            <a:endParaRPr/>
          </a:p>
          <a:p>
            <a:pPr indent="0" lvl="0" marL="0">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838200" y="365125"/>
            <a:ext cx="10515600" cy="706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Poission </a:t>
            </a:r>
            <a:r>
              <a:rPr lang="en-US"/>
              <a:t>Distribution (discrete)</a:t>
            </a:r>
            <a:endParaRPr/>
          </a:p>
        </p:txBody>
      </p:sp>
      <p:sp>
        <p:nvSpPr>
          <p:cNvPr id="191" name="Shape 191"/>
          <p:cNvSpPr txBox="1"/>
          <p:nvPr>
            <p:ph idx="1" type="body"/>
          </p:nvPr>
        </p:nvSpPr>
        <p:spPr>
          <a:xfrm>
            <a:off x="838200" y="968375"/>
            <a:ext cx="10515600" cy="57111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rPr lang="en-US"/>
              <a:t>What if we have a situation where events randomly occur across time or intervals. What we ask here is, “What is the probability of observing X=x events in a given interval”.</a:t>
            </a:r>
            <a:endParaRPr/>
          </a:p>
          <a:p>
            <a:pPr indent="0" lvl="0" marL="0">
              <a:spcBef>
                <a:spcPts val="1000"/>
              </a:spcBef>
              <a:spcAft>
                <a:spcPts val="0"/>
              </a:spcAft>
              <a:buNone/>
            </a:pPr>
            <a:r>
              <a:t/>
            </a:r>
            <a:endParaRPr/>
          </a:p>
          <a:p>
            <a:pPr indent="0" lvl="0" marL="0">
              <a:spcBef>
                <a:spcPts val="1000"/>
              </a:spcBef>
              <a:spcAft>
                <a:spcPts val="0"/>
              </a:spcAft>
              <a:buNone/>
            </a:pPr>
            <a:r>
              <a:rPr lang="en-US"/>
              <a:t>P(X=x) :</a:t>
            </a:r>
            <a:r>
              <a:rPr lang="en-US" sz="4800"/>
              <a:t> e</a:t>
            </a:r>
            <a:r>
              <a:rPr baseline="30000" lang="en-US" sz="4800"/>
              <a:t>-ƛ</a:t>
            </a:r>
            <a:r>
              <a:rPr baseline="-25000" lang="en-US" sz="4800"/>
              <a:t>    </a:t>
            </a:r>
            <a:r>
              <a:rPr lang="en-US" sz="4800"/>
              <a:t>ƛ</a:t>
            </a:r>
            <a:r>
              <a:rPr baseline="30000" lang="en-US" sz="4800"/>
              <a:t>x</a:t>
            </a:r>
            <a:r>
              <a:rPr lang="en-US" sz="4800"/>
              <a:t>/x!) </a:t>
            </a:r>
            <a:r>
              <a:rPr lang="en-US"/>
              <a:t>e = 2.79…</a:t>
            </a:r>
            <a:endParaRPr/>
          </a:p>
          <a:p>
            <a:pPr indent="0" lvl="0" marL="0">
              <a:spcBef>
                <a:spcPts val="1000"/>
              </a:spcBef>
              <a:spcAft>
                <a:spcPts val="0"/>
              </a:spcAft>
              <a:buNone/>
            </a:pPr>
            <a:r>
              <a:t/>
            </a:r>
            <a:endParaRPr/>
          </a:p>
          <a:p>
            <a:pPr indent="0" lvl="0" marL="0" rtl="0">
              <a:spcBef>
                <a:spcPts val="1000"/>
              </a:spcBef>
              <a:spcAft>
                <a:spcPts val="0"/>
              </a:spcAft>
              <a:buNone/>
            </a:pPr>
            <a:r>
              <a:rPr lang="en-US"/>
              <a:t>Lambda is the mean number of events per interval. </a:t>
            </a:r>
            <a:endParaRPr/>
          </a:p>
          <a:p>
            <a:pPr indent="-406400" lvl="0" marL="457200" rtl="0">
              <a:spcBef>
                <a:spcPts val="1000"/>
              </a:spcBef>
              <a:spcAft>
                <a:spcPts val="0"/>
              </a:spcAft>
              <a:buSzPts val="2800"/>
              <a:buAutoNum type="arabicParenR"/>
            </a:pPr>
            <a:r>
              <a:rPr lang="en-US"/>
              <a:t>What is the prob. of 4 birth per interval (given mean is 1.8)?</a:t>
            </a:r>
            <a:endParaRPr/>
          </a:p>
          <a:p>
            <a:pPr indent="-406400" lvl="0" marL="457200" rtl="0">
              <a:spcBef>
                <a:spcPts val="0"/>
              </a:spcBef>
              <a:spcAft>
                <a:spcPts val="0"/>
              </a:spcAft>
              <a:buSzPts val="2800"/>
              <a:buAutoNum type="arabicParenR"/>
            </a:pPr>
            <a:r>
              <a:rPr lang="en-US"/>
              <a:t>What is the prob. of 2 or more births per interval?</a:t>
            </a:r>
            <a:endParaRPr/>
          </a:p>
          <a:p>
            <a:pPr indent="-406400" lvl="0" marL="457200" rtl="0">
              <a:spcBef>
                <a:spcPts val="0"/>
              </a:spcBef>
              <a:spcAft>
                <a:spcPts val="0"/>
              </a:spcAft>
              <a:buSzPts val="2800"/>
              <a:buAutoNum type="arabicParenR"/>
            </a:pPr>
            <a:r>
              <a:rPr lang="en-US"/>
              <a:t>What is the prob. of observing 5 births in 2 hours?</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3464725" y="2196700"/>
            <a:ext cx="5000700" cy="428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8" name="Shape 198"/>
          <p:cNvCxnSpPr/>
          <p:nvPr/>
        </p:nvCxnSpPr>
        <p:spPr>
          <a:xfrm flipH="1" rot="10800000">
            <a:off x="5965025" y="4072050"/>
            <a:ext cx="2143200" cy="51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4" name="Shape 204"/>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205" name="Shape 205"/>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a probability density function.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density curve for a continuous random variable is analogous to the probability distribution for a discrete random variable, and the population mean and the standard deviation have the same interpretation.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Shape 2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1" name="Shape 211"/>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12" name="Shape 212"/>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Different random variables are measure differently (stock prices, height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describe a rarely occurring random variables, we may say “Someone who is 1 foot taller than the average indian male only has a 0.007 chance of existing”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it is difficult to compare measurements across random variables.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n the eighteenth and nineteenth centuries, researchers dis- covered that when variables are standardizedt heir probability distributions are often virtually identical!</a:t>
            </a:r>
            <a:endParaRPr sz="2800">
              <a:solidFill>
                <a:srgbClr val="FEE59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Shape 2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8" name="Shape 218"/>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19" name="Shape 21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way to standardize variables is to transform their mean and variance so that different variables have the same mean and the same standard deviation.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standardize a random variable X, we subtract X</a:t>
            </a:r>
            <a:r>
              <a:rPr baseline="-25000" i="1"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from  its mean  and then divide by its standard deviation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Z measures how many standard deviations X is above or below its mean. If X is equal to its mean, Z is equal to 0. If X is one standard deviation above its mean, Z is equal to 1.</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220" name="Shape 220"/>
          <p:cNvPicPr preferRelativeResize="0"/>
          <p:nvPr/>
        </p:nvPicPr>
        <p:blipFill>
          <a:blip r:embed="rId4">
            <a:alphaModFix/>
          </a:blip>
          <a:stretch>
            <a:fillRect/>
          </a:stretch>
        </p:blipFill>
        <p:spPr>
          <a:xfrm>
            <a:off x="5320500" y="3704800"/>
            <a:ext cx="2721575" cy="125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Shape 22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6" name="Shape 22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27" name="Shape 227"/>
          <p:cNvSpPr txBox="1"/>
          <p:nvPr/>
        </p:nvSpPr>
        <p:spPr>
          <a:xfrm>
            <a:off x="2177150" y="148657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theorem states that if Z is a standardized sum of N independent, identically distributed (discrete or continuous) random variables with a finite, non-zero standard deviation, then the probability distribution of Z approaches the normal distribution as N increases.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normal distribution is just a bell shaped curve</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pic>
        <p:nvPicPr>
          <p:cNvPr id="228" name="Shape 228"/>
          <p:cNvPicPr preferRelativeResize="0"/>
          <p:nvPr/>
        </p:nvPicPr>
        <p:blipFill>
          <a:blip r:embed="rId4">
            <a:alphaModFix/>
          </a:blip>
          <a:stretch>
            <a:fillRect/>
          </a:stretch>
        </p:blipFill>
        <p:spPr>
          <a:xfrm>
            <a:off x="4377075" y="4274650"/>
            <a:ext cx="4140275" cy="239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Stats for DS</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Shape 2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4" name="Shape 234"/>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35" name="Shape 235"/>
          <p:cNvSpPr txBox="1"/>
          <p:nvPr/>
        </p:nvSpPr>
        <p:spPr>
          <a:xfrm>
            <a:off x="2177150" y="1594652"/>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normal distribution is important because it so often appears even when N is quite small. An N above 30 is usually sufficient to achieve a normal distribution.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68,95,99 rule:</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P[-1 &lt; Z &lt;1]= 0.68</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P[-2 &lt; Z &lt; 2]= 0.95</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P[-3 &lt; Z &lt; 3] = 0.99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Shape 2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1" name="Shape 241"/>
          <p:cNvSpPr txBox="1"/>
          <p:nvPr/>
        </p:nvSpPr>
        <p:spPr>
          <a:xfrm>
            <a:off x="2177150" y="103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Sampling</a:t>
            </a:r>
            <a:endParaRPr sz="1800">
              <a:solidFill>
                <a:schemeClr val="dk1"/>
              </a:solidFill>
              <a:latin typeface="Calibri"/>
              <a:ea typeface="Calibri"/>
              <a:cs typeface="Calibri"/>
              <a:sym typeface="Calibri"/>
            </a:endParaRPr>
          </a:p>
        </p:txBody>
      </p:sp>
      <p:sp>
        <p:nvSpPr>
          <p:cNvPr id="242" name="Shape 242"/>
          <p:cNvSpPr txBox="1"/>
          <p:nvPr/>
        </p:nvSpPr>
        <p:spPr>
          <a:xfrm>
            <a:off x="2224850" y="937727"/>
            <a:ext cx="9797100" cy="5310600"/>
          </a:xfrm>
          <a:prstGeom prst="rect">
            <a:avLst/>
          </a:prstGeom>
          <a:noFill/>
          <a:ln>
            <a:noFill/>
          </a:ln>
        </p:spPr>
        <p:txBody>
          <a:bodyPr anchorCtr="0" anchor="t" bIns="45700" lIns="91425" spcFirstLastPara="1" rIns="91425" wrap="square" tIns="45700">
            <a:noAutofit/>
          </a:bodyPr>
          <a:lstStyle/>
          <a:p>
            <a:pPr indent="-400050" lvl="0" marL="457200" rtl="0">
              <a:lnSpc>
                <a:spcPct val="115000"/>
              </a:lnSpc>
              <a:spcBef>
                <a:spcPts val="0"/>
              </a:spcBef>
              <a:spcAft>
                <a:spcPts val="0"/>
              </a:spcAft>
              <a:buClr>
                <a:srgbClr val="FEE599"/>
              </a:buClr>
              <a:buSzPts val="2700"/>
              <a:buChar char="-"/>
            </a:pPr>
            <a:r>
              <a:rPr lang="en-US" sz="2700">
                <a:solidFill>
                  <a:srgbClr val="FEE599"/>
                </a:solidFill>
                <a:latin typeface="Calibri"/>
                <a:ea typeface="Calibri"/>
                <a:cs typeface="Calibri"/>
                <a:sym typeface="Calibri"/>
              </a:rPr>
              <a:t>Until now, our discussions of probability distributions, means and standard deviations have been actually about the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The population is the entire group of items that interests us. </a:t>
            </a:r>
            <a:endParaRPr sz="2700">
              <a:solidFill>
                <a:srgbClr val="FEE599"/>
              </a:solidFill>
              <a:latin typeface="Calibri"/>
              <a:ea typeface="Calibri"/>
              <a:cs typeface="Calibri"/>
              <a:sym typeface="Calibri"/>
            </a:endParaRPr>
          </a:p>
          <a:p>
            <a:pPr indent="-400050" lvl="0" marL="457200" rtl="0">
              <a:lnSpc>
                <a:spcPct val="115000"/>
              </a:lnSpc>
              <a:spcBef>
                <a:spcPts val="0"/>
              </a:spcBef>
              <a:spcAft>
                <a:spcPts val="0"/>
              </a:spcAft>
              <a:buClr>
                <a:srgbClr val="FEE599"/>
              </a:buClr>
              <a:buSzPts val="2700"/>
              <a:buFont typeface="Calibri"/>
              <a:buChar char="-"/>
            </a:pPr>
            <a:r>
              <a:rPr lang="en-US" sz="2700">
                <a:solidFill>
                  <a:srgbClr val="FEE599"/>
                </a:solidFill>
                <a:latin typeface="Calibri"/>
                <a:ea typeface="Calibri"/>
                <a:cs typeface="Calibri"/>
                <a:sym typeface="Calibri"/>
              </a:rPr>
              <a:t>To say the “mean height of indian men” can either imply:</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The entire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of indian was used to determine the mean</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A </a:t>
            </a:r>
            <a:r>
              <a:rPr b="1" lang="en-US" sz="2700">
                <a:solidFill>
                  <a:srgbClr val="FEE599"/>
                </a:solidFill>
                <a:latin typeface="Calibri"/>
                <a:ea typeface="Calibri"/>
                <a:cs typeface="Calibri"/>
                <a:sym typeface="Calibri"/>
              </a:rPr>
              <a:t>sample </a:t>
            </a:r>
            <a:r>
              <a:rPr lang="en-US" sz="2700">
                <a:solidFill>
                  <a:srgbClr val="FEE599"/>
                </a:solidFill>
                <a:latin typeface="Calibri"/>
                <a:ea typeface="Calibri"/>
                <a:cs typeface="Calibri"/>
                <a:sym typeface="Calibri"/>
              </a:rPr>
              <a:t>of indian men were randomly selected to be representational of the population. </a:t>
            </a:r>
            <a:endParaRPr sz="2700">
              <a:solidFill>
                <a:srgbClr val="FEE599"/>
              </a:solidFill>
              <a:latin typeface="Calibri"/>
              <a:ea typeface="Calibri"/>
              <a:cs typeface="Calibri"/>
              <a:sym typeface="Calibri"/>
            </a:endParaRPr>
          </a:p>
          <a:p>
            <a:pPr indent="0" lvl="0" marL="0" rtl="0">
              <a:lnSpc>
                <a:spcPct val="115000"/>
              </a:lnSpc>
              <a:spcBef>
                <a:spcPts val="1600"/>
              </a:spcBef>
              <a:spcAft>
                <a:spcPts val="1600"/>
              </a:spcAft>
              <a:buClr>
                <a:schemeClr val="dk1"/>
              </a:buClr>
              <a:buSzPts val="1100"/>
              <a:buFont typeface="Arial"/>
              <a:buNone/>
            </a:pPr>
            <a:r>
              <a:rPr lang="en-US" sz="2700">
                <a:solidFill>
                  <a:srgbClr val="FEE599"/>
                </a:solidFill>
                <a:latin typeface="Calibri"/>
                <a:ea typeface="Calibri"/>
                <a:cs typeface="Calibri"/>
                <a:sym typeface="Calibri"/>
              </a:rPr>
              <a:t>Often we are unable to measure the entire population and are left taking samples of the population. </a:t>
            </a:r>
            <a:r>
              <a:rPr i="1" lang="en-US" sz="2700">
                <a:solidFill>
                  <a:srgbClr val="FEE599"/>
                </a:solidFill>
                <a:latin typeface="Calibri"/>
                <a:ea typeface="Calibri"/>
                <a:cs typeface="Calibri"/>
                <a:sym typeface="Calibri"/>
              </a:rPr>
              <a:t>Care must be taken in inferring or estimating from the sample.</a:t>
            </a:r>
            <a:endParaRPr sz="2700">
              <a:solidFill>
                <a:srgbClr val="FEE59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Shape 2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8" name="Shape 248"/>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49" name="Shape 249"/>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Let X</a:t>
            </a:r>
            <a:r>
              <a:rPr baseline="-25000" lang="en-US" sz="2400">
                <a:solidFill>
                  <a:srgbClr val="FEE599"/>
                </a:solidFill>
              </a:rPr>
              <a:t>bytemean</a:t>
            </a:r>
            <a:r>
              <a:rPr lang="en-US" sz="2400">
                <a:solidFill>
                  <a:srgbClr val="FEE599"/>
                </a:solidFill>
              </a:rPr>
              <a:t> be the “sample average” of the 30 students in our class. 	 	 	 		</a:t>
            </a:r>
            <a:endParaRPr sz="2400">
              <a:solidFill>
                <a:srgbClr val="FEE599"/>
              </a:solidFill>
            </a:endParaRPr>
          </a:p>
          <a:p>
            <a:pPr indent="0" lvl="0" marL="0" rtl="0">
              <a:lnSpc>
                <a:spcPct val="115000"/>
              </a:lnSpc>
              <a:spcBef>
                <a:spcPts val="1600"/>
              </a:spcBef>
              <a:spcAft>
                <a:spcPts val="0"/>
              </a:spcAft>
              <a:buNone/>
            </a:pPr>
            <a:r>
              <a:rPr lang="en-US" sz="2400">
                <a:solidFill>
                  <a:srgbClr val="FEE599"/>
                </a:solidFill>
              </a:rPr>
              <a:t>It is tempting to regard a sample average as definitive. Our particular sample is just one of many samples that might have been selected; other samples would yield somewhat different sample averages.  </a:t>
            </a:r>
            <a:endParaRPr sz="2400">
              <a:solidFill>
                <a:srgbClr val="FEE599"/>
              </a:solidFill>
            </a:endParaRPr>
          </a:p>
          <a:p>
            <a:pPr indent="0" lvl="0" marL="0" rtl="0">
              <a:lnSpc>
                <a:spcPct val="115000"/>
              </a:lnSpc>
              <a:spcBef>
                <a:spcPts val="1600"/>
              </a:spcBef>
              <a:spcAft>
                <a:spcPts val="1600"/>
              </a:spcAft>
              <a:buNone/>
            </a:pPr>
            <a:r>
              <a:rPr lang="en-US" sz="2400">
                <a:solidFill>
                  <a:srgbClr val="FEE599"/>
                </a:solidFill>
              </a:rPr>
              <a:t>But we can use probabilities to deduce how likely it is that a sample will be selected whose mean is close to the population mean. </a:t>
            </a:r>
            <a:endParaRPr sz="2400">
              <a:solidFill>
                <a:srgbClr val="FEE5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5" name="Shape 255"/>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56" name="Shape 256"/>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The mean and standard deviation of our sample are similar to the population mean and standard deviation:</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br>
              <a:rPr lang="en-US" sz="2400">
                <a:solidFill>
                  <a:srgbClr val="FEE599"/>
                </a:solidFill>
              </a:rPr>
            </a:br>
            <a:br>
              <a:rPr lang="en-US" sz="2400">
                <a:solidFill>
                  <a:srgbClr val="FEE599"/>
                </a:solidFill>
              </a:rPr>
            </a:br>
            <a:br>
              <a:rPr lang="en-US" sz="2400">
                <a:solidFill>
                  <a:srgbClr val="FEE599"/>
                </a:solidFill>
              </a:rPr>
            </a:br>
            <a:r>
              <a:rPr lang="en-US" sz="2400">
                <a:solidFill>
                  <a:srgbClr val="FEE599"/>
                </a:solidFill>
              </a:rPr>
              <a:t>We will use these to determine the </a:t>
            </a:r>
            <a:r>
              <a:rPr b="1" lang="en-US" sz="2400">
                <a:solidFill>
                  <a:srgbClr val="FEE599"/>
                </a:solidFill>
              </a:rPr>
              <a:t>confidence interval </a:t>
            </a:r>
            <a:r>
              <a:rPr lang="en-US" sz="2400">
                <a:solidFill>
                  <a:srgbClr val="FEE599"/>
                </a:solidFill>
              </a:rPr>
              <a:t> that the sample mean is close to the population mean. </a:t>
            </a:r>
            <a:br>
              <a:rPr lang="en-US" sz="2400">
                <a:solidFill>
                  <a:srgbClr val="FEE599"/>
                </a:solidFill>
              </a:rPr>
            </a:br>
            <a:endParaRPr sz="2400">
              <a:solidFill>
                <a:srgbClr val="FEE599"/>
              </a:solidFill>
            </a:endParaRPr>
          </a:p>
        </p:txBody>
      </p:sp>
      <p:pic>
        <p:nvPicPr>
          <p:cNvPr id="257" name="Shape 257"/>
          <p:cNvPicPr preferRelativeResize="0"/>
          <p:nvPr/>
        </p:nvPicPr>
        <p:blipFill>
          <a:blip r:embed="rId4">
            <a:alphaModFix/>
          </a:blip>
          <a:stretch>
            <a:fillRect/>
          </a:stretch>
        </p:blipFill>
        <p:spPr>
          <a:xfrm>
            <a:off x="4546850" y="2526563"/>
            <a:ext cx="4294725" cy="129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3" name="Shape 263"/>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   Student’s t-distribution</a:t>
            </a:r>
            <a:endParaRPr sz="1800">
              <a:solidFill>
                <a:schemeClr val="dk1"/>
              </a:solidFill>
              <a:latin typeface="Calibri"/>
              <a:ea typeface="Calibri"/>
              <a:cs typeface="Calibri"/>
              <a:sym typeface="Calibri"/>
            </a:endParaRPr>
          </a:p>
        </p:txBody>
      </p:sp>
      <p:sp>
        <p:nvSpPr>
          <p:cNvPr id="264" name="Shape 264"/>
          <p:cNvSpPr txBox="1"/>
          <p:nvPr/>
        </p:nvSpPr>
        <p:spPr>
          <a:xfrm>
            <a:off x="2128500" y="102837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1600"/>
              </a:spcAft>
              <a:buNone/>
            </a:pPr>
            <a:r>
              <a:rPr lang="en-US" sz="2400">
                <a:solidFill>
                  <a:srgbClr val="FEE599"/>
                </a:solidFill>
              </a:rPr>
              <a:t>A statistician, Gosset, found that sample distributions, for samples larger than 30, were also normally distributed. This means that now we can use the normal distribution to determine the likelihood of an event occurring.</a:t>
            </a:r>
            <a:br>
              <a:rPr lang="en-US" sz="2400">
                <a:solidFill>
                  <a:srgbClr val="FEE599"/>
                </a:solidFill>
              </a:rPr>
            </a:br>
            <a:r>
              <a:rPr lang="en-US" sz="2400">
                <a:solidFill>
                  <a:srgbClr val="FEE599"/>
                </a:solidFill>
              </a:rPr>
              <a:t>In the example we will take, we will analyze the likelihood of a sample mean occurring. Specifically, we will create an interval such that we want to be 95%  (or some other %-level) sure that our interval encompasses the true population mean.</a:t>
            </a:r>
            <a:br>
              <a:rPr lang="en-US" sz="2400">
                <a:solidFill>
                  <a:srgbClr val="FEE599"/>
                </a:solidFill>
              </a:rPr>
            </a:br>
            <a:r>
              <a:rPr lang="en-US" sz="2400">
                <a:solidFill>
                  <a:srgbClr val="FEE599"/>
                </a:solidFill>
              </a:rPr>
              <a:t>So given a sample mean, we are evaluating its proximity to the true mean by creating an interval in which we say that if repeated samples were taken and the 95% confidence interval computed for each sample, 95% of the intervals would contain the population mean. Naturally, 5% of the intervals would not contain the population mean.</a:t>
            </a:r>
            <a:br>
              <a:rPr lang="en-US" sz="2400">
                <a:solidFill>
                  <a:srgbClr val="FEE599"/>
                </a:solidFill>
              </a:rPr>
            </a:br>
            <a:endParaRPr sz="2400">
              <a:solidFill>
                <a:srgbClr val="FEE5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0" name="Shape 270"/>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Confidence Interval Formula</a:t>
            </a:r>
            <a:endParaRPr sz="1800">
              <a:solidFill>
                <a:schemeClr val="dk1"/>
              </a:solidFill>
              <a:latin typeface="Calibri"/>
              <a:ea typeface="Calibri"/>
              <a:cs typeface="Calibri"/>
              <a:sym typeface="Calibri"/>
            </a:endParaRPr>
          </a:p>
        </p:txBody>
      </p:sp>
      <p:sp>
        <p:nvSpPr>
          <p:cNvPr id="271" name="Shape 271"/>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we are standardizing our sample data. Then we are choosing a level of confidence we want (how sure we want to be of our results) and then we use the above formula.</a:t>
            </a:r>
            <a:endParaRPr sz="2400">
              <a:solidFill>
                <a:srgbClr val="FEE599"/>
              </a:solidFill>
            </a:endParaRPr>
          </a:p>
        </p:txBody>
      </p:sp>
      <p:pic>
        <p:nvPicPr>
          <p:cNvPr id="272" name="Shape 272"/>
          <p:cNvPicPr preferRelativeResize="0"/>
          <p:nvPr/>
        </p:nvPicPr>
        <p:blipFill>
          <a:blip r:embed="rId4">
            <a:alphaModFix/>
          </a:blip>
          <a:stretch>
            <a:fillRect/>
          </a:stretch>
        </p:blipFill>
        <p:spPr>
          <a:xfrm>
            <a:off x="3710175" y="1827775"/>
            <a:ext cx="6090625" cy="130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Shape 27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8" name="Shape 278"/>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Example: Creating a 95% and 99% confidence interval</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79" name="Shape 279"/>
          <p:cNvSpPr txBox="1"/>
          <p:nvPr/>
        </p:nvSpPr>
        <p:spPr>
          <a:xfrm>
            <a:off x="2177150" y="1995200"/>
            <a:ext cx="9797100" cy="4625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A group of 30 foot surgery patients had a mean weight of 240 pounds. The  standard deviation for foot patients is  25 pounds. Find a confidence interval for a sample for the true mean weight of all foot surgery patients. Find a 95% CI.</a:t>
            </a:r>
            <a:endParaRPr sz="2400">
              <a:solidFill>
                <a:srgbClr val="FEE599"/>
              </a:solidFill>
            </a:endParaRPr>
          </a:p>
          <a:p>
            <a:pPr indent="0" lvl="0" marL="0" rtl="0">
              <a:lnSpc>
                <a:spcPct val="115000"/>
              </a:lnSpc>
              <a:spcBef>
                <a:spcPts val="1600"/>
              </a:spcBef>
              <a:spcAft>
                <a:spcPts val="0"/>
              </a:spcAft>
              <a:buNone/>
            </a:pPr>
            <a:br>
              <a:rPr lang="en-US" sz="2400">
                <a:solidFill>
                  <a:srgbClr val="FEE599"/>
                </a:solidFill>
              </a:rPr>
            </a:br>
            <a:r>
              <a:rPr lang="en-US" sz="2400">
                <a:solidFill>
                  <a:srgbClr val="FEE599"/>
                </a:solidFill>
              </a:rPr>
              <a:t>Step 1: Find Degrees of Freedom = N-1 = 30-1 = 29</a:t>
            </a:r>
            <a:br>
              <a:rPr lang="en-US" sz="2400">
                <a:solidFill>
                  <a:srgbClr val="FEE599"/>
                </a:solidFill>
              </a:rPr>
            </a:br>
            <a:r>
              <a:rPr lang="en-US" sz="2400">
                <a:solidFill>
                  <a:srgbClr val="FEE599"/>
                </a:solidFill>
              </a:rPr>
              <a:t>Step 2: Choose a confidence level (0.05) and divide by 2 = 0.025</a:t>
            </a:r>
            <a:br>
              <a:rPr lang="en-US" sz="2400">
                <a:solidFill>
                  <a:srgbClr val="FEE599"/>
                </a:solidFill>
              </a:rPr>
            </a:br>
            <a:r>
              <a:rPr lang="en-US" sz="2400">
                <a:solidFill>
                  <a:srgbClr val="FEE599"/>
                </a:solidFill>
              </a:rPr>
              <a:t>Step 3: Identify a critical t using Students t- table = 2.045</a:t>
            </a:r>
            <a:br>
              <a:rPr lang="en-US" sz="2400">
                <a:solidFill>
                  <a:srgbClr val="FEE599"/>
                </a:solidFill>
              </a:rPr>
            </a:br>
            <a:r>
              <a:rPr lang="en-US" sz="2400">
                <a:solidFill>
                  <a:srgbClr val="FEE599"/>
                </a:solidFill>
              </a:rPr>
              <a:t>Step 4: Calculate sample standard error  = 25/sq.root(30) = 4.5</a:t>
            </a:r>
            <a:br>
              <a:rPr lang="en-US" sz="2400">
                <a:solidFill>
                  <a:srgbClr val="FEE599"/>
                </a:solidFill>
              </a:rPr>
            </a:b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1600"/>
              </a:spcAft>
              <a:buNone/>
            </a:pPr>
            <a:r>
              <a:t/>
            </a:r>
            <a:endParaRPr sz="2400">
              <a:solidFill>
                <a:srgbClr val="FEE5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Shape 28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5" name="Shape 285"/>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Contd.</a:t>
            </a:r>
            <a:endParaRPr sz="1800">
              <a:solidFill>
                <a:schemeClr val="dk1"/>
              </a:solidFill>
              <a:latin typeface="Calibri"/>
              <a:ea typeface="Calibri"/>
              <a:cs typeface="Calibri"/>
              <a:sym typeface="Calibri"/>
            </a:endParaRPr>
          </a:p>
        </p:txBody>
      </p:sp>
      <p:sp>
        <p:nvSpPr>
          <p:cNvPr id="286" name="Shape 286"/>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b="1" lang="en-US" sz="2400">
                <a:solidFill>
                  <a:srgbClr val="FEE599"/>
                </a:solidFill>
              </a:rPr>
              <a:t>Step 5: </a:t>
            </a:r>
            <a:r>
              <a:rPr lang="en-US" sz="2400">
                <a:solidFill>
                  <a:srgbClr val="FEE599"/>
                </a:solidFill>
              </a:rPr>
              <a:t> Plug in the values to the formula</a:t>
            </a:r>
            <a:br>
              <a:rPr lang="en-US" sz="2400">
                <a:solidFill>
                  <a:srgbClr val="FEE599"/>
                </a:solidFill>
              </a:rPr>
            </a:br>
            <a:r>
              <a:rPr lang="en-US" sz="2400">
                <a:solidFill>
                  <a:srgbClr val="FEE599"/>
                </a:solidFill>
              </a:rPr>
              <a:t>240 + 2.045(4.5) </a:t>
            </a:r>
            <a:br>
              <a:rPr lang="en-US" sz="2400">
                <a:solidFill>
                  <a:srgbClr val="FEE599"/>
                </a:solidFill>
              </a:rPr>
            </a:b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The lowerbound is  230.8 and the upper is 248.2. Now we can say that if repated samples and confidence intervals were taken, 95% of the intervals would contain a mean between these two numbers.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For the 99% level:</a:t>
            </a:r>
            <a:br>
              <a:rPr lang="en-US" sz="2400">
                <a:solidFill>
                  <a:srgbClr val="FEE599"/>
                </a:solidFill>
              </a:rPr>
            </a:br>
            <a:r>
              <a:rPr lang="en-US" sz="2400">
                <a:solidFill>
                  <a:srgbClr val="FEE599"/>
                </a:solidFill>
              </a:rPr>
              <a:t>240 + 2.75(4.5) </a:t>
            </a:r>
            <a:br>
              <a:rPr lang="en-US" sz="2400">
                <a:solidFill>
                  <a:srgbClr val="FEE599"/>
                </a:solidFill>
              </a:rPr>
            </a:br>
            <a:r>
              <a:rPr lang="en-US" sz="2400">
                <a:solidFill>
                  <a:srgbClr val="FEE599"/>
                </a:solidFill>
              </a:rPr>
              <a:t>We notice that if we want to be more sure of our result we have a wider interval.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Shape 29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2" name="Shape 292"/>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Hypothesis Testing</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93" name="Shape 293"/>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In Hypothesis testing, our goal is to evaluate our results. Specifically, to understand if our results are statistically significant or not. Is it likely that our results could have been obtained by chance?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This is not PROOF that the medicines have side effects, but with a certain level of confidence/significance (95%) we can state these results are unlikely “normal”.</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br>
              <a:rPr b="1" lang="en-US" sz="2400">
                <a:solidFill>
                  <a:srgbClr val="FEE599"/>
                </a:solidFill>
              </a:rPr>
            </a:br>
            <a:endParaRPr sz="2400">
              <a:solidFill>
                <a:srgbClr val="FEE5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Shape 2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9" name="Shape 299"/>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Null and Alternative Hypothesis </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00" name="Shape 300"/>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0</a:t>
            </a:r>
            <a:r>
              <a:rPr lang="en-US" sz="2400">
                <a:solidFill>
                  <a:srgbClr val="FEE599"/>
                </a:solidFill>
              </a:rPr>
              <a:t>: The Null Hypothesis states the “default”. For example, in the medicines our default is that the medicines have no side-effects. This may be proxied by saying that blood pressure levels are “normal/average”.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a</a:t>
            </a:r>
            <a:r>
              <a:rPr lang="en-US" sz="2400">
                <a:solidFill>
                  <a:srgbClr val="FEE599"/>
                </a:solidFill>
              </a:rPr>
              <a:t>: The Alternative Hypothesis is the opposite of the default. In our example, this may be that blood pressure level are NOT “normal/average”. Another valid alternative hypothesis is that the  blood pressure level are ABOVE “normal/average”. </a:t>
            </a:r>
            <a:br>
              <a:rPr lang="en-US" sz="2400">
                <a:solidFill>
                  <a:srgbClr val="FEE599"/>
                </a:solidFill>
              </a:rPr>
            </a:br>
            <a:r>
              <a:rPr lang="en-US" sz="2400">
                <a:solidFill>
                  <a:srgbClr val="FEE599"/>
                </a:solidFill>
              </a:rPr>
              <a:t>H</a:t>
            </a:r>
            <a:r>
              <a:rPr baseline="-25000" lang="en-US" sz="2400">
                <a:solidFill>
                  <a:srgbClr val="FEE599"/>
                </a:solidFill>
              </a:rPr>
              <a:t>0</a:t>
            </a:r>
            <a:r>
              <a:rPr lang="en-US" sz="2400">
                <a:solidFill>
                  <a:srgbClr val="FEE599"/>
                </a:solidFill>
              </a:rPr>
              <a:t>: B</a:t>
            </a:r>
            <a:r>
              <a:rPr baseline="-25000" lang="en-US" sz="2400">
                <a:solidFill>
                  <a:srgbClr val="FEE599"/>
                </a:solidFill>
              </a:rPr>
              <a:t>pre-medicine</a:t>
            </a:r>
            <a:r>
              <a:rPr lang="en-US" sz="2400">
                <a:solidFill>
                  <a:srgbClr val="FEE599"/>
                </a:solidFill>
              </a:rPr>
              <a:t> = B</a:t>
            </a:r>
            <a:r>
              <a:rPr baseline="-25000" lang="en-US" sz="2400">
                <a:solidFill>
                  <a:srgbClr val="FEE599"/>
                </a:solidFill>
              </a:rPr>
              <a:t>post-medicine </a:t>
            </a:r>
            <a:br>
              <a:rPr lang="en-US" sz="2400">
                <a:solidFill>
                  <a:srgbClr val="FEE599"/>
                </a:solidFill>
              </a:rPr>
            </a:br>
            <a:r>
              <a:rPr lang="en-US" sz="2400">
                <a:solidFill>
                  <a:srgbClr val="FEE599"/>
                </a:solidFill>
              </a:rPr>
              <a:t>H</a:t>
            </a:r>
            <a:r>
              <a:rPr baseline="-25000" lang="en-US" sz="2400">
                <a:solidFill>
                  <a:srgbClr val="FEE599"/>
                </a:solidFill>
              </a:rPr>
              <a:t>a</a:t>
            </a:r>
            <a:r>
              <a:rPr lang="en-US" sz="2400">
                <a:solidFill>
                  <a:srgbClr val="FEE599"/>
                </a:solidFill>
              </a:rPr>
              <a:t>:B</a:t>
            </a:r>
            <a:r>
              <a:rPr baseline="-25000" lang="en-US" sz="2400">
                <a:solidFill>
                  <a:srgbClr val="FEE599"/>
                </a:solidFill>
              </a:rPr>
              <a:t>pre-medicine</a:t>
            </a:r>
            <a:r>
              <a:rPr lang="en-US" sz="2400">
                <a:solidFill>
                  <a:srgbClr val="FEE599"/>
                </a:solidFill>
              </a:rPr>
              <a:t>  ≄B</a:t>
            </a:r>
            <a:r>
              <a:rPr baseline="-25000" lang="en-US" sz="2400">
                <a:solidFill>
                  <a:srgbClr val="FEE599"/>
                </a:solidFill>
              </a:rPr>
              <a:t>post-medicine</a:t>
            </a:r>
            <a:endParaRPr baseline="-25000" sz="2400">
              <a:solidFill>
                <a:srgbClr val="FEE5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Where does statistics fit into DS?</a:t>
            </a:r>
            <a:endParaRPr sz="1800">
              <a:solidFill>
                <a:schemeClr val="dk1"/>
              </a:solidFill>
              <a:latin typeface="Calibri"/>
              <a:ea typeface="Calibri"/>
              <a:cs typeface="Calibri"/>
              <a:sym typeface="Calibri"/>
            </a:endParaRPr>
          </a:p>
        </p:txBody>
      </p:sp>
      <p:sp>
        <p:nvSpPr>
          <p:cNvPr id="100" name="Shape 100"/>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During our journey through Data Science, statistical concepts will be frequently making appearances.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Important/frequent concepts: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Probability Distributions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Descriptive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Inferential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Bayesian Statistics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Today we are going to speak about probability distributions.</a:t>
            </a:r>
            <a:endParaRPr sz="2800">
              <a:solidFill>
                <a:srgbClr val="FEE59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6" name="Shape 30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Continued</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307" name="Shape 307"/>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There are two types of alternative hypothesis. One where we are “agnostic” and do not suppose to know the direction of change. This is a</a:t>
            </a:r>
            <a:r>
              <a:rPr b="1" lang="en-US" sz="2400">
                <a:solidFill>
                  <a:srgbClr val="FEE599"/>
                </a:solidFill>
              </a:rPr>
              <a:t> two-sided test. </a:t>
            </a:r>
            <a:endParaRPr b="1"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On the other hand, we may have a suspicion (for example that the medicine increases blood pressure and test for that specifically. This is a</a:t>
            </a:r>
            <a:r>
              <a:rPr b="1" lang="en-US" sz="2400">
                <a:solidFill>
                  <a:srgbClr val="FEE599"/>
                </a:solidFill>
              </a:rPr>
              <a:t> one-sided test</a:t>
            </a:r>
            <a:r>
              <a:rPr lang="en-US" sz="2400">
                <a:solidFill>
                  <a:srgbClr val="FEE599"/>
                </a:solidFill>
              </a:rPr>
              <a:t>. </a:t>
            </a:r>
            <a:br>
              <a:rPr lang="en-US" sz="2400">
                <a:solidFill>
                  <a:srgbClr val="FEE599"/>
                </a:solidFill>
              </a:rPr>
            </a:br>
            <a:br>
              <a:rPr lang="en-US" sz="2400">
                <a:solidFill>
                  <a:srgbClr val="FEE599"/>
                </a:solidFill>
              </a:rPr>
            </a:br>
            <a:endParaRPr baseline="-25000" sz="2400">
              <a:solidFill>
                <a:srgbClr val="FEE599"/>
              </a:solidFill>
            </a:endParaRPr>
          </a:p>
        </p:txBody>
      </p:sp>
      <p:pic>
        <p:nvPicPr>
          <p:cNvPr id="308" name="Shape 308"/>
          <p:cNvPicPr preferRelativeResize="0"/>
          <p:nvPr/>
        </p:nvPicPr>
        <p:blipFill>
          <a:blip r:embed="rId4">
            <a:alphaModFix/>
          </a:blip>
          <a:stretch>
            <a:fillRect/>
          </a:stretch>
        </p:blipFill>
        <p:spPr>
          <a:xfrm>
            <a:off x="2345525" y="2598850"/>
            <a:ext cx="4520050" cy="2740600"/>
          </a:xfrm>
          <a:prstGeom prst="rect">
            <a:avLst/>
          </a:prstGeom>
          <a:noFill/>
          <a:ln>
            <a:noFill/>
          </a:ln>
        </p:spPr>
      </p:pic>
      <p:pic>
        <p:nvPicPr>
          <p:cNvPr id="309" name="Shape 309"/>
          <p:cNvPicPr preferRelativeResize="0"/>
          <p:nvPr/>
        </p:nvPicPr>
        <p:blipFill>
          <a:blip r:embed="rId5">
            <a:alphaModFix/>
          </a:blip>
          <a:stretch>
            <a:fillRect/>
          </a:stretch>
        </p:blipFill>
        <p:spPr>
          <a:xfrm>
            <a:off x="7247425" y="2545425"/>
            <a:ext cx="4439826" cy="2847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Shape 3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5" name="Shape 315"/>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Type I and Type II error</a:t>
            </a:r>
            <a:endParaRPr sz="1800">
              <a:solidFill>
                <a:schemeClr val="dk1"/>
              </a:solidFill>
              <a:latin typeface="Calibri"/>
              <a:ea typeface="Calibri"/>
              <a:cs typeface="Calibri"/>
              <a:sym typeface="Calibri"/>
            </a:endParaRPr>
          </a:p>
        </p:txBody>
      </p:sp>
      <p:sp>
        <p:nvSpPr>
          <p:cNvPr id="316" name="Shape 316"/>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We can possibly make one of two errors in hypothesis testing:					</a:t>
            </a:r>
            <a:br>
              <a:rPr lang="en-US" sz="2400">
                <a:solidFill>
                  <a:srgbClr val="FEE599"/>
                </a:solidFill>
              </a:rPr>
            </a:br>
            <a:r>
              <a:rPr lang="en-US" sz="2400">
                <a:solidFill>
                  <a:srgbClr val="FEE599"/>
                </a:solidFill>
              </a:rPr>
              <a:t>Type I: We reject a true null hypothesis.</a:t>
            </a:r>
            <a:br>
              <a:rPr lang="en-US" sz="2400">
                <a:solidFill>
                  <a:srgbClr val="FEE599"/>
                </a:solidFill>
              </a:rPr>
            </a:br>
            <a:r>
              <a:rPr lang="en-US" sz="2400">
                <a:solidFill>
                  <a:srgbClr val="FEE599"/>
                </a:solidFill>
              </a:rPr>
              <a:t>Type II: We do not reject a false null hypothesis.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in our medicines example, a type I error would be reject the null hypothesis that there is no blood pressure variation when in fact the opposite was true.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would be to not reject the Null when we should have.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is usually more critical to avoid than Type I since we would be passing a medication that may have side-effects.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Shape 3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2" name="Shape 322"/>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Making a decision: Accepting or Rejecting the Null</a:t>
            </a:r>
            <a:br>
              <a:rPr lang="en-US" sz="3900">
                <a:solidFill>
                  <a:srgbClr val="FEE599"/>
                </a:solidFill>
                <a:latin typeface="Calibri"/>
                <a:ea typeface="Calibri"/>
                <a:cs typeface="Calibri"/>
                <a:sym typeface="Calibri"/>
              </a:rPr>
            </a:br>
            <a:endParaRPr sz="3900">
              <a:solidFill>
                <a:schemeClr val="dk1"/>
              </a:solidFill>
              <a:latin typeface="Calibri"/>
              <a:ea typeface="Calibri"/>
              <a:cs typeface="Calibri"/>
              <a:sym typeface="Calibri"/>
            </a:endParaRPr>
          </a:p>
        </p:txBody>
      </p:sp>
      <p:sp>
        <p:nvSpPr>
          <p:cNvPr id="323" name="Shape 323"/>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To accept or reject the null hypothesis we need a critical t-value. A critical t-value is the value that distinguishes the “acceptance” region from the rejection region.</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The rejection region measures the probability of a Type I Error if the null hypothesis is true. 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after choosing a critical t, we the t-value for our particular observation (t</a:t>
            </a:r>
            <a:r>
              <a:rPr baseline="-25000" lang="en-US" sz="2400">
                <a:solidFill>
                  <a:srgbClr val="FEE599"/>
                </a:solidFill>
              </a:rPr>
              <a:t>k</a:t>
            </a:r>
            <a:r>
              <a:rPr lang="en-US" sz="2400">
                <a:solidFill>
                  <a:srgbClr val="FEE599"/>
                </a:solidFill>
              </a:rPr>
              <a:t>) and compare it with the critical t. We Reject H</a:t>
            </a:r>
            <a:r>
              <a:rPr baseline="-25000" lang="en-US" sz="2400">
                <a:solidFill>
                  <a:srgbClr val="FEE599"/>
                </a:solidFill>
              </a:rPr>
              <a:t>0</a:t>
            </a:r>
            <a:r>
              <a:rPr lang="en-US" sz="2400">
                <a:solidFill>
                  <a:srgbClr val="FEE599"/>
                </a:solidFill>
              </a:rPr>
              <a:t> if |t</a:t>
            </a:r>
            <a:r>
              <a:rPr baseline="-25000" lang="en-US" sz="2400">
                <a:solidFill>
                  <a:srgbClr val="FEE599"/>
                </a:solidFill>
              </a:rPr>
              <a:t>k</a:t>
            </a:r>
            <a:r>
              <a:rPr lang="en-US" sz="2400">
                <a:solidFill>
                  <a:srgbClr val="FEE599"/>
                </a:solidFill>
              </a:rPr>
              <a:t>|&gt; tc and if tk also has the sign implied by H</a:t>
            </a:r>
            <a:r>
              <a:rPr baseline="-25000" lang="en-US" sz="2400">
                <a:solidFill>
                  <a:srgbClr val="FEE599"/>
                </a:solidFill>
              </a:rPr>
              <a:t>a</a:t>
            </a:r>
            <a:r>
              <a:rPr lang="en-US" sz="2400">
                <a:solidFill>
                  <a:srgbClr val="FEE599"/>
                </a:solidFill>
              </a:rPr>
              <a:t>. Do not reject H</a:t>
            </a:r>
            <a:r>
              <a:rPr baseline="-25000" lang="en-US" sz="2400">
                <a:solidFill>
                  <a:srgbClr val="FEE599"/>
                </a:solidFill>
              </a:rPr>
              <a:t>0</a:t>
            </a:r>
            <a:r>
              <a:rPr lang="en-US" sz="2400">
                <a:solidFill>
                  <a:srgbClr val="FEE599"/>
                </a:solidFill>
              </a:rPr>
              <a:t> otherwise.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Shape 3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9" name="Shape 329"/>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30" name="Shape 330"/>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Suppose we want to evaluate the impact of a diet plan. We have two groups of 30 people each, one which underwent no diet (control) and the other that underwent diet (intervention).</a:t>
            </a:r>
            <a:br>
              <a:rPr lang="en-US" sz="2400">
                <a:solidFill>
                  <a:srgbClr val="FEE599"/>
                </a:solidFill>
              </a:rPr>
            </a:br>
            <a:r>
              <a:rPr lang="en-US" sz="2400">
                <a:solidFill>
                  <a:srgbClr val="FEE599"/>
                </a:solidFill>
              </a:rPr>
              <a:t>Prior to the study, each member of the group was 65kg. Below are the summary statistics of the two groups post the study. </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r>
              <a:rPr b="1" lang="en-US" sz="2400" u="sng">
                <a:solidFill>
                  <a:srgbClr val="FEE599"/>
                </a:solidFill>
              </a:rPr>
              <a:t>No Diet	</a:t>
            </a:r>
            <a:r>
              <a:rPr lang="en-US" sz="2400">
                <a:solidFill>
                  <a:srgbClr val="FEE599"/>
                </a:solidFill>
              </a:rPr>
              <a:t>								</a:t>
            </a:r>
            <a:r>
              <a:rPr b="1" lang="en-US" sz="2400" u="sng">
                <a:solidFill>
                  <a:srgbClr val="FEE599"/>
                </a:solidFill>
              </a:rPr>
              <a:t>Diet</a:t>
            </a:r>
            <a:br>
              <a:rPr lang="en-US" sz="2400">
                <a:solidFill>
                  <a:srgbClr val="FEE599"/>
                </a:solidFill>
              </a:rPr>
            </a:br>
            <a:r>
              <a:rPr lang="en-US" sz="2400">
                <a:solidFill>
                  <a:srgbClr val="FEE599"/>
                </a:solidFill>
              </a:rPr>
              <a:t>Mean weight = 65					Mean weight = 64.1</a:t>
            </a:r>
            <a:br>
              <a:rPr lang="en-US" sz="2400">
                <a:solidFill>
                  <a:srgbClr val="FEE599"/>
                </a:solidFill>
              </a:rPr>
            </a:br>
            <a:r>
              <a:rPr lang="en-US" sz="2400">
                <a:solidFill>
                  <a:srgbClr val="FEE599"/>
                </a:solidFill>
              </a:rPr>
              <a:t>S.D = 3.8							     S.D = 3.4</a:t>
            </a:r>
            <a:br>
              <a:rPr lang="en-US" sz="2400">
                <a:solidFill>
                  <a:srgbClr val="FEE599"/>
                </a:solidFill>
              </a:rPr>
            </a:br>
            <a:r>
              <a:rPr lang="en-US" sz="2400">
                <a:solidFill>
                  <a:srgbClr val="FEE599"/>
                </a:solidFill>
              </a:rPr>
              <a:t>S.E = 3.8/sq.root(30)				S.E = 3.4/sq.root(30)	</a:t>
            </a:r>
            <a:br>
              <a:rPr lang="en-US" sz="2400">
                <a:solidFill>
                  <a:srgbClr val="FEE599"/>
                </a:solidFill>
              </a:rPr>
            </a:br>
            <a:endParaRPr sz="2400">
              <a:solidFill>
                <a:srgbClr val="FEE59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Shape 3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6" name="Shape 336"/>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 Continued</a:t>
            </a:r>
            <a:endParaRPr sz="3900">
              <a:solidFill>
                <a:schemeClr val="dk1"/>
              </a:solidFill>
              <a:latin typeface="Calibri"/>
              <a:ea typeface="Calibri"/>
              <a:cs typeface="Calibri"/>
              <a:sym typeface="Calibri"/>
            </a:endParaRPr>
          </a:p>
        </p:txBody>
      </p:sp>
      <p:sp>
        <p:nvSpPr>
          <p:cNvPr id="337" name="Shape 337"/>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What is our null and alternative hypothesis here?</a:t>
            </a:r>
            <a:br>
              <a:rPr lang="en-US" sz="2400">
                <a:solidFill>
                  <a:srgbClr val="FEE599"/>
                </a:solidFill>
              </a:rPr>
            </a:b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Null hypothesis</a:t>
            </a:r>
            <a:r>
              <a:rPr lang="en-US" sz="2400">
                <a:solidFill>
                  <a:srgbClr val="FEE599"/>
                </a:solidFill>
              </a:rPr>
              <a:t> : No difference in weight loss between diet and no-diet</a:t>
            </a:r>
            <a:br>
              <a:rPr lang="en-US" sz="2400">
                <a:solidFill>
                  <a:srgbClr val="FEE599"/>
                </a:solidFill>
              </a:rPr>
            </a:br>
            <a:r>
              <a:rPr b="1" lang="en-US" sz="2400">
                <a:solidFill>
                  <a:srgbClr val="FEE599"/>
                </a:solidFill>
              </a:rPr>
              <a:t>Alternative:</a:t>
            </a:r>
            <a:r>
              <a:rPr lang="en-US" sz="2400">
                <a:solidFill>
                  <a:srgbClr val="FEE599"/>
                </a:solidFill>
              </a:rPr>
              <a:t> Diet-takes experienced more weight loss than non-diet takers (ONE-SIDED)</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Critical t : 1.699</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Shape 34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3" name="Shape 343"/>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44" name="Shape 344"/>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400">
                <a:solidFill>
                  <a:srgbClr val="FEE599"/>
                </a:solidFill>
              </a:rPr>
              <a:t>Now we need to calculate our t-value  (t</a:t>
            </a:r>
            <a:r>
              <a:rPr baseline="-25000" lang="en-US" sz="2400">
                <a:solidFill>
                  <a:srgbClr val="FEE599"/>
                </a:solidFill>
              </a:rPr>
              <a:t>k</a:t>
            </a:r>
            <a:r>
              <a:rPr lang="en-US" sz="2400">
                <a:solidFill>
                  <a:srgbClr val="FEE599"/>
                </a:solidFill>
              </a:rPr>
              <a:t>) . This gives us the likelyhood of observing our mean values.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The total weight loss was 0.9kg. Was this significant?</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a:t>
            </a:r>
            <a:r>
              <a:rPr baseline="-25000" lang="en-US" sz="2400">
                <a:solidFill>
                  <a:srgbClr val="FEE599"/>
                </a:solidFill>
              </a:rPr>
              <a:t>k </a:t>
            </a:r>
            <a:r>
              <a:rPr lang="en-US" sz="2400">
                <a:solidFill>
                  <a:srgbClr val="FEE599"/>
                </a:solidFill>
              </a:rPr>
              <a:t>=              </a:t>
            </a:r>
            <a:r>
              <a:rPr lang="en-US" sz="2400" u="sng">
                <a:solidFill>
                  <a:srgbClr val="FEE599"/>
                </a:solidFill>
              </a:rPr>
              <a:t>0.9 - 0</a:t>
            </a:r>
            <a:r>
              <a:rPr lang="en-US" sz="2400">
                <a:solidFill>
                  <a:srgbClr val="FEE599"/>
                </a:solidFill>
              </a:rPr>
              <a:t>          =</a:t>
            </a:r>
            <a:r>
              <a:rPr lang="en-US" sz="2400" u="sng">
                <a:solidFill>
                  <a:srgbClr val="FEE599"/>
                </a:solidFill>
              </a:rPr>
              <a:t> </a:t>
            </a:r>
            <a:r>
              <a:rPr b="1" lang="en-US" sz="2400">
                <a:solidFill>
                  <a:srgbClr val="FEE599"/>
                </a:solidFill>
              </a:rPr>
              <a:t> 0.96</a:t>
            </a:r>
            <a:endParaRPr b="1"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b="1" lang="en-US" sz="2400">
                <a:solidFill>
                  <a:srgbClr val="FEE599"/>
                </a:solidFill>
              </a:rPr>
              <a:t>				</a:t>
            </a:r>
            <a:r>
              <a:rPr lang="en-US" sz="2400">
                <a:solidFill>
                  <a:srgbClr val="FEE599"/>
                </a:solidFill>
              </a:rPr>
              <a:t>0.93</a:t>
            </a:r>
            <a:endParaRPr sz="2400">
              <a:solidFill>
                <a:srgbClr val="FEE599"/>
              </a:solidFill>
            </a:endParaRPr>
          </a:p>
          <a:p>
            <a:pPr indent="0" lvl="0" marL="0" rtl="0">
              <a:lnSpc>
                <a:spcPct val="115000"/>
              </a:lnSpc>
              <a:spcBef>
                <a:spcPts val="1600"/>
              </a:spcBef>
              <a:spcAft>
                <a:spcPts val="1600"/>
              </a:spcAft>
              <a:buClr>
                <a:schemeClr val="dk1"/>
              </a:buClr>
              <a:buSzPts val="1100"/>
              <a:buFont typeface="Arial"/>
              <a:buNone/>
            </a:pPr>
            <a:r>
              <a:rPr b="1" lang="en-US" sz="2400">
                <a:solidFill>
                  <a:srgbClr val="FEE599"/>
                </a:solidFill>
              </a:rPr>
              <a:t>Since our </a:t>
            </a:r>
            <a:r>
              <a:rPr lang="en-US" sz="2400">
                <a:solidFill>
                  <a:srgbClr val="FEE599"/>
                </a:solidFill>
              </a:rPr>
              <a:t>(t</a:t>
            </a:r>
            <a:r>
              <a:rPr baseline="-25000" lang="en-US" sz="2400">
                <a:solidFill>
                  <a:srgbClr val="FEE599"/>
                </a:solidFill>
              </a:rPr>
              <a:t>k</a:t>
            </a:r>
            <a:r>
              <a:rPr lang="en-US" sz="2400">
                <a:solidFill>
                  <a:srgbClr val="FEE599"/>
                </a:solidFill>
              </a:rPr>
              <a:t>)  of 0.96 is less than our t</a:t>
            </a:r>
            <a:r>
              <a:rPr baseline="-25000" lang="en-US" sz="2400">
                <a:solidFill>
                  <a:srgbClr val="FEE599"/>
                </a:solidFill>
              </a:rPr>
              <a:t>c</a:t>
            </a:r>
            <a:r>
              <a:rPr lang="en-US" sz="2400">
                <a:solidFill>
                  <a:srgbClr val="FEE599"/>
                </a:solidFill>
              </a:rPr>
              <a:t> of 1.69, we cannot reject the null. </a:t>
            </a:r>
            <a:endParaRPr sz="2400">
              <a:solidFill>
                <a:srgbClr val="FEE5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Shape 3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50" name="Shape 350"/>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Hypothesis Testing: Another way</a:t>
            </a:r>
            <a:endParaRPr sz="3900">
              <a:solidFill>
                <a:srgbClr val="FEE599"/>
              </a:solidFill>
              <a:latin typeface="Calibri"/>
              <a:ea typeface="Calibri"/>
              <a:cs typeface="Calibri"/>
              <a:sym typeface="Calibri"/>
            </a:endParaRPr>
          </a:p>
        </p:txBody>
      </p:sp>
      <p:sp>
        <p:nvSpPr>
          <p:cNvPr id="351" name="Shape 351"/>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A p-value for a t-score is the probability of observing a t-score that size or larger.</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We don’t need to caclulate it as Sklearn and Statsmodel provide them for us.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It tells us the lowest level of significance at which we could reject the null hypothesis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if a p-value, always between 0 and 1, is low it is casting doubt on the null hypothesis and a high p-value is agreeing with null hypothesis. Here again, to reject or accept the null, we need a critical value and the common one is 0.05.</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In our diet example, the P-value for conducting the one-sided  test H</a:t>
            </a:r>
            <a:r>
              <a:rPr baseline="-25000" lang="en-US" sz="2400">
                <a:solidFill>
                  <a:srgbClr val="FEE599"/>
                </a:solidFill>
              </a:rPr>
              <a:t>0</a:t>
            </a:r>
            <a:r>
              <a:rPr lang="en-US" sz="2400">
                <a:solidFill>
                  <a:srgbClr val="FEE599"/>
                </a:solidFill>
              </a:rPr>
              <a:t> : μ</a:t>
            </a:r>
            <a:r>
              <a:rPr baseline="-25000" lang="en-US" sz="2400">
                <a:solidFill>
                  <a:srgbClr val="FEE599"/>
                </a:solidFill>
              </a:rPr>
              <a:t>pre-diet</a:t>
            </a:r>
            <a:r>
              <a:rPr lang="en-US" sz="2400">
                <a:solidFill>
                  <a:srgbClr val="FEE599"/>
                </a:solidFill>
              </a:rPr>
              <a:t> = μ</a:t>
            </a:r>
            <a:r>
              <a:rPr baseline="-25000" lang="en-US" sz="2400">
                <a:solidFill>
                  <a:srgbClr val="FEE599"/>
                </a:solidFill>
              </a:rPr>
              <a:t>post-diet </a:t>
            </a:r>
            <a:r>
              <a:rPr lang="en-US" sz="2400">
                <a:solidFill>
                  <a:srgbClr val="FEE599"/>
                </a:solidFill>
              </a:rPr>
              <a:t>versus H</a:t>
            </a:r>
            <a:r>
              <a:rPr baseline="-25000" lang="en-US" sz="2400">
                <a:solidFill>
                  <a:srgbClr val="FEE599"/>
                </a:solidFill>
              </a:rPr>
              <a:t>a</a:t>
            </a:r>
            <a:r>
              <a:rPr lang="en-US" sz="2400">
                <a:solidFill>
                  <a:srgbClr val="FEE599"/>
                </a:solidFill>
              </a:rPr>
              <a:t> : μ</a:t>
            </a:r>
            <a:r>
              <a:rPr baseline="-25000" lang="en-US" sz="2400">
                <a:solidFill>
                  <a:srgbClr val="FEE599"/>
                </a:solidFill>
              </a:rPr>
              <a:t>pre-diet</a:t>
            </a:r>
            <a:r>
              <a:rPr lang="en-US" sz="2400">
                <a:solidFill>
                  <a:srgbClr val="FEE599"/>
                </a:solidFill>
              </a:rPr>
              <a:t> &lt; μ</a:t>
            </a:r>
            <a:r>
              <a:rPr baseline="-25000" lang="en-US" sz="2400">
                <a:solidFill>
                  <a:srgbClr val="FEE599"/>
                </a:solidFill>
              </a:rPr>
              <a:t>post-diet</a:t>
            </a:r>
            <a:r>
              <a:rPr lang="en-US" sz="2400">
                <a:solidFill>
                  <a:srgbClr val="FEE599"/>
                </a:solidFill>
              </a:rPr>
              <a:t> is the probability that we would observe a test statistic greater than t* = 1.69 if the pre-diet mean μ was really equal to post-diet mean.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Shape 35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Probability distributions </a:t>
            </a:r>
            <a:endParaRPr sz="1800">
              <a:solidFill>
                <a:schemeClr val="dk1"/>
              </a:solidFill>
              <a:latin typeface="Calibri"/>
              <a:ea typeface="Calibri"/>
              <a:cs typeface="Calibri"/>
              <a:sym typeface="Calibri"/>
            </a:endParaRPr>
          </a:p>
        </p:txBody>
      </p:sp>
      <p:sp>
        <p:nvSpPr>
          <p:cNvPr id="107" name="Shape 10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distributions summarize for some possible outcomes, their probability of occurrence.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use a popular example, a probability distribution helps us answer the question, “If I flip a coin 10 times, what are the chances of observing heads, 8 times?”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a more concrete example, if we have a dataset of consumer spending on a e-commerce website, we ask the question, “What is probability of observing a consumer who spends $1000/month?”</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Example: A normal distribution</a:t>
            </a:r>
            <a:endParaRPr sz="4000">
              <a:solidFill>
                <a:schemeClr val="dk1"/>
              </a:solidFill>
              <a:latin typeface="Calibri"/>
              <a:ea typeface="Calibri"/>
              <a:cs typeface="Calibri"/>
              <a:sym typeface="Calibri"/>
            </a:endParaRPr>
          </a:p>
        </p:txBody>
      </p:sp>
      <p:sp>
        <p:nvSpPr>
          <p:cNvPr id="114" name="Shape 114"/>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15" name="Shape 115"/>
          <p:cNvPicPr preferRelativeResize="0"/>
          <p:nvPr/>
        </p:nvPicPr>
        <p:blipFill>
          <a:blip r:embed="rId4">
            <a:alphaModFix/>
          </a:blip>
          <a:stretch>
            <a:fillRect/>
          </a:stretch>
        </p:blipFill>
        <p:spPr>
          <a:xfrm>
            <a:off x="3967500" y="1003050"/>
            <a:ext cx="5715000" cy="573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Shape 121"/>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 and Variables</a:t>
            </a:r>
            <a:endParaRPr sz="4000">
              <a:solidFill>
                <a:schemeClr val="dk1"/>
              </a:solidFill>
              <a:latin typeface="Calibri"/>
              <a:ea typeface="Calibri"/>
              <a:cs typeface="Calibri"/>
              <a:sym typeface="Calibri"/>
            </a:endParaRPr>
          </a:p>
        </p:txBody>
      </p:sp>
      <p:sp>
        <p:nvSpPr>
          <p:cNvPr id="122" name="Shape 122"/>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 can describe two types of events/variables: discrete and continuous.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discrete variable is a variable that can only take on certain countable values. For example the number of houses in a street can be 1,2, 3 etc. but not 2.5 or 3.4.</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Continuous variables on the other hand can take on any values. Time, for example, is a continuous variable.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Both discrete and continuous variables are forms of a random variable; a variable whose numerical value is determined by chance.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Shape 128"/>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a:t>
            </a:r>
            <a:endParaRPr sz="4000">
              <a:solidFill>
                <a:schemeClr val="dk1"/>
              </a:solidFill>
              <a:latin typeface="Calibri"/>
              <a:ea typeface="Calibri"/>
              <a:cs typeface="Calibri"/>
              <a:sym typeface="Calibri"/>
            </a:endParaRPr>
          </a:p>
        </p:txBody>
      </p:sp>
      <p:sp>
        <p:nvSpPr>
          <p:cNvPr id="129" name="Shape 129"/>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Shape 130"/>
          <p:cNvPicPr preferRelativeResize="0"/>
          <p:nvPr/>
        </p:nvPicPr>
        <p:blipFill>
          <a:blip r:embed="rId4">
            <a:alphaModFix/>
          </a:blip>
          <a:stretch>
            <a:fillRect/>
          </a:stretch>
        </p:blipFill>
        <p:spPr>
          <a:xfrm>
            <a:off x="2857250" y="1305277"/>
            <a:ext cx="8164850" cy="46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Shape 136"/>
          <p:cNvSpPr txBox="1"/>
          <p:nvPr/>
        </p:nvSpPr>
        <p:spPr>
          <a:xfrm>
            <a:off x="2262716" y="838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Describing Probability Distributions</a:t>
            </a:r>
            <a:endParaRPr sz="4000">
              <a:solidFill>
                <a:srgbClr val="FEE599"/>
              </a:solidFill>
              <a:latin typeface="Calibri"/>
              <a:ea typeface="Calibri"/>
              <a:cs typeface="Calibri"/>
              <a:sym typeface="Calibri"/>
            </a:endParaRPr>
          </a:p>
        </p:txBody>
      </p:sp>
      <p:sp>
        <p:nvSpPr>
          <p:cNvPr id="137" name="Shape 137"/>
          <p:cNvSpPr txBox="1"/>
          <p:nvPr/>
        </p:nvSpPr>
        <p:spPr>
          <a:xfrm>
            <a:off x="2394891" y="79629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revisit the normal distribution, we notice that the distribution is centered around something and has a certain width.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something is its</a:t>
            </a:r>
            <a:r>
              <a:rPr b="1" lang="en-US" sz="2800">
                <a:solidFill>
                  <a:srgbClr val="FEE599"/>
                </a:solidFill>
                <a:latin typeface="Calibri"/>
                <a:ea typeface="Calibri"/>
                <a:cs typeface="Calibri"/>
                <a:sym typeface="Calibri"/>
              </a:rPr>
              <a:t> mean</a:t>
            </a:r>
            <a:r>
              <a:rPr lang="en-US" sz="2800">
                <a:solidFill>
                  <a:srgbClr val="FEE599"/>
                </a:solidFill>
                <a:latin typeface="Calibri"/>
                <a:ea typeface="Calibri"/>
                <a:cs typeface="Calibri"/>
                <a:sym typeface="Calibri"/>
              </a:rPr>
              <a:t> and the width is its </a:t>
            </a:r>
            <a:r>
              <a:rPr b="1" lang="en-US" sz="2800">
                <a:solidFill>
                  <a:srgbClr val="FEE599"/>
                </a:solidFill>
                <a:latin typeface="Calibri"/>
                <a:ea typeface="Calibri"/>
                <a:cs typeface="Calibri"/>
                <a:sym typeface="Calibri"/>
              </a:rPr>
              <a:t>variance.</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138" name="Shape 138"/>
          <p:cNvPicPr preferRelativeResize="0"/>
          <p:nvPr/>
        </p:nvPicPr>
        <p:blipFill>
          <a:blip r:embed="rId4">
            <a:alphaModFix/>
          </a:blip>
          <a:stretch>
            <a:fillRect/>
          </a:stretch>
        </p:blipFill>
        <p:spPr>
          <a:xfrm>
            <a:off x="6589050" y="2714425"/>
            <a:ext cx="5465025" cy="3998225"/>
          </a:xfrm>
          <a:prstGeom prst="rect">
            <a:avLst/>
          </a:prstGeom>
          <a:noFill/>
          <a:ln>
            <a:noFill/>
          </a:ln>
        </p:spPr>
      </p:pic>
      <p:cxnSp>
        <p:nvCxnSpPr>
          <p:cNvPr id="139" name="Shape 139"/>
          <p:cNvCxnSpPr/>
          <p:nvPr/>
        </p:nvCxnSpPr>
        <p:spPr>
          <a:xfrm rot="10800000">
            <a:off x="5941050" y="4814025"/>
            <a:ext cx="3471900" cy="1344900"/>
          </a:xfrm>
          <a:prstGeom prst="straightConnector1">
            <a:avLst/>
          </a:prstGeom>
          <a:noFill/>
          <a:ln cap="flat" cmpd="sng" w="38100">
            <a:solidFill>
              <a:schemeClr val="accent2"/>
            </a:solidFill>
            <a:prstDash val="solid"/>
            <a:round/>
            <a:headEnd len="med" w="med" type="none"/>
            <a:tailEnd len="med" w="med" type="none"/>
          </a:ln>
        </p:spPr>
      </p:cxnSp>
      <p:sp>
        <p:nvSpPr>
          <p:cNvPr id="140" name="Shape 140"/>
          <p:cNvSpPr txBox="1"/>
          <p:nvPr/>
        </p:nvSpPr>
        <p:spPr>
          <a:xfrm>
            <a:off x="4760675" y="4481700"/>
            <a:ext cx="1149000" cy="55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a:solidFill>
                  <a:srgbClr val="FEE599"/>
                </a:solidFill>
              </a:rPr>
              <a:t>Mean</a:t>
            </a:r>
            <a:endParaRPr sz="2800">
              <a:solidFill>
                <a:srgbClr val="FEE599"/>
              </a:solidFill>
            </a:endParaRPr>
          </a:p>
        </p:txBody>
      </p:sp>
      <p:cxnSp>
        <p:nvCxnSpPr>
          <p:cNvPr id="141" name="Shape 141"/>
          <p:cNvCxnSpPr/>
          <p:nvPr/>
        </p:nvCxnSpPr>
        <p:spPr>
          <a:xfrm>
            <a:off x="8948400" y="5367175"/>
            <a:ext cx="880200" cy="0"/>
          </a:xfrm>
          <a:prstGeom prst="straightConnector1">
            <a:avLst/>
          </a:prstGeom>
          <a:noFill/>
          <a:ln cap="flat" cmpd="sng" w="38100">
            <a:solidFill>
              <a:schemeClr val="accent2"/>
            </a:solidFill>
            <a:prstDash val="solid"/>
            <a:round/>
            <a:headEnd len="med" w="med" type="none"/>
            <a:tailEnd len="med" w="med" type="none"/>
          </a:ln>
        </p:spPr>
      </p:cxnSp>
      <p:cxnSp>
        <p:nvCxnSpPr>
          <p:cNvPr id="142" name="Shape 142"/>
          <p:cNvCxnSpPr/>
          <p:nvPr/>
        </p:nvCxnSpPr>
        <p:spPr>
          <a:xfrm rot="10800000">
            <a:off x="5916825" y="4181275"/>
            <a:ext cx="3483900" cy="1185900"/>
          </a:xfrm>
          <a:prstGeom prst="straightConnector1">
            <a:avLst/>
          </a:prstGeom>
          <a:noFill/>
          <a:ln cap="flat" cmpd="sng" w="38100">
            <a:solidFill>
              <a:schemeClr val="accent2"/>
            </a:solidFill>
            <a:prstDash val="solid"/>
            <a:round/>
            <a:headEnd len="med" w="med" type="none"/>
            <a:tailEnd len="med" w="med" type="none"/>
          </a:ln>
        </p:spPr>
      </p:cxnSp>
      <p:sp>
        <p:nvSpPr>
          <p:cNvPr id="143" name="Shape 143"/>
          <p:cNvSpPr txBox="1"/>
          <p:nvPr/>
        </p:nvSpPr>
        <p:spPr>
          <a:xfrm>
            <a:off x="4315275" y="3872100"/>
            <a:ext cx="1746900" cy="5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EE599"/>
                </a:solidFill>
              </a:rPr>
              <a:t>Variance</a:t>
            </a:r>
            <a:endParaRPr sz="2800">
              <a:solidFill>
                <a:srgbClr val="FEE5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Shape 149"/>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0" name="Shape 15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also known as expected value, of a discrete variable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is the weighted sum of all possible values of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 The weight here is the probability of value of</a:t>
            </a:r>
            <a:r>
              <a:rPr i="1" lang="en-US" sz="2800">
                <a:solidFill>
                  <a:srgbClr val="FEE599"/>
                </a:solidFill>
                <a:latin typeface="Calibri"/>
                <a:ea typeface="Calibri"/>
                <a:cs typeface="Calibri"/>
                <a:sym typeface="Calibri"/>
              </a:rPr>
              <a:t> [X] </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𝞵 = E[X]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is the number expected to appear when a die is rolled:</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457200" marR="0" rtl="0" algn="l">
              <a:spcBef>
                <a:spcPts val="0"/>
              </a:spcBef>
              <a:spcAft>
                <a:spcPts val="0"/>
              </a:spcAft>
              <a:buNone/>
            </a:pPr>
            <a:r>
              <a:rPr lang="en-US" sz="2800">
                <a:solidFill>
                  <a:srgbClr val="FEE599"/>
                </a:solidFill>
                <a:latin typeface="Calibri"/>
                <a:ea typeface="Calibri"/>
                <a:cs typeface="Calibri"/>
                <a:sym typeface="Calibri"/>
              </a:rPr>
              <a:t>E[X] = ⅙ (1) + ⅙ (2) + ⅙ (3) + ⅙ (4) + ⅙ (5) + ⅙ (6) = </a:t>
            </a:r>
            <a:r>
              <a:rPr b="1" lang="en-US" sz="2800" u="sng">
                <a:solidFill>
                  <a:srgbClr val="FEE599"/>
                </a:solidFill>
                <a:latin typeface="Calibri"/>
                <a:ea typeface="Calibri"/>
                <a:cs typeface="Calibri"/>
                <a:sym typeface="Calibri"/>
              </a:rPr>
              <a:t>3.5</a:t>
            </a:r>
            <a:endParaRPr b="1" sz="2800" u="sng">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Obviously we will never observe this number, but this represents the long-run mean for a die.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1" name="Shape 151"/>
          <p:cNvSpPr txBox="1"/>
          <p:nvPr/>
        </p:nvSpPr>
        <p:spPr>
          <a:xfrm>
            <a:off x="5031600" y="2862275"/>
            <a:ext cx="3672300" cy="8871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