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SzPts val="1100"/>
              <a:buChar char="-"/>
            </a:pPr>
            <a:r>
              <a:rPr lang="en" sz="1800">
                <a:solidFill>
                  <a:schemeClr val="dk1"/>
                </a:solidFill>
              </a:rPr>
              <a:t>How to tell? Some indications of specification bias are obvious (such as an estimated coefficient that is significant in the direction opposite from that expected), but others are not so clear.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t/>
            </a:r>
            <a:endParaRPr sz="1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B</a:t>
            </a:r>
            <a:r>
              <a:rPr lang="en" sz="900">
                <a:solidFill>
                  <a:schemeClr val="dk1"/>
                </a:solidFill>
              </a:rPr>
              <a:t>t </a:t>
            </a:r>
            <a:r>
              <a:rPr lang="en">
                <a:solidFill>
                  <a:schemeClr val="dk1"/>
                </a:solidFill>
              </a:rPr>
              <a:t> per capita consumption of beer (malt beverages) in state </a:t>
            </a:r>
            <a:r>
              <a:rPr i="1" lang="en">
                <a:solidFill>
                  <a:schemeClr val="dk1"/>
                </a:solidFill>
              </a:rPr>
              <a:t>i </a:t>
            </a:r>
            <a:endParaRPr i="1">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 python we do that by : </a:t>
            </a:r>
            <a:r>
              <a:rPr lang="en"/>
              <a:t>df['lagprice'] = df['price'].shift(-1)</a:t>
            </a:r>
            <a:r>
              <a:rPr lang="en"/>
              <a:t>	</a:t>
            </a:r>
            <a:endParaRPr/>
          </a:p>
          <a:p>
            <a:pPr indent="0" lvl="0" marL="0">
              <a:spcBef>
                <a:spcPts val="0"/>
              </a:spcBef>
              <a:spcAft>
                <a:spcPts val="0"/>
              </a:spcAft>
              <a:buClr>
                <a:schemeClr val="dk1"/>
              </a:buClr>
              <a:buSzPts val="1100"/>
              <a:buFont typeface="Arial"/>
              <a:buNone/>
            </a:pPr>
            <a:r>
              <a:rPr lang="en"/>
              <a:t>		</a:t>
            </a:r>
            <a:endParaRPr/>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VIF factor under 10 represents little to no collinearity where as values for greater than 10 </a:t>
            </a:r>
            <a:r>
              <a:rPr lang="en"/>
              <a:t>indicate</a:t>
            </a:r>
            <a:r>
              <a:rPr lang="en"/>
              <a:t> multicollinearity. 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914400" rtl="0" algn="l">
              <a:spcBef>
                <a:spcPts val="0"/>
              </a:spcBef>
              <a:spcAft>
                <a:spcPts val="0"/>
              </a:spcAft>
              <a:buNone/>
            </a:pPr>
            <a:r>
              <a:rPr lang="en"/>
              <a:t>Linear Regression - II</a:t>
            </a:r>
            <a:endParaRPr/>
          </a:p>
          <a:p>
            <a:pPr indent="457200" lvl="0" marL="914400" algn="l">
              <a:spcBef>
                <a:spcPts val="0"/>
              </a:spcBef>
              <a:spcAft>
                <a:spcPts val="0"/>
              </a:spcAft>
              <a:buNone/>
            </a:pPr>
            <a:r>
              <a:rPr lang="en" sz="2400"/>
              <a:t>    </a:t>
            </a:r>
            <a:r>
              <a:rPr lang="en" sz="2400"/>
              <a:t>Classical Assumptions and Non-Linearity</a:t>
            </a:r>
            <a:endParaRPr sz="2400"/>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67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Assumption 5: Response variables are uncorrelated with error term</a:t>
            </a:r>
            <a:endParaRPr sz="2200"/>
          </a:p>
          <a:p>
            <a:pPr indent="0" lvl="0" marL="0">
              <a:spcBef>
                <a:spcPts val="0"/>
              </a:spcBef>
              <a:spcAft>
                <a:spcPts val="0"/>
              </a:spcAft>
              <a:buNone/>
            </a:pPr>
            <a:r>
              <a:rPr lang="en" sz="2200"/>
              <a:t>(Domain knowledge)</a:t>
            </a:r>
            <a:endParaRPr sz="2200"/>
          </a:p>
        </p:txBody>
      </p:sp>
      <p:sp>
        <p:nvSpPr>
          <p:cNvPr id="123" name="Shape 123"/>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If X</a:t>
            </a:r>
            <a:r>
              <a:rPr baseline="-25000" lang="en">
                <a:solidFill>
                  <a:schemeClr val="dk1"/>
                </a:solidFill>
              </a:rPr>
              <a:t>1</a:t>
            </a:r>
            <a:r>
              <a:rPr lang="en">
                <a:solidFill>
                  <a:schemeClr val="dk1"/>
                </a:solidFill>
              </a:rPr>
              <a:t> and X</a:t>
            </a:r>
            <a:r>
              <a:rPr baseline="-25000" lang="en">
                <a:solidFill>
                  <a:schemeClr val="dk1"/>
                </a:solidFill>
              </a:rPr>
              <a:t>2</a:t>
            </a:r>
            <a:r>
              <a:rPr lang="en">
                <a:solidFill>
                  <a:schemeClr val="dk1"/>
                </a:solidFill>
              </a:rPr>
              <a:t> are correlated and X</a:t>
            </a:r>
            <a:r>
              <a:rPr baseline="-25000" lang="en">
                <a:solidFill>
                  <a:schemeClr val="dk1"/>
                </a:solidFill>
              </a:rPr>
              <a:t>2</a:t>
            </a:r>
            <a:r>
              <a:rPr lang="en">
                <a:solidFill>
                  <a:schemeClr val="dk1"/>
                </a:solidFill>
              </a:rPr>
              <a:t> is omitted from the equation, then the OLS estimation procedure will attribute to X</a:t>
            </a:r>
            <a:r>
              <a:rPr baseline="-25000" lang="en">
                <a:solidFill>
                  <a:schemeClr val="dk1"/>
                </a:solidFill>
              </a:rPr>
              <a:t>1</a:t>
            </a:r>
            <a:r>
              <a:rPr lang="en">
                <a:solidFill>
                  <a:schemeClr val="dk1"/>
                </a:solidFill>
              </a:rPr>
              <a:t> variations in Y actually caused by X</a:t>
            </a:r>
            <a:r>
              <a:rPr baseline="-25000" lang="en">
                <a:solidFill>
                  <a:schemeClr val="dk1"/>
                </a:solidFill>
              </a:rPr>
              <a:t>2</a:t>
            </a:r>
            <a:r>
              <a:rPr lang="en">
                <a:solidFill>
                  <a:schemeClr val="dk1"/>
                </a:solidFill>
              </a:rPr>
              <a:t>, and a biased estimate of βˆ</a:t>
            </a:r>
            <a:r>
              <a:rPr baseline="-25000" lang="en">
                <a:solidFill>
                  <a:schemeClr val="dk1"/>
                </a:solidFill>
              </a:rPr>
              <a:t>1</a:t>
            </a:r>
            <a:r>
              <a:rPr lang="en">
                <a:solidFill>
                  <a:schemeClr val="dk1"/>
                </a:solidFill>
              </a:rPr>
              <a:t>  will result.</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This violation is caused </a:t>
            </a:r>
            <a:r>
              <a:rPr i="1" lang="en">
                <a:solidFill>
                  <a:schemeClr val="dk1"/>
                </a:solidFill>
              </a:rPr>
              <a:t>omitted variables</a:t>
            </a:r>
            <a:r>
              <a:rPr lang="en">
                <a:solidFill>
                  <a:schemeClr val="dk1"/>
                </a:solidFill>
              </a:rPr>
              <a:t>, important variables that are left out</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Take the example of a simple production function:  Output = Capital + Labour</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This omission of Capital would bias the estimate of the coefficient of labor because it is likely that capital and labor are positively correlated (an increase in capital usually requires at least some labor to utilize it and vice versa).  The OLS program would attribute to labor the increase in output actually caused by capital to the extent that labor and capital were correlated. </a:t>
            </a:r>
            <a:endParaRPr sz="1100">
              <a:solidFill>
                <a:schemeClr val="dk1"/>
              </a:solidFill>
            </a:endParaRPr>
          </a:p>
          <a:p>
            <a:pPr indent="0" lvl="0" marL="0" rtl="0">
              <a:spcBef>
                <a:spcPts val="1600"/>
              </a:spcBef>
              <a:spcAft>
                <a:spcPts val="0"/>
              </a:spcAft>
              <a:buNone/>
            </a:pPr>
            <a:r>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124" name="Shape 12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754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Fixing specification: Creating new but important terms </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An </a:t>
            </a:r>
            <a:r>
              <a:rPr b="1" lang="en">
                <a:solidFill>
                  <a:schemeClr val="dk1"/>
                </a:solidFill>
              </a:rPr>
              <a:t>interaction term </a:t>
            </a:r>
            <a:r>
              <a:rPr lang="en">
                <a:solidFill>
                  <a:schemeClr val="dk1"/>
                </a:solidFill>
              </a:rPr>
              <a:t>is an independent variable in a regression equation that is the </a:t>
            </a:r>
            <a:r>
              <a:rPr i="1" lang="en">
                <a:solidFill>
                  <a:schemeClr val="dk1"/>
                </a:solidFill>
              </a:rPr>
              <a:t>multiple </a:t>
            </a:r>
            <a:r>
              <a:rPr lang="en">
                <a:solidFill>
                  <a:schemeClr val="dk1"/>
                </a:solidFill>
              </a:rPr>
              <a:t>of two or more other independent variables.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Example, the interactive impact of alcoholic consumption and altitude on traffic fatalities. </a:t>
            </a:r>
            <a:endParaRPr>
              <a:solidFill>
                <a:schemeClr val="dk1"/>
              </a:solidFill>
            </a:endParaRPr>
          </a:p>
          <a:p>
            <a:pPr indent="0" lvl="0" marL="0">
              <a:spcBef>
                <a:spcPts val="1600"/>
              </a:spcBef>
              <a:spcAft>
                <a:spcPts val="0"/>
              </a:spcAft>
              <a:buNone/>
            </a:pPr>
            <a:r>
              <a:t/>
            </a:r>
            <a:endParaRPr>
              <a:solidFill>
                <a:schemeClr val="dk1"/>
              </a:solidFill>
            </a:endParaRPr>
          </a:p>
          <a:p>
            <a:pPr indent="-342900" lvl="0" marL="457200">
              <a:spcBef>
                <a:spcPts val="1600"/>
              </a:spcBef>
              <a:spcAft>
                <a:spcPts val="0"/>
              </a:spcAft>
              <a:buClr>
                <a:schemeClr val="dk1"/>
              </a:buClr>
              <a:buSzPts val="1800"/>
              <a:buChar char="-"/>
            </a:pPr>
            <a:r>
              <a:rPr lang="en">
                <a:solidFill>
                  <a:schemeClr val="dk1"/>
                </a:solidFill>
              </a:rPr>
              <a:t>The interpretation of BA is this: as altitude (in thousand feet) increases, increase in alcoholic consumption increases the traffic fatalities per driven mile by 0.01 fatalities.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131" name="Shape 131"/>
          <p:cNvPicPr preferRelativeResize="0"/>
          <p:nvPr/>
        </p:nvPicPr>
        <p:blipFill>
          <a:blip r:embed="rId3">
            <a:alphaModFix/>
          </a:blip>
          <a:stretch>
            <a:fillRect/>
          </a:stretch>
        </p:blipFill>
        <p:spPr>
          <a:xfrm>
            <a:off x="2295525" y="2464725"/>
            <a:ext cx="5146975" cy="707975"/>
          </a:xfrm>
          <a:prstGeom prst="rect">
            <a:avLst/>
          </a:prstGeom>
          <a:noFill/>
          <a:ln>
            <a:noFill/>
          </a:ln>
        </p:spPr>
      </p:pic>
      <p:sp>
        <p:nvSpPr>
          <p:cNvPr id="132" name="Shape 132"/>
          <p:cNvSpPr/>
          <p:nvPr/>
        </p:nvSpPr>
        <p:spPr>
          <a:xfrm>
            <a:off x="6312475" y="2560725"/>
            <a:ext cx="974100" cy="36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Fixing specification: Choose the right functional form</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Sometimes, our relationship between Y and our X’s is non-linear and fitting a simple OLS leads to poor results.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Polynomial reg</a:t>
            </a:r>
            <a:r>
              <a:rPr lang="en">
                <a:solidFill>
                  <a:srgbClr val="000000"/>
                </a:solidFill>
              </a:rPr>
              <a:t>ressions:</a:t>
            </a:r>
            <a:r>
              <a:rPr lang="en" sz="1000">
                <a:solidFill>
                  <a:srgbClr val="000000"/>
                </a:solidFill>
              </a:rPr>
              <a:t> </a:t>
            </a:r>
            <a:r>
              <a:rPr lang="en">
                <a:solidFill>
                  <a:srgbClr val="000000"/>
                </a:solidFill>
              </a:rPr>
              <a:t>extends the linear model by adding extra predictors, obtained by raising some  of the original predictors to a power. For example, a cubic regression uses three variables, X, X</a:t>
            </a:r>
            <a:r>
              <a:rPr baseline="30000" lang="en">
                <a:solidFill>
                  <a:srgbClr val="000000"/>
                </a:solidFill>
              </a:rPr>
              <a:t>2</a:t>
            </a:r>
            <a:r>
              <a:rPr lang="en">
                <a:solidFill>
                  <a:srgbClr val="000000"/>
                </a:solidFill>
              </a:rPr>
              <a:t>, and X</a:t>
            </a:r>
            <a:r>
              <a:rPr baseline="30000" lang="en">
                <a:solidFill>
                  <a:srgbClr val="000000"/>
                </a:solidFill>
              </a:rPr>
              <a:t>3</a:t>
            </a:r>
            <a:r>
              <a:rPr lang="en">
                <a:solidFill>
                  <a:srgbClr val="000000"/>
                </a:solidFill>
              </a:rPr>
              <a:t>.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Consider the example of the relationship between Wage and Age</a:t>
            </a:r>
            <a:r>
              <a:rPr lang="en" sz="1000">
                <a:solidFill>
                  <a:srgbClr val="000000"/>
                </a:solidFill>
              </a:rPr>
              <a:t>. </a:t>
            </a:r>
            <a:r>
              <a:rPr lang="en">
                <a:solidFill>
                  <a:srgbClr val="000000"/>
                </a:solidFill>
              </a:rPr>
              <a:t>A simple plot show a non-linear shape, which looks very similar to the graph of -(x)</a:t>
            </a:r>
            <a:r>
              <a:rPr baseline="30000" lang="en">
                <a:solidFill>
                  <a:srgbClr val="000000"/>
                </a:solidFill>
              </a:rPr>
              <a:t>2  </a:t>
            </a:r>
            <a:r>
              <a:rPr lang="en" sz="1000">
                <a:solidFill>
                  <a:srgbClr val="000000"/>
                </a:solidFill>
              </a:rPr>
              <a:t>. </a:t>
            </a:r>
            <a:endParaRPr sz="10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 approximate, this shape by :	</a:t>
            </a:r>
            <a:r>
              <a:rPr lang="en" sz="1000">
                <a:solidFill>
                  <a:srgbClr val="000000"/>
                </a:solidFill>
              </a:rPr>
              <a:t>			</a:t>
            </a:r>
            <a:endParaRPr sz="10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What would the expected signs of Bˆ</a:t>
            </a:r>
            <a:r>
              <a:rPr baseline="-25000" lang="en">
                <a:solidFill>
                  <a:srgbClr val="000000"/>
                </a:solidFill>
              </a:rPr>
              <a:t>1</a:t>
            </a:r>
            <a:r>
              <a:rPr lang="en">
                <a:solidFill>
                  <a:srgbClr val="000000"/>
                </a:solidFill>
              </a:rPr>
              <a:t>  and Bˆ</a:t>
            </a:r>
            <a:r>
              <a:rPr baseline="-25000" lang="en">
                <a:solidFill>
                  <a:srgbClr val="000000"/>
                </a:solidFill>
              </a:rPr>
              <a:t>2</a:t>
            </a:r>
            <a:r>
              <a:rPr lang="en">
                <a:solidFill>
                  <a:srgbClr val="000000"/>
                </a:solidFill>
              </a:rPr>
              <a:t> be? Since you expect the impact of age to rise and fall, you’d thus expect </a:t>
            </a:r>
            <a:r>
              <a:rPr lang="en">
                <a:solidFill>
                  <a:schemeClr val="dk1"/>
                </a:solidFill>
              </a:rPr>
              <a:t>Bˆ</a:t>
            </a:r>
            <a:r>
              <a:rPr baseline="-25000" lang="en">
                <a:solidFill>
                  <a:schemeClr val="dk1"/>
                </a:solidFill>
              </a:rPr>
              <a:t>1</a:t>
            </a:r>
            <a:r>
              <a:rPr lang="en">
                <a:solidFill>
                  <a:srgbClr val="000000"/>
                </a:solidFill>
              </a:rPr>
              <a:t> to be positive and </a:t>
            </a:r>
            <a:r>
              <a:rPr lang="en">
                <a:solidFill>
                  <a:schemeClr val="dk1"/>
                </a:solidFill>
              </a:rPr>
              <a:t>Bˆ</a:t>
            </a:r>
            <a:r>
              <a:rPr baseline="-25000" lang="en">
                <a:solidFill>
                  <a:schemeClr val="dk1"/>
                </a:solidFill>
              </a:rPr>
              <a:t>2</a:t>
            </a:r>
            <a:r>
              <a:rPr lang="en">
                <a:solidFill>
                  <a:srgbClr val="000000"/>
                </a:solidFill>
              </a:rPr>
              <a:t> to be negative. </a:t>
            </a:r>
            <a:r>
              <a:rPr lang="en" sz="1100">
                <a:solidFill>
                  <a:srgbClr val="000000"/>
                </a:solidFill>
              </a:rPr>
              <a:t>			 				</a:t>
            </a:r>
            <a:endParaRPr sz="1100">
              <a:solidFill>
                <a:srgbClr val="000000"/>
              </a:solidFill>
            </a:endParaRPr>
          </a:p>
          <a:p>
            <a:pPr indent="-228600" lvl="0" marL="457200" rtl="0">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228600" lvl="0" marL="457200" rtl="0">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1600"/>
              </a:spcAft>
              <a:buNone/>
            </a:pPr>
            <a:r>
              <a:t/>
            </a:r>
            <a:endParaRPr>
              <a:solidFill>
                <a:srgbClr val="000000"/>
              </a:solidFill>
            </a:endParaRPr>
          </a:p>
        </p:txBody>
      </p:sp>
      <p:pic>
        <p:nvPicPr>
          <p:cNvPr id="139" name="Shape 139"/>
          <p:cNvPicPr preferRelativeResize="0"/>
          <p:nvPr/>
        </p:nvPicPr>
        <p:blipFill>
          <a:blip r:embed="rId3">
            <a:alphaModFix/>
          </a:blip>
          <a:stretch>
            <a:fillRect/>
          </a:stretch>
        </p:blipFill>
        <p:spPr>
          <a:xfrm>
            <a:off x="4607500" y="3411100"/>
            <a:ext cx="3705225" cy="39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Wage vs. Age</a:t>
            </a:r>
            <a:endParaRPr/>
          </a:p>
        </p:txBody>
      </p:sp>
      <p:pic>
        <p:nvPicPr>
          <p:cNvPr id="145" name="Shape 145"/>
          <p:cNvPicPr preferRelativeResize="0"/>
          <p:nvPr/>
        </p:nvPicPr>
        <p:blipFill>
          <a:blip r:embed="rId3">
            <a:alphaModFix/>
          </a:blip>
          <a:stretch>
            <a:fillRect/>
          </a:stretch>
        </p:blipFill>
        <p:spPr>
          <a:xfrm>
            <a:off x="2714625" y="1094650"/>
            <a:ext cx="4117000" cy="335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“Classical Assumptions”</a:t>
            </a:r>
            <a:endParaRPr/>
          </a:p>
        </p:txBody>
      </p:sp>
      <p:sp>
        <p:nvSpPr>
          <p:cNvPr id="61" name="Shape 6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While using OLS, we operate under the assumption that we are finding the “line of best fit” and therefore our beta’s are also BLUE.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However OLS only provides us with “best estimators” when certain assumptions hold true, these are called our classical assumptions.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For example, if our data is not linear, we cannot try and fit a linear line of best fit and expect good results. </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There are 5 assumptions and we will discuss each.</a:t>
            </a:r>
            <a:endParaRPr>
              <a:solidFill>
                <a:srgbClr val="000000"/>
              </a:solidFill>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1: A Linear Relationship Exists</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The linear regression model assumes that there is a straight-line relationship between the predictors and the response. If the true relationship is non linear, then all of the conclusions that we draw from the fit are suspect.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How do we identify non-linearity?</a:t>
            </a:r>
            <a:r>
              <a:rPr i="1" lang="en">
                <a:solidFill>
                  <a:schemeClr val="dk1"/>
                </a:solidFill>
              </a:rPr>
              <a:t> Residuals plots. </a:t>
            </a:r>
            <a:r>
              <a:rPr lang="en">
                <a:solidFill>
                  <a:schemeClr val="dk1"/>
                </a:solidFill>
              </a:rPr>
              <a:t>That is, plotting 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 versus the y</a:t>
            </a:r>
            <a:r>
              <a:rPr baseline="-25000" lang="en">
                <a:solidFill>
                  <a:schemeClr val="dk1"/>
                </a:solidFill>
              </a:rPr>
              <a:t>actual</a:t>
            </a:r>
            <a:r>
              <a:rPr lang="en">
                <a:solidFill>
                  <a:schemeClr val="dk1"/>
                </a:solidFill>
              </a:rPr>
              <a:t>. </a:t>
            </a:r>
            <a:endParaRPr>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a:spcBef>
                <a:spcPts val="1600"/>
              </a:spcBef>
              <a:spcAft>
                <a:spcPts val="0"/>
              </a:spcAft>
              <a:buNone/>
            </a:pPr>
            <a:r>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69" name="Shape 69"/>
          <p:cNvPicPr preferRelativeResize="0"/>
          <p:nvPr/>
        </p:nvPicPr>
        <p:blipFill>
          <a:blip r:embed="rId3">
            <a:alphaModFix/>
          </a:blip>
          <a:stretch>
            <a:fillRect/>
          </a:stretch>
        </p:blipFill>
        <p:spPr>
          <a:xfrm>
            <a:off x="1767250" y="1384800"/>
            <a:ext cx="6726100" cy="3276975"/>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1: Continued</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Ok, so we have non-linearity (maybe, the relationship between income and taxes is exponential). How do we fix for it? Can we transform non-linearity?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Including </a:t>
            </a:r>
            <a:r>
              <a:rPr lang="en">
                <a:solidFill>
                  <a:srgbClr val="000000"/>
                </a:solidFill>
              </a:rPr>
              <a:t>exponential and</a:t>
            </a:r>
            <a:r>
              <a:rPr lang="en">
                <a:solidFill>
                  <a:srgbClr val="000000"/>
                </a:solidFill>
              </a:rPr>
              <a:t> polynomial terms like </a:t>
            </a:r>
            <a:r>
              <a:rPr lang="en">
                <a:solidFill>
                  <a:srgbClr val="000000"/>
                </a:solidFill>
              </a:rPr>
              <a:t>logX, √X, and X</a:t>
            </a:r>
            <a:r>
              <a:rPr baseline="30000" lang="en">
                <a:solidFill>
                  <a:srgbClr val="000000"/>
                </a:solidFill>
              </a:rPr>
              <a:t>2</a:t>
            </a:r>
            <a:r>
              <a:rPr lang="en">
                <a:solidFill>
                  <a:srgbClr val="000000"/>
                </a:solidFill>
              </a:rPr>
              <a:t>, help us make our model linear.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For example, we could include exponential terms to get: </a:t>
            </a:r>
            <a:r>
              <a:rPr lang="en">
                <a:solidFill>
                  <a:schemeClr val="dk1"/>
                </a:solidFill>
              </a:rPr>
              <a:t>Y</a:t>
            </a:r>
            <a:r>
              <a:rPr baseline="-25000" lang="en">
                <a:solidFill>
                  <a:schemeClr val="dk1"/>
                </a:solidFill>
              </a:rPr>
              <a:t>i</a:t>
            </a:r>
            <a:r>
              <a:rPr lang="en">
                <a:solidFill>
                  <a:schemeClr val="dk1"/>
                </a:solidFill>
              </a:rPr>
              <a:t> = e</a:t>
            </a:r>
            <a:r>
              <a:rPr baseline="30000" lang="en">
                <a:solidFill>
                  <a:schemeClr val="dk1"/>
                </a:solidFill>
              </a:rPr>
              <a:t>βˆ0</a:t>
            </a:r>
            <a:r>
              <a:rPr lang="en">
                <a:solidFill>
                  <a:schemeClr val="dk1"/>
                </a:solidFill>
              </a:rPr>
              <a:t>x</a:t>
            </a:r>
            <a:r>
              <a:rPr baseline="30000" lang="en">
                <a:solidFill>
                  <a:schemeClr val="dk1"/>
                </a:solidFill>
              </a:rPr>
              <a:t>βˆ1</a:t>
            </a:r>
            <a:r>
              <a:rPr lang="en">
                <a:solidFill>
                  <a:schemeClr val="dk1"/>
                </a:solidFill>
              </a:rPr>
              <a:t>e</a:t>
            </a:r>
            <a:r>
              <a:rPr baseline="30000" lang="en">
                <a:solidFill>
                  <a:schemeClr val="dk1"/>
                </a:solidFill>
              </a:rPr>
              <a:t>ϵ</a:t>
            </a:r>
            <a:r>
              <a:rPr lang="en">
                <a:solidFill>
                  <a:srgbClr val="000000"/>
                </a:solidFill>
              </a:rPr>
              <a:t>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Then we can take the log of both sides:  ln(</a:t>
            </a:r>
            <a:r>
              <a:rPr lang="en">
                <a:solidFill>
                  <a:schemeClr val="dk1"/>
                </a:solidFill>
              </a:rPr>
              <a:t>Y</a:t>
            </a:r>
            <a:r>
              <a:rPr baseline="-25000" lang="en">
                <a:solidFill>
                  <a:schemeClr val="dk1"/>
                </a:solidFill>
              </a:rPr>
              <a:t>i</a:t>
            </a:r>
            <a:r>
              <a:rPr lang="en">
                <a:solidFill>
                  <a:schemeClr val="dk1"/>
                </a:solidFill>
              </a:rPr>
              <a:t> ) = </a:t>
            </a:r>
            <a:r>
              <a:rPr lang="en">
                <a:solidFill>
                  <a:srgbClr val="000000"/>
                </a:solidFill>
              </a:rPr>
              <a:t>	</a:t>
            </a:r>
            <a:r>
              <a:rPr lang="en">
                <a:solidFill>
                  <a:schemeClr val="dk1"/>
                </a:solidFill>
              </a:rPr>
              <a:t>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a:t>
            </a:r>
            <a:r>
              <a:rPr b="1" lang="en">
                <a:solidFill>
                  <a:schemeClr val="dk1"/>
                </a:solidFill>
              </a:rPr>
              <a:t>Voila!!</a:t>
            </a:r>
            <a:endParaRPr b="1">
              <a:solidFill>
                <a:schemeClr val="dk1"/>
              </a:solidFill>
            </a:endParaRPr>
          </a:p>
          <a:p>
            <a:pPr indent="0" lvl="0" marL="0" rtl="0">
              <a:spcBef>
                <a:spcPts val="1600"/>
              </a:spcBef>
              <a:spcAft>
                <a:spcPts val="1600"/>
              </a:spcAft>
              <a:buNone/>
            </a:pPr>
            <a:r>
              <a:t/>
            </a:r>
            <a:endParaRPr b="1">
              <a:solidFill>
                <a:schemeClr val="dk1"/>
              </a:solidFill>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2: Non-Correlation of error terms</a:t>
            </a:r>
            <a:endParaRPr/>
          </a:p>
        </p:txBody>
      </p:sp>
      <p:sp>
        <p:nvSpPr>
          <p:cNvPr id="83" name="Shape 83"/>
          <p:cNvSpPr txBox="1"/>
          <p:nvPr>
            <p:ph idx="1" type="body"/>
          </p:nvPr>
        </p:nvSpPr>
        <p:spPr>
          <a:xfrm>
            <a:off x="311700" y="1152475"/>
            <a:ext cx="8520600" cy="3601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We assume that </a:t>
            </a:r>
            <a:r>
              <a:rPr lang="en">
                <a:solidFill>
                  <a:srgbClr val="000000"/>
                </a:solidFill>
              </a:rPr>
              <a:t>ε1, ε2, . . . , εn, are uncorrelated.  When this assumption is violated we term this </a:t>
            </a:r>
            <a:r>
              <a:rPr i="1" lang="en">
                <a:solidFill>
                  <a:srgbClr val="000000"/>
                </a:solidFill>
              </a:rPr>
              <a:t>autocorrelation. </a:t>
            </a:r>
            <a:endParaRPr i="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 autocorrelation is when the error from one observation is positive (or negative) and this fact increases the probability that the error from our next observation is also positive (or negative).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cannot tell if correlation is present by looking at variable p-values, in fact, if the error terms are correlated, we may have an unwarranted sense of confidence in our model and beta’s would be biased.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 Such correlations frequently occur in the context of time series data and not cross sectional data. For example, the price of the AAPL stock on day 1 will clearly have an impact on day 2 and maybe even day 3 and 4. </a:t>
            </a:r>
            <a:endParaRPr>
              <a:solidFill>
                <a:srgbClr val="000000"/>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i="1" lang="en" sz="1100">
                <a:solidFill>
                  <a:schemeClr val="dk1"/>
                </a:solidFill>
              </a:rPr>
              <a:t>					</a:t>
            </a:r>
            <a:endParaRPr i="1" sz="1100">
              <a:solidFill>
                <a:schemeClr val="dk1"/>
              </a:solidFill>
            </a:endParaRPr>
          </a:p>
          <a:p>
            <a:pPr indent="0" lvl="0" marL="0" rtl="0">
              <a:spcBef>
                <a:spcPts val="1600"/>
              </a:spcBef>
              <a:spcAft>
                <a:spcPts val="1600"/>
              </a:spcAft>
              <a:buNone/>
            </a:pPr>
            <a:r>
              <a:t/>
            </a:r>
            <a:endParaRPr/>
          </a:p>
        </p:txBody>
      </p:sp>
      <p:pic>
        <p:nvPicPr>
          <p:cNvPr id="84" name="Shape 8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Assumption 2: Continued</a:t>
            </a:r>
            <a:endParaRPr/>
          </a:p>
        </p:txBody>
      </p:sp>
      <p:sp>
        <p:nvSpPr>
          <p:cNvPr id="90" name="Shape 90"/>
          <p:cNvSpPr txBox="1"/>
          <p:nvPr>
            <p:ph idx="1" type="body"/>
          </p:nvPr>
        </p:nvSpPr>
        <p:spPr>
          <a:xfrm>
            <a:off x="311700" y="1152475"/>
            <a:ext cx="8520600" cy="3913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rgbClr val="000000"/>
                </a:solidFill>
              </a:rPr>
              <a:t>So how do we identify the occurrence of autocorrelation? Again, by plotting the residuals. The residuals are our errors and our errors should not be trended in anyway but stochastic (random). So there should be no trend.</a:t>
            </a:r>
            <a:endParaRPr>
              <a:solidFill>
                <a:srgbClr val="000000"/>
              </a:solidFill>
            </a:endParaRPr>
          </a:p>
          <a:p>
            <a:pPr indent="-342900" lvl="0" marL="457200" rtl="0">
              <a:spcBef>
                <a:spcPts val="0"/>
              </a:spcBef>
              <a:spcAft>
                <a:spcPts val="0"/>
              </a:spcAft>
              <a:buSzPts val="1800"/>
              <a:buChar char="-"/>
            </a:pPr>
            <a:r>
              <a:rPr lang="en">
                <a:solidFill>
                  <a:srgbClr val="000000"/>
                </a:solidFill>
              </a:rPr>
              <a:t>Another way is by applying the </a:t>
            </a:r>
            <a:r>
              <a:rPr b="1" lang="en">
                <a:solidFill>
                  <a:srgbClr val="000000"/>
                </a:solidFill>
              </a:rPr>
              <a:t>Durbin-Watson test</a:t>
            </a:r>
            <a:r>
              <a:rPr lang="en">
                <a:solidFill>
                  <a:srgbClr val="000000"/>
                </a:solidFill>
              </a:rPr>
              <a:t>. This is automatically reported in stastmodel.summary(). Values around 2 are desired, any value far away from 2 in either direction suggests auto-correlation. </a:t>
            </a:r>
            <a:endParaRPr>
              <a:solidFill>
                <a:srgbClr val="000000"/>
              </a:solidFill>
            </a:endParaRPr>
          </a:p>
          <a:p>
            <a:pPr indent="-342900" lvl="0" marL="457200" rtl="0">
              <a:spcBef>
                <a:spcPts val="0"/>
              </a:spcBef>
              <a:spcAft>
                <a:spcPts val="0"/>
              </a:spcAft>
              <a:buSzPts val="1800"/>
              <a:buChar char="-"/>
            </a:pPr>
            <a:r>
              <a:rPr lang="en">
                <a:solidFill>
                  <a:srgbClr val="000000"/>
                </a:solidFill>
              </a:rPr>
              <a:t> How do we fix for it? So, a serially correlated error term is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 our aim is to remove 𝞺𝝴</a:t>
            </a:r>
            <a:r>
              <a:rPr baseline="-25000" lang="en">
                <a:solidFill>
                  <a:srgbClr val="000000"/>
                </a:solidFill>
              </a:rPr>
              <a:t>t-1</a:t>
            </a:r>
            <a:r>
              <a:rPr lang="en">
                <a:solidFill>
                  <a:srgbClr val="000000"/>
                </a:solidFill>
              </a:rPr>
              <a:t> from the error term. We do this by specifying</a:t>
            </a:r>
            <a:endParaRPr>
              <a:solidFill>
                <a:srgbClr val="000000"/>
              </a:solidFill>
            </a:endParaRPr>
          </a:p>
        </p:txBody>
      </p:sp>
      <p:pic>
        <p:nvPicPr>
          <p:cNvPr id="91" name="Shape 91"/>
          <p:cNvPicPr preferRelativeResize="0"/>
          <p:nvPr/>
        </p:nvPicPr>
        <p:blipFill>
          <a:blip r:embed="rId3">
            <a:alphaModFix/>
          </a:blip>
          <a:stretch>
            <a:fillRect/>
          </a:stretch>
        </p:blipFill>
        <p:spPr>
          <a:xfrm>
            <a:off x="6854550" y="3093025"/>
            <a:ext cx="1588075" cy="363675"/>
          </a:xfrm>
          <a:prstGeom prst="rect">
            <a:avLst/>
          </a:prstGeom>
          <a:noFill/>
          <a:ln>
            <a:noFill/>
          </a:ln>
        </p:spPr>
      </p:pic>
      <p:pic>
        <p:nvPicPr>
          <p:cNvPr id="92" name="Shape 92"/>
          <p:cNvPicPr preferRelativeResize="0"/>
          <p:nvPr/>
        </p:nvPicPr>
        <p:blipFill>
          <a:blip r:embed="rId4">
            <a:alphaModFix/>
          </a:blip>
          <a:stretch>
            <a:fillRect/>
          </a:stretch>
        </p:blipFill>
        <p:spPr>
          <a:xfrm>
            <a:off x="2550100" y="3804950"/>
            <a:ext cx="3905250" cy="1260725"/>
          </a:xfrm>
          <a:prstGeom prst="rect">
            <a:avLst/>
          </a:prstGeom>
          <a:noFill/>
          <a:ln>
            <a:noFill/>
          </a:ln>
        </p:spPr>
      </p:pic>
      <p:pic>
        <p:nvPicPr>
          <p:cNvPr id="93" name="Shape 93"/>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3: Multicollinearity</a:t>
            </a:r>
            <a:endParaRPr/>
          </a:p>
        </p:txBody>
      </p:sp>
      <p:sp>
        <p:nvSpPr>
          <p:cNvPr id="99" name="Shape 99"/>
          <p:cNvSpPr txBox="1"/>
          <p:nvPr>
            <p:ph idx="1" type="body"/>
          </p:nvPr>
        </p:nvSpPr>
        <p:spPr>
          <a:xfrm>
            <a:off x="311700" y="1152475"/>
            <a:ext cx="8520600" cy="3926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OLS we assume that no two response variables are perfect correlated. Why? </a:t>
            </a:r>
            <a:r>
              <a:rPr lang="en"/>
              <a:t>Because</a:t>
            </a:r>
            <a:r>
              <a:rPr lang="en"/>
              <a:t> if we use two very similar variables, like inflation % and CPI, they will artificially increase our explained sum of residuals and R</a:t>
            </a:r>
            <a:r>
              <a:rPr baseline="30000" lang="en"/>
              <a:t>2</a:t>
            </a:r>
            <a:endParaRPr/>
          </a:p>
          <a:p>
            <a:pPr indent="-342900" lvl="0" marL="457200" rtl="0">
              <a:spcBef>
                <a:spcPts val="0"/>
              </a:spcBef>
              <a:spcAft>
                <a:spcPts val="0"/>
              </a:spcAft>
              <a:buSzPts val="1800"/>
              <a:buChar char="-"/>
            </a:pPr>
            <a:r>
              <a:rPr lang="en"/>
              <a:t>How do we identify collinearity? The simplest method is by creating a </a:t>
            </a:r>
            <a:r>
              <a:rPr b="1" lang="en"/>
              <a:t>correlation matrix </a:t>
            </a:r>
            <a:r>
              <a:rPr lang="en"/>
              <a:t>of all response variables. </a:t>
            </a:r>
            <a:endParaRPr/>
          </a:p>
          <a:p>
            <a:pPr indent="-342900" lvl="0" marL="457200" rtl="0">
              <a:spcBef>
                <a:spcPts val="0"/>
              </a:spcBef>
              <a:spcAft>
                <a:spcPts val="0"/>
              </a:spcAft>
              <a:buSzPts val="1800"/>
              <a:buChar char="-"/>
            </a:pPr>
            <a:r>
              <a:rPr lang="en"/>
              <a:t>The other is the Variance Inflation Factor (VIF) test. Here each response variable is regressed against all other response variables. What we get is: </a:t>
            </a:r>
            <a:endParaRPr/>
          </a:p>
          <a:p>
            <a:pPr indent="0" lvl="0" marL="0">
              <a:spcBef>
                <a:spcPts val="1600"/>
              </a:spcBef>
              <a:spcAft>
                <a:spcPts val="1600"/>
              </a:spcAft>
              <a:buNone/>
            </a:pPr>
            <a:r>
              <a:t/>
            </a:r>
            <a:endParaRPr/>
          </a:p>
        </p:txBody>
      </p:sp>
      <p:pic>
        <p:nvPicPr>
          <p:cNvPr id="100" name="Shape 100"/>
          <p:cNvPicPr preferRelativeResize="0"/>
          <p:nvPr/>
        </p:nvPicPr>
        <p:blipFill>
          <a:blip r:embed="rId3">
            <a:alphaModFix/>
          </a:blip>
          <a:stretch>
            <a:fillRect/>
          </a:stretch>
        </p:blipFill>
        <p:spPr>
          <a:xfrm>
            <a:off x="3221175" y="3500450"/>
            <a:ext cx="2324975" cy="1578100"/>
          </a:xfrm>
          <a:prstGeom prst="rect">
            <a:avLst/>
          </a:prstGeom>
          <a:noFill/>
          <a:ln>
            <a:noFill/>
          </a:ln>
        </p:spPr>
      </p:pic>
      <p:sp>
        <p:nvSpPr>
          <p:cNvPr id="101" name="Shape 101"/>
          <p:cNvSpPr txBox="1"/>
          <p:nvPr/>
        </p:nvSpPr>
        <p:spPr>
          <a:xfrm>
            <a:off x="4429125" y="2467850"/>
            <a:ext cx="39000" cy="146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02" name="Shape 102"/>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t>Assumption 4: </a:t>
            </a:r>
            <a:r>
              <a:rPr lang="en" sz="2600"/>
              <a:t>Non-constant Variance of Error Terms</a:t>
            </a:r>
            <a:endParaRPr sz="2600"/>
          </a:p>
        </p:txBody>
      </p:sp>
      <p:sp>
        <p:nvSpPr>
          <p:cNvPr id="108" name="Shape 108"/>
          <p:cNvSpPr txBox="1"/>
          <p:nvPr>
            <p:ph idx="1" type="body"/>
          </p:nvPr>
        </p:nvSpPr>
        <p:spPr>
          <a:xfrm>
            <a:off x="311700" y="1152475"/>
            <a:ext cx="8520600" cy="3822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OLS, we assume that the error term has a constant variance </a:t>
            </a:r>
            <a:r>
              <a:rPr lang="en">
                <a:solidFill>
                  <a:schemeClr val="dk1"/>
                </a:solidFill>
              </a:rPr>
              <a:t>Var(ε</a:t>
            </a:r>
            <a:r>
              <a:rPr baseline="-25000" lang="en">
                <a:solidFill>
                  <a:schemeClr val="dk1"/>
                </a:solidFill>
              </a:rPr>
              <a:t>i</a:t>
            </a:r>
            <a:r>
              <a:rPr lang="en">
                <a:solidFill>
                  <a:schemeClr val="dk1"/>
                </a:solidFill>
              </a:rPr>
              <a:t>) = σ</a:t>
            </a:r>
            <a:r>
              <a:rPr baseline="30000" lang="en">
                <a:solidFill>
                  <a:schemeClr val="dk1"/>
                </a:solidFill>
              </a:rPr>
              <a:t>2</a:t>
            </a:r>
            <a:r>
              <a:rPr lang="en">
                <a:solidFill>
                  <a:schemeClr val="dk1"/>
                </a:solidFill>
              </a:rPr>
              <a:t>. </a:t>
            </a:r>
            <a:endParaRPr>
              <a:solidFill>
                <a:schemeClr val="dk1"/>
              </a:solidFill>
            </a:endParaRPr>
          </a:p>
          <a:p>
            <a:pPr indent="-342900" lvl="0" marL="457200" rtl="0">
              <a:spcBef>
                <a:spcPts val="0"/>
              </a:spcBef>
              <a:spcAft>
                <a:spcPts val="0"/>
              </a:spcAft>
              <a:buSzPts val="1800"/>
              <a:buChar char="-"/>
            </a:pPr>
            <a:r>
              <a:rPr lang="en">
                <a:solidFill>
                  <a:schemeClr val="dk1"/>
                </a:solidFill>
              </a:rPr>
              <a:t>When this assumption is violated it is known as </a:t>
            </a:r>
            <a:r>
              <a:rPr i="1" lang="en">
                <a:solidFill>
                  <a:schemeClr val="dk1"/>
                </a:solidFill>
              </a:rPr>
              <a:t>heteroskedasticity</a:t>
            </a:r>
            <a:r>
              <a:rPr lang="en">
                <a:solidFill>
                  <a:schemeClr val="dk1"/>
                </a:solidFill>
              </a:rPr>
              <a:t>. </a:t>
            </a:r>
            <a:endParaRPr>
              <a:solidFill>
                <a:schemeClr val="dk1"/>
              </a:solidFill>
            </a:endParaRPr>
          </a:p>
          <a:p>
            <a:pPr indent="-342900" lvl="0" marL="457200" rtl="0">
              <a:spcBef>
                <a:spcPts val="0"/>
              </a:spcBef>
              <a:spcAft>
                <a:spcPts val="0"/>
              </a:spcAft>
              <a:buSzPts val="1800"/>
              <a:buChar char="-"/>
            </a:pPr>
            <a:r>
              <a:rPr lang="en">
                <a:solidFill>
                  <a:schemeClr val="dk1"/>
                </a:solidFill>
              </a:rPr>
              <a:t>Again, a common way to identify if its present is to plot the residuals.</a:t>
            </a:r>
            <a:endParaRPr>
              <a:solidFill>
                <a:schemeClr val="dk1"/>
              </a:solidFill>
            </a:endParaRPr>
          </a:p>
          <a:p>
            <a:pPr indent="0" lvl="0" marL="0" rtl="0">
              <a:spcBef>
                <a:spcPts val="1600"/>
              </a:spcBef>
              <a:spcAft>
                <a:spcPts val="1600"/>
              </a:spcAft>
              <a:buNone/>
            </a:pPr>
            <a:r>
              <a:rPr i="1" lang="en">
                <a:solidFill>
                  <a:schemeClr val="dk1"/>
                </a:solidFill>
              </a:rPr>
              <a:t>	</a:t>
            </a:r>
            <a:r>
              <a:rPr lang="en">
                <a:solidFill>
                  <a:schemeClr val="dk1"/>
                </a:solidFill>
              </a:rPr>
              <a:t>			</a:t>
            </a:r>
            <a:endParaRPr/>
          </a:p>
        </p:txBody>
      </p:sp>
      <p:pic>
        <p:nvPicPr>
          <p:cNvPr id="109" name="Shape 109"/>
          <p:cNvPicPr preferRelativeResize="0"/>
          <p:nvPr/>
        </p:nvPicPr>
        <p:blipFill>
          <a:blip r:embed="rId3">
            <a:alphaModFix/>
          </a:blip>
          <a:stretch>
            <a:fillRect/>
          </a:stretch>
        </p:blipFill>
        <p:spPr>
          <a:xfrm>
            <a:off x="2402900" y="2208075"/>
            <a:ext cx="4104400" cy="2766700"/>
          </a:xfrm>
          <a:prstGeom prst="rect">
            <a:avLst/>
          </a:prstGeom>
          <a:noFill/>
          <a:ln>
            <a:noFill/>
          </a:ln>
        </p:spPr>
      </p:pic>
      <p:pic>
        <p:nvPicPr>
          <p:cNvPr id="110" name="Shape 11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4: Continued </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Non-constant variances usually show up in cross-sectional studies. </a:t>
            </a:r>
            <a:r>
              <a:rPr lang="en"/>
              <a:t>					</a:t>
            </a:r>
            <a:endParaRPr/>
          </a:p>
          <a:p>
            <a:pPr indent="-342900" lvl="0" marL="457200" rtl="0">
              <a:spcBef>
                <a:spcPts val="0"/>
              </a:spcBef>
              <a:spcAft>
                <a:spcPts val="0"/>
              </a:spcAft>
              <a:buSzPts val="1800"/>
              <a:buChar char="-"/>
            </a:pPr>
            <a:r>
              <a:rPr lang="en"/>
              <a:t>For example, suppose that you’re studying the amount of money that the 29 states spend on education. Since Madhya Pradesh and UP are much more populous than Chandigarh and J&amp;K, it’s probable that the variance of the stochastic error term for big states is larger than it is for small states.  </a:t>
            </a:r>
            <a:endParaRPr/>
          </a:p>
          <a:p>
            <a:pPr indent="-342900" lvl="0" marL="457200" rtl="0">
              <a:spcBef>
                <a:spcPts val="0"/>
              </a:spcBef>
              <a:spcAft>
                <a:spcPts val="0"/>
              </a:spcAft>
              <a:buSzPts val="1800"/>
              <a:buChar char="-"/>
            </a:pPr>
            <a:r>
              <a:rPr lang="en"/>
              <a:t>The other way to identify is to conduct a</a:t>
            </a:r>
            <a:r>
              <a:rPr b="1" lang="en"/>
              <a:t> breusch - pagan </a:t>
            </a:r>
            <a:r>
              <a:rPr lang="en"/>
              <a:t>test. In this test, a hypothesis test is conducted where the null is that Variance is constant and the alternative is that variance is not constant. </a:t>
            </a:r>
            <a:endParaRPr/>
          </a:p>
          <a:p>
            <a:pPr indent="-342900" lvl="0" marL="457200" rtl="0">
              <a:spcBef>
                <a:spcPts val="0"/>
              </a:spcBef>
              <a:spcAft>
                <a:spcPts val="0"/>
              </a:spcAft>
              <a:buSzPts val="1800"/>
              <a:buChar char="-"/>
            </a:pPr>
            <a:r>
              <a:rPr lang="en"/>
              <a:t>The result of conducting the test is a p-value. So, if it is less than usually 0.05, we can reject the null in favor of the alternative.  		</a:t>
            </a:r>
            <a:endParaRPr/>
          </a:p>
        </p:txBody>
      </p:sp>
      <p:pic>
        <p:nvPicPr>
          <p:cNvPr id="117" name="Shape 11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