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We can loosely interpret TPR as how right we were and FPR as </a:t>
            </a:r>
            <a:r>
              <a:rPr lang="en" sz="1150">
                <a:solidFill>
                  <a:srgbClr val="242729"/>
                </a:solidFill>
              </a:rPr>
              <a:t> proportion of negative data points that are mistakenly considered as positive, with respect to all negative data points. In other words, the higher FPR, the more negative data points we will missclassified.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Logistic Regression</a:t>
            </a:r>
            <a:endParaRPr/>
          </a:p>
        </p:txBody>
      </p:sp>
      <p:sp>
        <p:nvSpPr>
          <p:cNvPr id="55" name="Shape 5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 Classification Technique</a:t>
            </a:r>
            <a:endParaRPr/>
          </a:p>
        </p:txBody>
      </p:sp>
      <p:pic>
        <p:nvPicPr>
          <p:cNvPr id="56" name="Shape 56"/>
          <p:cNvPicPr preferRelativeResize="0"/>
          <p:nvPr/>
        </p:nvPicPr>
        <p:blipFill>
          <a:blip r:embed="rId3">
            <a:alphaModFix/>
          </a:blip>
          <a:stretch>
            <a:fillRect/>
          </a:stretch>
        </p:blipFill>
        <p:spPr>
          <a:xfrm>
            <a:off x="3587100" y="3399250"/>
            <a:ext cx="2055150" cy="1744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ctrTitle"/>
          </p:nvPr>
        </p:nvSpPr>
        <p:spPr>
          <a:xfrm>
            <a:off x="402900" y="435900"/>
            <a:ext cx="8520600" cy="7926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AUROC</a:t>
            </a:r>
            <a:endParaRPr/>
          </a:p>
        </p:txBody>
      </p:sp>
      <p:sp>
        <p:nvSpPr>
          <p:cNvPr id="123" name="Shape 123"/>
          <p:cNvSpPr txBox="1"/>
          <p:nvPr>
            <p:ph idx="1" type="subTitle"/>
          </p:nvPr>
        </p:nvSpPr>
        <p:spPr>
          <a:xfrm>
            <a:off x="402900" y="1302025"/>
            <a:ext cx="8520600" cy="3750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sz="1800">
                <a:solidFill>
                  <a:srgbClr val="000000"/>
                </a:solidFill>
              </a:rPr>
              <a:t>AUCROC stands for </a:t>
            </a:r>
            <a:r>
              <a:rPr lang="en" sz="1800">
                <a:solidFill>
                  <a:srgbClr val="000000"/>
                </a:solidFill>
              </a:rPr>
              <a:t>Area Under the Receiver Operating Characteristic curve. It measures the performance of binary classifier.</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We can extend the Precision and Recall concepts to get;</a:t>
            </a:r>
            <a:endParaRPr sz="1800">
              <a:solidFill>
                <a:srgbClr val="000000"/>
              </a:solidFill>
            </a:endParaRPr>
          </a:p>
          <a:p>
            <a:pPr indent="0" lvl="0" marL="0" rtl="0" algn="l">
              <a:spcBef>
                <a:spcPts val="0"/>
              </a:spcBef>
              <a:spcAft>
                <a:spcPts val="0"/>
              </a:spcAft>
              <a:buNone/>
            </a:pPr>
            <a:r>
              <a:t/>
            </a:r>
            <a:endParaRPr sz="1800">
              <a:solidFill>
                <a:srgbClr val="242729"/>
              </a:solidFill>
            </a:endParaRPr>
          </a:p>
        </p:txBody>
      </p:sp>
      <p:pic>
        <p:nvPicPr>
          <p:cNvPr id="124" name="Shape 124"/>
          <p:cNvPicPr preferRelativeResize="0"/>
          <p:nvPr/>
        </p:nvPicPr>
        <p:blipFill>
          <a:blip r:embed="rId3">
            <a:alphaModFix/>
          </a:blip>
          <a:stretch>
            <a:fillRect/>
          </a:stretch>
        </p:blipFill>
        <p:spPr>
          <a:xfrm>
            <a:off x="904725" y="2405175"/>
            <a:ext cx="7103725" cy="1950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idx="1" type="subTitle"/>
          </p:nvPr>
        </p:nvSpPr>
        <p:spPr>
          <a:xfrm>
            <a:off x="311700" y="438300"/>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If we plot TPR vs FPR</a:t>
            </a:r>
            <a:endParaRPr/>
          </a:p>
        </p:txBody>
      </p:sp>
      <p:pic>
        <p:nvPicPr>
          <p:cNvPr id="130" name="Shape 130"/>
          <p:cNvPicPr preferRelativeResize="0"/>
          <p:nvPr/>
        </p:nvPicPr>
        <p:blipFill>
          <a:blip r:embed="rId3">
            <a:alphaModFix/>
          </a:blip>
          <a:stretch>
            <a:fillRect/>
          </a:stretch>
        </p:blipFill>
        <p:spPr>
          <a:xfrm>
            <a:off x="2531475" y="1230900"/>
            <a:ext cx="4770172" cy="3607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idx="1" type="subTitle"/>
          </p:nvPr>
        </p:nvSpPr>
        <p:spPr>
          <a:xfrm>
            <a:off x="441500" y="286700"/>
            <a:ext cx="8520600" cy="792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Evaluating: Bias-Variance Tradeoff</a:t>
            </a:r>
            <a:endParaRPr/>
          </a:p>
        </p:txBody>
      </p:sp>
      <p:sp>
        <p:nvSpPr>
          <p:cNvPr id="136" name="Shape 136"/>
          <p:cNvSpPr txBox="1"/>
          <p:nvPr/>
        </p:nvSpPr>
        <p:spPr>
          <a:xfrm>
            <a:off x="578200" y="1019725"/>
            <a:ext cx="8036700" cy="39600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Clr>
                <a:schemeClr val="dk1"/>
              </a:buClr>
              <a:buSzPts val="1800"/>
              <a:buChar char="-"/>
            </a:pPr>
            <a:r>
              <a:rPr lang="en" sz="1800">
                <a:solidFill>
                  <a:schemeClr val="dk1"/>
                </a:solidFill>
              </a:rPr>
              <a:t>How do we assess the predictions of Logistic Regression?</a:t>
            </a:r>
            <a:endParaRPr sz="1800">
              <a:solidFill>
                <a:schemeClr val="dk1"/>
              </a:solidFill>
            </a:endParaRPr>
          </a:p>
          <a:p>
            <a:pPr indent="-342900" lvl="0" marL="457200" rtl="0">
              <a:spcBef>
                <a:spcPts val="0"/>
              </a:spcBef>
              <a:spcAft>
                <a:spcPts val="0"/>
              </a:spcAft>
              <a:buClr>
                <a:schemeClr val="dk1"/>
              </a:buClr>
              <a:buSzPts val="1800"/>
              <a:buChar char="-"/>
            </a:pPr>
            <a:r>
              <a:rPr lang="en" sz="1800">
                <a:solidFill>
                  <a:schemeClr val="dk1"/>
                </a:solidFill>
              </a:rPr>
              <a:t>Lets revisit the Linear Regression Model evaluation. Since our regression is a sample estimate, even our MSE was a sample estimate.</a:t>
            </a:r>
            <a:endParaRPr sz="1800">
              <a:solidFill>
                <a:schemeClr val="dk1"/>
              </a:solidFill>
            </a:endParaRPr>
          </a:p>
          <a:p>
            <a:pPr indent="-342900" lvl="0" marL="457200" rtl="0">
              <a:spcBef>
                <a:spcPts val="0"/>
              </a:spcBef>
              <a:spcAft>
                <a:spcPts val="0"/>
              </a:spcAft>
              <a:buClr>
                <a:schemeClr val="dk1"/>
              </a:buClr>
              <a:buSzPts val="1800"/>
              <a:buChar char="-"/>
            </a:pPr>
            <a:r>
              <a:rPr lang="en" sz="1800">
                <a:solidFill>
                  <a:schemeClr val="dk1"/>
                </a:solidFill>
              </a:rPr>
              <a:t>That is  MSE = E(y</a:t>
            </a:r>
            <a:r>
              <a:rPr baseline="-25000" lang="en" sz="1800">
                <a:solidFill>
                  <a:schemeClr val="dk1"/>
                </a:solidFill>
              </a:rPr>
              <a:t>actual</a:t>
            </a:r>
            <a:r>
              <a:rPr lang="en" sz="1800">
                <a:solidFill>
                  <a:schemeClr val="dk1"/>
                </a:solidFill>
              </a:rPr>
              <a:t>-yˆ)</a:t>
            </a:r>
            <a:r>
              <a:rPr baseline="30000" lang="en" sz="1800">
                <a:solidFill>
                  <a:schemeClr val="dk1"/>
                </a:solidFill>
              </a:rPr>
              <a:t>2</a:t>
            </a:r>
            <a:r>
              <a:rPr lang="en" sz="1800">
                <a:solidFill>
                  <a:schemeClr val="dk1"/>
                </a:solidFill>
              </a:rPr>
              <a:t> , where E(y</a:t>
            </a:r>
            <a:r>
              <a:rPr baseline="-25000" lang="en" sz="1800">
                <a:solidFill>
                  <a:schemeClr val="dk1"/>
                </a:solidFill>
              </a:rPr>
              <a:t>actual</a:t>
            </a:r>
            <a:r>
              <a:rPr lang="en" sz="1800">
                <a:solidFill>
                  <a:schemeClr val="dk1"/>
                </a:solidFill>
              </a:rPr>
              <a:t>-yˆ)</a:t>
            </a:r>
            <a:r>
              <a:rPr baseline="30000" lang="en" sz="1800">
                <a:solidFill>
                  <a:schemeClr val="dk1"/>
                </a:solidFill>
              </a:rPr>
              <a:t>2 </a:t>
            </a:r>
            <a:r>
              <a:rPr lang="en" sz="1800">
                <a:solidFill>
                  <a:schemeClr val="dk1"/>
                </a:solidFill>
              </a:rPr>
              <a:t>is our </a:t>
            </a:r>
            <a:r>
              <a:rPr i="1" lang="en" sz="1800">
                <a:solidFill>
                  <a:schemeClr val="dk1"/>
                </a:solidFill>
              </a:rPr>
              <a:t>expected </a:t>
            </a:r>
            <a:r>
              <a:rPr lang="en" sz="1800">
                <a:solidFill>
                  <a:schemeClr val="dk1"/>
                </a:solidFill>
              </a:rPr>
              <a:t>or most likely MSE. </a:t>
            </a:r>
            <a:endParaRPr sz="1800">
              <a:solidFill>
                <a:schemeClr val="dk1"/>
              </a:solidFill>
            </a:endParaRPr>
          </a:p>
          <a:p>
            <a:pPr indent="-342900" lvl="0" marL="457200" rtl="0">
              <a:spcBef>
                <a:spcPts val="0"/>
              </a:spcBef>
              <a:spcAft>
                <a:spcPts val="0"/>
              </a:spcAft>
              <a:buClr>
                <a:schemeClr val="dk1"/>
              </a:buClr>
              <a:buSzPts val="1800"/>
              <a:buChar char="-"/>
            </a:pPr>
            <a:r>
              <a:rPr lang="en" sz="1800">
                <a:solidFill>
                  <a:schemeClr val="dk1"/>
                </a:solidFill>
              </a:rPr>
              <a:t>This  E(y</a:t>
            </a:r>
            <a:r>
              <a:rPr baseline="-25000" lang="en" sz="1800">
                <a:solidFill>
                  <a:schemeClr val="dk1"/>
                </a:solidFill>
              </a:rPr>
              <a:t>actual</a:t>
            </a:r>
            <a:r>
              <a:rPr lang="en" sz="1800">
                <a:solidFill>
                  <a:schemeClr val="dk1"/>
                </a:solidFill>
              </a:rPr>
              <a:t>-yˆ)</a:t>
            </a:r>
            <a:r>
              <a:rPr baseline="30000" lang="en" sz="1800">
                <a:solidFill>
                  <a:schemeClr val="dk1"/>
                </a:solidFill>
              </a:rPr>
              <a:t>2</a:t>
            </a:r>
            <a:r>
              <a:rPr lang="en" sz="1800">
                <a:solidFill>
                  <a:schemeClr val="dk1"/>
                </a:solidFill>
              </a:rPr>
              <a:t>  is composed of three parts = Var(yˆ) + Bias(yˆ)</a:t>
            </a:r>
            <a:r>
              <a:rPr baseline="30000" lang="en" sz="1800">
                <a:solidFill>
                  <a:schemeClr val="dk1"/>
                </a:solidFill>
              </a:rPr>
              <a:t>2</a:t>
            </a:r>
            <a:r>
              <a:rPr lang="en" sz="1800">
                <a:solidFill>
                  <a:schemeClr val="dk1"/>
                </a:solidFill>
              </a:rPr>
              <a:t> + Var(𝞊). The first two terms are </a:t>
            </a:r>
            <a:r>
              <a:rPr i="1" lang="en" sz="1800">
                <a:solidFill>
                  <a:schemeClr val="dk1"/>
                </a:solidFill>
              </a:rPr>
              <a:t>reducible</a:t>
            </a:r>
            <a:r>
              <a:rPr lang="en" sz="1800">
                <a:solidFill>
                  <a:schemeClr val="dk1"/>
                </a:solidFill>
              </a:rPr>
              <a:t> and the last is </a:t>
            </a:r>
            <a:r>
              <a:rPr i="1" lang="en" sz="1800">
                <a:solidFill>
                  <a:schemeClr val="dk1"/>
                </a:solidFill>
              </a:rPr>
              <a:t>irreducible</a:t>
            </a:r>
            <a:r>
              <a:rPr lang="en" sz="1800">
                <a:solidFill>
                  <a:schemeClr val="dk1"/>
                </a:solidFill>
              </a:rPr>
              <a:t>. </a:t>
            </a:r>
            <a:endParaRPr sz="1800">
              <a:solidFill>
                <a:schemeClr val="dk1"/>
              </a:solidFill>
            </a:endParaRPr>
          </a:p>
          <a:p>
            <a:pPr indent="-342900" lvl="0" marL="457200" rtl="0">
              <a:spcBef>
                <a:spcPts val="0"/>
              </a:spcBef>
              <a:spcAft>
                <a:spcPts val="0"/>
              </a:spcAft>
              <a:buClr>
                <a:schemeClr val="dk1"/>
              </a:buClr>
              <a:buSzPts val="1800"/>
              <a:buChar char="-"/>
            </a:pPr>
            <a:r>
              <a:rPr lang="en" sz="1800">
                <a:solidFill>
                  <a:schemeClr val="dk1"/>
                </a:solidFill>
              </a:rPr>
              <a:t>Therefore, MSE is minimized by reducing the irreducible components. </a:t>
            </a:r>
            <a:endParaRPr sz="1800">
              <a:solidFill>
                <a:schemeClr val="dk1"/>
              </a:solidFill>
            </a:endParaRPr>
          </a:p>
          <a:p>
            <a:pPr indent="-342900" lvl="0" marL="457200" rtl="0">
              <a:spcBef>
                <a:spcPts val="0"/>
              </a:spcBef>
              <a:spcAft>
                <a:spcPts val="0"/>
              </a:spcAft>
              <a:buClr>
                <a:schemeClr val="dk1"/>
              </a:buClr>
              <a:buSzPts val="1800"/>
              <a:buChar char="-"/>
            </a:pPr>
            <a:r>
              <a:rPr lang="en" sz="1800">
                <a:solidFill>
                  <a:schemeClr val="dk1"/>
                </a:solidFill>
              </a:rPr>
              <a:t>Var(yˆ) is the amount of variance in our predicted (yˆ) using different datasets since each unique set may result in a different (yˆ). If Var(yˆ) is high, even small changes in our data will lead to different yˆ’s . </a:t>
            </a:r>
            <a:endParaRPr sz="1800">
              <a:solidFill>
                <a:schemeClr val="dk1"/>
              </a:solidFill>
            </a:endParaRPr>
          </a:p>
          <a:p>
            <a:pPr indent="-342900" lvl="0" marL="457200" rtl="0">
              <a:spcBef>
                <a:spcPts val="0"/>
              </a:spcBef>
              <a:spcAft>
                <a:spcPts val="0"/>
              </a:spcAft>
              <a:buClr>
                <a:schemeClr val="dk1"/>
              </a:buClr>
              <a:buSzPts val="1800"/>
              <a:buChar char="-"/>
            </a:pPr>
            <a:r>
              <a:rPr lang="en" sz="1800">
                <a:solidFill>
                  <a:schemeClr val="dk1"/>
                </a:solidFill>
              </a:rPr>
              <a:t> Bias(yˆ)</a:t>
            </a:r>
            <a:r>
              <a:rPr baseline="30000" lang="en" sz="1800">
                <a:solidFill>
                  <a:schemeClr val="dk1"/>
                </a:solidFill>
              </a:rPr>
              <a:t>2</a:t>
            </a:r>
            <a:r>
              <a:rPr lang="en" sz="1800">
                <a:solidFill>
                  <a:schemeClr val="dk1"/>
                </a:solidFill>
              </a:rPr>
              <a:t>  refers to the amount by which our prediction is different from our true value, our </a:t>
            </a:r>
            <a:r>
              <a:rPr i="1" lang="en" sz="1800">
                <a:solidFill>
                  <a:schemeClr val="dk1"/>
                </a:solidFill>
              </a:rPr>
              <a:t>accuracy. </a:t>
            </a:r>
            <a:endParaRPr i="1" sz="1800">
              <a:solidFill>
                <a:schemeClr val="dk1"/>
              </a:solidFill>
            </a:endParaRPr>
          </a:p>
          <a:p>
            <a:pPr indent="-342900" lvl="0" marL="457200" rtl="0">
              <a:spcBef>
                <a:spcPts val="0"/>
              </a:spcBef>
              <a:spcAft>
                <a:spcPts val="0"/>
              </a:spcAft>
              <a:buClr>
                <a:schemeClr val="dk1"/>
              </a:buClr>
              <a:buSzPts val="1800"/>
              <a:buChar char="-"/>
            </a:pPr>
            <a:r>
              <a:rPr i="1" lang="en" sz="1800">
                <a:solidFill>
                  <a:schemeClr val="dk1"/>
                </a:solidFill>
              </a:rPr>
              <a:t>So variance measures our model’s consistency and Bias the accuracy. </a:t>
            </a:r>
            <a:endParaRPr i="1" sz="1800">
              <a:solidFill>
                <a:schemeClr val="dk1"/>
              </a:solidFill>
            </a:endParaRPr>
          </a:p>
        </p:txBody>
      </p:sp>
      <p:pic>
        <p:nvPicPr>
          <p:cNvPr id="137" name="Shape 137"/>
          <p:cNvPicPr preferRelativeResize="0"/>
          <p:nvPr/>
        </p:nvPicPr>
        <p:blipFill>
          <a:blip r:embed="rId3">
            <a:alphaModFix/>
          </a:blip>
          <a:stretch>
            <a:fillRect/>
          </a:stretch>
        </p:blipFill>
        <p:spPr>
          <a:xfrm>
            <a:off x="8136800" y="445025"/>
            <a:ext cx="695500" cy="572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idx="1" type="subTitle"/>
          </p:nvPr>
        </p:nvSpPr>
        <p:spPr>
          <a:xfrm>
            <a:off x="311700" y="14725"/>
            <a:ext cx="8520600" cy="792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 Visual Representation</a:t>
            </a:r>
            <a:endParaRPr/>
          </a:p>
        </p:txBody>
      </p:sp>
      <p:pic>
        <p:nvPicPr>
          <p:cNvPr id="143" name="Shape 143"/>
          <p:cNvPicPr preferRelativeResize="0"/>
          <p:nvPr/>
        </p:nvPicPr>
        <p:blipFill>
          <a:blip r:embed="rId3">
            <a:alphaModFix/>
          </a:blip>
          <a:stretch>
            <a:fillRect/>
          </a:stretch>
        </p:blipFill>
        <p:spPr>
          <a:xfrm>
            <a:off x="2249500" y="807325"/>
            <a:ext cx="4484000" cy="40313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idx="1" type="subTitle"/>
          </p:nvPr>
        </p:nvSpPr>
        <p:spPr>
          <a:xfrm>
            <a:off x="311700" y="909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Graphical Representation</a:t>
            </a:r>
            <a:endParaRPr/>
          </a:p>
        </p:txBody>
      </p:sp>
      <p:pic>
        <p:nvPicPr>
          <p:cNvPr id="149" name="Shape 149"/>
          <p:cNvPicPr preferRelativeResize="0"/>
          <p:nvPr/>
        </p:nvPicPr>
        <p:blipFill>
          <a:blip r:embed="rId3">
            <a:alphaModFix/>
          </a:blip>
          <a:stretch>
            <a:fillRect/>
          </a:stretch>
        </p:blipFill>
        <p:spPr>
          <a:xfrm>
            <a:off x="1601275" y="1076325"/>
            <a:ext cx="5731701" cy="3733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Shape 61"/>
          <p:cNvSpPr txBox="1"/>
          <p:nvPr>
            <p:ph idx="1" type="subTitle"/>
          </p:nvPr>
        </p:nvSpPr>
        <p:spPr>
          <a:xfrm>
            <a:off x="441500" y="286700"/>
            <a:ext cx="8520600" cy="792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What is Logistic Regression? Why not linear?</a:t>
            </a:r>
            <a:endParaRPr/>
          </a:p>
        </p:txBody>
      </p:sp>
      <p:sp>
        <p:nvSpPr>
          <p:cNvPr id="62" name="Shape 62"/>
          <p:cNvSpPr txBox="1"/>
          <p:nvPr/>
        </p:nvSpPr>
        <p:spPr>
          <a:xfrm>
            <a:off x="730600" y="943525"/>
            <a:ext cx="8036700" cy="39600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sz="1800"/>
              <a:t>Say that an unknown patient’s illness in the ER has been narrowed down to three possible causes:</a:t>
            </a:r>
            <a:endParaRPr sz="1800"/>
          </a:p>
          <a:p>
            <a:pPr indent="0" lvl="0" marL="0" rtl="0">
              <a:spcBef>
                <a:spcPts val="0"/>
              </a:spcBef>
              <a:spcAft>
                <a:spcPts val="0"/>
              </a:spcAft>
              <a:buNone/>
            </a:pPr>
            <a:r>
              <a:rPr lang="en" sz="1800"/>
              <a:t>			1) Drug Overdose</a:t>
            </a:r>
            <a:endParaRPr sz="1800"/>
          </a:p>
          <a:p>
            <a:pPr indent="0" lvl="0" marL="0" rtl="0">
              <a:spcBef>
                <a:spcPts val="0"/>
              </a:spcBef>
              <a:spcAft>
                <a:spcPts val="0"/>
              </a:spcAft>
              <a:buNone/>
            </a:pPr>
            <a:r>
              <a:rPr lang="en" sz="1800"/>
              <a:t>			2) Siezure </a:t>
            </a:r>
            <a:endParaRPr sz="1800"/>
          </a:p>
          <a:p>
            <a:pPr indent="0" lvl="0" marL="0" rtl="0">
              <a:spcBef>
                <a:spcPts val="0"/>
              </a:spcBef>
              <a:spcAft>
                <a:spcPts val="0"/>
              </a:spcAft>
              <a:buNone/>
            </a:pPr>
            <a:r>
              <a:rPr lang="en" sz="1800"/>
              <a:t>			3) Stroke</a:t>
            </a:r>
            <a:endParaRPr sz="1800"/>
          </a:p>
          <a:p>
            <a:pPr indent="-342900" lvl="0" marL="457200" rtl="0">
              <a:spcBef>
                <a:spcPts val="0"/>
              </a:spcBef>
              <a:spcAft>
                <a:spcPts val="0"/>
              </a:spcAft>
              <a:buSzPts val="1800"/>
              <a:buChar char="-"/>
            </a:pPr>
            <a:r>
              <a:rPr lang="en" sz="1800"/>
              <a:t>Now we need to know which of these causes is most likely. So, our Y here is </a:t>
            </a:r>
            <a:r>
              <a:rPr b="1" lang="en" sz="1800"/>
              <a:t>qualitative </a:t>
            </a:r>
            <a:r>
              <a:rPr lang="en" sz="1800"/>
              <a:t>as we need the result to be either Y = {Drug Overdose (1) or Seizure (2) or Stroke(3)}</a:t>
            </a:r>
            <a:endParaRPr sz="1800"/>
          </a:p>
          <a:p>
            <a:pPr indent="-342900" lvl="0" marL="457200" rtl="0">
              <a:spcBef>
                <a:spcPts val="0"/>
              </a:spcBef>
              <a:spcAft>
                <a:spcPts val="0"/>
              </a:spcAft>
              <a:buSzPts val="1800"/>
              <a:buChar char="-"/>
            </a:pPr>
            <a:r>
              <a:rPr lang="en" sz="1800"/>
              <a:t>If we were to plug this into the LinearRegression() model,  the first problem is that our output values would not be in the range 1-3, we would get values more extreme. Therefore our results, would not have any meaningful interpretation. </a:t>
            </a:r>
            <a:endParaRPr sz="1800"/>
          </a:p>
          <a:p>
            <a:pPr indent="-342900" lvl="0" marL="457200" rtl="0">
              <a:spcBef>
                <a:spcPts val="0"/>
              </a:spcBef>
              <a:spcAft>
                <a:spcPts val="0"/>
              </a:spcAft>
              <a:buSzPts val="1800"/>
              <a:buChar char="-"/>
            </a:pPr>
            <a:r>
              <a:rPr lang="en" sz="1800"/>
              <a:t>Consider the problem of predicting default rates of customers given their account balance. </a:t>
            </a:r>
            <a:r>
              <a:rPr b="1" lang="en" sz="1800"/>
              <a:t>This is a binary problem Y= {Default|Not-default}</a:t>
            </a:r>
            <a:endParaRPr b="1" sz="1800"/>
          </a:p>
        </p:txBody>
      </p:sp>
      <p:pic>
        <p:nvPicPr>
          <p:cNvPr id="63" name="Shape 63"/>
          <p:cNvPicPr preferRelativeResize="0"/>
          <p:nvPr/>
        </p:nvPicPr>
        <p:blipFill>
          <a:blip r:embed="rId3">
            <a:alphaModFix/>
          </a:blip>
          <a:stretch>
            <a:fillRect/>
          </a:stretch>
        </p:blipFill>
        <p:spPr>
          <a:xfrm>
            <a:off x="8302175" y="411300"/>
            <a:ext cx="659925" cy="543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idx="1" type="subTitle"/>
          </p:nvPr>
        </p:nvSpPr>
        <p:spPr>
          <a:xfrm>
            <a:off x="441500" y="286700"/>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Linear Regression Modelling Probability</a:t>
            </a:r>
            <a:endParaRPr/>
          </a:p>
        </p:txBody>
      </p:sp>
      <p:pic>
        <p:nvPicPr>
          <p:cNvPr id="69" name="Shape 69"/>
          <p:cNvPicPr preferRelativeResize="0"/>
          <p:nvPr/>
        </p:nvPicPr>
        <p:blipFill>
          <a:blip r:embed="rId3">
            <a:alphaModFix/>
          </a:blip>
          <a:stretch>
            <a:fillRect/>
          </a:stretch>
        </p:blipFill>
        <p:spPr>
          <a:xfrm>
            <a:off x="1635175" y="1305800"/>
            <a:ext cx="5873649" cy="3837700"/>
          </a:xfrm>
          <a:prstGeom prst="rect">
            <a:avLst/>
          </a:prstGeom>
          <a:noFill/>
          <a:ln>
            <a:noFill/>
          </a:ln>
        </p:spPr>
      </p:pic>
      <p:pic>
        <p:nvPicPr>
          <p:cNvPr id="70" name="Shape 70"/>
          <p:cNvPicPr preferRelativeResize="0"/>
          <p:nvPr/>
        </p:nvPicPr>
        <p:blipFill>
          <a:blip r:embed="rId4">
            <a:alphaModFix/>
          </a:blip>
          <a:stretch>
            <a:fillRect/>
          </a:stretch>
        </p:blipFill>
        <p:spPr>
          <a:xfrm>
            <a:off x="8136800" y="445025"/>
            <a:ext cx="695500" cy="572700"/>
          </a:xfrm>
          <a:prstGeom prst="rect">
            <a:avLst/>
          </a:prstGeom>
          <a:noFill/>
          <a:ln>
            <a:noFill/>
          </a:ln>
        </p:spPr>
      </p:pic>
      <p:sp>
        <p:nvSpPr>
          <p:cNvPr id="71" name="Shape 71"/>
          <p:cNvSpPr/>
          <p:nvPr/>
        </p:nvSpPr>
        <p:spPr>
          <a:xfrm>
            <a:off x="2912167" y="2017625"/>
            <a:ext cx="2964100" cy="2006350"/>
          </a:xfrm>
          <a:custGeom>
            <a:pathLst>
              <a:path extrusionOk="0" h="80254" w="118564">
                <a:moveTo>
                  <a:pt x="105735" y="0"/>
                </a:moveTo>
                <a:cubicBezTo>
                  <a:pt x="95221" y="3126"/>
                  <a:pt x="40565" y="8620"/>
                  <a:pt x="42649" y="18755"/>
                </a:cubicBezTo>
                <a:cubicBezTo>
                  <a:pt x="44733" y="28890"/>
                  <a:pt x="123448" y="50771"/>
                  <a:pt x="118238" y="60812"/>
                </a:cubicBezTo>
                <a:cubicBezTo>
                  <a:pt x="113028" y="70853"/>
                  <a:pt x="30714" y="76063"/>
                  <a:pt x="11390" y="78999"/>
                </a:cubicBezTo>
                <a:cubicBezTo>
                  <a:pt x="-7933" y="81936"/>
                  <a:pt x="3813" y="78526"/>
                  <a:pt x="2297" y="78431"/>
                </a:cubicBezTo>
              </a:path>
            </a:pathLst>
          </a:custGeom>
          <a:noFill/>
          <a:ln cap="flat" cmpd="sng" w="9525">
            <a:solidFill>
              <a:schemeClr val="dk2"/>
            </a:solidFill>
            <a:prstDash val="solid"/>
            <a:round/>
            <a:headEnd len="med" w="med" type="none"/>
            <a:tailEnd len="med" w="med" type="none"/>
          </a:ln>
        </p:spPr>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ph idx="1" type="subTitle"/>
          </p:nvPr>
        </p:nvSpPr>
        <p:spPr>
          <a:xfrm>
            <a:off x="441500" y="286700"/>
            <a:ext cx="8520600" cy="792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Introducing Logistic Regression</a:t>
            </a:r>
            <a:endParaRPr/>
          </a:p>
        </p:txBody>
      </p:sp>
      <p:sp>
        <p:nvSpPr>
          <p:cNvPr id="77" name="Shape 77"/>
          <p:cNvSpPr txBox="1"/>
          <p:nvPr/>
        </p:nvSpPr>
        <p:spPr>
          <a:xfrm>
            <a:off x="730600" y="1095925"/>
            <a:ext cx="8036700" cy="39600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sz="1800"/>
              <a:t>So, one thing we know is that we need to fit such a line that will be in the interval {0,1}. </a:t>
            </a:r>
            <a:endParaRPr sz="1800"/>
          </a:p>
          <a:p>
            <a:pPr indent="-342900" lvl="0" marL="457200" rtl="0">
              <a:spcBef>
                <a:spcPts val="0"/>
              </a:spcBef>
              <a:spcAft>
                <a:spcPts val="0"/>
              </a:spcAft>
              <a:buSzPts val="1800"/>
              <a:buChar char="-"/>
            </a:pPr>
            <a:r>
              <a:rPr lang="en" sz="1800"/>
              <a:t>What the logistic regression does is setup the problem like this:</a:t>
            </a:r>
            <a:endParaRPr sz="1800"/>
          </a:p>
          <a:p>
            <a:pPr indent="0" lvl="0" marL="457200" rtl="0">
              <a:spcBef>
                <a:spcPts val="0"/>
              </a:spcBef>
              <a:spcAft>
                <a:spcPts val="0"/>
              </a:spcAft>
              <a:buNone/>
            </a:pPr>
            <a:r>
              <a:t/>
            </a:r>
            <a:endParaRPr sz="1800"/>
          </a:p>
          <a:p>
            <a:pPr indent="0" lvl="0" marL="457200" rtl="0">
              <a:spcBef>
                <a:spcPts val="0"/>
              </a:spcBef>
              <a:spcAft>
                <a:spcPts val="0"/>
              </a:spcAft>
              <a:buNone/>
            </a:pPr>
            <a:r>
              <a:rPr lang="en" sz="1800"/>
              <a:t>Y = {0:Not-default                  X = {B</a:t>
            </a:r>
            <a:r>
              <a:rPr baseline="-25000" lang="en" sz="1800">
                <a:solidFill>
                  <a:schemeClr val="dk1"/>
                </a:solidFill>
              </a:rPr>
              <a:t>1</a:t>
            </a:r>
            <a:r>
              <a:rPr lang="en" sz="1800"/>
              <a:t> :Income</a:t>
            </a:r>
            <a:endParaRPr sz="1800"/>
          </a:p>
          <a:p>
            <a:pPr indent="0" lvl="0" marL="0" rtl="0">
              <a:spcBef>
                <a:spcPts val="0"/>
              </a:spcBef>
              <a:spcAft>
                <a:spcPts val="0"/>
              </a:spcAft>
              <a:buNone/>
            </a:pPr>
            <a:r>
              <a:rPr lang="en" sz="1800"/>
              <a:t>               1: Default }                             B</a:t>
            </a:r>
            <a:r>
              <a:rPr baseline="-25000" lang="en" sz="1800"/>
              <a:t>2</a:t>
            </a:r>
            <a:r>
              <a:rPr lang="en" sz="1800"/>
              <a:t>: Balance}</a:t>
            </a:r>
            <a:endParaRPr sz="1800"/>
          </a:p>
          <a:p>
            <a:pPr indent="-342900" lvl="0" marL="457200" rtl="0">
              <a:spcBef>
                <a:spcPts val="0"/>
              </a:spcBef>
              <a:spcAft>
                <a:spcPts val="0"/>
              </a:spcAft>
              <a:buSzPts val="1800"/>
              <a:buChar char="-"/>
            </a:pPr>
            <a:r>
              <a:rPr lang="en" sz="1800"/>
              <a:t>Then the task is to model the probability of default so we have </a:t>
            </a:r>
            <a:endParaRPr sz="1800"/>
          </a:p>
          <a:p>
            <a:pPr indent="0" lvl="0" marL="0" rtl="0">
              <a:spcBef>
                <a:spcPts val="0"/>
              </a:spcBef>
              <a:spcAft>
                <a:spcPts val="0"/>
              </a:spcAft>
              <a:buNone/>
            </a:pPr>
            <a:r>
              <a:rPr lang="en" sz="1800"/>
              <a:t>	P(Default = Yes|Income)  and P(Default= Yes|Balance)</a:t>
            </a:r>
            <a:endParaRPr sz="1800"/>
          </a:p>
          <a:p>
            <a:pPr indent="-342900" lvl="0" marL="457200" rtl="0">
              <a:spcBef>
                <a:spcPts val="0"/>
              </a:spcBef>
              <a:spcAft>
                <a:spcPts val="0"/>
              </a:spcAft>
              <a:buSzPts val="1800"/>
              <a:buChar char="-"/>
            </a:pPr>
            <a:r>
              <a:rPr lang="en" sz="1800"/>
              <a:t>So, </a:t>
            </a:r>
            <a:r>
              <a:rPr lang="en" sz="1800">
                <a:solidFill>
                  <a:schemeClr val="dk1"/>
                </a:solidFill>
              </a:rPr>
              <a:t>P(Default = Yes|Income) = P(X) =  B</a:t>
            </a:r>
            <a:r>
              <a:rPr baseline="-25000" lang="en" sz="1800">
                <a:solidFill>
                  <a:schemeClr val="dk1"/>
                </a:solidFill>
              </a:rPr>
              <a:t>balance </a:t>
            </a:r>
            <a:r>
              <a:rPr lang="en" sz="1800">
                <a:solidFill>
                  <a:schemeClr val="dk1"/>
                </a:solidFill>
              </a:rPr>
              <a:t>X</a:t>
            </a:r>
            <a:endParaRPr sz="1800">
              <a:solidFill>
                <a:schemeClr val="dk1"/>
              </a:solidFill>
            </a:endParaRPr>
          </a:p>
          <a:p>
            <a:pPr indent="0" lvl="0" marL="0" rtl="0">
              <a:spcBef>
                <a:spcPts val="0"/>
              </a:spcBef>
              <a:spcAft>
                <a:spcPts val="0"/>
              </a:spcAft>
              <a:buNone/>
            </a:pPr>
            <a:r>
              <a:t/>
            </a:r>
            <a:endParaRPr sz="1800">
              <a:solidFill>
                <a:schemeClr val="dk1"/>
              </a:solidFill>
            </a:endParaRPr>
          </a:p>
        </p:txBody>
      </p:sp>
      <p:pic>
        <p:nvPicPr>
          <p:cNvPr id="78" name="Shape 78"/>
          <p:cNvPicPr preferRelativeResize="0"/>
          <p:nvPr/>
        </p:nvPicPr>
        <p:blipFill>
          <a:blip r:embed="rId3">
            <a:alphaModFix/>
          </a:blip>
          <a:stretch>
            <a:fillRect/>
          </a:stretch>
        </p:blipFill>
        <p:spPr>
          <a:xfrm>
            <a:off x="2583250" y="3779575"/>
            <a:ext cx="3448050" cy="1276350"/>
          </a:xfrm>
          <a:prstGeom prst="rect">
            <a:avLst/>
          </a:prstGeom>
          <a:noFill/>
          <a:ln>
            <a:noFill/>
          </a:ln>
        </p:spPr>
      </p:pic>
      <p:pic>
        <p:nvPicPr>
          <p:cNvPr id="79" name="Shape 79"/>
          <p:cNvPicPr preferRelativeResize="0"/>
          <p:nvPr/>
        </p:nvPicPr>
        <p:blipFill>
          <a:blip r:embed="rId4">
            <a:alphaModFix/>
          </a:blip>
          <a:stretch>
            <a:fillRect/>
          </a:stretch>
        </p:blipFill>
        <p:spPr>
          <a:xfrm>
            <a:off x="8136800" y="445025"/>
            <a:ext cx="695500" cy="572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idx="1" type="subTitle"/>
          </p:nvPr>
        </p:nvSpPr>
        <p:spPr>
          <a:xfrm>
            <a:off x="441500" y="286700"/>
            <a:ext cx="8520600" cy="792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Introducing Logistic Regression</a:t>
            </a:r>
            <a:endParaRPr/>
          </a:p>
        </p:txBody>
      </p:sp>
      <p:sp>
        <p:nvSpPr>
          <p:cNvPr id="85" name="Shape 85"/>
          <p:cNvSpPr txBox="1"/>
          <p:nvPr/>
        </p:nvSpPr>
        <p:spPr>
          <a:xfrm>
            <a:off x="730600" y="1095925"/>
            <a:ext cx="8036700" cy="39600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Clr>
                <a:schemeClr val="dk1"/>
              </a:buClr>
              <a:buSzPts val="1800"/>
              <a:buChar char="-"/>
            </a:pPr>
            <a:r>
              <a:rPr lang="en" sz="1800">
                <a:solidFill>
                  <a:schemeClr val="dk1"/>
                </a:solidFill>
              </a:rPr>
              <a:t>That particular specification produces a Sigmoid or S-shaped line. </a:t>
            </a:r>
            <a:endParaRPr sz="1800">
              <a:solidFill>
                <a:schemeClr val="dk1"/>
              </a:solidFill>
            </a:endParaRPr>
          </a:p>
          <a:p>
            <a:pPr indent="0" lvl="0" marL="0" rtl="0">
              <a:spcBef>
                <a:spcPts val="0"/>
              </a:spcBef>
              <a:spcAft>
                <a:spcPts val="0"/>
              </a:spcAft>
              <a:buNone/>
            </a:pPr>
            <a:r>
              <a:t/>
            </a:r>
            <a:endParaRPr sz="1800">
              <a:solidFill>
                <a:schemeClr val="dk1"/>
              </a:solidFill>
            </a:endParaRPr>
          </a:p>
        </p:txBody>
      </p:sp>
      <p:pic>
        <p:nvPicPr>
          <p:cNvPr id="86" name="Shape 86"/>
          <p:cNvPicPr preferRelativeResize="0"/>
          <p:nvPr/>
        </p:nvPicPr>
        <p:blipFill>
          <a:blip r:embed="rId3">
            <a:alphaModFix/>
          </a:blip>
          <a:stretch>
            <a:fillRect/>
          </a:stretch>
        </p:blipFill>
        <p:spPr>
          <a:xfrm>
            <a:off x="1828800" y="1560375"/>
            <a:ext cx="5486400" cy="3506925"/>
          </a:xfrm>
          <a:prstGeom prst="rect">
            <a:avLst/>
          </a:prstGeom>
          <a:noFill/>
          <a:ln>
            <a:noFill/>
          </a:ln>
        </p:spPr>
      </p:pic>
      <p:pic>
        <p:nvPicPr>
          <p:cNvPr id="87" name="Shape 87"/>
          <p:cNvPicPr preferRelativeResize="0"/>
          <p:nvPr/>
        </p:nvPicPr>
        <p:blipFill>
          <a:blip r:embed="rId4">
            <a:alphaModFix/>
          </a:blip>
          <a:stretch>
            <a:fillRect/>
          </a:stretch>
        </p:blipFill>
        <p:spPr>
          <a:xfrm>
            <a:off x="8136800" y="445025"/>
            <a:ext cx="695500" cy="572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idx="1" type="subTitle"/>
          </p:nvPr>
        </p:nvSpPr>
        <p:spPr>
          <a:xfrm>
            <a:off x="441500" y="286700"/>
            <a:ext cx="8520600" cy="792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Introducing Logistic Regression</a:t>
            </a:r>
            <a:endParaRPr/>
          </a:p>
        </p:txBody>
      </p:sp>
      <p:sp>
        <p:nvSpPr>
          <p:cNvPr id="93" name="Shape 93"/>
          <p:cNvSpPr txBox="1"/>
          <p:nvPr/>
        </p:nvSpPr>
        <p:spPr>
          <a:xfrm>
            <a:off x="730600" y="1095925"/>
            <a:ext cx="8036700" cy="3960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sz="1800">
              <a:solidFill>
                <a:schemeClr val="dk1"/>
              </a:solidFill>
            </a:endParaRPr>
          </a:p>
          <a:p>
            <a:pPr indent="-342900" lvl="0" marL="457200" rtl="0">
              <a:spcBef>
                <a:spcPts val="0"/>
              </a:spcBef>
              <a:spcAft>
                <a:spcPts val="0"/>
              </a:spcAft>
              <a:buClr>
                <a:schemeClr val="dk1"/>
              </a:buClr>
              <a:buSzPts val="1800"/>
              <a:buChar char="-"/>
            </a:pPr>
            <a:r>
              <a:rPr lang="en" sz="1800">
                <a:solidFill>
                  <a:schemeClr val="dk1"/>
                </a:solidFill>
              </a:rPr>
              <a:t>To make our equation more interpretable, we can divide both sides of the logistic equation by 1-P(X) and then take the natural log. This gives, </a:t>
            </a:r>
            <a:endParaRPr sz="1800">
              <a:solidFill>
                <a:schemeClr val="dk1"/>
              </a:solidFill>
            </a:endParaRPr>
          </a:p>
          <a:p>
            <a:pPr indent="0" lvl="0" marL="0" rtl="0">
              <a:spcBef>
                <a:spcPts val="0"/>
              </a:spcBef>
              <a:spcAft>
                <a:spcPts val="0"/>
              </a:spcAft>
              <a:buNone/>
            </a:pPr>
            <a:r>
              <a:t/>
            </a:r>
            <a:endParaRPr sz="1800">
              <a:solidFill>
                <a:schemeClr val="dk1"/>
              </a:solidFill>
            </a:endParaRPr>
          </a:p>
          <a:p>
            <a:pPr indent="0" lvl="0" marL="0" rtl="0">
              <a:spcBef>
                <a:spcPts val="0"/>
              </a:spcBef>
              <a:spcAft>
                <a:spcPts val="0"/>
              </a:spcAft>
              <a:buNone/>
            </a:pPr>
            <a:r>
              <a:t/>
            </a:r>
            <a:endParaRPr sz="1800">
              <a:solidFill>
                <a:schemeClr val="dk1"/>
              </a:solidFill>
            </a:endParaRPr>
          </a:p>
          <a:p>
            <a:pPr indent="0" lvl="0" marL="0" rtl="0">
              <a:spcBef>
                <a:spcPts val="0"/>
              </a:spcBef>
              <a:spcAft>
                <a:spcPts val="0"/>
              </a:spcAft>
              <a:buNone/>
            </a:pPr>
            <a:r>
              <a:t/>
            </a:r>
            <a:endParaRPr sz="1800">
              <a:solidFill>
                <a:schemeClr val="dk1"/>
              </a:solidFill>
            </a:endParaRPr>
          </a:p>
          <a:p>
            <a:pPr indent="-342900" lvl="0" marL="457200" rtl="0">
              <a:spcBef>
                <a:spcPts val="0"/>
              </a:spcBef>
              <a:spcAft>
                <a:spcPts val="0"/>
              </a:spcAft>
              <a:buClr>
                <a:schemeClr val="dk1"/>
              </a:buClr>
              <a:buSzPts val="1800"/>
              <a:buChar char="-"/>
            </a:pPr>
            <a:r>
              <a:rPr lang="en" sz="1800">
                <a:solidFill>
                  <a:schemeClr val="dk1"/>
                </a:solidFill>
              </a:rPr>
              <a:t>Now our output values are probabilities in the interval of {0,1}</a:t>
            </a:r>
            <a:endParaRPr sz="1800">
              <a:solidFill>
                <a:schemeClr val="dk1"/>
              </a:solidFill>
            </a:endParaRPr>
          </a:p>
          <a:p>
            <a:pPr indent="-342900" lvl="0" marL="457200" rtl="0">
              <a:spcBef>
                <a:spcPts val="0"/>
              </a:spcBef>
              <a:spcAft>
                <a:spcPts val="0"/>
              </a:spcAft>
              <a:buClr>
                <a:schemeClr val="dk1"/>
              </a:buClr>
              <a:buSzPts val="1800"/>
              <a:buChar char="-"/>
            </a:pPr>
            <a:r>
              <a:rPr lang="en" sz="1800">
                <a:solidFill>
                  <a:schemeClr val="dk1"/>
                </a:solidFill>
              </a:rPr>
              <a:t>So if we create a probability threshold where P(X) &gt; 0.5 = Default and P(X) &lt; 0.5 = Not-default. Now, our results are interpretable! </a:t>
            </a:r>
            <a:endParaRPr sz="1800">
              <a:solidFill>
                <a:schemeClr val="dk1"/>
              </a:solidFill>
            </a:endParaRPr>
          </a:p>
          <a:p>
            <a:pPr indent="-342900" lvl="0" marL="457200" rtl="0">
              <a:spcBef>
                <a:spcPts val="0"/>
              </a:spcBef>
              <a:spcAft>
                <a:spcPts val="0"/>
              </a:spcAft>
              <a:buClr>
                <a:schemeClr val="dk1"/>
              </a:buClr>
              <a:buSzPts val="1800"/>
              <a:buChar char="-"/>
            </a:pPr>
            <a:r>
              <a:rPr lang="en" sz="1800">
                <a:solidFill>
                  <a:schemeClr val="dk1"/>
                </a:solidFill>
              </a:rPr>
              <a:t>What about interpreting our beta’s ? Well since our line is non-linear the interpretation is not straightforward but fundamentally still, an a positive coefficient for Income implies that an income increase the probability of default increases as well. </a:t>
            </a:r>
            <a:endParaRPr sz="1800">
              <a:solidFill>
                <a:schemeClr val="dk1"/>
              </a:solidFill>
            </a:endParaRPr>
          </a:p>
        </p:txBody>
      </p:sp>
      <p:pic>
        <p:nvPicPr>
          <p:cNvPr id="94" name="Shape 94"/>
          <p:cNvPicPr preferRelativeResize="0"/>
          <p:nvPr/>
        </p:nvPicPr>
        <p:blipFill>
          <a:blip r:embed="rId3">
            <a:alphaModFix/>
          </a:blip>
          <a:stretch>
            <a:fillRect/>
          </a:stretch>
        </p:blipFill>
        <p:spPr>
          <a:xfrm>
            <a:off x="2656399" y="2045700"/>
            <a:ext cx="3542325" cy="807899"/>
          </a:xfrm>
          <a:prstGeom prst="rect">
            <a:avLst/>
          </a:prstGeom>
          <a:noFill/>
          <a:ln>
            <a:noFill/>
          </a:ln>
        </p:spPr>
      </p:pic>
      <p:pic>
        <p:nvPicPr>
          <p:cNvPr id="95" name="Shape 95"/>
          <p:cNvPicPr preferRelativeResize="0"/>
          <p:nvPr/>
        </p:nvPicPr>
        <p:blipFill>
          <a:blip r:embed="rId4">
            <a:alphaModFix/>
          </a:blip>
          <a:stretch>
            <a:fillRect/>
          </a:stretch>
        </p:blipFill>
        <p:spPr>
          <a:xfrm>
            <a:off x="8136800" y="445025"/>
            <a:ext cx="695500" cy="572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idx="1" type="subTitle"/>
          </p:nvPr>
        </p:nvSpPr>
        <p:spPr>
          <a:xfrm>
            <a:off x="441500" y="286700"/>
            <a:ext cx="8520600" cy="792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Evaluating</a:t>
            </a:r>
            <a:r>
              <a:rPr lang="en"/>
              <a:t> Logistic Regression</a:t>
            </a:r>
            <a:endParaRPr/>
          </a:p>
        </p:txBody>
      </p:sp>
      <p:sp>
        <p:nvSpPr>
          <p:cNvPr id="101" name="Shape 101"/>
          <p:cNvSpPr txBox="1"/>
          <p:nvPr/>
        </p:nvSpPr>
        <p:spPr>
          <a:xfrm>
            <a:off x="578200" y="1019725"/>
            <a:ext cx="8036700" cy="39600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Clr>
                <a:schemeClr val="dk1"/>
              </a:buClr>
              <a:buSzPts val="1800"/>
              <a:buChar char="-"/>
            </a:pPr>
            <a:r>
              <a:rPr lang="en" sz="1800">
                <a:solidFill>
                  <a:schemeClr val="dk1"/>
                </a:solidFill>
              </a:rPr>
              <a:t>How do we assess the predictions of Logistic Regression? How would you evaluate any classification problem?</a:t>
            </a:r>
            <a:endParaRPr sz="1800">
              <a:solidFill>
                <a:schemeClr val="dk1"/>
              </a:solidFill>
            </a:endParaRPr>
          </a:p>
          <a:p>
            <a:pPr indent="-342900" lvl="0" marL="457200" rtl="0">
              <a:spcBef>
                <a:spcPts val="0"/>
              </a:spcBef>
              <a:spcAft>
                <a:spcPts val="0"/>
              </a:spcAft>
              <a:buClr>
                <a:schemeClr val="dk1"/>
              </a:buClr>
              <a:buSzPts val="1800"/>
              <a:buChar char="-"/>
            </a:pPr>
            <a:r>
              <a:rPr lang="en" sz="1800">
                <a:solidFill>
                  <a:schemeClr val="dk1"/>
                </a:solidFill>
              </a:rPr>
              <a:t>Its quite simple, how many predictions of something belonging to a particular class were correct/incorrect?</a:t>
            </a:r>
            <a:endParaRPr sz="1800">
              <a:solidFill>
                <a:schemeClr val="dk1"/>
              </a:solidFill>
            </a:endParaRPr>
          </a:p>
          <a:p>
            <a:pPr indent="-342900" lvl="0" marL="457200" rtl="0">
              <a:spcBef>
                <a:spcPts val="0"/>
              </a:spcBef>
              <a:spcAft>
                <a:spcPts val="0"/>
              </a:spcAft>
              <a:buClr>
                <a:schemeClr val="dk1"/>
              </a:buClr>
              <a:buSzPts val="1800"/>
              <a:buChar char="-"/>
            </a:pPr>
            <a:r>
              <a:rPr lang="en" sz="1800">
                <a:solidFill>
                  <a:schemeClr val="dk1"/>
                </a:solidFill>
              </a:rPr>
              <a:t>So here is one approach. Lets take a binary response variable example. </a:t>
            </a:r>
            <a:endParaRPr sz="1800">
              <a:solidFill>
                <a:schemeClr val="dk1"/>
              </a:solidFill>
            </a:endParaRPr>
          </a:p>
          <a:p>
            <a:pPr indent="-342900" lvl="0" marL="457200" rtl="0">
              <a:spcBef>
                <a:spcPts val="0"/>
              </a:spcBef>
              <a:spcAft>
                <a:spcPts val="0"/>
              </a:spcAft>
              <a:buClr>
                <a:schemeClr val="dk1"/>
              </a:buClr>
              <a:buSzPts val="1800"/>
              <a:buChar char="-"/>
            </a:pPr>
            <a:r>
              <a:rPr lang="en" sz="1800">
                <a:solidFill>
                  <a:schemeClr val="dk1"/>
                </a:solidFill>
              </a:rPr>
              <a:t>In our </a:t>
            </a:r>
            <a:r>
              <a:rPr b="1" lang="en" sz="1800">
                <a:solidFill>
                  <a:schemeClr val="dk1"/>
                </a:solidFill>
              </a:rPr>
              <a:t>test dataset</a:t>
            </a:r>
            <a:r>
              <a:rPr lang="en" sz="1800">
                <a:solidFill>
                  <a:schemeClr val="dk1"/>
                </a:solidFill>
              </a:rPr>
              <a:t> of 100 observations, there are 80 (0’s) and 20 (1’s). So, if model got 70 of the predictions correct on x_test, we have an overall accuracy of 70%. </a:t>
            </a:r>
            <a:endParaRPr sz="1800">
              <a:solidFill>
                <a:schemeClr val="dk1"/>
              </a:solidFill>
            </a:endParaRPr>
          </a:p>
          <a:p>
            <a:pPr indent="-342900" lvl="0" marL="457200" rtl="0">
              <a:spcBef>
                <a:spcPts val="0"/>
              </a:spcBef>
              <a:spcAft>
                <a:spcPts val="0"/>
              </a:spcAft>
              <a:buClr>
                <a:schemeClr val="dk1"/>
              </a:buClr>
              <a:buSzPts val="1800"/>
              <a:buChar char="-"/>
            </a:pPr>
            <a:r>
              <a:rPr lang="en" sz="1800">
                <a:solidFill>
                  <a:schemeClr val="dk1"/>
                </a:solidFill>
              </a:rPr>
              <a:t>But it got 60/80 of the (0’s) correct but only 10/20 (1’s). Does our overall accuracy measure still do justice?</a:t>
            </a:r>
            <a:endParaRPr sz="1800">
              <a:solidFill>
                <a:schemeClr val="dk1"/>
              </a:solidFill>
            </a:endParaRPr>
          </a:p>
          <a:p>
            <a:pPr indent="-342900" lvl="0" marL="457200" rtl="0">
              <a:spcBef>
                <a:spcPts val="0"/>
              </a:spcBef>
              <a:spcAft>
                <a:spcPts val="0"/>
              </a:spcAft>
              <a:buClr>
                <a:schemeClr val="dk1"/>
              </a:buClr>
              <a:buSzPts val="1800"/>
              <a:buChar char="-"/>
            </a:pPr>
            <a:r>
              <a:rPr lang="en" sz="1800">
                <a:solidFill>
                  <a:schemeClr val="dk1"/>
                </a:solidFill>
              </a:rPr>
              <a:t>To tackle this, we use the two concepts of </a:t>
            </a:r>
            <a:r>
              <a:rPr i="1" lang="en" sz="1800">
                <a:solidFill>
                  <a:schemeClr val="dk1"/>
                </a:solidFill>
              </a:rPr>
              <a:t>precision </a:t>
            </a:r>
            <a:r>
              <a:rPr lang="en" sz="1800">
                <a:solidFill>
                  <a:schemeClr val="dk1"/>
                </a:solidFill>
              </a:rPr>
              <a:t>and </a:t>
            </a:r>
            <a:r>
              <a:rPr i="1" lang="en" sz="1800">
                <a:solidFill>
                  <a:schemeClr val="dk1"/>
                </a:solidFill>
              </a:rPr>
              <a:t>recall. </a:t>
            </a:r>
            <a:endParaRPr i="1" sz="1800">
              <a:solidFill>
                <a:schemeClr val="dk1"/>
              </a:solidFill>
            </a:endParaRPr>
          </a:p>
          <a:p>
            <a:pPr indent="0" lvl="0" marL="0" rtl="0">
              <a:spcBef>
                <a:spcPts val="0"/>
              </a:spcBef>
              <a:spcAft>
                <a:spcPts val="0"/>
              </a:spcAft>
              <a:buNone/>
            </a:pPr>
            <a:r>
              <a:t/>
            </a:r>
            <a:endParaRPr sz="1800">
              <a:solidFill>
                <a:schemeClr val="dk1"/>
              </a:solidFill>
            </a:endParaRPr>
          </a:p>
        </p:txBody>
      </p:sp>
      <p:pic>
        <p:nvPicPr>
          <p:cNvPr id="102" name="Shape 102"/>
          <p:cNvPicPr preferRelativeResize="0"/>
          <p:nvPr/>
        </p:nvPicPr>
        <p:blipFill>
          <a:blip r:embed="rId3">
            <a:alphaModFix/>
          </a:blip>
          <a:stretch>
            <a:fillRect/>
          </a:stretch>
        </p:blipFill>
        <p:spPr>
          <a:xfrm>
            <a:off x="8136800" y="445025"/>
            <a:ext cx="695500" cy="572700"/>
          </a:xfrm>
          <a:prstGeom prst="rect">
            <a:avLst/>
          </a:prstGeom>
          <a:noFill/>
          <a:ln>
            <a:noFill/>
          </a:ln>
        </p:spPr>
      </p:pic>
      <p:pic>
        <p:nvPicPr>
          <p:cNvPr id="103" name="Shape 103"/>
          <p:cNvPicPr preferRelativeResize="0"/>
          <p:nvPr/>
        </p:nvPicPr>
        <p:blipFill>
          <a:blip r:embed="rId4">
            <a:alphaModFix/>
          </a:blip>
          <a:stretch>
            <a:fillRect/>
          </a:stretch>
        </p:blipFill>
        <p:spPr>
          <a:xfrm>
            <a:off x="1394707" y="4287900"/>
            <a:ext cx="2009168" cy="703200"/>
          </a:xfrm>
          <a:prstGeom prst="rect">
            <a:avLst/>
          </a:prstGeom>
          <a:noFill/>
          <a:ln>
            <a:noFill/>
          </a:ln>
        </p:spPr>
      </p:pic>
      <p:pic>
        <p:nvPicPr>
          <p:cNvPr id="104" name="Shape 104"/>
          <p:cNvPicPr preferRelativeResize="0"/>
          <p:nvPr/>
        </p:nvPicPr>
        <p:blipFill>
          <a:blip r:embed="rId5">
            <a:alphaModFix/>
          </a:blip>
          <a:stretch>
            <a:fillRect/>
          </a:stretch>
        </p:blipFill>
        <p:spPr>
          <a:xfrm>
            <a:off x="5324426" y="4276525"/>
            <a:ext cx="2034259" cy="703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idx="1" type="subTitle"/>
          </p:nvPr>
        </p:nvSpPr>
        <p:spPr>
          <a:xfrm>
            <a:off x="441500" y="286700"/>
            <a:ext cx="8520600" cy="792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Evaluating Logistic Regression</a:t>
            </a:r>
            <a:endParaRPr/>
          </a:p>
        </p:txBody>
      </p:sp>
      <p:sp>
        <p:nvSpPr>
          <p:cNvPr id="110" name="Shape 110"/>
          <p:cNvSpPr txBox="1"/>
          <p:nvPr/>
        </p:nvSpPr>
        <p:spPr>
          <a:xfrm>
            <a:off x="578200" y="1019725"/>
            <a:ext cx="8036700" cy="39600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Clr>
                <a:schemeClr val="dk1"/>
              </a:buClr>
              <a:buSzPts val="1800"/>
              <a:buChar char="-"/>
            </a:pPr>
            <a:r>
              <a:rPr lang="en" sz="1800">
                <a:solidFill>
                  <a:schemeClr val="dk1"/>
                </a:solidFill>
              </a:rPr>
              <a:t>So with those formulae in mind, we can interpret precision as</a:t>
            </a:r>
            <a:r>
              <a:rPr lang="en" sz="1800">
                <a:solidFill>
                  <a:srgbClr val="1D1F22"/>
                </a:solidFill>
                <a:highlight>
                  <a:srgbClr val="FFFFFF"/>
                </a:highlight>
              </a:rPr>
              <a:t> a measure of result relevancy, while recall is a measure of how many truly relevant results are returned.</a:t>
            </a:r>
            <a:endParaRPr sz="1800">
              <a:solidFill>
                <a:schemeClr val="dk1"/>
              </a:solidFill>
            </a:endParaRPr>
          </a:p>
          <a:p>
            <a:pPr indent="-342900" lvl="0" marL="457200" rtl="0">
              <a:spcBef>
                <a:spcPts val="0"/>
              </a:spcBef>
              <a:spcAft>
                <a:spcPts val="0"/>
              </a:spcAft>
              <a:buClr>
                <a:schemeClr val="dk1"/>
              </a:buClr>
              <a:buSzPts val="1800"/>
              <a:buChar char="-"/>
            </a:pPr>
            <a:r>
              <a:rPr lang="en" sz="1800">
                <a:solidFill>
                  <a:schemeClr val="dk1"/>
                </a:solidFill>
              </a:rPr>
              <a:t>Ideally, we want both our precision and recall to be as high as possible, however there is a tradeoff. The tradeoff is easy to observe by way of a confusion matrix.  </a:t>
            </a:r>
            <a:endParaRPr sz="1800">
              <a:solidFill>
                <a:schemeClr val="dk1"/>
              </a:solidFill>
            </a:endParaRPr>
          </a:p>
        </p:txBody>
      </p:sp>
      <p:pic>
        <p:nvPicPr>
          <p:cNvPr id="111" name="Shape 111"/>
          <p:cNvPicPr preferRelativeResize="0"/>
          <p:nvPr/>
        </p:nvPicPr>
        <p:blipFill>
          <a:blip r:embed="rId3">
            <a:alphaModFix/>
          </a:blip>
          <a:stretch>
            <a:fillRect/>
          </a:stretch>
        </p:blipFill>
        <p:spPr>
          <a:xfrm>
            <a:off x="8136800" y="445025"/>
            <a:ext cx="695500" cy="572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ctrTitle"/>
          </p:nvPr>
        </p:nvSpPr>
        <p:spPr>
          <a:xfrm>
            <a:off x="311700" y="271825"/>
            <a:ext cx="8520600" cy="7926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Confusion Matrix</a:t>
            </a:r>
            <a:endParaRPr/>
          </a:p>
        </p:txBody>
      </p:sp>
      <p:pic>
        <p:nvPicPr>
          <p:cNvPr id="117" name="Shape 117"/>
          <p:cNvPicPr preferRelativeResize="0"/>
          <p:nvPr/>
        </p:nvPicPr>
        <p:blipFill>
          <a:blip r:embed="rId3">
            <a:alphaModFix/>
          </a:blip>
          <a:stretch>
            <a:fillRect/>
          </a:stretch>
        </p:blipFill>
        <p:spPr>
          <a:xfrm>
            <a:off x="582550" y="1064425"/>
            <a:ext cx="7296650" cy="3775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