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11" Type="http://schemas.openxmlformats.org/officeDocument/2006/relationships/slide" Target="slides/slide7.xml"/><Relationship Id="rId10" Type="http://schemas.openxmlformats.org/officeDocument/2006/relationships/slide" Target="slides/slide6.xml"/><Relationship Id="rId21" Type="http://schemas.openxmlformats.org/officeDocument/2006/relationships/slide" Target="slides/slide17.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Shape 81"/>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2" name="Shape 8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Shape 146"/>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147" name="Shape 14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Shape 154"/>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155" name="Shape 15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Shape 161"/>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162" name="Shape 16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Shape 169"/>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170" name="Shape 17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Shape 176"/>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177" name="Shape 17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Shape 184"/>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185" name="Shape 18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Shape 192"/>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US"/>
              <a:t>Tuples, being immutable, are more memory efficient; lists, for efficiency, overallocate memory in order to allow appends without constant reallocs. So, if you want to iterate through a constant sequence of values in your code (eg for direction in 'up', 'right', 'down', 'left':), tuples are preferred, since such tuples are pre-calculated in compile time.</a:t>
            </a:r>
            <a:br>
              <a:rPr lang="en-US"/>
            </a:br>
            <a:br>
              <a:rPr lang="en-US"/>
            </a:br>
            <a:r>
              <a:rPr lang="en-US"/>
              <a:t>Access speeds should be the same (they are both stored as contiguous arrays in the memory).</a:t>
            </a:r>
            <a:br>
              <a:rPr lang="en-US"/>
            </a:br>
            <a:br>
              <a:rPr lang="en-US"/>
            </a:br>
            <a:r>
              <a:rPr lang="en-US"/>
              <a:t>But, alist.append(item) is much preferred to atuple+= (item,) when you deal with mutable data. Remember, tuples are intended to be treated as records without field names.</a:t>
            </a:r>
            <a:endParaRPr/>
          </a:p>
        </p:txBody>
      </p:sp>
      <p:sp>
        <p:nvSpPr>
          <p:cNvPr id="193" name="Shape 19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Shape 199"/>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0" name="Shape 200"/>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Shape 89"/>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0" name="Shape 90"/>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Shape 95"/>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96" name="Shape 9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Shape 102"/>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103" name="Shape 10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Shape 109"/>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0" name="Shape 110"/>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Shape 116"/>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117" name="Shape 11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Shape 123"/>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124" name="Shape 12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Shape 131"/>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132" name="Shape 13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Shape 139"/>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140" name="Shape 14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1" name="Shape 11"/>
        <p:cNvGrpSpPr/>
        <p:nvPr/>
      </p:nvGrpSpPr>
      <p:grpSpPr>
        <a:xfrm>
          <a:off x="0" y="0"/>
          <a:ext cx="0" cy="0"/>
          <a:chOff x="0" y="0"/>
          <a:chExt cx="0" cy="0"/>
        </a:xfrm>
      </p:grpSpPr>
      <p:sp>
        <p:nvSpPr>
          <p:cNvPr id="12" name="Shape 12"/>
          <p:cNvSpPr txBox="1"/>
          <p:nvPr>
            <p:ph type="ctrTitle"/>
          </p:nvPr>
        </p:nvSpPr>
        <p:spPr>
          <a:xfrm>
            <a:off x="1524000" y="1122363"/>
            <a:ext cx="9144000" cy="2387600"/>
          </a:xfrm>
          <a:prstGeom prst="rect">
            <a:avLst/>
          </a:prstGeom>
          <a:noFill/>
          <a:ln>
            <a:noFill/>
          </a:ln>
        </p:spPr>
        <p:txBody>
          <a:bodyPr anchorCtr="0" anchor="b" bIns="91425" lIns="91425" spcFirstLastPara="1" rIns="91425" wrap="square" tIns="91425"/>
          <a:lstStyle>
            <a:lvl1pPr lvl="0" marR="0" rtl="0" algn="ctr">
              <a:lnSpc>
                <a:spcPct val="90000"/>
              </a:lnSpc>
              <a:spcBef>
                <a:spcPts val="0"/>
              </a:spcBef>
              <a:spcAft>
                <a:spcPts val="0"/>
              </a:spcAft>
              <a:buClr>
                <a:schemeClr val="dk1"/>
              </a:buClr>
              <a:buSzPts val="6000"/>
              <a:buFont typeface="Calibri"/>
              <a:buNone/>
              <a:defRPr b="0" i="0" sz="60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3" name="Shape 13"/>
          <p:cNvSpPr txBox="1"/>
          <p:nvPr>
            <p:ph idx="1" type="subTitle"/>
          </p:nvPr>
        </p:nvSpPr>
        <p:spPr>
          <a:xfrm>
            <a:off x="1524000" y="3602038"/>
            <a:ext cx="9144000" cy="1655762"/>
          </a:xfrm>
          <a:prstGeom prst="rect">
            <a:avLst/>
          </a:prstGeom>
          <a:noFill/>
          <a:ln>
            <a:noFill/>
          </a:ln>
        </p:spPr>
        <p:txBody>
          <a:bodyPr anchorCtr="0" anchor="t" bIns="91425" lIns="91425" spcFirstLastPara="1" rIns="91425" wrap="square" tIns="91425"/>
          <a:lstStyle>
            <a:lvl1pPr lvl="0" marR="0" rtl="0" algn="ctr">
              <a:lnSpc>
                <a:spcPct val="90000"/>
              </a:lnSpc>
              <a:spcBef>
                <a:spcPts val="10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1pPr>
            <a:lvl2pPr lvl="1" marR="0" rtl="0" algn="ctr">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2pPr>
            <a:lvl3pPr lvl="2" marR="0" rtl="0" algn="ctr">
              <a:lnSpc>
                <a:spcPct val="90000"/>
              </a:lnSpc>
              <a:spcBef>
                <a:spcPts val="5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3pPr>
            <a:lvl4pPr lvl="3"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4pPr>
            <a:lvl5pPr lvl="4"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5pPr>
            <a:lvl6pPr lvl="5"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6pPr>
            <a:lvl7pPr lvl="6"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7pPr>
            <a:lvl8pPr lvl="7"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8pPr>
            <a:lvl9pPr lvl="8"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9pPr>
          </a:lstStyle>
          <a:p/>
        </p:txBody>
      </p:sp>
      <p:sp>
        <p:nvSpPr>
          <p:cNvPr id="14" name="Shape 14"/>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5" name="Shape 15"/>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6" name="Shape 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68" name="Shape 68"/>
        <p:cNvGrpSpPr/>
        <p:nvPr/>
      </p:nvGrpSpPr>
      <p:grpSpPr>
        <a:xfrm>
          <a:off x="0" y="0"/>
          <a:ext cx="0" cy="0"/>
          <a:chOff x="0" y="0"/>
          <a:chExt cx="0" cy="0"/>
        </a:xfrm>
      </p:grpSpPr>
      <p:sp>
        <p:nvSpPr>
          <p:cNvPr id="69" name="Shape 69"/>
          <p:cNvSpPr txBox="1"/>
          <p:nvPr>
            <p:ph type="title"/>
          </p:nvPr>
        </p:nvSpPr>
        <p:spPr>
          <a:xfrm>
            <a:off x="838200" y="365125"/>
            <a:ext cx="10515600" cy="1325563"/>
          </a:xfrm>
          <a:prstGeom prst="rect">
            <a:avLst/>
          </a:prstGeom>
          <a:noFill/>
          <a:ln>
            <a:noFill/>
          </a:ln>
        </p:spPr>
        <p:txBody>
          <a:bodyPr anchorCtr="0" anchor="ctr" bIns="91425" lIns="91425" spcFirstLastPara="1" rIns="91425" wrap="square" tIns="91425"/>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0" name="Shape 70"/>
          <p:cNvSpPr txBox="1"/>
          <p:nvPr>
            <p:ph idx="1" type="body"/>
          </p:nvPr>
        </p:nvSpPr>
        <p:spPr>
          <a:xfrm rot="5400000">
            <a:off x="3920331" y="-1256506"/>
            <a:ext cx="4351338" cy="10515600"/>
          </a:xfrm>
          <a:prstGeom prst="rect">
            <a:avLst/>
          </a:prstGeom>
          <a:noFill/>
          <a:ln>
            <a:noFill/>
          </a:ln>
        </p:spPr>
        <p:txBody>
          <a:bodyPr anchorCtr="0" anchor="t" bIns="91425" lIns="91425" spcFirstLastPara="1" rIns="91425" wrap="square" tIns="91425"/>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71" name="Shape 71"/>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2" name="Shape 72"/>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3" name="Shape 7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Shape 75"/>
          <p:cNvSpPr txBox="1"/>
          <p:nvPr>
            <p:ph type="title"/>
          </p:nvPr>
        </p:nvSpPr>
        <p:spPr>
          <a:xfrm rot="5400000">
            <a:off x="7133431" y="1956594"/>
            <a:ext cx="5811838" cy="2628900"/>
          </a:xfrm>
          <a:prstGeom prst="rect">
            <a:avLst/>
          </a:prstGeom>
          <a:noFill/>
          <a:ln>
            <a:noFill/>
          </a:ln>
        </p:spPr>
        <p:txBody>
          <a:bodyPr anchorCtr="0" anchor="ctr" bIns="91425" lIns="91425" spcFirstLastPara="1" rIns="91425" wrap="square" tIns="91425"/>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6" name="Shape 76"/>
          <p:cNvSpPr txBox="1"/>
          <p:nvPr>
            <p:ph idx="1" type="body"/>
          </p:nvPr>
        </p:nvSpPr>
        <p:spPr>
          <a:xfrm rot="5400000">
            <a:off x="1799431" y="-596106"/>
            <a:ext cx="5811838" cy="7734300"/>
          </a:xfrm>
          <a:prstGeom prst="rect">
            <a:avLst/>
          </a:prstGeom>
          <a:noFill/>
          <a:ln>
            <a:noFill/>
          </a:ln>
        </p:spPr>
        <p:txBody>
          <a:bodyPr anchorCtr="0" anchor="t" bIns="91425" lIns="91425" spcFirstLastPara="1" rIns="91425" wrap="square" tIns="91425"/>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77" name="Shape 77"/>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8" name="Shape 78"/>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9" name="Shape 7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7" name="Shape 17"/>
        <p:cNvGrpSpPr/>
        <p:nvPr/>
      </p:nvGrpSpPr>
      <p:grpSpPr>
        <a:xfrm>
          <a:off x="0" y="0"/>
          <a:ext cx="0" cy="0"/>
          <a:chOff x="0" y="0"/>
          <a:chExt cx="0" cy="0"/>
        </a:xfrm>
      </p:grpSpPr>
      <p:sp>
        <p:nvSpPr>
          <p:cNvPr id="18" name="Shape 18"/>
          <p:cNvSpPr txBox="1"/>
          <p:nvPr>
            <p:ph type="title"/>
          </p:nvPr>
        </p:nvSpPr>
        <p:spPr>
          <a:xfrm>
            <a:off x="838200" y="365125"/>
            <a:ext cx="10515600" cy="1325563"/>
          </a:xfrm>
          <a:prstGeom prst="rect">
            <a:avLst/>
          </a:prstGeom>
          <a:noFill/>
          <a:ln>
            <a:noFill/>
          </a:ln>
        </p:spPr>
        <p:txBody>
          <a:bodyPr anchorCtr="0" anchor="ctr" bIns="91425" lIns="91425" spcFirstLastPara="1" rIns="91425" wrap="square" tIns="91425"/>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9" name="Shape 19"/>
          <p:cNvSpPr txBox="1"/>
          <p:nvPr>
            <p:ph idx="1" type="body"/>
          </p:nvPr>
        </p:nvSpPr>
        <p:spPr>
          <a:xfrm>
            <a:off x="838200" y="1825625"/>
            <a:ext cx="10515600" cy="4351338"/>
          </a:xfrm>
          <a:prstGeom prst="rect">
            <a:avLst/>
          </a:prstGeom>
          <a:noFill/>
          <a:ln>
            <a:noFill/>
          </a:ln>
        </p:spPr>
        <p:txBody>
          <a:bodyPr anchorCtr="0" anchor="t" bIns="91425" lIns="91425" spcFirstLastPara="1" rIns="91425" wrap="square" tIns="91425"/>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20" name="Shape 20"/>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1" name="Shape 21"/>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2" name="Shape 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3" name="Shape 23"/>
        <p:cNvGrpSpPr/>
        <p:nvPr/>
      </p:nvGrpSpPr>
      <p:grpSpPr>
        <a:xfrm>
          <a:off x="0" y="0"/>
          <a:ext cx="0" cy="0"/>
          <a:chOff x="0" y="0"/>
          <a:chExt cx="0" cy="0"/>
        </a:xfrm>
      </p:grpSpPr>
      <p:sp>
        <p:nvSpPr>
          <p:cNvPr id="24" name="Shape 24"/>
          <p:cNvSpPr txBox="1"/>
          <p:nvPr>
            <p:ph type="title"/>
          </p:nvPr>
        </p:nvSpPr>
        <p:spPr>
          <a:xfrm>
            <a:off x="831850" y="1709738"/>
            <a:ext cx="10515600" cy="2852737"/>
          </a:xfrm>
          <a:prstGeom prst="rect">
            <a:avLst/>
          </a:prstGeom>
          <a:noFill/>
          <a:ln>
            <a:noFill/>
          </a:ln>
        </p:spPr>
        <p:txBody>
          <a:bodyPr anchorCtr="0" anchor="b" bIns="91425" lIns="91425" spcFirstLastPara="1" rIns="91425" wrap="square" tIns="91425"/>
          <a:lstStyle>
            <a:lvl1pPr lvl="0" marR="0" rtl="0" algn="l">
              <a:lnSpc>
                <a:spcPct val="90000"/>
              </a:lnSpc>
              <a:spcBef>
                <a:spcPts val="0"/>
              </a:spcBef>
              <a:spcAft>
                <a:spcPts val="0"/>
              </a:spcAft>
              <a:buClr>
                <a:schemeClr val="dk1"/>
              </a:buClr>
              <a:buSzPts val="6000"/>
              <a:buFont typeface="Calibri"/>
              <a:buNone/>
              <a:defRPr b="0" i="0" sz="60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5" name="Shape 25"/>
          <p:cNvSpPr txBox="1"/>
          <p:nvPr>
            <p:ph idx="1" type="body"/>
          </p:nvPr>
        </p:nvSpPr>
        <p:spPr>
          <a:xfrm>
            <a:off x="831850" y="4589463"/>
            <a:ext cx="10515600" cy="1500187"/>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1000"/>
              </a:spcBef>
              <a:spcAft>
                <a:spcPts val="0"/>
              </a:spcAft>
              <a:buClr>
                <a:srgbClr val="888888"/>
              </a:buClr>
              <a:buSzPts val="2400"/>
              <a:buFont typeface="Arial"/>
              <a:buNone/>
              <a:defRPr b="0" i="0" sz="2400" u="none" cap="none" strike="noStrike">
                <a:solidFill>
                  <a:srgbClr val="888888"/>
                </a:solidFill>
                <a:latin typeface="Calibri"/>
                <a:ea typeface="Calibri"/>
                <a:cs typeface="Calibri"/>
                <a:sym typeface="Calibri"/>
              </a:defRPr>
            </a:lvl1pPr>
            <a:lvl2pPr indent="-228600" lvl="1" marL="914400" marR="0" rtl="0" algn="l">
              <a:lnSpc>
                <a:spcPct val="90000"/>
              </a:lnSpc>
              <a:spcBef>
                <a:spcPts val="5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500"/>
              </a:spcBef>
              <a:spcAft>
                <a:spcPts val="0"/>
              </a:spcAft>
              <a:buClr>
                <a:srgbClr val="888888"/>
              </a:buClr>
              <a:buSzPts val="1800"/>
              <a:buFont typeface="Arial"/>
              <a:buNone/>
              <a:defRPr b="0" i="0" sz="18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9pPr>
          </a:lstStyle>
          <a:p/>
        </p:txBody>
      </p:sp>
      <p:sp>
        <p:nvSpPr>
          <p:cNvPr id="26" name="Shape 26"/>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7" name="Shape 27"/>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8" name="Shape 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29" name="Shape 29"/>
        <p:cNvGrpSpPr/>
        <p:nvPr/>
      </p:nvGrpSpPr>
      <p:grpSpPr>
        <a:xfrm>
          <a:off x="0" y="0"/>
          <a:ext cx="0" cy="0"/>
          <a:chOff x="0" y="0"/>
          <a:chExt cx="0" cy="0"/>
        </a:xfrm>
      </p:grpSpPr>
      <p:sp>
        <p:nvSpPr>
          <p:cNvPr id="30" name="Shape 30"/>
          <p:cNvSpPr txBox="1"/>
          <p:nvPr>
            <p:ph type="title"/>
          </p:nvPr>
        </p:nvSpPr>
        <p:spPr>
          <a:xfrm>
            <a:off x="838200" y="365125"/>
            <a:ext cx="10515600" cy="1325563"/>
          </a:xfrm>
          <a:prstGeom prst="rect">
            <a:avLst/>
          </a:prstGeom>
          <a:noFill/>
          <a:ln>
            <a:noFill/>
          </a:ln>
        </p:spPr>
        <p:txBody>
          <a:bodyPr anchorCtr="0" anchor="ctr" bIns="91425" lIns="91425" spcFirstLastPara="1" rIns="91425" wrap="square" tIns="91425"/>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1" name="Shape 31"/>
          <p:cNvSpPr txBox="1"/>
          <p:nvPr>
            <p:ph idx="1" type="body"/>
          </p:nvPr>
        </p:nvSpPr>
        <p:spPr>
          <a:xfrm>
            <a:off x="838200" y="1825625"/>
            <a:ext cx="5181600" cy="4351338"/>
          </a:xfrm>
          <a:prstGeom prst="rect">
            <a:avLst/>
          </a:prstGeom>
          <a:noFill/>
          <a:ln>
            <a:noFill/>
          </a:ln>
        </p:spPr>
        <p:txBody>
          <a:bodyPr anchorCtr="0" anchor="t" bIns="91425" lIns="91425" spcFirstLastPara="1" rIns="91425" wrap="square" tIns="91425"/>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2" name="Shape 32"/>
          <p:cNvSpPr txBox="1"/>
          <p:nvPr>
            <p:ph idx="2" type="body"/>
          </p:nvPr>
        </p:nvSpPr>
        <p:spPr>
          <a:xfrm>
            <a:off x="6172200" y="1825625"/>
            <a:ext cx="5181600" cy="4351338"/>
          </a:xfrm>
          <a:prstGeom prst="rect">
            <a:avLst/>
          </a:prstGeom>
          <a:noFill/>
          <a:ln>
            <a:noFill/>
          </a:ln>
        </p:spPr>
        <p:txBody>
          <a:bodyPr anchorCtr="0" anchor="t" bIns="91425" lIns="91425" spcFirstLastPara="1" rIns="91425" wrap="square" tIns="91425"/>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3" name="Shape 33"/>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4" name="Shape 34"/>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5" name="Shape 3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36" name="Shape 36"/>
        <p:cNvGrpSpPr/>
        <p:nvPr/>
      </p:nvGrpSpPr>
      <p:grpSpPr>
        <a:xfrm>
          <a:off x="0" y="0"/>
          <a:ext cx="0" cy="0"/>
          <a:chOff x="0" y="0"/>
          <a:chExt cx="0" cy="0"/>
        </a:xfrm>
      </p:grpSpPr>
      <p:sp>
        <p:nvSpPr>
          <p:cNvPr id="37" name="Shape 37"/>
          <p:cNvSpPr txBox="1"/>
          <p:nvPr>
            <p:ph type="title"/>
          </p:nvPr>
        </p:nvSpPr>
        <p:spPr>
          <a:xfrm>
            <a:off x="839788" y="365125"/>
            <a:ext cx="10515600" cy="1325563"/>
          </a:xfrm>
          <a:prstGeom prst="rect">
            <a:avLst/>
          </a:prstGeom>
          <a:noFill/>
          <a:ln>
            <a:noFill/>
          </a:ln>
        </p:spPr>
        <p:txBody>
          <a:bodyPr anchorCtr="0" anchor="ctr" bIns="91425" lIns="91425" spcFirstLastPara="1" rIns="91425" wrap="square" tIns="91425"/>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8" name="Shape 38"/>
          <p:cNvSpPr txBox="1"/>
          <p:nvPr>
            <p:ph idx="1" type="body"/>
          </p:nvPr>
        </p:nvSpPr>
        <p:spPr>
          <a:xfrm>
            <a:off x="839788" y="1681163"/>
            <a:ext cx="5157787" cy="823912"/>
          </a:xfrm>
          <a:prstGeom prst="rect">
            <a:avLst/>
          </a:prstGeom>
          <a:noFill/>
          <a:ln>
            <a:noFill/>
          </a:ln>
        </p:spPr>
        <p:txBody>
          <a:bodyPr anchorCtr="0" anchor="b" bIns="91425" lIns="91425" spcFirstLastPara="1" rIns="91425" wrap="square" tIns="91425"/>
          <a:lstStyle>
            <a:lvl1pPr indent="-228600" lvl="0" marL="457200" marR="0" rtl="0" algn="l">
              <a:lnSpc>
                <a:spcPct val="90000"/>
              </a:lnSpc>
              <a:spcBef>
                <a:spcPts val="1000"/>
              </a:spcBef>
              <a:spcAft>
                <a:spcPts val="0"/>
              </a:spcAft>
              <a:buClr>
                <a:schemeClr val="dk1"/>
              </a:buClr>
              <a:buSzPts val="2400"/>
              <a:buFont typeface="Arial"/>
              <a:buNone/>
              <a:defRPr b="1" i="0" sz="24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39" name="Shape 39"/>
          <p:cNvSpPr txBox="1"/>
          <p:nvPr>
            <p:ph idx="2" type="body"/>
          </p:nvPr>
        </p:nvSpPr>
        <p:spPr>
          <a:xfrm>
            <a:off x="839788" y="2505075"/>
            <a:ext cx="5157787" cy="3684588"/>
          </a:xfrm>
          <a:prstGeom prst="rect">
            <a:avLst/>
          </a:prstGeom>
          <a:noFill/>
          <a:ln>
            <a:noFill/>
          </a:ln>
        </p:spPr>
        <p:txBody>
          <a:bodyPr anchorCtr="0" anchor="t" bIns="91425" lIns="91425" spcFirstLastPara="1" rIns="91425" wrap="square" tIns="91425"/>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0" name="Shape 40"/>
          <p:cNvSpPr txBox="1"/>
          <p:nvPr>
            <p:ph idx="3" type="body"/>
          </p:nvPr>
        </p:nvSpPr>
        <p:spPr>
          <a:xfrm>
            <a:off x="6172200" y="1681163"/>
            <a:ext cx="5183188" cy="823912"/>
          </a:xfrm>
          <a:prstGeom prst="rect">
            <a:avLst/>
          </a:prstGeom>
          <a:noFill/>
          <a:ln>
            <a:noFill/>
          </a:ln>
        </p:spPr>
        <p:txBody>
          <a:bodyPr anchorCtr="0" anchor="b" bIns="91425" lIns="91425" spcFirstLastPara="1" rIns="91425" wrap="square" tIns="91425"/>
          <a:lstStyle>
            <a:lvl1pPr indent="-228600" lvl="0" marL="457200" marR="0" rtl="0" algn="l">
              <a:lnSpc>
                <a:spcPct val="90000"/>
              </a:lnSpc>
              <a:spcBef>
                <a:spcPts val="1000"/>
              </a:spcBef>
              <a:spcAft>
                <a:spcPts val="0"/>
              </a:spcAft>
              <a:buClr>
                <a:schemeClr val="dk1"/>
              </a:buClr>
              <a:buSzPts val="2400"/>
              <a:buFont typeface="Arial"/>
              <a:buNone/>
              <a:defRPr b="1" i="0" sz="24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41" name="Shape 41"/>
          <p:cNvSpPr txBox="1"/>
          <p:nvPr>
            <p:ph idx="4" type="body"/>
          </p:nvPr>
        </p:nvSpPr>
        <p:spPr>
          <a:xfrm>
            <a:off x="6172200" y="2505075"/>
            <a:ext cx="5183188" cy="3684588"/>
          </a:xfrm>
          <a:prstGeom prst="rect">
            <a:avLst/>
          </a:prstGeom>
          <a:noFill/>
          <a:ln>
            <a:noFill/>
          </a:ln>
        </p:spPr>
        <p:txBody>
          <a:bodyPr anchorCtr="0" anchor="t" bIns="91425" lIns="91425" spcFirstLastPara="1" rIns="91425" wrap="square" tIns="91425"/>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2" name="Shape 42"/>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3" name="Shape 43"/>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4" name="Shape 4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5" name="Shape 45"/>
        <p:cNvGrpSpPr/>
        <p:nvPr/>
      </p:nvGrpSpPr>
      <p:grpSpPr>
        <a:xfrm>
          <a:off x="0" y="0"/>
          <a:ext cx="0" cy="0"/>
          <a:chOff x="0" y="0"/>
          <a:chExt cx="0" cy="0"/>
        </a:xfrm>
      </p:grpSpPr>
      <p:sp>
        <p:nvSpPr>
          <p:cNvPr id="46" name="Shape 46"/>
          <p:cNvSpPr txBox="1"/>
          <p:nvPr>
            <p:ph type="title"/>
          </p:nvPr>
        </p:nvSpPr>
        <p:spPr>
          <a:xfrm>
            <a:off x="838200" y="365125"/>
            <a:ext cx="10515600" cy="1325563"/>
          </a:xfrm>
          <a:prstGeom prst="rect">
            <a:avLst/>
          </a:prstGeom>
          <a:noFill/>
          <a:ln>
            <a:noFill/>
          </a:ln>
        </p:spPr>
        <p:txBody>
          <a:bodyPr anchorCtr="0" anchor="ctr" bIns="91425" lIns="91425" spcFirstLastPara="1" rIns="91425" wrap="square" tIns="91425"/>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7" name="Shape 47"/>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8" name="Shape 48"/>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9" name="Shape 4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0" name="Shape 50"/>
        <p:cNvGrpSpPr/>
        <p:nvPr/>
      </p:nvGrpSpPr>
      <p:grpSpPr>
        <a:xfrm>
          <a:off x="0" y="0"/>
          <a:ext cx="0" cy="0"/>
          <a:chOff x="0" y="0"/>
          <a:chExt cx="0" cy="0"/>
        </a:xfrm>
      </p:grpSpPr>
      <p:sp>
        <p:nvSpPr>
          <p:cNvPr id="51" name="Shape 51"/>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2" name="Shape 52"/>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3" name="Shape 5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4" name="Shape 54"/>
        <p:cNvGrpSpPr/>
        <p:nvPr/>
      </p:nvGrpSpPr>
      <p:grpSpPr>
        <a:xfrm>
          <a:off x="0" y="0"/>
          <a:ext cx="0" cy="0"/>
          <a:chOff x="0" y="0"/>
          <a:chExt cx="0" cy="0"/>
        </a:xfrm>
      </p:grpSpPr>
      <p:sp>
        <p:nvSpPr>
          <p:cNvPr id="55" name="Shape 55"/>
          <p:cNvSpPr txBox="1"/>
          <p:nvPr>
            <p:ph type="title"/>
          </p:nvPr>
        </p:nvSpPr>
        <p:spPr>
          <a:xfrm>
            <a:off x="839788" y="457200"/>
            <a:ext cx="3932237" cy="1600200"/>
          </a:xfrm>
          <a:prstGeom prst="rect">
            <a:avLst/>
          </a:prstGeom>
          <a:noFill/>
          <a:ln>
            <a:noFill/>
          </a:ln>
        </p:spPr>
        <p:txBody>
          <a:bodyPr anchorCtr="0" anchor="b" bIns="91425" lIns="91425" spcFirstLastPara="1" rIns="91425" wrap="square" tIns="91425"/>
          <a:lstStyle>
            <a:lvl1pPr lvl="0" marR="0" rtl="0" algn="l">
              <a:lnSpc>
                <a:spcPct val="90000"/>
              </a:lnSpc>
              <a:spcBef>
                <a:spcPts val="0"/>
              </a:spcBef>
              <a:spcAft>
                <a:spcPts val="0"/>
              </a:spcAft>
              <a:buClr>
                <a:schemeClr val="dk1"/>
              </a:buClr>
              <a:buSzPts val="3200"/>
              <a:buFont typeface="Calibri"/>
              <a:buNone/>
              <a:defRPr b="0" i="0" sz="32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6" name="Shape 56"/>
          <p:cNvSpPr txBox="1"/>
          <p:nvPr>
            <p:ph idx="1" type="body"/>
          </p:nvPr>
        </p:nvSpPr>
        <p:spPr>
          <a:xfrm>
            <a:off x="5183188" y="987425"/>
            <a:ext cx="6172200" cy="4873625"/>
          </a:xfrm>
          <a:prstGeom prst="rect">
            <a:avLst/>
          </a:prstGeom>
          <a:noFill/>
          <a:ln>
            <a:noFill/>
          </a:ln>
        </p:spPr>
        <p:txBody>
          <a:bodyPr anchorCtr="0" anchor="t" bIns="91425" lIns="91425" spcFirstLastPara="1" rIns="91425" wrap="square" tIns="91425"/>
          <a:lstStyle>
            <a:lvl1pPr indent="-431800" lvl="0" marL="457200" marR="0" rtl="0" algn="l">
              <a:lnSpc>
                <a:spcPct val="90000"/>
              </a:lnSpc>
              <a:spcBef>
                <a:spcPts val="100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90000"/>
              </a:lnSpc>
              <a:spcBef>
                <a:spcPts val="5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57" name="Shape 57"/>
          <p:cNvSpPr txBox="1"/>
          <p:nvPr>
            <p:ph idx="2" type="body"/>
          </p:nvPr>
        </p:nvSpPr>
        <p:spPr>
          <a:xfrm>
            <a:off x="839788" y="2057400"/>
            <a:ext cx="3932237" cy="3811588"/>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10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9pPr>
          </a:lstStyle>
          <a:p/>
        </p:txBody>
      </p:sp>
      <p:sp>
        <p:nvSpPr>
          <p:cNvPr id="58" name="Shape 58"/>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9" name="Shape 59"/>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0" name="Shape 6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1" name="Shape 61"/>
        <p:cNvGrpSpPr/>
        <p:nvPr/>
      </p:nvGrpSpPr>
      <p:grpSpPr>
        <a:xfrm>
          <a:off x="0" y="0"/>
          <a:ext cx="0" cy="0"/>
          <a:chOff x="0" y="0"/>
          <a:chExt cx="0" cy="0"/>
        </a:xfrm>
      </p:grpSpPr>
      <p:sp>
        <p:nvSpPr>
          <p:cNvPr id="62" name="Shape 62"/>
          <p:cNvSpPr txBox="1"/>
          <p:nvPr>
            <p:ph type="title"/>
          </p:nvPr>
        </p:nvSpPr>
        <p:spPr>
          <a:xfrm>
            <a:off x="839788" y="457200"/>
            <a:ext cx="3932237" cy="1600200"/>
          </a:xfrm>
          <a:prstGeom prst="rect">
            <a:avLst/>
          </a:prstGeom>
          <a:noFill/>
          <a:ln>
            <a:noFill/>
          </a:ln>
        </p:spPr>
        <p:txBody>
          <a:bodyPr anchorCtr="0" anchor="b" bIns="91425" lIns="91425" spcFirstLastPara="1" rIns="91425" wrap="square" tIns="91425"/>
          <a:lstStyle>
            <a:lvl1pPr lvl="0" marR="0" rtl="0" algn="l">
              <a:lnSpc>
                <a:spcPct val="90000"/>
              </a:lnSpc>
              <a:spcBef>
                <a:spcPts val="0"/>
              </a:spcBef>
              <a:spcAft>
                <a:spcPts val="0"/>
              </a:spcAft>
              <a:buClr>
                <a:schemeClr val="dk1"/>
              </a:buClr>
              <a:buSzPts val="3200"/>
              <a:buFont typeface="Calibri"/>
              <a:buNone/>
              <a:defRPr b="0" i="0" sz="32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3" name="Shape 63"/>
          <p:cNvSpPr/>
          <p:nvPr>
            <p:ph idx="2" type="pic"/>
          </p:nvPr>
        </p:nvSpPr>
        <p:spPr>
          <a:xfrm>
            <a:off x="5183188" y="987425"/>
            <a:ext cx="6172200" cy="4873625"/>
          </a:xfrm>
          <a:prstGeom prst="rect">
            <a:avLst/>
          </a:prstGeom>
          <a:noFill/>
          <a:ln>
            <a:noFill/>
          </a:ln>
        </p:spPr>
        <p:txBody>
          <a:bodyPr anchorCtr="0" anchor="t" bIns="91425" lIns="91425" spcFirstLastPara="1" rIns="91425" wrap="square" tIns="91425"/>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4" name="Shape 64"/>
          <p:cNvSpPr txBox="1"/>
          <p:nvPr>
            <p:ph idx="1" type="body"/>
          </p:nvPr>
        </p:nvSpPr>
        <p:spPr>
          <a:xfrm>
            <a:off x="839788" y="2057400"/>
            <a:ext cx="3932237" cy="3811588"/>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10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9pPr>
          </a:lstStyle>
          <a:p/>
        </p:txBody>
      </p:sp>
      <p:sp>
        <p:nvSpPr>
          <p:cNvPr id="65" name="Shape 65"/>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6" name="Shape 66"/>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7" name="Shape 6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838200" y="365125"/>
            <a:ext cx="10515600" cy="1325563"/>
          </a:xfrm>
          <a:prstGeom prst="rect">
            <a:avLst/>
          </a:prstGeom>
          <a:noFill/>
          <a:ln>
            <a:noFill/>
          </a:ln>
        </p:spPr>
        <p:txBody>
          <a:bodyPr anchorCtr="0" anchor="ctr" bIns="91425" lIns="91425" spcFirstLastPara="1" rIns="91425" wrap="square" tIns="91425"/>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Shape 7"/>
          <p:cNvSpPr txBox="1"/>
          <p:nvPr>
            <p:ph idx="1" type="body"/>
          </p:nvPr>
        </p:nvSpPr>
        <p:spPr>
          <a:xfrm>
            <a:off x="838200" y="1825625"/>
            <a:ext cx="10515600" cy="4351338"/>
          </a:xfrm>
          <a:prstGeom prst="rect">
            <a:avLst/>
          </a:prstGeom>
          <a:noFill/>
          <a:ln>
            <a:noFill/>
          </a:ln>
        </p:spPr>
        <p:txBody>
          <a:bodyPr anchorCtr="0" anchor="t" bIns="91425" lIns="91425" spcFirstLastPara="1" rIns="91425" wrap="square" tIns="91425"/>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Shape 8"/>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Shape 9"/>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Shape 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4.jp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4.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4.jp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4.jp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4.jpg"/><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4.jpg"/><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4.jpg"/><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0.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8.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4.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4.jp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4.jp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4.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Shape 84"/>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1"/>
              </a:buClr>
              <a:buSzPts val="6000"/>
              <a:buFont typeface="Calibri"/>
              <a:buNone/>
            </a:pPr>
            <a:r>
              <a:t/>
            </a:r>
            <a:endParaRPr b="0" i="0" sz="6000" u="none" cap="none" strike="noStrike">
              <a:solidFill>
                <a:schemeClr val="dk1"/>
              </a:solidFill>
              <a:latin typeface="Calibri"/>
              <a:ea typeface="Calibri"/>
              <a:cs typeface="Calibri"/>
              <a:sym typeface="Calibri"/>
            </a:endParaRPr>
          </a:p>
        </p:txBody>
      </p:sp>
      <p:sp>
        <p:nvSpPr>
          <p:cNvPr id="85" name="Shape 85"/>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chemeClr val="dk1"/>
              </a:buClr>
              <a:buSzPts val="2400"/>
              <a:buFont typeface="Arial"/>
              <a:buNone/>
            </a:pPr>
            <a:r>
              <a:t/>
            </a:r>
            <a:endParaRPr b="0" i="0" sz="2400" u="none" cap="none" strike="noStrike">
              <a:solidFill>
                <a:schemeClr val="dk1"/>
              </a:solidFill>
              <a:latin typeface="Calibri"/>
              <a:ea typeface="Calibri"/>
              <a:cs typeface="Calibri"/>
              <a:sym typeface="Calibri"/>
            </a:endParaRPr>
          </a:p>
        </p:txBody>
      </p:sp>
      <p:pic>
        <p:nvPicPr>
          <p:cNvPr id="86" name="Shape 86"/>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87" name="Shape 87"/>
          <p:cNvSpPr txBox="1"/>
          <p:nvPr/>
        </p:nvSpPr>
        <p:spPr>
          <a:xfrm>
            <a:off x="2641600" y="5747657"/>
            <a:ext cx="6763657"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pic>
        <p:nvPicPr>
          <p:cNvPr id="149" name="Shape 149"/>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150" name="Shape 150"/>
          <p:cNvSpPr txBox="1"/>
          <p:nvPr/>
        </p:nvSpPr>
        <p:spPr>
          <a:xfrm>
            <a:off x="2177141" y="389414"/>
            <a:ext cx="8998800" cy="1600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4400">
                <a:solidFill>
                  <a:srgbClr val="FEE599"/>
                </a:solidFill>
                <a:latin typeface="Calibri"/>
                <a:ea typeface="Calibri"/>
                <a:cs typeface="Calibri"/>
                <a:sym typeface="Calibri"/>
              </a:rPr>
              <a:t>String Methods</a:t>
            </a:r>
            <a:endParaRPr sz="1800">
              <a:solidFill>
                <a:schemeClr val="dk1"/>
              </a:solidFill>
              <a:latin typeface="Calibri"/>
              <a:ea typeface="Calibri"/>
              <a:cs typeface="Calibri"/>
              <a:sym typeface="Calibri"/>
            </a:endParaRPr>
          </a:p>
        </p:txBody>
      </p:sp>
      <p:sp>
        <p:nvSpPr>
          <p:cNvPr id="151" name="Shape 151"/>
          <p:cNvSpPr txBox="1"/>
          <p:nvPr/>
        </p:nvSpPr>
        <p:spPr>
          <a:xfrm>
            <a:off x="2177141" y="1824441"/>
            <a:ext cx="9797100" cy="4524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3600">
                <a:solidFill>
                  <a:srgbClr val="FEE599"/>
                </a:solidFill>
                <a:latin typeface="Calibri"/>
                <a:ea typeface="Calibri"/>
                <a:cs typeface="Calibri"/>
                <a:sym typeface="Calibri"/>
              </a:rPr>
              <a:t>Slide Contents</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52" name="Shape 152"/>
          <p:cNvPicPr preferRelativeResize="0"/>
          <p:nvPr/>
        </p:nvPicPr>
        <p:blipFill>
          <a:blip r:embed="rId4">
            <a:alphaModFix/>
          </a:blip>
          <a:stretch>
            <a:fillRect/>
          </a:stretch>
        </p:blipFill>
        <p:spPr>
          <a:xfrm>
            <a:off x="2100950" y="1546600"/>
            <a:ext cx="10065451" cy="50800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pic>
        <p:nvPicPr>
          <p:cNvPr id="157" name="Shape 157"/>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158" name="Shape 158"/>
          <p:cNvSpPr txBox="1"/>
          <p:nvPr/>
        </p:nvSpPr>
        <p:spPr>
          <a:xfrm>
            <a:off x="2177141" y="389414"/>
            <a:ext cx="8998800" cy="1600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4400">
                <a:solidFill>
                  <a:srgbClr val="FEE599"/>
                </a:solidFill>
                <a:latin typeface="Calibri"/>
                <a:ea typeface="Calibri"/>
                <a:cs typeface="Calibri"/>
                <a:sym typeface="Calibri"/>
              </a:rPr>
              <a:t>Tuples</a:t>
            </a:r>
            <a:endParaRPr sz="1800">
              <a:solidFill>
                <a:schemeClr val="dk1"/>
              </a:solidFill>
              <a:latin typeface="Calibri"/>
              <a:ea typeface="Calibri"/>
              <a:cs typeface="Calibri"/>
              <a:sym typeface="Calibri"/>
            </a:endParaRPr>
          </a:p>
        </p:txBody>
      </p:sp>
      <p:sp>
        <p:nvSpPr>
          <p:cNvPr id="159" name="Shape 159"/>
          <p:cNvSpPr txBox="1"/>
          <p:nvPr/>
        </p:nvSpPr>
        <p:spPr>
          <a:xfrm>
            <a:off x="2177141" y="1824441"/>
            <a:ext cx="9797100" cy="4524300"/>
          </a:xfrm>
          <a:prstGeom prst="rect">
            <a:avLst/>
          </a:prstGeom>
          <a:noFill/>
          <a:ln>
            <a:noFill/>
          </a:ln>
        </p:spPr>
        <p:txBody>
          <a:bodyPr anchorCtr="0" anchor="t" bIns="45700" lIns="91425" spcFirstLastPara="1" rIns="91425" wrap="square" tIns="45700">
            <a:noAutofit/>
          </a:bodyPr>
          <a:lstStyle/>
          <a:p>
            <a:pPr indent="-406400" lvl="0" marL="457200" rtl="0">
              <a:lnSpc>
                <a:spcPct val="115000"/>
              </a:lnSpc>
              <a:spcBef>
                <a:spcPts val="0"/>
              </a:spcBef>
              <a:spcAft>
                <a:spcPts val="0"/>
              </a:spcAft>
              <a:buClr>
                <a:srgbClr val="FEE599"/>
              </a:buClr>
              <a:buSzPts val="2800"/>
              <a:buFont typeface="Calibri"/>
              <a:buChar char="-"/>
            </a:pPr>
            <a:r>
              <a:rPr lang="en-US" sz="2800">
                <a:solidFill>
                  <a:srgbClr val="FEE599"/>
                </a:solidFill>
                <a:latin typeface="Calibri"/>
                <a:ea typeface="Calibri"/>
                <a:cs typeface="Calibri"/>
                <a:sym typeface="Calibri"/>
              </a:rPr>
              <a:t>Tuples are very similar to lists in that they are heterogeneous sequences of data. The difference is that a tuple is </a:t>
            </a:r>
            <a:r>
              <a:rPr b="1" lang="en-US" sz="2800">
                <a:solidFill>
                  <a:srgbClr val="FEE599"/>
                </a:solidFill>
                <a:latin typeface="Calibri"/>
                <a:ea typeface="Calibri"/>
                <a:cs typeface="Calibri"/>
                <a:sym typeface="Calibri"/>
              </a:rPr>
              <a:t>immutable</a:t>
            </a:r>
            <a:r>
              <a:rPr lang="en-US" sz="2800">
                <a:solidFill>
                  <a:srgbClr val="FEE599"/>
                </a:solidFill>
                <a:latin typeface="Calibri"/>
                <a:ea typeface="Calibri"/>
                <a:cs typeface="Calibri"/>
                <a:sym typeface="Calibri"/>
              </a:rPr>
              <a:t>, like a string. A tuple cannot be changed. Tuples are written as comma-delimited values enclosed in parentheses.</a:t>
            </a:r>
            <a:endParaRPr sz="2800">
              <a:solidFill>
                <a:srgbClr val="FEE599"/>
              </a:solidFill>
              <a:latin typeface="Calibri"/>
              <a:ea typeface="Calibri"/>
              <a:cs typeface="Calibri"/>
              <a:sym typeface="Calibri"/>
            </a:endParaRPr>
          </a:p>
          <a:p>
            <a:pPr indent="0" lvl="0" marL="0" marR="0" rtl="0" algn="l">
              <a:spcBef>
                <a:spcPts val="2100"/>
              </a:spcBef>
              <a:spcAft>
                <a:spcPts val="0"/>
              </a:spcAft>
              <a:buNone/>
            </a:pPr>
            <a:r>
              <a:t/>
            </a:r>
            <a:endParaRPr sz="2800">
              <a:solidFill>
                <a:srgbClr val="FEE599"/>
              </a:solidFill>
              <a:latin typeface="Calibri"/>
              <a:ea typeface="Calibri"/>
              <a:cs typeface="Calibri"/>
              <a:sym typeface="Calibri"/>
            </a:endParaRPr>
          </a:p>
          <a:p>
            <a:pPr indent="0" lvl="0" marL="0" marR="0" rtl="0" algn="l">
              <a:spcBef>
                <a:spcPts val="0"/>
              </a:spcBef>
              <a:spcAft>
                <a:spcPts val="0"/>
              </a:spcAft>
              <a:buNone/>
            </a:pPr>
            <a:r>
              <a:t/>
            </a:r>
            <a:endParaRPr sz="2800">
              <a:solidFill>
                <a:srgbClr val="FEE599"/>
              </a:solidFill>
              <a:latin typeface="Calibri"/>
              <a:ea typeface="Calibri"/>
              <a:cs typeface="Calibri"/>
              <a:sym typeface="Calibri"/>
            </a:endParaRPr>
          </a:p>
          <a:p>
            <a:pPr indent="0" lvl="0" marL="0" marR="0" rtl="0" algn="l">
              <a:spcBef>
                <a:spcPts val="0"/>
              </a:spcBef>
              <a:spcAft>
                <a:spcPts val="0"/>
              </a:spcAft>
              <a:buNone/>
            </a:pPr>
            <a:r>
              <a:t/>
            </a:r>
            <a:endParaRPr sz="2800">
              <a:solidFill>
                <a:srgbClr val="FEE599"/>
              </a:solidFill>
              <a:latin typeface="Calibri"/>
              <a:ea typeface="Calibri"/>
              <a:cs typeface="Calibri"/>
              <a:sym typeface="Calibri"/>
            </a:endParaRPr>
          </a:p>
          <a:p>
            <a:pPr indent="0" lvl="0" marL="0" marR="0" rtl="0" algn="l">
              <a:spcBef>
                <a:spcPts val="0"/>
              </a:spcBef>
              <a:spcAft>
                <a:spcPts val="0"/>
              </a:spcAft>
              <a:buNone/>
            </a:pPr>
            <a:r>
              <a:t/>
            </a:r>
            <a:endParaRPr sz="2800">
              <a:solidFill>
                <a:srgbClr val="FEE599"/>
              </a:solidFill>
              <a:latin typeface="Calibri"/>
              <a:ea typeface="Calibri"/>
              <a:cs typeface="Calibri"/>
              <a:sym typeface="Calibri"/>
            </a:endParaRPr>
          </a:p>
          <a:p>
            <a:pPr indent="0" lvl="0" marL="0" marR="0" rtl="0" algn="l">
              <a:spcBef>
                <a:spcPts val="0"/>
              </a:spcBef>
              <a:spcAft>
                <a:spcPts val="0"/>
              </a:spcAft>
              <a:buNone/>
            </a:pPr>
            <a:r>
              <a:t/>
            </a:r>
            <a:endParaRPr sz="2800">
              <a:solidFill>
                <a:srgbClr val="FEE599"/>
              </a:solidFill>
              <a:latin typeface="Calibri"/>
              <a:ea typeface="Calibri"/>
              <a:cs typeface="Calibri"/>
              <a:sym typeface="Calibri"/>
            </a:endParaRPr>
          </a:p>
          <a:p>
            <a:pPr indent="0" lvl="0" marL="0" marR="0" rtl="0" algn="l">
              <a:spcBef>
                <a:spcPts val="0"/>
              </a:spcBef>
              <a:spcAft>
                <a:spcPts val="0"/>
              </a:spcAft>
              <a:buNone/>
            </a:pPr>
            <a:r>
              <a:t/>
            </a:r>
            <a:endParaRPr sz="2800">
              <a:solidFill>
                <a:srgbClr val="FEE599"/>
              </a:solidFill>
              <a:latin typeface="Calibri"/>
              <a:ea typeface="Calibri"/>
              <a:cs typeface="Calibri"/>
              <a:sym typeface="Calibri"/>
            </a:endParaRPr>
          </a:p>
          <a:p>
            <a:pPr indent="0" lvl="0" marL="0" marR="0" rtl="0" algn="l">
              <a:spcBef>
                <a:spcPts val="0"/>
              </a:spcBef>
              <a:spcAft>
                <a:spcPts val="0"/>
              </a:spcAft>
              <a:buNone/>
            </a:pPr>
            <a:r>
              <a:t/>
            </a:r>
            <a:endParaRPr sz="2800">
              <a:solidFill>
                <a:srgbClr val="FEE599"/>
              </a:solidFill>
              <a:latin typeface="Calibri"/>
              <a:ea typeface="Calibri"/>
              <a:cs typeface="Calibri"/>
              <a:sym typeface="Calibri"/>
            </a:endParaRPr>
          </a:p>
          <a:p>
            <a:pPr indent="0" lvl="0" marL="0" marR="0" rtl="0" algn="l">
              <a:spcBef>
                <a:spcPts val="0"/>
              </a:spcBef>
              <a:spcAft>
                <a:spcPts val="0"/>
              </a:spcAft>
              <a:buNone/>
            </a:pPr>
            <a:r>
              <a:t/>
            </a:r>
            <a:endParaRPr sz="2800">
              <a:solidFill>
                <a:srgbClr val="FEE599"/>
              </a:solidFill>
              <a:latin typeface="Calibri"/>
              <a:ea typeface="Calibri"/>
              <a:cs typeface="Calibri"/>
              <a:sym typeface="Calibri"/>
            </a:endParaRPr>
          </a:p>
          <a:p>
            <a:pPr indent="0" lvl="0" marL="0" marR="0" rtl="0" algn="l">
              <a:spcBef>
                <a:spcPts val="0"/>
              </a:spcBef>
              <a:spcAft>
                <a:spcPts val="0"/>
              </a:spcAft>
              <a:buNone/>
            </a:pPr>
            <a:r>
              <a:t/>
            </a:r>
            <a:endParaRPr sz="2800">
              <a:solidFill>
                <a:srgbClr val="FEE599"/>
              </a:solidFill>
              <a:latin typeface="Calibri"/>
              <a:ea typeface="Calibri"/>
              <a:cs typeface="Calibri"/>
              <a:sym typeface="Calibri"/>
            </a:endParaRPr>
          </a:p>
          <a:p>
            <a:pPr indent="0" lvl="0" marL="0" marR="0" rtl="0" algn="l">
              <a:spcBef>
                <a:spcPts val="0"/>
              </a:spcBef>
              <a:spcAft>
                <a:spcPts val="0"/>
              </a:spcAft>
              <a:buNone/>
            </a:pPr>
            <a:r>
              <a:t/>
            </a:r>
            <a:endParaRPr sz="2800">
              <a:solidFill>
                <a:srgbClr val="FEE599"/>
              </a:solidFill>
              <a:latin typeface="Calibri"/>
              <a:ea typeface="Calibri"/>
              <a:cs typeface="Calibri"/>
              <a:sym typeface="Calibri"/>
            </a:endParaRPr>
          </a:p>
          <a:p>
            <a:pPr indent="0" lvl="0" marL="0" marR="0" rtl="0" algn="l">
              <a:spcBef>
                <a:spcPts val="0"/>
              </a:spcBef>
              <a:spcAft>
                <a:spcPts val="0"/>
              </a:spcAft>
              <a:buNone/>
            </a:pPr>
            <a:r>
              <a:t/>
            </a:r>
            <a:endParaRPr sz="2800">
              <a:solidFill>
                <a:srgbClr val="FEE599"/>
              </a:solidFill>
              <a:latin typeface="Calibri"/>
              <a:ea typeface="Calibri"/>
              <a:cs typeface="Calibri"/>
              <a:sym typeface="Calibri"/>
            </a:endParaRPr>
          </a:p>
          <a:p>
            <a:pPr indent="0" lvl="0" marL="0" marR="0" rtl="0" algn="l">
              <a:spcBef>
                <a:spcPts val="0"/>
              </a:spcBef>
              <a:spcAft>
                <a:spcPts val="0"/>
              </a:spcAft>
              <a:buNone/>
            </a:pPr>
            <a:r>
              <a:t/>
            </a:r>
            <a:endParaRPr sz="2800">
              <a:solidFill>
                <a:srgbClr val="FEE599"/>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pic>
        <p:nvPicPr>
          <p:cNvPr id="164" name="Shape 164"/>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165" name="Shape 165"/>
          <p:cNvSpPr txBox="1"/>
          <p:nvPr/>
        </p:nvSpPr>
        <p:spPr>
          <a:xfrm>
            <a:off x="2177141" y="389414"/>
            <a:ext cx="8998800" cy="1600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4400">
                <a:solidFill>
                  <a:srgbClr val="FEE599"/>
                </a:solidFill>
                <a:latin typeface="Calibri"/>
                <a:ea typeface="Calibri"/>
                <a:cs typeface="Calibri"/>
                <a:sym typeface="Calibri"/>
              </a:rPr>
              <a:t>Sets</a:t>
            </a:r>
            <a:endParaRPr sz="1800">
              <a:solidFill>
                <a:schemeClr val="dk1"/>
              </a:solidFill>
              <a:latin typeface="Calibri"/>
              <a:ea typeface="Calibri"/>
              <a:cs typeface="Calibri"/>
              <a:sym typeface="Calibri"/>
            </a:endParaRPr>
          </a:p>
        </p:txBody>
      </p:sp>
      <p:sp>
        <p:nvSpPr>
          <p:cNvPr id="166" name="Shape 166"/>
          <p:cNvSpPr txBox="1"/>
          <p:nvPr/>
        </p:nvSpPr>
        <p:spPr>
          <a:xfrm>
            <a:off x="2177141" y="1166841"/>
            <a:ext cx="9797100" cy="4524300"/>
          </a:xfrm>
          <a:prstGeom prst="rect">
            <a:avLst/>
          </a:prstGeom>
          <a:noFill/>
          <a:ln>
            <a:noFill/>
          </a:ln>
        </p:spPr>
        <p:txBody>
          <a:bodyPr anchorCtr="0" anchor="t" bIns="45700" lIns="91425" spcFirstLastPara="1" rIns="91425" wrap="square" tIns="45700">
            <a:noAutofit/>
          </a:bodyPr>
          <a:lstStyle/>
          <a:p>
            <a:pPr indent="0" lvl="0" marL="0" rtl="0">
              <a:lnSpc>
                <a:spcPct val="115000"/>
              </a:lnSpc>
              <a:spcBef>
                <a:spcPts val="0"/>
              </a:spcBef>
              <a:spcAft>
                <a:spcPts val="0"/>
              </a:spcAft>
              <a:buClr>
                <a:schemeClr val="dk1"/>
              </a:buClr>
              <a:buSzPts val="1100"/>
              <a:buFont typeface="Arial"/>
              <a:buNone/>
            </a:pPr>
            <a:r>
              <a:rPr lang="en-US" sz="2800">
                <a:solidFill>
                  <a:srgbClr val="FEE599"/>
                </a:solidFill>
                <a:latin typeface="Calibri"/>
                <a:ea typeface="Calibri"/>
                <a:cs typeface="Calibri"/>
                <a:sym typeface="Calibri"/>
              </a:rPr>
              <a:t>A set is an unordered collection of zero or more immutable, unique, Python data objects. Sets do not allow duplicates and are written as comma-delimited values enclosed in curly braces.</a:t>
            </a:r>
            <a:endParaRPr sz="2800">
              <a:solidFill>
                <a:srgbClr val="FEE599"/>
              </a:solidFill>
              <a:latin typeface="Calibri"/>
              <a:ea typeface="Calibri"/>
              <a:cs typeface="Calibri"/>
              <a:sym typeface="Calibri"/>
            </a:endParaRPr>
          </a:p>
          <a:p>
            <a:pPr indent="0" lvl="0" marL="0" marR="0" rtl="0" algn="l">
              <a:spcBef>
                <a:spcPts val="2100"/>
              </a:spcBef>
              <a:spcAft>
                <a:spcPts val="0"/>
              </a:spcAft>
              <a:buNone/>
            </a:pPr>
            <a:r>
              <a:t/>
            </a:r>
            <a:endParaRPr sz="2800">
              <a:solidFill>
                <a:srgbClr val="FEE599"/>
              </a:solidFill>
              <a:latin typeface="Calibri"/>
              <a:ea typeface="Calibri"/>
              <a:cs typeface="Calibri"/>
              <a:sym typeface="Calibri"/>
            </a:endParaRPr>
          </a:p>
        </p:txBody>
      </p:sp>
      <p:pic>
        <p:nvPicPr>
          <p:cNvPr id="167" name="Shape 167"/>
          <p:cNvPicPr preferRelativeResize="0"/>
          <p:nvPr/>
        </p:nvPicPr>
        <p:blipFill>
          <a:blip r:embed="rId4">
            <a:alphaModFix/>
          </a:blip>
          <a:stretch>
            <a:fillRect/>
          </a:stretch>
        </p:blipFill>
        <p:spPr>
          <a:xfrm>
            <a:off x="2224675" y="2705950"/>
            <a:ext cx="9854450" cy="40758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pic>
        <p:nvPicPr>
          <p:cNvPr id="172" name="Shape 172"/>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173" name="Shape 173"/>
          <p:cNvSpPr txBox="1"/>
          <p:nvPr/>
        </p:nvSpPr>
        <p:spPr>
          <a:xfrm>
            <a:off x="2177141" y="252264"/>
            <a:ext cx="8998800" cy="1600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4400">
                <a:solidFill>
                  <a:srgbClr val="FEE599"/>
                </a:solidFill>
                <a:latin typeface="Calibri"/>
                <a:ea typeface="Calibri"/>
                <a:cs typeface="Calibri"/>
                <a:sym typeface="Calibri"/>
              </a:rPr>
              <a:t>Set Methods</a:t>
            </a:r>
            <a:endParaRPr sz="4400">
              <a:solidFill>
                <a:srgbClr val="FEE599"/>
              </a:solidFill>
              <a:latin typeface="Calibri"/>
              <a:ea typeface="Calibri"/>
              <a:cs typeface="Calibri"/>
              <a:sym typeface="Calibri"/>
            </a:endParaRPr>
          </a:p>
          <a:p>
            <a:pPr indent="0" lvl="0" marL="0" marR="0" rtl="0" algn="l">
              <a:spcBef>
                <a:spcPts val="0"/>
              </a:spcBef>
              <a:spcAft>
                <a:spcPts val="0"/>
              </a:spcAft>
              <a:buNone/>
            </a:pPr>
            <a:r>
              <a:rPr lang="en-US" sz="4400">
                <a:solidFill>
                  <a:srgbClr val="FEE599"/>
                </a:solidFill>
                <a:latin typeface="Calibri"/>
                <a:ea typeface="Calibri"/>
                <a:cs typeface="Calibri"/>
                <a:sym typeface="Calibri"/>
              </a:rPr>
              <a:t> </a:t>
            </a:r>
            <a:endParaRPr sz="1800">
              <a:solidFill>
                <a:schemeClr val="dk1"/>
              </a:solidFill>
              <a:latin typeface="Calibri"/>
              <a:ea typeface="Calibri"/>
              <a:cs typeface="Calibri"/>
              <a:sym typeface="Calibri"/>
            </a:endParaRPr>
          </a:p>
        </p:txBody>
      </p:sp>
      <p:pic>
        <p:nvPicPr>
          <p:cNvPr id="174" name="Shape 174"/>
          <p:cNvPicPr preferRelativeResize="0"/>
          <p:nvPr/>
        </p:nvPicPr>
        <p:blipFill>
          <a:blip r:embed="rId4">
            <a:alphaModFix/>
          </a:blip>
          <a:stretch>
            <a:fillRect/>
          </a:stretch>
        </p:blipFill>
        <p:spPr>
          <a:xfrm>
            <a:off x="2177150" y="1097675"/>
            <a:ext cx="9787950" cy="55861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pic>
        <p:nvPicPr>
          <p:cNvPr id="179" name="Shape 179"/>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180" name="Shape 180"/>
          <p:cNvSpPr txBox="1"/>
          <p:nvPr/>
        </p:nvSpPr>
        <p:spPr>
          <a:xfrm>
            <a:off x="2177141" y="389414"/>
            <a:ext cx="8998800" cy="1600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4400">
                <a:solidFill>
                  <a:srgbClr val="FEE599"/>
                </a:solidFill>
                <a:latin typeface="Calibri"/>
                <a:ea typeface="Calibri"/>
                <a:cs typeface="Calibri"/>
                <a:sym typeface="Calibri"/>
              </a:rPr>
              <a:t>Dictionaries</a:t>
            </a:r>
            <a:endParaRPr sz="1800">
              <a:solidFill>
                <a:schemeClr val="dk1"/>
              </a:solidFill>
              <a:latin typeface="Calibri"/>
              <a:ea typeface="Calibri"/>
              <a:cs typeface="Calibri"/>
              <a:sym typeface="Calibri"/>
            </a:endParaRPr>
          </a:p>
        </p:txBody>
      </p:sp>
      <p:sp>
        <p:nvSpPr>
          <p:cNvPr id="181" name="Shape 181"/>
          <p:cNvSpPr txBox="1"/>
          <p:nvPr/>
        </p:nvSpPr>
        <p:spPr>
          <a:xfrm>
            <a:off x="2177141" y="1250866"/>
            <a:ext cx="9797100" cy="4524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800">
                <a:solidFill>
                  <a:srgbClr val="FEE599"/>
                </a:solidFill>
                <a:latin typeface="Calibri"/>
                <a:ea typeface="Calibri"/>
                <a:cs typeface="Calibri"/>
                <a:sym typeface="Calibri"/>
              </a:rPr>
              <a:t>Dictionaries are unordered collections of associated pairs of items where each pair consists of a key and a value. This key-value pair is typically written as key:value.</a:t>
            </a:r>
            <a:br>
              <a:rPr lang="en-US" sz="3600">
                <a:solidFill>
                  <a:srgbClr val="FEE599"/>
                </a:solidFill>
                <a:latin typeface="Calibri"/>
                <a:ea typeface="Calibri"/>
                <a:cs typeface="Calibri"/>
                <a:sym typeface="Calibri"/>
              </a:rPr>
            </a:br>
            <a:br>
              <a:rPr lang="en-US" sz="3600">
                <a:solidFill>
                  <a:srgbClr val="FEE599"/>
                </a:solidFill>
                <a:latin typeface="Calibri"/>
                <a:ea typeface="Calibri"/>
                <a:cs typeface="Calibri"/>
                <a:sym typeface="Calibri"/>
              </a:rPr>
            </a:br>
            <a:endParaRPr sz="1800">
              <a:solidFill>
                <a:schemeClr val="dk1"/>
              </a:solidFill>
              <a:latin typeface="Calibri"/>
              <a:ea typeface="Calibri"/>
              <a:cs typeface="Calibri"/>
              <a:sym typeface="Calibri"/>
            </a:endParaRPr>
          </a:p>
        </p:txBody>
      </p:sp>
      <p:pic>
        <p:nvPicPr>
          <p:cNvPr id="182" name="Shape 182"/>
          <p:cNvPicPr preferRelativeResize="0"/>
          <p:nvPr/>
        </p:nvPicPr>
        <p:blipFill>
          <a:blip r:embed="rId4">
            <a:alphaModFix/>
          </a:blip>
          <a:stretch>
            <a:fillRect/>
          </a:stretch>
        </p:blipFill>
        <p:spPr>
          <a:xfrm>
            <a:off x="2114800" y="2981650"/>
            <a:ext cx="9980275" cy="26474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pic>
        <p:nvPicPr>
          <p:cNvPr id="187" name="Shape 187"/>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188" name="Shape 188"/>
          <p:cNvSpPr txBox="1"/>
          <p:nvPr/>
        </p:nvSpPr>
        <p:spPr>
          <a:xfrm>
            <a:off x="2177141" y="389414"/>
            <a:ext cx="8998800" cy="1600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4400">
                <a:solidFill>
                  <a:srgbClr val="FEE599"/>
                </a:solidFill>
                <a:latin typeface="Calibri"/>
                <a:ea typeface="Calibri"/>
                <a:cs typeface="Calibri"/>
                <a:sym typeface="Calibri"/>
              </a:rPr>
              <a:t>Dictionary Methods</a:t>
            </a:r>
            <a:endParaRPr sz="1800">
              <a:solidFill>
                <a:schemeClr val="dk1"/>
              </a:solidFill>
              <a:latin typeface="Calibri"/>
              <a:ea typeface="Calibri"/>
              <a:cs typeface="Calibri"/>
              <a:sym typeface="Calibri"/>
            </a:endParaRPr>
          </a:p>
        </p:txBody>
      </p:sp>
      <p:sp>
        <p:nvSpPr>
          <p:cNvPr id="189" name="Shape 189"/>
          <p:cNvSpPr txBox="1"/>
          <p:nvPr/>
        </p:nvSpPr>
        <p:spPr>
          <a:xfrm>
            <a:off x="2177141" y="1824441"/>
            <a:ext cx="9797100" cy="4524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3600">
                <a:solidFill>
                  <a:srgbClr val="FEE599"/>
                </a:solidFill>
                <a:latin typeface="Calibri"/>
                <a:ea typeface="Calibri"/>
                <a:cs typeface="Calibri"/>
                <a:sym typeface="Calibri"/>
              </a:rPr>
              <a:t>Slide Contents</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90" name="Shape 190"/>
          <p:cNvPicPr preferRelativeResize="0"/>
          <p:nvPr/>
        </p:nvPicPr>
        <p:blipFill>
          <a:blip r:embed="rId4">
            <a:alphaModFix/>
          </a:blip>
          <a:stretch>
            <a:fillRect/>
          </a:stretch>
        </p:blipFill>
        <p:spPr>
          <a:xfrm>
            <a:off x="2124500" y="1583975"/>
            <a:ext cx="9902400" cy="42270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pic>
        <p:nvPicPr>
          <p:cNvPr id="195" name="Shape 195"/>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196" name="Shape 196"/>
          <p:cNvSpPr txBox="1"/>
          <p:nvPr/>
        </p:nvSpPr>
        <p:spPr>
          <a:xfrm>
            <a:off x="2177141" y="389414"/>
            <a:ext cx="8998800" cy="1600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4400">
                <a:solidFill>
                  <a:srgbClr val="FEE599"/>
                </a:solidFill>
                <a:latin typeface="Calibri"/>
                <a:ea typeface="Calibri"/>
                <a:cs typeface="Calibri"/>
                <a:sym typeface="Calibri"/>
              </a:rPr>
              <a:t>Relative Memory Efficiency</a:t>
            </a:r>
            <a:endParaRPr sz="1800">
              <a:solidFill>
                <a:schemeClr val="dk1"/>
              </a:solidFill>
              <a:latin typeface="Calibri"/>
              <a:ea typeface="Calibri"/>
              <a:cs typeface="Calibri"/>
              <a:sym typeface="Calibri"/>
            </a:endParaRPr>
          </a:p>
        </p:txBody>
      </p:sp>
      <p:pic>
        <p:nvPicPr>
          <p:cNvPr id="197" name="Shape 197"/>
          <p:cNvPicPr preferRelativeResize="0"/>
          <p:nvPr/>
        </p:nvPicPr>
        <p:blipFill>
          <a:blip r:embed="rId4">
            <a:alphaModFix/>
          </a:blip>
          <a:stretch>
            <a:fillRect/>
          </a:stretch>
        </p:blipFill>
        <p:spPr>
          <a:xfrm>
            <a:off x="2733233" y="1167500"/>
            <a:ext cx="8657467" cy="5587467"/>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 name="Shape 201"/>
        <p:cNvGrpSpPr/>
        <p:nvPr/>
      </p:nvGrpSpPr>
      <p:grpSpPr>
        <a:xfrm>
          <a:off x="0" y="0"/>
          <a:ext cx="0" cy="0"/>
          <a:chOff x="0" y="0"/>
          <a:chExt cx="0" cy="0"/>
        </a:xfrm>
      </p:grpSpPr>
      <p:pic>
        <p:nvPicPr>
          <p:cNvPr id="202" name="Shape 202"/>
          <p:cNvPicPr preferRelativeResize="0"/>
          <p:nvPr/>
        </p:nvPicPr>
        <p:blipFill rotWithShape="1">
          <a:blip r:embed="rId3">
            <a:alphaModFix/>
          </a:blip>
          <a:srcRect b="0" l="0" r="0" t="0"/>
          <a:stretch/>
        </p:blipFill>
        <p:spPr>
          <a:xfrm>
            <a:off x="0" y="0"/>
            <a:ext cx="12192000" cy="68580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pic>
        <p:nvPicPr>
          <p:cNvPr id="92" name="Shape 92"/>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93" name="Shape 93"/>
          <p:cNvSpPr txBox="1"/>
          <p:nvPr/>
        </p:nvSpPr>
        <p:spPr>
          <a:xfrm>
            <a:off x="6957125" y="1756225"/>
            <a:ext cx="5235000" cy="35088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SzPts val="1100"/>
              <a:buNone/>
            </a:pPr>
            <a:r>
              <a:rPr lang="en-US" sz="4200">
                <a:solidFill>
                  <a:srgbClr val="FEE599"/>
                </a:solidFill>
                <a:latin typeface="Calibri"/>
                <a:ea typeface="Calibri"/>
                <a:cs typeface="Calibri"/>
                <a:sym typeface="Calibri"/>
              </a:rPr>
              <a:t>Introduction to Python AND</a:t>
            </a:r>
            <a:endParaRPr sz="4200">
              <a:solidFill>
                <a:srgbClr val="FEE599"/>
              </a:solidFill>
              <a:latin typeface="Calibri"/>
              <a:ea typeface="Calibri"/>
              <a:cs typeface="Calibri"/>
              <a:sym typeface="Calibri"/>
            </a:endParaRPr>
          </a:p>
          <a:p>
            <a:pPr indent="0" lvl="0" marL="0" rtl="0" algn="ctr">
              <a:spcBef>
                <a:spcPts val="0"/>
              </a:spcBef>
              <a:spcAft>
                <a:spcPts val="0"/>
              </a:spcAft>
              <a:buClr>
                <a:schemeClr val="dk1"/>
              </a:buClr>
              <a:buSzPts val="1100"/>
              <a:buFont typeface="Arial"/>
              <a:buNone/>
            </a:pPr>
            <a:r>
              <a:rPr lang="en-US" sz="4200">
                <a:solidFill>
                  <a:srgbClr val="FEE599"/>
                </a:solidFill>
                <a:latin typeface="Calibri"/>
                <a:ea typeface="Calibri"/>
                <a:cs typeface="Calibri"/>
                <a:sym typeface="Calibri"/>
              </a:rPr>
              <a:t> Python for Scientific Computing</a:t>
            </a:r>
            <a:endParaRPr sz="4200">
              <a:solidFill>
                <a:srgbClr val="FEE599"/>
              </a:solidFill>
              <a:latin typeface="Calibri"/>
              <a:ea typeface="Calibri"/>
              <a:cs typeface="Calibri"/>
              <a:sym typeface="Calibri"/>
            </a:endParaRPr>
          </a:p>
          <a:p>
            <a:pPr indent="0" lvl="0" marL="0" marR="0" rtl="0" algn="l">
              <a:spcBef>
                <a:spcPts val="0"/>
              </a:spcBef>
              <a:spcAft>
                <a:spcPts val="0"/>
              </a:spcAft>
              <a:buNone/>
            </a:pPr>
            <a:r>
              <a:t/>
            </a:r>
            <a:endParaRPr sz="4400">
              <a:solidFill>
                <a:srgbClr val="FEE599"/>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pic>
        <p:nvPicPr>
          <p:cNvPr id="98" name="Shape 98"/>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99" name="Shape 99"/>
          <p:cNvSpPr txBox="1"/>
          <p:nvPr/>
        </p:nvSpPr>
        <p:spPr>
          <a:xfrm>
            <a:off x="2177141" y="389414"/>
            <a:ext cx="8998800" cy="1600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1" lang="en-US" sz="4400">
                <a:solidFill>
                  <a:srgbClr val="FEE599"/>
                </a:solidFill>
                <a:latin typeface="Calibri"/>
                <a:ea typeface="Calibri"/>
                <a:cs typeface="Calibri"/>
                <a:sym typeface="Calibri"/>
              </a:rPr>
              <a:t>Python: Some features</a:t>
            </a:r>
            <a:endParaRPr b="1" i="1" sz="1800">
              <a:solidFill>
                <a:schemeClr val="dk1"/>
              </a:solidFill>
              <a:latin typeface="Calibri"/>
              <a:ea typeface="Calibri"/>
              <a:cs typeface="Calibri"/>
              <a:sym typeface="Calibri"/>
            </a:endParaRPr>
          </a:p>
        </p:txBody>
      </p:sp>
      <p:sp>
        <p:nvSpPr>
          <p:cNvPr id="100" name="Shape 100"/>
          <p:cNvSpPr txBox="1"/>
          <p:nvPr/>
        </p:nvSpPr>
        <p:spPr>
          <a:xfrm>
            <a:off x="2177141" y="1263341"/>
            <a:ext cx="9797100" cy="4524300"/>
          </a:xfrm>
          <a:prstGeom prst="rect">
            <a:avLst/>
          </a:prstGeom>
          <a:noFill/>
          <a:ln>
            <a:noFill/>
          </a:ln>
        </p:spPr>
        <p:txBody>
          <a:bodyPr anchorCtr="0" anchor="t" bIns="45700" lIns="91425" spcFirstLastPara="1" rIns="91425" wrap="square" tIns="45700">
            <a:noAutofit/>
          </a:bodyPr>
          <a:lstStyle/>
          <a:p>
            <a:pPr indent="-406400" lvl="0" marL="457200" marR="0" rtl="0" algn="l">
              <a:spcBef>
                <a:spcPts val="0"/>
              </a:spcBef>
              <a:spcAft>
                <a:spcPts val="0"/>
              </a:spcAft>
              <a:buClr>
                <a:srgbClr val="FEE599"/>
              </a:buClr>
              <a:buSzPts val="2800"/>
              <a:buFont typeface="Calibri"/>
              <a:buChar char="-"/>
            </a:pPr>
            <a:r>
              <a:rPr lang="en-US" sz="2800">
                <a:solidFill>
                  <a:srgbClr val="FEE599"/>
                </a:solidFill>
                <a:latin typeface="Calibri"/>
                <a:ea typeface="Calibri"/>
                <a:cs typeface="Calibri"/>
                <a:sym typeface="Calibri"/>
              </a:rPr>
              <a:t>Python is a programming language, as are C, Fortran, BASIC, PHP, etc. </a:t>
            </a:r>
            <a:endParaRPr sz="2800">
              <a:solidFill>
                <a:srgbClr val="FEE599"/>
              </a:solidFill>
              <a:latin typeface="Calibri"/>
              <a:ea typeface="Calibri"/>
              <a:cs typeface="Calibri"/>
              <a:sym typeface="Calibri"/>
            </a:endParaRPr>
          </a:p>
          <a:p>
            <a:pPr indent="-406400" lvl="0" marL="457200" marR="0" rtl="0" algn="l">
              <a:spcBef>
                <a:spcPts val="0"/>
              </a:spcBef>
              <a:spcAft>
                <a:spcPts val="0"/>
              </a:spcAft>
              <a:buClr>
                <a:srgbClr val="FEE599"/>
              </a:buClr>
              <a:buSzPts val="2800"/>
              <a:buFont typeface="Calibri"/>
              <a:buChar char="-"/>
            </a:pPr>
            <a:r>
              <a:rPr lang="en-US" sz="2800">
                <a:solidFill>
                  <a:srgbClr val="FEE599"/>
                </a:solidFill>
                <a:latin typeface="Calibri"/>
                <a:ea typeface="Calibri"/>
                <a:cs typeface="Calibri"/>
                <a:sym typeface="Calibri"/>
              </a:rPr>
              <a:t>Some specific features of Python are as follows:</a:t>
            </a:r>
            <a:br>
              <a:rPr lang="en-US" sz="2800">
                <a:solidFill>
                  <a:srgbClr val="FEE599"/>
                </a:solidFill>
                <a:latin typeface="Calibri"/>
                <a:ea typeface="Calibri"/>
                <a:cs typeface="Calibri"/>
                <a:sym typeface="Calibri"/>
              </a:rPr>
            </a:br>
            <a:r>
              <a:rPr i="1" lang="en-US" sz="2800">
                <a:solidFill>
                  <a:srgbClr val="FEE599"/>
                </a:solidFill>
                <a:latin typeface="Calibri"/>
                <a:ea typeface="Calibri"/>
                <a:cs typeface="Calibri"/>
                <a:sym typeface="Calibri"/>
              </a:rPr>
              <a:t>1) an interpreted language. Contrary to e.g. C or Fortran, one does not compile Python code before executing it. </a:t>
            </a:r>
            <a:endParaRPr i="1" sz="2800">
              <a:solidFill>
                <a:srgbClr val="FEE599"/>
              </a:solidFill>
              <a:latin typeface="Calibri"/>
              <a:ea typeface="Calibri"/>
              <a:cs typeface="Calibri"/>
              <a:sym typeface="Calibri"/>
            </a:endParaRPr>
          </a:p>
          <a:p>
            <a:pPr indent="0" lvl="0" marL="457200" marR="0" rtl="0" algn="l">
              <a:spcBef>
                <a:spcPts val="0"/>
              </a:spcBef>
              <a:spcAft>
                <a:spcPts val="0"/>
              </a:spcAft>
              <a:buNone/>
            </a:pPr>
            <a:r>
              <a:rPr i="1" lang="en-US" sz="2800">
                <a:solidFill>
                  <a:srgbClr val="FEE599"/>
                </a:solidFill>
                <a:latin typeface="Calibri"/>
                <a:ea typeface="Calibri"/>
                <a:cs typeface="Calibri"/>
                <a:sym typeface="Calibri"/>
              </a:rPr>
              <a:t>2) In addition, Python can be used interactively: many Python interpreters are available, from which commands and scripts can be executed.</a:t>
            </a:r>
            <a:endParaRPr i="1" sz="2800">
              <a:solidFill>
                <a:srgbClr val="FEE599"/>
              </a:solidFill>
              <a:latin typeface="Calibri"/>
              <a:ea typeface="Calibri"/>
              <a:cs typeface="Calibri"/>
              <a:sym typeface="Calibri"/>
            </a:endParaRPr>
          </a:p>
          <a:p>
            <a:pPr indent="0" lvl="0" marL="457200" marR="0" rtl="0" algn="l">
              <a:spcBef>
                <a:spcPts val="0"/>
              </a:spcBef>
              <a:spcAft>
                <a:spcPts val="0"/>
              </a:spcAft>
              <a:buNone/>
            </a:pPr>
            <a:r>
              <a:rPr i="1" lang="en-US" sz="2800">
                <a:solidFill>
                  <a:srgbClr val="FEE599"/>
                </a:solidFill>
                <a:latin typeface="Calibri"/>
                <a:ea typeface="Calibri"/>
                <a:cs typeface="Calibri"/>
                <a:sym typeface="Calibri"/>
              </a:rPr>
              <a:t>3) a very readable language with clear non-verbose syntax</a:t>
            </a:r>
            <a:br>
              <a:rPr i="1" lang="en-US" sz="2800">
                <a:solidFill>
                  <a:srgbClr val="FEE599"/>
                </a:solidFill>
                <a:latin typeface="Calibri"/>
                <a:ea typeface="Calibri"/>
                <a:cs typeface="Calibri"/>
                <a:sym typeface="Calibri"/>
              </a:rPr>
            </a:br>
            <a:r>
              <a:rPr i="1" lang="en-US" sz="2800">
                <a:solidFill>
                  <a:srgbClr val="FEE599"/>
                </a:solidFill>
                <a:latin typeface="Calibri"/>
                <a:ea typeface="Calibri"/>
                <a:cs typeface="Calibri"/>
                <a:sym typeface="Calibri"/>
              </a:rPr>
              <a:t>a language for which a large variety of high-quality packages are available for various applications, from web frameworks to scientific computing.</a:t>
            </a:r>
            <a:br>
              <a:rPr i="1" lang="en-US" sz="2800">
                <a:solidFill>
                  <a:srgbClr val="FEE599"/>
                </a:solidFill>
                <a:latin typeface="Calibri"/>
                <a:ea typeface="Calibri"/>
                <a:cs typeface="Calibri"/>
                <a:sym typeface="Calibri"/>
              </a:rPr>
            </a:br>
            <a:endParaRPr i="1" sz="2800">
              <a:solidFill>
                <a:srgbClr val="FEE599"/>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pic>
        <p:nvPicPr>
          <p:cNvPr id="105" name="Shape 105"/>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106" name="Shape 106"/>
          <p:cNvSpPr txBox="1"/>
          <p:nvPr/>
        </p:nvSpPr>
        <p:spPr>
          <a:xfrm>
            <a:off x="2177141" y="389414"/>
            <a:ext cx="8998800" cy="1600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1" lang="en-US" sz="4400">
                <a:solidFill>
                  <a:srgbClr val="FEE599"/>
                </a:solidFill>
                <a:latin typeface="Calibri"/>
                <a:ea typeface="Calibri"/>
                <a:cs typeface="Calibri"/>
                <a:sym typeface="Calibri"/>
              </a:rPr>
              <a:t>Python: Some features, continued</a:t>
            </a:r>
            <a:endParaRPr b="1" i="1" sz="1800">
              <a:solidFill>
                <a:schemeClr val="dk1"/>
              </a:solidFill>
              <a:latin typeface="Calibri"/>
              <a:ea typeface="Calibri"/>
              <a:cs typeface="Calibri"/>
              <a:sym typeface="Calibri"/>
            </a:endParaRPr>
          </a:p>
        </p:txBody>
      </p:sp>
      <p:sp>
        <p:nvSpPr>
          <p:cNvPr id="107" name="Shape 107"/>
          <p:cNvSpPr txBox="1"/>
          <p:nvPr/>
        </p:nvSpPr>
        <p:spPr>
          <a:xfrm>
            <a:off x="2177141" y="1263341"/>
            <a:ext cx="9797100" cy="4524300"/>
          </a:xfrm>
          <a:prstGeom prst="rect">
            <a:avLst/>
          </a:prstGeom>
          <a:noFill/>
          <a:ln>
            <a:noFill/>
          </a:ln>
        </p:spPr>
        <p:txBody>
          <a:bodyPr anchorCtr="0" anchor="t" bIns="45700" lIns="91425" spcFirstLastPara="1" rIns="91425" wrap="square" tIns="45700">
            <a:noAutofit/>
          </a:bodyPr>
          <a:lstStyle/>
          <a:p>
            <a:pPr indent="0" lvl="0" marL="457200" marR="0" rtl="0" algn="l">
              <a:spcBef>
                <a:spcPts val="0"/>
              </a:spcBef>
              <a:spcAft>
                <a:spcPts val="0"/>
              </a:spcAft>
              <a:buNone/>
            </a:pPr>
            <a:r>
              <a:rPr lang="en-US" sz="2800">
                <a:solidFill>
                  <a:srgbClr val="FEE599"/>
                </a:solidFill>
                <a:latin typeface="Calibri"/>
                <a:ea typeface="Calibri"/>
                <a:cs typeface="Calibri"/>
                <a:sym typeface="Calibri"/>
              </a:rPr>
              <a:t>4) a language very easy to interface with other languages, in particular C and C++.</a:t>
            </a:r>
            <a:br>
              <a:rPr lang="en-US" sz="2800">
                <a:solidFill>
                  <a:srgbClr val="FEE599"/>
                </a:solidFill>
                <a:latin typeface="Calibri"/>
                <a:ea typeface="Calibri"/>
                <a:cs typeface="Calibri"/>
                <a:sym typeface="Calibri"/>
              </a:rPr>
            </a:br>
            <a:r>
              <a:rPr lang="en-US" sz="2800">
                <a:solidFill>
                  <a:srgbClr val="FEE599"/>
                </a:solidFill>
                <a:latin typeface="Calibri"/>
                <a:ea typeface="Calibri"/>
                <a:cs typeface="Calibri"/>
                <a:sym typeface="Calibri"/>
              </a:rPr>
              <a:t>5) Python is an object-oriented language, with dynamic typing (the same variable can contain objects of different types during the course of a program).</a:t>
            </a:r>
            <a:br>
              <a:rPr lang="en-US" sz="2800">
                <a:solidFill>
                  <a:srgbClr val="FEE599"/>
                </a:solidFill>
                <a:latin typeface="Calibri"/>
                <a:ea typeface="Calibri"/>
                <a:cs typeface="Calibri"/>
                <a:sym typeface="Calibri"/>
              </a:rPr>
            </a:br>
            <a:endParaRPr i="1" sz="2800">
              <a:solidFill>
                <a:srgbClr val="FEE599"/>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pic>
        <p:nvPicPr>
          <p:cNvPr id="112" name="Shape 112"/>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113" name="Shape 113"/>
          <p:cNvSpPr txBox="1"/>
          <p:nvPr/>
        </p:nvSpPr>
        <p:spPr>
          <a:xfrm>
            <a:off x="2177141" y="389414"/>
            <a:ext cx="8998857" cy="160043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1" lang="en-US" sz="4400">
                <a:solidFill>
                  <a:srgbClr val="FEE599"/>
                </a:solidFill>
                <a:latin typeface="Calibri"/>
                <a:ea typeface="Calibri"/>
                <a:cs typeface="Calibri"/>
                <a:sym typeface="Calibri"/>
              </a:rPr>
              <a:t>Python Numeric Data Types</a:t>
            </a:r>
            <a:endParaRPr b="1" i="1" sz="1800">
              <a:solidFill>
                <a:schemeClr val="dk1"/>
              </a:solidFill>
              <a:latin typeface="Calibri"/>
              <a:ea typeface="Calibri"/>
              <a:cs typeface="Calibri"/>
              <a:sym typeface="Calibri"/>
            </a:endParaRPr>
          </a:p>
        </p:txBody>
      </p:sp>
      <p:sp>
        <p:nvSpPr>
          <p:cNvPr id="114" name="Shape 114"/>
          <p:cNvSpPr txBox="1"/>
          <p:nvPr/>
        </p:nvSpPr>
        <p:spPr>
          <a:xfrm>
            <a:off x="2177141" y="1824441"/>
            <a:ext cx="9797145" cy="452431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800">
                <a:solidFill>
                  <a:srgbClr val="FEE599"/>
                </a:solidFill>
                <a:latin typeface="Calibri"/>
                <a:ea typeface="Calibri"/>
                <a:cs typeface="Calibri"/>
                <a:sym typeface="Calibri"/>
              </a:rPr>
              <a:t>-</a:t>
            </a:r>
            <a:r>
              <a:rPr b="1" lang="en-US" sz="2800">
                <a:solidFill>
                  <a:srgbClr val="FEE599"/>
                </a:solidFill>
                <a:latin typeface="Calibri"/>
                <a:ea typeface="Calibri"/>
                <a:cs typeface="Calibri"/>
                <a:sym typeface="Calibri"/>
              </a:rPr>
              <a:t>Integer </a:t>
            </a:r>
            <a:endParaRPr b="1" sz="2800">
              <a:solidFill>
                <a:srgbClr val="FEE599"/>
              </a:solidFill>
              <a:latin typeface="Calibri"/>
              <a:ea typeface="Calibri"/>
              <a:cs typeface="Calibri"/>
              <a:sym typeface="Calibri"/>
            </a:endParaRPr>
          </a:p>
          <a:p>
            <a:pPr indent="0" lvl="0" marL="0" marR="0" rtl="0" algn="l">
              <a:spcBef>
                <a:spcPts val="0"/>
              </a:spcBef>
              <a:spcAft>
                <a:spcPts val="0"/>
              </a:spcAft>
              <a:buNone/>
            </a:pPr>
            <a:r>
              <a:rPr i="1" lang="en-US" sz="2800">
                <a:solidFill>
                  <a:srgbClr val="FEE599"/>
                </a:solidFill>
                <a:latin typeface="Calibri"/>
                <a:ea typeface="Calibri"/>
                <a:cs typeface="Calibri"/>
                <a:sym typeface="Calibri"/>
              </a:rPr>
              <a:t>e.g (1,4,2)</a:t>
            </a:r>
            <a:endParaRPr i="1" sz="2800">
              <a:solidFill>
                <a:srgbClr val="FEE599"/>
              </a:solidFill>
              <a:latin typeface="Calibri"/>
              <a:ea typeface="Calibri"/>
              <a:cs typeface="Calibri"/>
              <a:sym typeface="Calibri"/>
            </a:endParaRPr>
          </a:p>
          <a:p>
            <a:pPr indent="0" lvl="0" marL="0" marR="0" rtl="0" algn="l">
              <a:spcBef>
                <a:spcPts val="0"/>
              </a:spcBef>
              <a:spcAft>
                <a:spcPts val="0"/>
              </a:spcAft>
              <a:buNone/>
            </a:pPr>
            <a:r>
              <a:t/>
            </a:r>
            <a:endParaRPr i="1" sz="2800">
              <a:solidFill>
                <a:srgbClr val="FEE599"/>
              </a:solidFill>
              <a:latin typeface="Calibri"/>
              <a:ea typeface="Calibri"/>
              <a:cs typeface="Calibri"/>
              <a:sym typeface="Calibri"/>
            </a:endParaRPr>
          </a:p>
          <a:p>
            <a:pPr indent="0" lvl="0" marL="0" marR="0" rtl="0" algn="l">
              <a:spcBef>
                <a:spcPts val="0"/>
              </a:spcBef>
              <a:spcAft>
                <a:spcPts val="0"/>
              </a:spcAft>
              <a:buNone/>
            </a:pPr>
            <a:r>
              <a:rPr lang="en-US" sz="2800">
                <a:solidFill>
                  <a:srgbClr val="FEE599"/>
                </a:solidFill>
                <a:latin typeface="Calibri"/>
                <a:ea typeface="Calibri"/>
                <a:cs typeface="Calibri"/>
                <a:sym typeface="Calibri"/>
              </a:rPr>
              <a:t>- </a:t>
            </a:r>
            <a:r>
              <a:rPr b="1" lang="en-US" sz="2800">
                <a:solidFill>
                  <a:srgbClr val="FEE599"/>
                </a:solidFill>
                <a:latin typeface="Calibri"/>
                <a:ea typeface="Calibri"/>
                <a:cs typeface="Calibri"/>
                <a:sym typeface="Calibri"/>
              </a:rPr>
              <a:t>Floating point (decimal)</a:t>
            </a:r>
            <a:endParaRPr b="1" sz="2800">
              <a:solidFill>
                <a:srgbClr val="FEE599"/>
              </a:solidFill>
              <a:latin typeface="Calibri"/>
              <a:ea typeface="Calibri"/>
              <a:cs typeface="Calibri"/>
              <a:sym typeface="Calibri"/>
            </a:endParaRPr>
          </a:p>
          <a:p>
            <a:pPr indent="0" lvl="0" marL="0" marR="0" rtl="0" algn="l">
              <a:spcBef>
                <a:spcPts val="0"/>
              </a:spcBef>
              <a:spcAft>
                <a:spcPts val="0"/>
              </a:spcAft>
              <a:buNone/>
            </a:pPr>
            <a:r>
              <a:rPr i="1" lang="en-US" sz="2800">
                <a:solidFill>
                  <a:srgbClr val="FEE599"/>
                </a:solidFill>
                <a:latin typeface="Calibri"/>
                <a:ea typeface="Calibri"/>
                <a:cs typeface="Calibri"/>
                <a:sym typeface="Calibri"/>
              </a:rPr>
              <a:t>e.g (1.32,15.234324)</a:t>
            </a:r>
            <a:endParaRPr i="1" sz="2800">
              <a:solidFill>
                <a:srgbClr val="FEE599"/>
              </a:solidFill>
              <a:latin typeface="Calibri"/>
              <a:ea typeface="Calibri"/>
              <a:cs typeface="Calibri"/>
              <a:sym typeface="Calibri"/>
            </a:endParaRPr>
          </a:p>
          <a:p>
            <a:pPr indent="0" lvl="0" marL="0" marR="0" rtl="0" algn="l">
              <a:spcBef>
                <a:spcPts val="0"/>
              </a:spcBef>
              <a:spcAft>
                <a:spcPts val="0"/>
              </a:spcAft>
              <a:buNone/>
            </a:pPr>
            <a:r>
              <a:t/>
            </a:r>
            <a:endParaRPr i="1" sz="2800">
              <a:solidFill>
                <a:srgbClr val="FEE599"/>
              </a:solidFill>
              <a:latin typeface="Calibri"/>
              <a:ea typeface="Calibri"/>
              <a:cs typeface="Calibri"/>
              <a:sym typeface="Calibri"/>
            </a:endParaRPr>
          </a:p>
          <a:p>
            <a:pPr indent="0" lvl="0" marL="0" marR="0" rtl="0" algn="l">
              <a:spcBef>
                <a:spcPts val="0"/>
              </a:spcBef>
              <a:spcAft>
                <a:spcPts val="0"/>
              </a:spcAft>
              <a:buNone/>
            </a:pPr>
            <a:r>
              <a:rPr lang="en-US" sz="2800">
                <a:solidFill>
                  <a:srgbClr val="FEE599"/>
                </a:solidFill>
                <a:latin typeface="Calibri"/>
                <a:ea typeface="Calibri"/>
                <a:cs typeface="Calibri"/>
                <a:sym typeface="Calibri"/>
              </a:rPr>
              <a:t>- </a:t>
            </a:r>
            <a:r>
              <a:rPr b="1" lang="en-US" sz="2800">
                <a:solidFill>
                  <a:srgbClr val="FEE599"/>
                </a:solidFill>
                <a:latin typeface="Calibri"/>
                <a:ea typeface="Calibri"/>
                <a:cs typeface="Calibri"/>
                <a:sym typeface="Calibri"/>
              </a:rPr>
              <a:t>Complex numbers</a:t>
            </a:r>
            <a:endParaRPr b="1" sz="2800">
              <a:solidFill>
                <a:srgbClr val="FEE599"/>
              </a:solidFill>
              <a:latin typeface="Calibri"/>
              <a:ea typeface="Calibri"/>
              <a:cs typeface="Calibri"/>
              <a:sym typeface="Calibri"/>
            </a:endParaRPr>
          </a:p>
          <a:p>
            <a:pPr indent="0" lvl="0" marL="0" marR="0" rtl="0" algn="l">
              <a:spcBef>
                <a:spcPts val="0"/>
              </a:spcBef>
              <a:spcAft>
                <a:spcPts val="0"/>
              </a:spcAft>
              <a:buNone/>
            </a:pPr>
            <a:r>
              <a:rPr i="1" lang="en-US" sz="2800">
                <a:solidFill>
                  <a:srgbClr val="FEE599"/>
                </a:solidFill>
                <a:latin typeface="Calibri"/>
                <a:ea typeface="Calibri"/>
                <a:cs typeface="Calibri"/>
                <a:sym typeface="Calibri"/>
              </a:rPr>
              <a:t>e.g (a+bi = 1 + .5j)</a:t>
            </a:r>
            <a:endParaRPr i="1" sz="2800">
              <a:solidFill>
                <a:srgbClr val="FEE599"/>
              </a:solidFill>
              <a:latin typeface="Calibri"/>
              <a:ea typeface="Calibri"/>
              <a:cs typeface="Calibri"/>
              <a:sym typeface="Calibri"/>
            </a:endParaRPr>
          </a:p>
          <a:p>
            <a:pPr indent="0" lvl="0" marL="0" marR="0" rtl="0" algn="l">
              <a:spcBef>
                <a:spcPts val="0"/>
              </a:spcBef>
              <a:spcAft>
                <a:spcPts val="0"/>
              </a:spcAft>
              <a:buNone/>
            </a:pPr>
            <a:r>
              <a:t/>
            </a:r>
            <a:endParaRPr i="1" sz="2800">
              <a:solidFill>
                <a:srgbClr val="FEE599"/>
              </a:solidFill>
              <a:latin typeface="Calibri"/>
              <a:ea typeface="Calibri"/>
              <a:cs typeface="Calibri"/>
              <a:sym typeface="Calibri"/>
            </a:endParaRPr>
          </a:p>
          <a:p>
            <a:pPr indent="0" lvl="0" marL="0" marR="0" rtl="0" algn="l">
              <a:spcBef>
                <a:spcPts val="0"/>
              </a:spcBef>
              <a:spcAft>
                <a:spcPts val="0"/>
              </a:spcAft>
              <a:buNone/>
            </a:pPr>
            <a:r>
              <a:rPr lang="en-US" sz="2800">
                <a:solidFill>
                  <a:srgbClr val="FEE599"/>
                </a:solidFill>
                <a:latin typeface="Calibri"/>
                <a:ea typeface="Calibri"/>
                <a:cs typeface="Calibri"/>
                <a:sym typeface="Calibri"/>
              </a:rPr>
              <a:t>-</a:t>
            </a:r>
            <a:r>
              <a:rPr b="1" lang="en-US" sz="2800">
                <a:solidFill>
                  <a:srgbClr val="FEE599"/>
                </a:solidFill>
                <a:latin typeface="Calibri"/>
                <a:ea typeface="Calibri"/>
                <a:cs typeface="Calibri"/>
                <a:sym typeface="Calibri"/>
              </a:rPr>
              <a:t>Booleans</a:t>
            </a:r>
            <a:endParaRPr b="1" sz="2800">
              <a:solidFill>
                <a:srgbClr val="FEE599"/>
              </a:solidFill>
              <a:latin typeface="Calibri"/>
              <a:ea typeface="Calibri"/>
              <a:cs typeface="Calibri"/>
              <a:sym typeface="Calibri"/>
            </a:endParaRPr>
          </a:p>
          <a:p>
            <a:pPr indent="0" lvl="0" marL="0" marR="0" rtl="0" algn="l">
              <a:spcBef>
                <a:spcPts val="0"/>
              </a:spcBef>
              <a:spcAft>
                <a:spcPts val="0"/>
              </a:spcAft>
              <a:buNone/>
            </a:pPr>
            <a:r>
              <a:rPr i="1" lang="en-US" sz="2800">
                <a:solidFill>
                  <a:srgbClr val="FEE599"/>
                </a:solidFill>
                <a:latin typeface="Calibri"/>
                <a:ea typeface="Calibri"/>
                <a:cs typeface="Calibri"/>
                <a:sym typeface="Calibri"/>
              </a:rPr>
              <a:t>only two values (True or False)</a:t>
            </a:r>
            <a:endParaRPr i="1" sz="2800">
              <a:solidFill>
                <a:srgbClr val="FEE599"/>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pic>
        <p:nvPicPr>
          <p:cNvPr id="119" name="Shape 119"/>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120" name="Shape 120"/>
          <p:cNvSpPr txBox="1"/>
          <p:nvPr/>
        </p:nvSpPr>
        <p:spPr>
          <a:xfrm>
            <a:off x="2177141" y="389414"/>
            <a:ext cx="8998800" cy="1600500"/>
          </a:xfrm>
          <a:prstGeom prst="rect">
            <a:avLst/>
          </a:prstGeom>
          <a:noFill/>
          <a:ln>
            <a:noFill/>
          </a:ln>
        </p:spPr>
        <p:txBody>
          <a:bodyPr anchorCtr="0" anchor="t" bIns="45700" lIns="91425" spcFirstLastPara="1" rIns="91425" wrap="square" tIns="45700">
            <a:noAutofit/>
          </a:bodyPr>
          <a:lstStyle/>
          <a:p>
            <a:pPr indent="0" lvl="0" marL="0" rtl="0">
              <a:spcBef>
                <a:spcPts val="0"/>
              </a:spcBef>
              <a:spcAft>
                <a:spcPts val="0"/>
              </a:spcAft>
              <a:buClr>
                <a:srgbClr val="000000"/>
              </a:buClr>
              <a:buSzPts val="1100"/>
              <a:buFont typeface="Arial"/>
              <a:buNone/>
            </a:pPr>
            <a:r>
              <a:rPr lang="en-US" sz="3700">
                <a:solidFill>
                  <a:srgbClr val="FEE599"/>
                </a:solidFill>
                <a:latin typeface="Calibri"/>
                <a:ea typeface="Calibri"/>
                <a:cs typeface="Calibri"/>
                <a:sym typeface="Calibri"/>
              </a:rPr>
              <a:t>Built-in Collection Types</a:t>
            </a:r>
            <a:endParaRPr sz="3700">
              <a:solidFill>
                <a:srgbClr val="FEE599"/>
              </a:solidFill>
              <a:latin typeface="Calibri"/>
              <a:ea typeface="Calibri"/>
              <a:cs typeface="Calibri"/>
              <a:sym typeface="Calibri"/>
            </a:endParaRPr>
          </a:p>
          <a:p>
            <a:pPr indent="0" lvl="0" marL="0" marR="0" rtl="0" algn="l">
              <a:spcBef>
                <a:spcPts val="0"/>
              </a:spcBef>
              <a:spcAft>
                <a:spcPts val="0"/>
              </a:spcAft>
              <a:buNone/>
            </a:pPr>
            <a:r>
              <a:t/>
            </a:r>
            <a:endParaRPr sz="1800">
              <a:solidFill>
                <a:srgbClr val="FEE599"/>
              </a:solidFill>
              <a:latin typeface="Calibri"/>
              <a:ea typeface="Calibri"/>
              <a:cs typeface="Calibri"/>
              <a:sym typeface="Calibri"/>
            </a:endParaRPr>
          </a:p>
        </p:txBody>
      </p:sp>
      <p:sp>
        <p:nvSpPr>
          <p:cNvPr id="121" name="Shape 121"/>
          <p:cNvSpPr txBox="1"/>
          <p:nvPr/>
        </p:nvSpPr>
        <p:spPr>
          <a:xfrm>
            <a:off x="2177141" y="1824441"/>
            <a:ext cx="9797100" cy="4524300"/>
          </a:xfrm>
          <a:prstGeom prst="rect">
            <a:avLst/>
          </a:prstGeom>
          <a:noFill/>
          <a:ln>
            <a:noFill/>
          </a:ln>
        </p:spPr>
        <p:txBody>
          <a:bodyPr anchorCtr="0" anchor="t" bIns="45700" lIns="91425" spcFirstLastPara="1" rIns="91425" wrap="square" tIns="45700">
            <a:noAutofit/>
          </a:bodyPr>
          <a:lstStyle/>
          <a:p>
            <a:pPr indent="-482600" lvl="0" marL="609600" rtl="0">
              <a:lnSpc>
                <a:spcPct val="115000"/>
              </a:lnSpc>
              <a:spcBef>
                <a:spcPts val="0"/>
              </a:spcBef>
              <a:spcAft>
                <a:spcPts val="0"/>
              </a:spcAft>
              <a:buClr>
                <a:srgbClr val="FEE599"/>
              </a:buClr>
              <a:buSzPts val="2800"/>
              <a:buFont typeface="Calibri"/>
              <a:buChar char="-"/>
            </a:pPr>
            <a:r>
              <a:rPr lang="en-US" sz="2800">
                <a:solidFill>
                  <a:srgbClr val="FEE599"/>
                </a:solidFill>
                <a:latin typeface="Calibri"/>
                <a:ea typeface="Calibri"/>
                <a:cs typeface="Calibri"/>
                <a:sym typeface="Calibri"/>
              </a:rPr>
              <a:t>Lists:  A list is an ordered, </a:t>
            </a:r>
            <a:r>
              <a:rPr b="1" lang="en-US" sz="2800">
                <a:solidFill>
                  <a:srgbClr val="FEE599"/>
                </a:solidFill>
                <a:latin typeface="Calibri"/>
                <a:ea typeface="Calibri"/>
                <a:cs typeface="Calibri"/>
                <a:sym typeface="Calibri"/>
              </a:rPr>
              <a:t>mutable </a:t>
            </a:r>
            <a:r>
              <a:rPr lang="en-US" sz="2800">
                <a:solidFill>
                  <a:srgbClr val="FEE599"/>
                </a:solidFill>
                <a:latin typeface="Calibri"/>
                <a:ea typeface="Calibri"/>
                <a:cs typeface="Calibri"/>
                <a:sym typeface="Calibri"/>
              </a:rPr>
              <a:t>collection of zero or more references to Python data objects. Lists are written as comma-delimited values enclosed in square brackets. The empty list is simply [ ]. </a:t>
            </a:r>
            <a:endParaRPr sz="2800">
              <a:solidFill>
                <a:srgbClr val="FEE599"/>
              </a:solidFill>
              <a:latin typeface="Calibri"/>
              <a:ea typeface="Calibri"/>
              <a:cs typeface="Calibri"/>
              <a:sym typeface="Calibri"/>
            </a:endParaRPr>
          </a:p>
          <a:p>
            <a:pPr indent="-482600" lvl="0" marL="609600" rtl="0">
              <a:lnSpc>
                <a:spcPct val="115000"/>
              </a:lnSpc>
              <a:spcBef>
                <a:spcPts val="0"/>
              </a:spcBef>
              <a:spcAft>
                <a:spcPts val="0"/>
              </a:spcAft>
              <a:buClr>
                <a:srgbClr val="FEE599"/>
              </a:buClr>
              <a:buSzPts val="2800"/>
              <a:buFont typeface="Calibri"/>
              <a:buChar char="-"/>
            </a:pPr>
            <a:r>
              <a:rPr lang="en-US" sz="2800">
                <a:solidFill>
                  <a:srgbClr val="FEE599"/>
                </a:solidFill>
                <a:latin typeface="Calibri"/>
                <a:ea typeface="Calibri"/>
                <a:cs typeface="Calibri"/>
                <a:sym typeface="Calibri"/>
              </a:rPr>
              <a:t>Lists are heterogeneous, meaning that the data objects need not all be from the same class and the collection can be assigned to a variable as below.</a:t>
            </a:r>
            <a:endParaRPr sz="2800">
              <a:solidFill>
                <a:srgbClr val="FEE599"/>
              </a:solidFill>
              <a:latin typeface="Calibri"/>
              <a:ea typeface="Calibri"/>
              <a:cs typeface="Calibri"/>
              <a:sym typeface="Calibri"/>
            </a:endParaRPr>
          </a:p>
          <a:p>
            <a:pPr indent="0" lvl="0" marL="0" marR="0" rtl="0" algn="l">
              <a:spcBef>
                <a:spcPts val="2100"/>
              </a:spcBef>
              <a:spcAft>
                <a:spcPts val="0"/>
              </a:spcAft>
              <a:buNone/>
            </a:pPr>
            <a:r>
              <a:t/>
            </a:r>
            <a:endParaRPr sz="2800">
              <a:solidFill>
                <a:srgbClr val="FEE599"/>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pic>
        <p:nvPicPr>
          <p:cNvPr id="126" name="Shape 126"/>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127" name="Shape 127"/>
          <p:cNvSpPr txBox="1"/>
          <p:nvPr/>
        </p:nvSpPr>
        <p:spPr>
          <a:xfrm>
            <a:off x="2177141" y="389414"/>
            <a:ext cx="8998800" cy="1600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4400">
                <a:solidFill>
                  <a:srgbClr val="FEE599"/>
                </a:solidFill>
                <a:latin typeface="Calibri"/>
                <a:ea typeface="Calibri"/>
                <a:cs typeface="Calibri"/>
                <a:sym typeface="Calibri"/>
              </a:rPr>
              <a:t>Operations on Lists</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8" name="Shape 128"/>
          <p:cNvSpPr txBox="1"/>
          <p:nvPr/>
        </p:nvSpPr>
        <p:spPr>
          <a:xfrm>
            <a:off x="2177141" y="1824441"/>
            <a:ext cx="9797100" cy="4524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29" name="Shape 129"/>
          <p:cNvPicPr preferRelativeResize="0"/>
          <p:nvPr/>
        </p:nvPicPr>
        <p:blipFill>
          <a:blip r:embed="rId4">
            <a:alphaModFix/>
          </a:blip>
          <a:stretch>
            <a:fillRect/>
          </a:stretch>
        </p:blipFill>
        <p:spPr>
          <a:xfrm>
            <a:off x="2100938" y="2108217"/>
            <a:ext cx="10013832" cy="4371767"/>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pic>
        <p:nvPicPr>
          <p:cNvPr id="134" name="Shape 134"/>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135" name="Shape 135"/>
          <p:cNvSpPr txBox="1"/>
          <p:nvPr/>
        </p:nvSpPr>
        <p:spPr>
          <a:xfrm>
            <a:off x="2177141" y="389414"/>
            <a:ext cx="8998800" cy="1600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4400">
                <a:solidFill>
                  <a:srgbClr val="FEE599"/>
                </a:solidFill>
                <a:latin typeface="Calibri"/>
                <a:ea typeface="Calibri"/>
                <a:cs typeface="Calibri"/>
                <a:sym typeface="Calibri"/>
              </a:rPr>
              <a:t>List Methods</a:t>
            </a:r>
            <a:endParaRPr sz="1800">
              <a:solidFill>
                <a:schemeClr val="dk1"/>
              </a:solidFill>
              <a:latin typeface="Calibri"/>
              <a:ea typeface="Calibri"/>
              <a:cs typeface="Calibri"/>
              <a:sym typeface="Calibri"/>
            </a:endParaRPr>
          </a:p>
        </p:txBody>
      </p:sp>
      <p:sp>
        <p:nvSpPr>
          <p:cNvPr id="136" name="Shape 136"/>
          <p:cNvSpPr txBox="1"/>
          <p:nvPr/>
        </p:nvSpPr>
        <p:spPr>
          <a:xfrm>
            <a:off x="2177141" y="1140041"/>
            <a:ext cx="9797100" cy="4524300"/>
          </a:xfrm>
          <a:prstGeom prst="rect">
            <a:avLst/>
          </a:prstGeom>
          <a:noFill/>
          <a:ln>
            <a:noFill/>
          </a:ln>
        </p:spPr>
        <p:txBody>
          <a:bodyPr anchorCtr="0" anchor="t" bIns="45700" lIns="91425" spcFirstLastPara="1" rIns="91425" wrap="square" tIns="45700">
            <a:noAutofit/>
          </a:bodyPr>
          <a:lstStyle/>
          <a:p>
            <a:pPr indent="-406400" lvl="0" marL="457200" rtl="0">
              <a:lnSpc>
                <a:spcPct val="115000"/>
              </a:lnSpc>
              <a:spcBef>
                <a:spcPts val="0"/>
              </a:spcBef>
              <a:spcAft>
                <a:spcPts val="0"/>
              </a:spcAft>
              <a:buClr>
                <a:srgbClr val="FEE599"/>
              </a:buClr>
              <a:buSzPts val="2800"/>
              <a:buFont typeface="Calibri"/>
              <a:buChar char="-"/>
            </a:pPr>
            <a:r>
              <a:rPr lang="en-US" sz="2800">
                <a:solidFill>
                  <a:srgbClr val="FEE599"/>
                </a:solidFill>
                <a:latin typeface="Calibri"/>
                <a:ea typeface="Calibri"/>
                <a:cs typeface="Calibri"/>
                <a:sym typeface="Calibri"/>
              </a:rPr>
              <a:t>A method is a function that “belongs to” an object</a:t>
            </a:r>
            <a:endParaRPr sz="2800">
              <a:solidFill>
                <a:srgbClr val="FEE599"/>
              </a:solidFill>
              <a:latin typeface="Calibri"/>
              <a:ea typeface="Calibri"/>
              <a:cs typeface="Calibri"/>
              <a:sym typeface="Calibri"/>
            </a:endParaRPr>
          </a:p>
          <a:p>
            <a:pPr indent="0" lvl="0" marL="0" marR="0" rtl="0" algn="l">
              <a:spcBef>
                <a:spcPts val="2100"/>
              </a:spcBef>
              <a:spcAft>
                <a:spcPts val="0"/>
              </a:spcAft>
              <a:buNone/>
            </a:pPr>
            <a:r>
              <a:t/>
            </a:r>
            <a:endParaRPr sz="2800">
              <a:solidFill>
                <a:schemeClr val="dk1"/>
              </a:solidFill>
              <a:latin typeface="Calibri"/>
              <a:ea typeface="Calibri"/>
              <a:cs typeface="Calibri"/>
              <a:sym typeface="Calibri"/>
            </a:endParaRPr>
          </a:p>
        </p:txBody>
      </p:sp>
      <p:pic>
        <p:nvPicPr>
          <p:cNvPr id="137" name="Shape 137"/>
          <p:cNvPicPr preferRelativeResize="0"/>
          <p:nvPr/>
        </p:nvPicPr>
        <p:blipFill>
          <a:blip r:embed="rId4">
            <a:alphaModFix/>
          </a:blip>
          <a:stretch>
            <a:fillRect/>
          </a:stretch>
        </p:blipFill>
        <p:spPr>
          <a:xfrm>
            <a:off x="2818996" y="1745167"/>
            <a:ext cx="8356966" cy="5036633"/>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pic>
        <p:nvPicPr>
          <p:cNvPr id="142" name="Shape 142"/>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143" name="Shape 143"/>
          <p:cNvSpPr txBox="1"/>
          <p:nvPr/>
        </p:nvSpPr>
        <p:spPr>
          <a:xfrm>
            <a:off x="2177141" y="389414"/>
            <a:ext cx="8998800" cy="1600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4400">
                <a:solidFill>
                  <a:srgbClr val="FEE599"/>
                </a:solidFill>
                <a:latin typeface="Calibri"/>
                <a:ea typeface="Calibri"/>
                <a:cs typeface="Calibri"/>
                <a:sym typeface="Calibri"/>
              </a:rPr>
              <a:t>Strings</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4" name="Shape 144"/>
          <p:cNvSpPr txBox="1"/>
          <p:nvPr/>
        </p:nvSpPr>
        <p:spPr>
          <a:xfrm>
            <a:off x="2264416" y="1254116"/>
            <a:ext cx="9797100" cy="4524300"/>
          </a:xfrm>
          <a:prstGeom prst="rect">
            <a:avLst/>
          </a:prstGeom>
          <a:noFill/>
          <a:ln>
            <a:noFill/>
          </a:ln>
        </p:spPr>
        <p:txBody>
          <a:bodyPr anchorCtr="0" anchor="t" bIns="45700" lIns="91425" spcFirstLastPara="1" rIns="91425" wrap="square" tIns="45700">
            <a:noAutofit/>
          </a:bodyPr>
          <a:lstStyle/>
          <a:p>
            <a:pPr indent="-406400" lvl="0" marL="457200" marR="0" rtl="0" algn="l">
              <a:spcBef>
                <a:spcPts val="0"/>
              </a:spcBef>
              <a:spcAft>
                <a:spcPts val="0"/>
              </a:spcAft>
              <a:buClr>
                <a:srgbClr val="FEE599"/>
              </a:buClr>
              <a:buSzPts val="2800"/>
              <a:buFont typeface="Calibri"/>
              <a:buChar char="-"/>
            </a:pPr>
            <a:r>
              <a:rPr lang="en-US" sz="2800">
                <a:solidFill>
                  <a:srgbClr val="FEE599"/>
                </a:solidFill>
                <a:latin typeface="Calibri"/>
                <a:ea typeface="Calibri"/>
                <a:cs typeface="Calibri"/>
                <a:sym typeface="Calibri"/>
              </a:rPr>
              <a:t>Strings are sequential, immutable, collections of zero or more letters, numbers and other symbols. We call these letters, numbers and other symbols characters. String values are differentiated from identifiers by using quotation marks (either single or double).</a:t>
            </a:r>
            <a:endParaRPr sz="2800">
              <a:solidFill>
                <a:srgbClr val="FEE599"/>
              </a:solidFill>
              <a:latin typeface="Calibri"/>
              <a:ea typeface="Calibri"/>
              <a:cs typeface="Calibri"/>
              <a:sym typeface="Calibri"/>
            </a:endParaRPr>
          </a:p>
          <a:p>
            <a:pPr indent="0" lvl="0" marL="0" marR="0" rtl="0" algn="l">
              <a:spcBef>
                <a:spcPts val="0"/>
              </a:spcBef>
              <a:spcAft>
                <a:spcPts val="0"/>
              </a:spcAft>
              <a:buNone/>
            </a:pPr>
            <a:r>
              <a:t/>
            </a:r>
            <a:endParaRPr sz="2800">
              <a:solidFill>
                <a:srgbClr val="FEE599"/>
              </a:solidFill>
              <a:latin typeface="Calibri"/>
              <a:ea typeface="Calibri"/>
              <a:cs typeface="Calibri"/>
              <a:sym typeface="Calibri"/>
            </a:endParaRPr>
          </a:p>
          <a:p>
            <a:pPr indent="-406400" lvl="0" marL="457200" marR="0" rtl="0" algn="l">
              <a:spcBef>
                <a:spcPts val="0"/>
              </a:spcBef>
              <a:spcAft>
                <a:spcPts val="0"/>
              </a:spcAft>
              <a:buClr>
                <a:srgbClr val="FEE599"/>
              </a:buClr>
              <a:buSzPts val="2800"/>
              <a:buFont typeface="Calibri"/>
              <a:buChar char="-"/>
            </a:pPr>
            <a:r>
              <a:rPr lang="en-US" sz="2800">
                <a:solidFill>
                  <a:srgbClr val="FEE599"/>
                </a:solidFill>
                <a:latin typeface="Calibri"/>
                <a:ea typeface="Calibri"/>
                <a:cs typeface="Calibri"/>
                <a:sym typeface="Calibri"/>
              </a:rPr>
              <a:t>The operations on Lists and strings are exactly the same EXCEPT that strings are immutable and cannot be modified. To modify a string, the .replace() method must be used an must be set to another variable. </a:t>
            </a:r>
            <a:br>
              <a:rPr lang="en-US" sz="2800">
                <a:solidFill>
                  <a:srgbClr val="FEE599"/>
                </a:solidFill>
                <a:latin typeface="Calibri"/>
                <a:ea typeface="Calibri"/>
                <a:cs typeface="Calibri"/>
                <a:sym typeface="Calibri"/>
              </a:rPr>
            </a:br>
            <a:br>
              <a:rPr lang="en-US" sz="2800">
                <a:solidFill>
                  <a:srgbClr val="FEE599"/>
                </a:solidFill>
                <a:latin typeface="Calibri"/>
                <a:ea typeface="Calibri"/>
                <a:cs typeface="Calibri"/>
                <a:sym typeface="Calibri"/>
              </a:rPr>
            </a:br>
            <a:endParaRPr sz="28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