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7" name="Shape 1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4" name="Shape 1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2" name="Shape 1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9" name="Shape 1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77" name="Shape 1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84" name="Shape 1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92" name="Shape 1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Tuples, being immutable, are more memory efficient; lists, for efficiency, overallocate memory in order to allow appends without constant reallocs. So, if you want to iterate through a constant sequence of values in your code (eg for direction in 'up', 'right', 'down', 'left':), tuples are preferred, since such tuples are pre-calculated in compile time.</a:t>
            </a:r>
            <a:br>
              <a:rPr lang="en-US"/>
            </a:br>
            <a:br>
              <a:rPr lang="en-US"/>
            </a:br>
            <a:r>
              <a:rPr lang="en-US"/>
              <a:t>Access speeds should be the same (they are both stored as contiguous arrays in the memory).</a:t>
            </a:r>
            <a:br>
              <a:rPr lang="en-US"/>
            </a:br>
            <a:br>
              <a:rPr lang="en-US"/>
            </a:br>
            <a:r>
              <a:rPr lang="en-US"/>
              <a:t>But, alist.append(item) is much preferred to atuple+= (item,) when you deal with mutable data. Remember, tuples are intended to be treated as records without field names.</a:t>
            </a:r>
            <a:endParaRPr/>
          </a:p>
        </p:txBody>
      </p:sp>
      <p:sp>
        <p:nvSpPr>
          <p:cNvPr id="200" name="Shape 2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Shape 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03" name="Shape 1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0" name="Shape 1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7" name="Shape 1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24" name="Shape 1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31" name="Shape 1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39" name="Shape 1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Shape 13"/>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Shape 70"/>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Shape 76"/>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Shape 19"/>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Shape 24"/>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Shape 25"/>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Shape 31"/>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Shape 37"/>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Shape 38"/>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Shape 4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Shape 55"/>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Shape 56"/>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Shape 62"/>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Shape 63"/>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t/>
            </a:r>
            <a:endParaRPr b="0" i="0" sz="6000" u="none" cap="none" strike="noStrike">
              <a:solidFill>
                <a:schemeClr val="dk1"/>
              </a:solidFill>
              <a:latin typeface="Calibri"/>
              <a:ea typeface="Calibri"/>
              <a:cs typeface="Calibri"/>
              <a:sym typeface="Calibri"/>
            </a:endParaRPr>
          </a:p>
        </p:txBody>
      </p:sp>
      <p:sp>
        <p:nvSpPr>
          <p:cNvPr id="85" name="Shape 8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86" name="Shape 8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87" name="Shape 87"/>
          <p:cNvSpPr txBox="1"/>
          <p:nvPr/>
        </p:nvSpPr>
        <p:spPr>
          <a:xfrm>
            <a:off x="2641600" y="5747657"/>
            <a:ext cx="676365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Shape 14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0" name="Shape 150"/>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Strings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Shape 151"/>
          <p:cNvSpPr txBox="1"/>
          <p:nvPr/>
        </p:nvSpPr>
        <p:spPr>
          <a:xfrm>
            <a:off x="2264416" y="1254116"/>
            <a:ext cx="9797100" cy="452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FEE599"/>
                </a:solidFill>
                <a:latin typeface="Calibri"/>
                <a:ea typeface="Calibri"/>
                <a:cs typeface="Calibri"/>
                <a:sym typeface="Calibri"/>
              </a:rPr>
              <a:t>Strings are sequential, immutable, collections of zero or more letters, numbers and other symbols. We call these letters, numbers and other symbols characters. String values are differentiated from identifiers by using quotation marks (either single or double).</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The operations on Lists and strings are exactly the same EXCEPT that strings are immutable and cannot be modified. To modify a string, the .replace() method must be used an must be set to another variable. </a:t>
            </a:r>
            <a:br>
              <a:rPr lang="en-US" sz="2800">
                <a:solidFill>
                  <a:srgbClr val="FEE599"/>
                </a:solidFill>
                <a:latin typeface="Calibri"/>
                <a:ea typeface="Calibri"/>
                <a:cs typeface="Calibri"/>
                <a:sym typeface="Calibri"/>
              </a:rPr>
            </a:br>
            <a:br>
              <a:rPr lang="en-US" sz="2800">
                <a:solidFill>
                  <a:srgbClr val="FEE599"/>
                </a:solidFill>
                <a:latin typeface="Calibri"/>
                <a:ea typeface="Calibri"/>
                <a:cs typeface="Calibri"/>
                <a:sym typeface="Calibri"/>
              </a:rPr>
            </a:br>
            <a:endParaRPr sz="2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Shape 15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7" name="Shape 157"/>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String Methods</a:t>
            </a:r>
            <a:endParaRPr sz="1800">
              <a:solidFill>
                <a:schemeClr val="dk1"/>
              </a:solidFill>
              <a:latin typeface="Calibri"/>
              <a:ea typeface="Calibri"/>
              <a:cs typeface="Calibri"/>
              <a:sym typeface="Calibri"/>
            </a:endParaRPr>
          </a:p>
        </p:txBody>
      </p:sp>
      <p:sp>
        <p:nvSpPr>
          <p:cNvPr id="158" name="Shape 158"/>
          <p:cNvSpPr txBox="1"/>
          <p:nvPr/>
        </p:nvSpPr>
        <p:spPr>
          <a:xfrm>
            <a:off x="2177141" y="1824441"/>
            <a:ext cx="9797100" cy="452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EE599"/>
                </a:solidFill>
                <a:latin typeface="Calibri"/>
                <a:ea typeface="Calibri"/>
                <a:cs typeface="Calibri"/>
                <a:sym typeface="Calibri"/>
              </a:rPr>
              <a:t>Slide Contents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9" name="Shape 159"/>
          <p:cNvPicPr preferRelativeResize="0"/>
          <p:nvPr/>
        </p:nvPicPr>
        <p:blipFill>
          <a:blip r:embed="rId4">
            <a:alphaModFix/>
          </a:blip>
          <a:stretch>
            <a:fillRect/>
          </a:stretch>
        </p:blipFill>
        <p:spPr>
          <a:xfrm>
            <a:off x="2100950" y="1546600"/>
            <a:ext cx="10065451" cy="5080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Shape 16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65" name="Shape 165"/>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Tuples</a:t>
            </a:r>
            <a:endParaRPr sz="1800">
              <a:solidFill>
                <a:schemeClr val="dk1"/>
              </a:solidFill>
              <a:latin typeface="Calibri"/>
              <a:ea typeface="Calibri"/>
              <a:cs typeface="Calibri"/>
              <a:sym typeface="Calibri"/>
            </a:endParaRPr>
          </a:p>
        </p:txBody>
      </p:sp>
      <p:sp>
        <p:nvSpPr>
          <p:cNvPr id="166" name="Shape 166"/>
          <p:cNvSpPr txBox="1"/>
          <p:nvPr/>
        </p:nvSpPr>
        <p:spPr>
          <a:xfrm>
            <a:off x="2177141" y="1824441"/>
            <a:ext cx="9797100" cy="45243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Clr>
                <a:schemeClr val="dk1"/>
              </a:buClr>
              <a:buSzPts val="1100"/>
              <a:buFont typeface="Arial"/>
              <a:buNone/>
            </a:pPr>
            <a:r>
              <a:rPr lang="en-US" sz="2800">
                <a:solidFill>
                  <a:srgbClr val="FEE599"/>
                </a:solidFill>
                <a:latin typeface="Calibri"/>
                <a:ea typeface="Calibri"/>
                <a:cs typeface="Calibri"/>
                <a:sym typeface="Calibri"/>
              </a:rPr>
              <a:t>Tuples are very similar to lists in that they are heterogeneous sequences of data. The difference is that a tuple is </a:t>
            </a:r>
            <a:r>
              <a:rPr b="1" lang="en-US" sz="2800">
                <a:solidFill>
                  <a:srgbClr val="FEE599"/>
                </a:solidFill>
                <a:latin typeface="Calibri"/>
                <a:ea typeface="Calibri"/>
                <a:cs typeface="Calibri"/>
                <a:sym typeface="Calibri"/>
              </a:rPr>
              <a:t>immutable</a:t>
            </a:r>
            <a:r>
              <a:rPr lang="en-US" sz="2800">
                <a:solidFill>
                  <a:srgbClr val="FEE599"/>
                </a:solidFill>
                <a:latin typeface="Calibri"/>
                <a:ea typeface="Calibri"/>
                <a:cs typeface="Calibri"/>
                <a:sym typeface="Calibri"/>
              </a:rPr>
              <a:t>, like a string. A tuple cannot be changed. Tuples are written as comma-delimited values enclosed in parentheses.</a:t>
            </a:r>
            <a:endParaRPr sz="2800">
              <a:solidFill>
                <a:srgbClr val="FEE599"/>
              </a:solidFill>
              <a:latin typeface="Calibri"/>
              <a:ea typeface="Calibri"/>
              <a:cs typeface="Calibri"/>
              <a:sym typeface="Calibri"/>
            </a:endParaRPr>
          </a:p>
          <a:p>
            <a:pPr indent="0" lvl="0" marL="0" marR="0" rtl="0" algn="l">
              <a:spcBef>
                <a:spcPts val="210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id="171" name="Shape 17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72" name="Shape 172"/>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Sets</a:t>
            </a:r>
            <a:endParaRPr sz="1800">
              <a:solidFill>
                <a:schemeClr val="dk1"/>
              </a:solidFill>
              <a:latin typeface="Calibri"/>
              <a:ea typeface="Calibri"/>
              <a:cs typeface="Calibri"/>
              <a:sym typeface="Calibri"/>
            </a:endParaRPr>
          </a:p>
        </p:txBody>
      </p:sp>
      <p:sp>
        <p:nvSpPr>
          <p:cNvPr id="173" name="Shape 173"/>
          <p:cNvSpPr txBox="1"/>
          <p:nvPr/>
        </p:nvSpPr>
        <p:spPr>
          <a:xfrm>
            <a:off x="2177141" y="1166841"/>
            <a:ext cx="9797100" cy="45243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Clr>
                <a:schemeClr val="dk1"/>
              </a:buClr>
              <a:buSzPts val="1100"/>
              <a:buFont typeface="Arial"/>
              <a:buNone/>
            </a:pPr>
            <a:r>
              <a:rPr lang="en-US" sz="2800">
                <a:solidFill>
                  <a:srgbClr val="FEE599"/>
                </a:solidFill>
                <a:latin typeface="Calibri"/>
                <a:ea typeface="Calibri"/>
                <a:cs typeface="Calibri"/>
                <a:sym typeface="Calibri"/>
              </a:rPr>
              <a:t>A set is an unordered collection of zero or more immutable, unique, Python data objects. Sets do not allow duplicates and are written as comma-delimited values enclosed in curly braces.</a:t>
            </a:r>
            <a:endParaRPr sz="2800">
              <a:solidFill>
                <a:srgbClr val="FEE599"/>
              </a:solidFill>
              <a:latin typeface="Calibri"/>
              <a:ea typeface="Calibri"/>
              <a:cs typeface="Calibri"/>
              <a:sym typeface="Calibri"/>
            </a:endParaRPr>
          </a:p>
          <a:p>
            <a:pPr indent="0" lvl="0" marL="0" marR="0" rtl="0" algn="l">
              <a:spcBef>
                <a:spcPts val="2100"/>
              </a:spcBef>
              <a:spcAft>
                <a:spcPts val="0"/>
              </a:spcAft>
              <a:buNone/>
            </a:pPr>
            <a:r>
              <a:t/>
            </a:r>
            <a:endParaRPr sz="2800">
              <a:solidFill>
                <a:srgbClr val="FEE599"/>
              </a:solidFill>
              <a:latin typeface="Calibri"/>
              <a:ea typeface="Calibri"/>
              <a:cs typeface="Calibri"/>
              <a:sym typeface="Calibri"/>
            </a:endParaRPr>
          </a:p>
        </p:txBody>
      </p:sp>
      <p:pic>
        <p:nvPicPr>
          <p:cNvPr id="174" name="Shape 174"/>
          <p:cNvPicPr preferRelativeResize="0"/>
          <p:nvPr/>
        </p:nvPicPr>
        <p:blipFill>
          <a:blip r:embed="rId4">
            <a:alphaModFix/>
          </a:blip>
          <a:stretch>
            <a:fillRect/>
          </a:stretch>
        </p:blipFill>
        <p:spPr>
          <a:xfrm>
            <a:off x="2224675" y="2705950"/>
            <a:ext cx="9854450" cy="4075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Shape 17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80" name="Shape 180"/>
          <p:cNvSpPr txBox="1"/>
          <p:nvPr/>
        </p:nvSpPr>
        <p:spPr>
          <a:xfrm>
            <a:off x="2177141" y="25226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Set Methods</a:t>
            </a:r>
            <a:endParaRPr sz="4400">
              <a:solidFill>
                <a:srgbClr val="FEE599"/>
              </a:solidFill>
              <a:latin typeface="Calibri"/>
              <a:ea typeface="Calibri"/>
              <a:cs typeface="Calibri"/>
              <a:sym typeface="Calibri"/>
            </a:endParaRPr>
          </a:p>
          <a:p>
            <a:pPr indent="0" lvl="0" marL="0" marR="0" rtl="0" algn="l">
              <a:spcBef>
                <a:spcPts val="0"/>
              </a:spcBef>
              <a:spcAft>
                <a:spcPts val="0"/>
              </a:spcAft>
              <a:buNone/>
            </a:pPr>
            <a:r>
              <a:rPr lang="en-US" sz="4400">
                <a:solidFill>
                  <a:srgbClr val="FEE599"/>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id="181" name="Shape 181"/>
          <p:cNvPicPr preferRelativeResize="0"/>
          <p:nvPr/>
        </p:nvPicPr>
        <p:blipFill>
          <a:blip r:embed="rId4">
            <a:alphaModFix/>
          </a:blip>
          <a:stretch>
            <a:fillRect/>
          </a:stretch>
        </p:blipFill>
        <p:spPr>
          <a:xfrm>
            <a:off x="2177150" y="1097675"/>
            <a:ext cx="9787950" cy="5586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pic>
        <p:nvPicPr>
          <p:cNvPr id="186" name="Shape 18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87" name="Shape 187"/>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Dictionaries</a:t>
            </a:r>
            <a:endParaRPr sz="1800">
              <a:solidFill>
                <a:schemeClr val="dk1"/>
              </a:solidFill>
              <a:latin typeface="Calibri"/>
              <a:ea typeface="Calibri"/>
              <a:cs typeface="Calibri"/>
              <a:sym typeface="Calibri"/>
            </a:endParaRPr>
          </a:p>
        </p:txBody>
      </p:sp>
      <p:sp>
        <p:nvSpPr>
          <p:cNvPr id="188" name="Shape 188"/>
          <p:cNvSpPr txBox="1"/>
          <p:nvPr/>
        </p:nvSpPr>
        <p:spPr>
          <a:xfrm>
            <a:off x="2177141" y="1250866"/>
            <a:ext cx="9797100" cy="452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FEE599"/>
                </a:solidFill>
                <a:latin typeface="Calibri"/>
                <a:ea typeface="Calibri"/>
                <a:cs typeface="Calibri"/>
                <a:sym typeface="Calibri"/>
              </a:rPr>
              <a:t>Dictionaries are unordered collections of associated pairs of items where each pair consists of a key and a value. This key-value pair is typically written as key:value.</a:t>
            </a:r>
            <a:br>
              <a:rPr lang="en-US" sz="3600">
                <a:solidFill>
                  <a:srgbClr val="FEE599"/>
                </a:solidFill>
                <a:latin typeface="Calibri"/>
                <a:ea typeface="Calibri"/>
                <a:cs typeface="Calibri"/>
                <a:sym typeface="Calibri"/>
              </a:rPr>
            </a:br>
            <a:br>
              <a:rPr lang="en-US" sz="36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189" name="Shape 189"/>
          <p:cNvPicPr preferRelativeResize="0"/>
          <p:nvPr/>
        </p:nvPicPr>
        <p:blipFill>
          <a:blip r:embed="rId4">
            <a:alphaModFix/>
          </a:blip>
          <a:stretch>
            <a:fillRect/>
          </a:stretch>
        </p:blipFill>
        <p:spPr>
          <a:xfrm>
            <a:off x="2114800" y="2981650"/>
            <a:ext cx="9980275" cy="2647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pic>
        <p:nvPicPr>
          <p:cNvPr id="194" name="Shape 19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95" name="Shape 195"/>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Dictionary Methods</a:t>
            </a:r>
            <a:endParaRPr sz="1800">
              <a:solidFill>
                <a:schemeClr val="dk1"/>
              </a:solidFill>
              <a:latin typeface="Calibri"/>
              <a:ea typeface="Calibri"/>
              <a:cs typeface="Calibri"/>
              <a:sym typeface="Calibri"/>
            </a:endParaRPr>
          </a:p>
        </p:txBody>
      </p:sp>
      <p:sp>
        <p:nvSpPr>
          <p:cNvPr id="196" name="Shape 196"/>
          <p:cNvSpPr txBox="1"/>
          <p:nvPr/>
        </p:nvSpPr>
        <p:spPr>
          <a:xfrm>
            <a:off x="2177141" y="1824441"/>
            <a:ext cx="9797100" cy="452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EE599"/>
                </a:solidFill>
                <a:latin typeface="Calibri"/>
                <a:ea typeface="Calibri"/>
                <a:cs typeface="Calibri"/>
                <a:sym typeface="Calibri"/>
              </a:rPr>
              <a:t>Slide Contents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7" name="Shape 197"/>
          <p:cNvPicPr preferRelativeResize="0"/>
          <p:nvPr/>
        </p:nvPicPr>
        <p:blipFill>
          <a:blip r:embed="rId4">
            <a:alphaModFix/>
          </a:blip>
          <a:stretch>
            <a:fillRect/>
          </a:stretch>
        </p:blipFill>
        <p:spPr>
          <a:xfrm>
            <a:off x="2124500" y="1583975"/>
            <a:ext cx="9902400" cy="4227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pic>
        <p:nvPicPr>
          <p:cNvPr id="202" name="Shape 20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03" name="Shape 203"/>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Relative Memory Efficiency</a:t>
            </a:r>
            <a:endParaRPr sz="1800">
              <a:solidFill>
                <a:schemeClr val="dk1"/>
              </a:solidFill>
              <a:latin typeface="Calibri"/>
              <a:ea typeface="Calibri"/>
              <a:cs typeface="Calibri"/>
              <a:sym typeface="Calibri"/>
            </a:endParaRPr>
          </a:p>
        </p:txBody>
      </p:sp>
      <p:pic>
        <p:nvPicPr>
          <p:cNvPr id="204" name="Shape 204"/>
          <p:cNvPicPr preferRelativeResize="0"/>
          <p:nvPr/>
        </p:nvPicPr>
        <p:blipFill>
          <a:blip r:embed="rId4">
            <a:alphaModFix/>
          </a:blip>
          <a:stretch>
            <a:fillRect/>
          </a:stretch>
        </p:blipFill>
        <p:spPr>
          <a:xfrm>
            <a:off x="2733233" y="1167500"/>
            <a:ext cx="8657467" cy="558746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pic>
        <p:nvPicPr>
          <p:cNvPr id="209" name="Shape 209"/>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Shape 9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3" name="Shape 93"/>
          <p:cNvSpPr txBox="1"/>
          <p:nvPr/>
        </p:nvSpPr>
        <p:spPr>
          <a:xfrm>
            <a:off x="6957125" y="1756225"/>
            <a:ext cx="5235000" cy="3508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100"/>
              <a:buNone/>
            </a:pPr>
            <a:r>
              <a:rPr lang="en-US" sz="4200">
                <a:solidFill>
                  <a:srgbClr val="FEE599"/>
                </a:solidFill>
                <a:latin typeface="Calibri"/>
                <a:ea typeface="Calibri"/>
                <a:cs typeface="Calibri"/>
                <a:sym typeface="Calibri"/>
              </a:rPr>
              <a:t>Introduction to Python AND</a:t>
            </a:r>
            <a:endParaRPr sz="4200">
              <a:solidFill>
                <a:srgbClr val="FEE599"/>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US" sz="4200">
                <a:solidFill>
                  <a:srgbClr val="FEE599"/>
                </a:solidFill>
                <a:latin typeface="Calibri"/>
                <a:ea typeface="Calibri"/>
                <a:cs typeface="Calibri"/>
                <a:sym typeface="Calibri"/>
              </a:rPr>
              <a:t> Python for Scientific Computing</a:t>
            </a:r>
            <a:endParaRPr sz="42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4400">
              <a:solidFill>
                <a:srgbClr val="FEE599"/>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Shape 9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9" name="Shape 99"/>
          <p:cNvSpPr txBox="1"/>
          <p:nvPr/>
        </p:nvSpPr>
        <p:spPr>
          <a:xfrm>
            <a:off x="2177141" y="389414"/>
            <a:ext cx="8998857" cy="1600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4400">
                <a:solidFill>
                  <a:srgbClr val="FEE599"/>
                </a:solidFill>
                <a:latin typeface="Calibri"/>
                <a:ea typeface="Calibri"/>
                <a:cs typeface="Calibri"/>
                <a:sym typeface="Calibri"/>
              </a:rPr>
              <a:t>Control Flow</a:t>
            </a:r>
            <a:endParaRPr b="1" i="1" sz="1800">
              <a:solidFill>
                <a:schemeClr val="dk1"/>
              </a:solidFill>
              <a:latin typeface="Calibri"/>
              <a:ea typeface="Calibri"/>
              <a:cs typeface="Calibri"/>
              <a:sym typeface="Calibri"/>
            </a:endParaRPr>
          </a:p>
        </p:txBody>
      </p:sp>
      <p:sp>
        <p:nvSpPr>
          <p:cNvPr id="100" name="Shape 100"/>
          <p:cNvSpPr txBox="1"/>
          <p:nvPr/>
        </p:nvSpPr>
        <p:spPr>
          <a:xfrm>
            <a:off x="2177141" y="1824441"/>
            <a:ext cx="9797145" cy="4524315"/>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i="1" lang="en-US" sz="2800">
                <a:solidFill>
                  <a:srgbClr val="FEE599"/>
                </a:solidFill>
                <a:latin typeface="Calibri"/>
                <a:ea typeface="Calibri"/>
                <a:cs typeface="Calibri"/>
                <a:sym typeface="Calibri"/>
              </a:rPr>
              <a:t>The basic idea of control flow is that we want control of the order in which the code is executed.</a:t>
            </a:r>
            <a:endParaRPr i="1"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i="1"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i="1" lang="en-US" sz="2800">
                <a:solidFill>
                  <a:srgbClr val="FEE599"/>
                </a:solidFill>
                <a:latin typeface="Calibri"/>
                <a:ea typeface="Calibri"/>
                <a:cs typeface="Calibri"/>
                <a:sym typeface="Calibri"/>
              </a:rPr>
              <a:t>In your experience with other languages, what types of statements, structures help with this?</a:t>
            </a:r>
            <a:endParaRPr i="1" sz="2800">
              <a:solidFill>
                <a:srgbClr val="FEE599"/>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id="105" name="Shape 10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6" name="Shape 106"/>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4400">
                <a:solidFill>
                  <a:srgbClr val="FEE599"/>
                </a:solidFill>
                <a:latin typeface="Calibri"/>
                <a:ea typeface="Calibri"/>
                <a:cs typeface="Calibri"/>
                <a:sym typeface="Calibri"/>
              </a:rPr>
              <a:t>Method 1: Indentation</a:t>
            </a:r>
            <a:endParaRPr b="1" i="1" sz="1800">
              <a:solidFill>
                <a:schemeClr val="dk1"/>
              </a:solidFill>
              <a:latin typeface="Calibri"/>
              <a:ea typeface="Calibri"/>
              <a:cs typeface="Calibri"/>
              <a:sym typeface="Calibri"/>
            </a:endParaRPr>
          </a:p>
        </p:txBody>
      </p:sp>
      <p:sp>
        <p:nvSpPr>
          <p:cNvPr id="107" name="Shape 107"/>
          <p:cNvSpPr txBox="1"/>
          <p:nvPr/>
        </p:nvSpPr>
        <p:spPr>
          <a:xfrm>
            <a:off x="2177141" y="1824441"/>
            <a:ext cx="9797100" cy="452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800">
                <a:solidFill>
                  <a:srgbClr val="FEE599"/>
                </a:solidFill>
                <a:latin typeface="Calibri"/>
                <a:ea typeface="Calibri"/>
                <a:cs typeface="Calibri"/>
                <a:sym typeface="Calibri"/>
              </a:rPr>
              <a:t>Type the following lines in your Python interpreter, and be careful to respect the indentation depth. The Ipython shell automatically increases the indentation depth after a colon : sign; to decrease the indentation depth, go four spaces to the left with the Backspace key. Press the Enter key twice to leave the logical block.</a:t>
            </a:r>
            <a:endParaRPr i="1" sz="2800">
              <a:solidFill>
                <a:srgbClr val="FEE599"/>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Shape 11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3" name="Shape 113"/>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4400">
                <a:solidFill>
                  <a:srgbClr val="FEE599"/>
                </a:solidFill>
                <a:latin typeface="Calibri"/>
                <a:ea typeface="Calibri"/>
                <a:cs typeface="Calibri"/>
                <a:sym typeface="Calibri"/>
              </a:rPr>
              <a:t>Method 2: While/For loops (Iteration)</a:t>
            </a:r>
            <a:endParaRPr b="1" i="1" sz="1800">
              <a:solidFill>
                <a:schemeClr val="dk1"/>
              </a:solidFill>
              <a:latin typeface="Calibri"/>
              <a:ea typeface="Calibri"/>
              <a:cs typeface="Calibri"/>
              <a:sym typeface="Calibri"/>
            </a:endParaRPr>
          </a:p>
        </p:txBody>
      </p:sp>
      <p:sp>
        <p:nvSpPr>
          <p:cNvPr id="114" name="Shape 114"/>
          <p:cNvSpPr txBox="1"/>
          <p:nvPr/>
        </p:nvSpPr>
        <p:spPr>
          <a:xfrm>
            <a:off x="2177141" y="1467816"/>
            <a:ext cx="9797100" cy="452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800">
                <a:solidFill>
                  <a:srgbClr val="FEE599"/>
                </a:solidFill>
                <a:latin typeface="Calibri"/>
                <a:ea typeface="Calibri"/>
                <a:cs typeface="Calibri"/>
                <a:sym typeface="Calibri"/>
              </a:rPr>
              <a:t>Algorithms require two important control structures: iteration and selection. Both of these are supported by Python in various forms.</a:t>
            </a:r>
            <a:endParaRPr i="1"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i="1" sz="2800">
              <a:solidFill>
                <a:srgbClr val="FEE599"/>
              </a:solidFill>
              <a:latin typeface="Calibri"/>
              <a:ea typeface="Calibri"/>
              <a:cs typeface="Calibri"/>
              <a:sym typeface="Calibri"/>
            </a:endParaRPr>
          </a:p>
          <a:p>
            <a:pPr indent="0" lvl="0" marL="0" marR="0" rtl="0" algn="l">
              <a:spcBef>
                <a:spcPts val="0"/>
              </a:spcBef>
              <a:spcAft>
                <a:spcPts val="0"/>
              </a:spcAft>
              <a:buNone/>
            </a:pPr>
            <a:r>
              <a:rPr b="1" i="1" lang="en-US" sz="2800">
                <a:solidFill>
                  <a:srgbClr val="FEE599"/>
                </a:solidFill>
                <a:latin typeface="Calibri"/>
                <a:ea typeface="Calibri"/>
                <a:cs typeface="Calibri"/>
                <a:sym typeface="Calibri"/>
              </a:rPr>
              <a:t>While</a:t>
            </a:r>
            <a:r>
              <a:rPr i="1" lang="en-US" sz="2800">
                <a:solidFill>
                  <a:srgbClr val="FEE599"/>
                </a:solidFill>
                <a:latin typeface="Calibri"/>
                <a:ea typeface="Calibri"/>
                <a:cs typeface="Calibri"/>
                <a:sym typeface="Calibri"/>
              </a:rPr>
              <a:t> - The while statement repeats a body of code as long as a condition is true.</a:t>
            </a:r>
            <a:endParaRPr i="1"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i="1" sz="2800">
              <a:solidFill>
                <a:srgbClr val="FEE599"/>
              </a:solidFill>
              <a:latin typeface="Calibri"/>
              <a:ea typeface="Calibri"/>
              <a:cs typeface="Calibri"/>
              <a:sym typeface="Calibri"/>
            </a:endParaRPr>
          </a:p>
          <a:p>
            <a:pPr indent="0" lvl="0" marL="0" marR="0" rtl="0" algn="l">
              <a:spcBef>
                <a:spcPts val="0"/>
              </a:spcBef>
              <a:spcAft>
                <a:spcPts val="0"/>
              </a:spcAft>
              <a:buNone/>
            </a:pPr>
            <a:r>
              <a:rPr b="1" i="1" lang="en-US" sz="2800">
                <a:solidFill>
                  <a:srgbClr val="FEE599"/>
                </a:solidFill>
                <a:latin typeface="Calibri"/>
                <a:ea typeface="Calibri"/>
                <a:cs typeface="Calibri"/>
                <a:sym typeface="Calibri"/>
              </a:rPr>
              <a:t>For </a:t>
            </a:r>
            <a:r>
              <a:rPr i="1" lang="en-US" sz="2800">
                <a:solidFill>
                  <a:srgbClr val="FEE599"/>
                </a:solidFill>
                <a:latin typeface="Calibri"/>
                <a:ea typeface="Calibri"/>
                <a:cs typeface="Calibri"/>
                <a:sym typeface="Calibri"/>
              </a:rPr>
              <a:t>- The for statement can be used to iterate over the members of a collection, so long as the collection is a sequence.</a:t>
            </a:r>
            <a:endParaRPr i="1"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i="1" sz="2800">
              <a:solidFill>
                <a:srgbClr val="FEE599"/>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Shape 11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0" name="Shape 120"/>
          <p:cNvSpPr txBox="1"/>
          <p:nvPr/>
        </p:nvSpPr>
        <p:spPr>
          <a:xfrm>
            <a:off x="2177150" y="278225"/>
            <a:ext cx="9672900" cy="1291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4400">
                <a:solidFill>
                  <a:srgbClr val="FEE599"/>
                </a:solidFill>
                <a:latin typeface="Calibri"/>
                <a:ea typeface="Calibri"/>
                <a:cs typeface="Calibri"/>
                <a:sym typeface="Calibri"/>
              </a:rPr>
              <a:t>Method 3: If/elif/Else statement (Selection)</a:t>
            </a:r>
            <a:endParaRPr b="1" i="1" sz="1800">
              <a:solidFill>
                <a:schemeClr val="dk1"/>
              </a:solidFill>
              <a:latin typeface="Calibri"/>
              <a:ea typeface="Calibri"/>
              <a:cs typeface="Calibri"/>
              <a:sym typeface="Calibri"/>
            </a:endParaRPr>
          </a:p>
        </p:txBody>
      </p:sp>
      <p:sp>
        <p:nvSpPr>
          <p:cNvPr id="121" name="Shape 121"/>
          <p:cNvSpPr txBox="1"/>
          <p:nvPr/>
        </p:nvSpPr>
        <p:spPr>
          <a:xfrm>
            <a:off x="2177150" y="1467826"/>
            <a:ext cx="9797100" cy="5184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800">
                <a:solidFill>
                  <a:srgbClr val="FEE599"/>
                </a:solidFill>
                <a:latin typeface="Calibri"/>
                <a:ea typeface="Calibri"/>
                <a:cs typeface="Calibri"/>
                <a:sym typeface="Calibri"/>
              </a:rPr>
              <a:t>Selection statements allow programmers to ask questions and then, based on the result, perform different actions.</a:t>
            </a:r>
            <a:endParaRPr i="1"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i="1" sz="2800">
              <a:solidFill>
                <a:srgbClr val="FEE599"/>
              </a:solidFill>
              <a:latin typeface="Calibri"/>
              <a:ea typeface="Calibri"/>
              <a:cs typeface="Calibri"/>
              <a:sym typeface="Calibri"/>
            </a:endParaRPr>
          </a:p>
          <a:p>
            <a:pPr indent="0" lvl="0" marL="0" marR="0" rtl="0" algn="l">
              <a:spcBef>
                <a:spcPts val="0"/>
              </a:spcBef>
              <a:spcAft>
                <a:spcPts val="0"/>
              </a:spcAft>
              <a:buNone/>
            </a:pPr>
            <a:r>
              <a:rPr i="1" lang="en-US" sz="2800">
                <a:solidFill>
                  <a:srgbClr val="FEE599"/>
                </a:solidFill>
                <a:latin typeface="Calibri"/>
                <a:ea typeface="Calibri"/>
                <a:cs typeface="Calibri"/>
                <a:sym typeface="Calibri"/>
              </a:rPr>
              <a:t>Selection constructs, as with any control construct, can be nested so that the result of one question helps decide whether to ask the next.</a:t>
            </a:r>
            <a:endParaRPr i="1"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i="1" sz="2800">
              <a:solidFill>
                <a:srgbClr val="FEE599"/>
              </a:solidFill>
              <a:latin typeface="Calibri"/>
              <a:ea typeface="Calibri"/>
              <a:cs typeface="Calibri"/>
              <a:sym typeface="Calibri"/>
            </a:endParaRPr>
          </a:p>
          <a:p>
            <a:pPr indent="0" lvl="0" marL="0" marR="0" rtl="0" algn="l">
              <a:spcBef>
                <a:spcPts val="0"/>
              </a:spcBef>
              <a:spcAft>
                <a:spcPts val="0"/>
              </a:spcAft>
              <a:buNone/>
            </a:pPr>
            <a:r>
              <a:rPr i="1" lang="en-US" sz="2800">
                <a:solidFill>
                  <a:srgbClr val="FEE599"/>
                </a:solidFill>
                <a:latin typeface="Calibri"/>
                <a:ea typeface="Calibri"/>
                <a:cs typeface="Calibri"/>
                <a:sym typeface="Calibri"/>
              </a:rPr>
              <a:t>An alternative syntax for this type of nested selection uses the elif keyword. The else and the next if are combined so as to eliminate the need for additional nesting levels. Note that the final else is still necessary to provide the default case if all other conditions fail.</a:t>
            </a:r>
            <a:endParaRPr i="1" sz="2800">
              <a:solidFill>
                <a:srgbClr val="FEE599"/>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Shape 12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7" name="Shape 127"/>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4400">
                <a:solidFill>
                  <a:srgbClr val="FEE599"/>
                </a:solidFill>
                <a:latin typeface="Calibri"/>
                <a:ea typeface="Calibri"/>
                <a:cs typeface="Calibri"/>
                <a:sym typeface="Calibri"/>
              </a:rPr>
              <a:t>List Compreprehension</a:t>
            </a:r>
            <a:endParaRPr b="1" i="1" sz="1800">
              <a:solidFill>
                <a:schemeClr val="dk1"/>
              </a:solidFill>
              <a:latin typeface="Calibri"/>
              <a:ea typeface="Calibri"/>
              <a:cs typeface="Calibri"/>
              <a:sym typeface="Calibri"/>
            </a:endParaRPr>
          </a:p>
        </p:txBody>
      </p:sp>
      <p:sp>
        <p:nvSpPr>
          <p:cNvPr id="128" name="Shape 128"/>
          <p:cNvSpPr txBox="1"/>
          <p:nvPr/>
        </p:nvSpPr>
        <p:spPr>
          <a:xfrm>
            <a:off x="2177150" y="1467826"/>
            <a:ext cx="9797100" cy="5184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800">
                <a:solidFill>
                  <a:srgbClr val="FEE599"/>
                </a:solidFill>
                <a:latin typeface="Calibri"/>
                <a:ea typeface="Calibri"/>
                <a:cs typeface="Calibri"/>
                <a:sym typeface="Calibri"/>
              </a:rPr>
              <a:t>A list comprehension allows you to easily create a list based on some processing or selection criteria</a:t>
            </a:r>
            <a:endParaRPr i="1" sz="2800">
              <a:solidFill>
                <a:srgbClr val="FEE599"/>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Shape 13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4" name="Shape 134"/>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Operations on Lists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Shape 135"/>
          <p:cNvSpPr txBox="1"/>
          <p:nvPr/>
        </p:nvSpPr>
        <p:spPr>
          <a:xfrm>
            <a:off x="2177141" y="1824441"/>
            <a:ext cx="9797100" cy="452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6" name="Shape 136"/>
          <p:cNvPicPr preferRelativeResize="0"/>
          <p:nvPr/>
        </p:nvPicPr>
        <p:blipFill>
          <a:blip r:embed="rId4">
            <a:alphaModFix/>
          </a:blip>
          <a:stretch>
            <a:fillRect/>
          </a:stretch>
        </p:blipFill>
        <p:spPr>
          <a:xfrm>
            <a:off x="2100938" y="2108217"/>
            <a:ext cx="10013832" cy="437176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pic>
        <p:nvPicPr>
          <p:cNvPr id="141" name="Shape 14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2" name="Shape 142"/>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List Methods</a:t>
            </a:r>
            <a:endParaRPr sz="1800">
              <a:solidFill>
                <a:schemeClr val="dk1"/>
              </a:solidFill>
              <a:latin typeface="Calibri"/>
              <a:ea typeface="Calibri"/>
              <a:cs typeface="Calibri"/>
              <a:sym typeface="Calibri"/>
            </a:endParaRPr>
          </a:p>
        </p:txBody>
      </p:sp>
      <p:sp>
        <p:nvSpPr>
          <p:cNvPr id="143" name="Shape 143"/>
          <p:cNvSpPr txBox="1"/>
          <p:nvPr/>
        </p:nvSpPr>
        <p:spPr>
          <a:xfrm>
            <a:off x="2177141" y="1225941"/>
            <a:ext cx="9797100" cy="4524300"/>
          </a:xfrm>
          <a:prstGeom prst="rect">
            <a:avLst/>
          </a:prstGeom>
          <a:noFill/>
          <a:ln>
            <a:noFill/>
          </a:ln>
        </p:spPr>
        <p:txBody>
          <a:bodyPr anchorCtr="0" anchor="t" bIns="45700" lIns="91425" spcFirstLastPara="1" rIns="91425" wrap="square" tIns="45700">
            <a:noAutofit/>
          </a:bodyPr>
          <a:lstStyle/>
          <a:p>
            <a:pPr indent="-381000" lvl="0" marL="457200" rtl="0">
              <a:lnSpc>
                <a:spcPct val="115000"/>
              </a:lnSpc>
              <a:spcBef>
                <a:spcPts val="0"/>
              </a:spcBef>
              <a:spcAft>
                <a:spcPts val="0"/>
              </a:spcAft>
              <a:buClr>
                <a:srgbClr val="FEE599"/>
              </a:buClr>
              <a:buSzPts val="2400"/>
              <a:buFont typeface="Calibri"/>
              <a:buChar char="-"/>
            </a:pPr>
            <a:r>
              <a:rPr lang="en-US" sz="2400">
                <a:solidFill>
                  <a:srgbClr val="FEE599"/>
                </a:solidFill>
                <a:latin typeface="Calibri"/>
                <a:ea typeface="Calibri"/>
                <a:cs typeface="Calibri"/>
                <a:sym typeface="Calibri"/>
              </a:rPr>
              <a:t>A method is a function that “belongs to” an object</a:t>
            </a:r>
            <a:endParaRPr sz="2400">
              <a:solidFill>
                <a:srgbClr val="FEE599"/>
              </a:solidFill>
              <a:latin typeface="Calibri"/>
              <a:ea typeface="Calibri"/>
              <a:cs typeface="Calibri"/>
              <a:sym typeface="Calibri"/>
            </a:endParaRPr>
          </a:p>
          <a:p>
            <a:pPr indent="0" lvl="0" marL="0" marR="0" rtl="0" algn="l">
              <a:spcBef>
                <a:spcPts val="2100"/>
              </a:spcBef>
              <a:spcAft>
                <a:spcPts val="0"/>
              </a:spcAft>
              <a:buNone/>
            </a:pPr>
            <a:r>
              <a:t/>
            </a:r>
            <a:endParaRPr sz="1800">
              <a:solidFill>
                <a:schemeClr val="dk1"/>
              </a:solidFill>
              <a:latin typeface="Calibri"/>
              <a:ea typeface="Calibri"/>
              <a:cs typeface="Calibri"/>
              <a:sym typeface="Calibri"/>
            </a:endParaRPr>
          </a:p>
        </p:txBody>
      </p:sp>
      <p:pic>
        <p:nvPicPr>
          <p:cNvPr id="144" name="Shape 144"/>
          <p:cNvPicPr preferRelativeResize="0"/>
          <p:nvPr/>
        </p:nvPicPr>
        <p:blipFill>
          <a:blip r:embed="rId4">
            <a:alphaModFix/>
          </a:blip>
          <a:stretch>
            <a:fillRect/>
          </a:stretch>
        </p:blipFill>
        <p:spPr>
          <a:xfrm>
            <a:off x="2818996" y="1745167"/>
            <a:ext cx="8356966" cy="503663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