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30"/>
  </p:normalViewPr>
  <p:slideViewPr>
    <p:cSldViewPr snapToGrid="0" snapToObjects="1">
      <p:cViewPr varScale="1">
        <p:scale>
          <a:sx n="60" d="100"/>
          <a:sy n="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4C17-1416-9344-AB84-913300E775C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E9C7-2BE1-F146-936C-F735701A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SQLite3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Components of a Database Management System</a:t>
            </a:r>
          </a:p>
          <a:p>
            <a:pPr lvl="1"/>
            <a:r>
              <a:rPr lang="en-US" dirty="0" smtClean="0"/>
              <a:t>Database Engine </a:t>
            </a:r>
          </a:p>
          <a:p>
            <a:pPr lvl="2"/>
            <a:r>
              <a:rPr lang="en-US" dirty="0" smtClean="0"/>
              <a:t>Speed, </a:t>
            </a:r>
          </a:p>
          <a:p>
            <a:pPr lvl="2"/>
            <a:r>
              <a:rPr lang="en-US" dirty="0" smtClean="0"/>
              <a:t>Scalability, </a:t>
            </a:r>
          </a:p>
          <a:p>
            <a:pPr lvl="2"/>
            <a:r>
              <a:rPr lang="en-US" dirty="0" smtClean="0"/>
              <a:t>Business Logic, and Business Rules</a:t>
            </a:r>
          </a:p>
          <a:p>
            <a:pPr lvl="2"/>
            <a:r>
              <a:rPr lang="en-US" dirty="0" smtClean="0"/>
              <a:t>Query Processing - Storing, retrieving and updating the data</a:t>
            </a:r>
          </a:p>
          <a:p>
            <a:pPr lvl="1"/>
            <a:r>
              <a:rPr lang="en-US" dirty="0" smtClean="0"/>
              <a:t>Data Dictionary (Definition of all tables)</a:t>
            </a:r>
          </a:p>
          <a:p>
            <a:pPr lvl="1"/>
            <a:r>
              <a:rPr lang="en-US" dirty="0" smtClean="0"/>
              <a:t>Security and Utilities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0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- is an ANSI (American National Standard Institute) standard language </a:t>
            </a:r>
          </a:p>
          <a:p>
            <a:r>
              <a:rPr lang="en-US" dirty="0" smtClean="0"/>
              <a:t>SQL </a:t>
            </a:r>
            <a:r>
              <a:rPr lang="mr-IN" dirty="0" smtClean="0"/>
              <a:t>–</a:t>
            </a:r>
            <a:r>
              <a:rPr lang="en-US" dirty="0" smtClean="0"/>
              <a:t> Language for storing, retrieving, and manipulating data stored in the relational database</a:t>
            </a:r>
          </a:p>
          <a:p>
            <a:r>
              <a:rPr lang="en-US" dirty="0" smtClean="0"/>
              <a:t>Tables are fundamental data element</a:t>
            </a:r>
          </a:p>
          <a:p>
            <a:pPr lvl="1"/>
            <a:r>
              <a:rPr lang="en-US" dirty="0" smtClean="0"/>
              <a:t>Rows </a:t>
            </a:r>
            <a:r>
              <a:rPr lang="mr-IN" dirty="0" smtClean="0"/>
              <a:t>–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Columns - Fields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96" y="1501776"/>
            <a:ext cx="4000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	&amp; Its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</a:p>
          <a:p>
            <a:pPr lvl="1"/>
            <a:r>
              <a:rPr lang="en-US" dirty="0" smtClean="0"/>
              <a:t>Create, </a:t>
            </a:r>
          </a:p>
          <a:p>
            <a:pPr lvl="1"/>
            <a:r>
              <a:rPr lang="en-US" dirty="0" smtClean="0"/>
              <a:t>Alter, </a:t>
            </a:r>
          </a:p>
          <a:p>
            <a:pPr lvl="1"/>
            <a:r>
              <a:rPr lang="en-US" dirty="0" smtClean="0"/>
              <a:t>Drop</a:t>
            </a:r>
          </a:p>
          <a:p>
            <a:r>
              <a:rPr lang="en-US" dirty="0" smtClean="0"/>
              <a:t>Data Manipulation Language</a:t>
            </a:r>
          </a:p>
          <a:p>
            <a:pPr lvl="1"/>
            <a:r>
              <a:rPr lang="en-US" dirty="0" smtClean="0"/>
              <a:t>Select, Insert, Update, Delete</a:t>
            </a:r>
            <a:endParaRPr lang="en-US" dirty="0"/>
          </a:p>
          <a:p>
            <a:r>
              <a:rPr lang="en-US" dirty="0" smtClean="0"/>
              <a:t>Data Control Language</a:t>
            </a:r>
          </a:p>
          <a:p>
            <a:pPr lvl="1"/>
            <a:r>
              <a:rPr lang="en-US" dirty="0" smtClean="0"/>
              <a:t>Grant, </a:t>
            </a:r>
          </a:p>
          <a:p>
            <a:pPr lvl="1"/>
            <a:r>
              <a:rPr lang="en-US" dirty="0" smtClean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2107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Constraints are the rules enforced on the data columns of a table. They are used to limit the type of data that can go into the table to ensure accuracy and reliability.</a:t>
            </a:r>
          </a:p>
          <a:p>
            <a:r>
              <a:rPr lang="en-US" dirty="0" smtClean="0"/>
              <a:t>Constraints are only table level or column level</a:t>
            </a:r>
          </a:p>
          <a:p>
            <a:pPr lvl="1"/>
            <a:r>
              <a:rPr lang="en-US" dirty="0" smtClean="0"/>
              <a:t>Not Null Constraint </a:t>
            </a:r>
            <a:r>
              <a:rPr lang="mr-IN" dirty="0" smtClean="0"/>
              <a:t>–</a:t>
            </a:r>
            <a:r>
              <a:rPr lang="en-US" dirty="0" smtClean="0"/>
              <a:t> Ensures that the column cannot have a NULL value</a:t>
            </a:r>
          </a:p>
          <a:p>
            <a:pPr lvl="1"/>
            <a:r>
              <a:rPr lang="en-US" dirty="0" smtClean="0"/>
              <a:t>Default Constraint </a:t>
            </a:r>
            <a:r>
              <a:rPr lang="mr-IN" dirty="0" smtClean="0"/>
              <a:t>–</a:t>
            </a:r>
            <a:r>
              <a:rPr lang="en-US" dirty="0" smtClean="0"/>
              <a:t> Provides default value for a column when none is specified</a:t>
            </a:r>
          </a:p>
          <a:p>
            <a:pPr lvl="1"/>
            <a:r>
              <a:rPr lang="en-US" dirty="0" smtClean="0"/>
              <a:t>Unique Constraint </a:t>
            </a:r>
            <a:r>
              <a:rPr lang="mr-IN" dirty="0" smtClean="0"/>
              <a:t>–</a:t>
            </a:r>
            <a:r>
              <a:rPr lang="en-US" dirty="0" smtClean="0"/>
              <a:t> Ensures all values are unique</a:t>
            </a:r>
          </a:p>
          <a:p>
            <a:pPr lvl="1"/>
            <a:r>
              <a:rPr lang="en-US" dirty="0" smtClean="0"/>
              <a:t>Primary Key </a:t>
            </a:r>
            <a:r>
              <a:rPr lang="mr-IN" dirty="0" smtClean="0"/>
              <a:t>–</a:t>
            </a:r>
            <a:r>
              <a:rPr lang="en-US" dirty="0" smtClean="0"/>
              <a:t> Uniquely identifies each record in a database table</a:t>
            </a:r>
          </a:p>
          <a:p>
            <a:pPr lvl="1"/>
            <a:r>
              <a:rPr lang="en-US" dirty="0" smtClean="0"/>
              <a:t>Foreign Key </a:t>
            </a:r>
            <a:r>
              <a:rPr lang="mr-IN" dirty="0" smtClean="0"/>
              <a:t>–</a:t>
            </a:r>
            <a:r>
              <a:rPr lang="en-US" dirty="0" smtClean="0"/>
              <a:t> Uniquely identifies a record in any other database table</a:t>
            </a:r>
          </a:p>
          <a:p>
            <a:pPr lvl="1"/>
            <a:r>
              <a:rPr lang="en-US" dirty="0" smtClean="0"/>
              <a:t>Check Constraint </a:t>
            </a:r>
            <a:r>
              <a:rPr lang="mr-IN" dirty="0" smtClean="0"/>
              <a:t>–</a:t>
            </a:r>
            <a:r>
              <a:rPr lang="en-US" dirty="0" smtClean="0"/>
              <a:t> ensures that all values in a column satisfy certain constraints</a:t>
            </a:r>
          </a:p>
          <a:p>
            <a:pPr lvl="1"/>
            <a:r>
              <a:rPr lang="en-US" dirty="0" smtClean="0"/>
              <a:t>Index </a:t>
            </a:r>
            <a:r>
              <a:rPr lang="mr-IN" dirty="0" smtClean="0"/>
              <a:t>–</a:t>
            </a:r>
            <a:r>
              <a:rPr lang="en-US" dirty="0" smtClean="0"/>
              <a:t> Used to create and retrieve data from the database very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and Open Source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Oracle Database </a:t>
            </a:r>
          </a:p>
          <a:p>
            <a:pPr lvl="1"/>
            <a:r>
              <a:rPr lang="en-US" dirty="0" smtClean="0"/>
              <a:t>Microsoft SQL Server</a:t>
            </a:r>
            <a:endParaRPr lang="en-US" dirty="0"/>
          </a:p>
          <a:p>
            <a:pPr lvl="1"/>
            <a:r>
              <a:rPr lang="en-US" dirty="0" smtClean="0"/>
              <a:t>IBM DB2</a:t>
            </a:r>
          </a:p>
          <a:p>
            <a:pPr lvl="1"/>
            <a:r>
              <a:rPr lang="en-US" dirty="0" smtClean="0"/>
              <a:t>IBM Informix</a:t>
            </a:r>
          </a:p>
          <a:p>
            <a:pPr lvl="1"/>
            <a:r>
              <a:rPr lang="en-US" dirty="0" smtClean="0"/>
              <a:t>SAP Sybase Server</a:t>
            </a:r>
          </a:p>
          <a:p>
            <a:pPr lvl="1"/>
            <a:r>
              <a:rPr lang="en-US" dirty="0" smtClean="0"/>
              <a:t>Teradata</a:t>
            </a:r>
            <a:endParaRPr lang="en-US" dirty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MySQL </a:t>
            </a:r>
            <a:r>
              <a:rPr lang="mr-IN" dirty="0" smtClean="0"/>
              <a:t>–</a:t>
            </a:r>
            <a:r>
              <a:rPr lang="en-US" dirty="0" smtClean="0"/>
              <a:t> Oracle (Owned and Managed)</a:t>
            </a:r>
          </a:p>
          <a:p>
            <a:pPr lvl="1"/>
            <a:r>
              <a:rPr lang="en-US" dirty="0" smtClean="0"/>
              <a:t>SQLite </a:t>
            </a:r>
            <a:r>
              <a:rPr lang="mr-IN" dirty="0" smtClean="0"/>
              <a:t>–</a:t>
            </a:r>
            <a:r>
              <a:rPr lang="en-US" dirty="0" smtClean="0"/>
              <a:t> Used for small scale 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6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mr-IN" dirty="0" smtClean="0"/>
              <a:t>–</a:t>
            </a:r>
            <a:r>
              <a:rPr lang="en-US" dirty="0" smtClean="0"/>
              <a:t> Object Relational 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474"/>
            <a:ext cx="10515600" cy="39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SQL toolkit + Object Relational Mapper </a:t>
            </a:r>
          </a:p>
          <a:p>
            <a:r>
              <a:rPr lang="en-US" dirty="0" smtClean="0"/>
              <a:t>Designed for efficient and high performing database access adopted into python language</a:t>
            </a:r>
          </a:p>
          <a:p>
            <a:r>
              <a:rPr lang="en-US" dirty="0" smtClean="0"/>
              <a:t>Organizations that </a:t>
            </a:r>
            <a:r>
              <a:rPr lang="en-US" smtClean="0"/>
              <a:t>use SQL Alchemy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Yelp, </a:t>
            </a:r>
            <a:r>
              <a:rPr lang="en-US" dirty="0" err="1" smtClean="0"/>
              <a:t>Reddit</a:t>
            </a:r>
            <a:r>
              <a:rPr lang="en-US" dirty="0" smtClean="0"/>
              <a:t>, Mozilla, Survey Monkey, Fedora</a:t>
            </a:r>
          </a:p>
          <a:p>
            <a:pPr lvl="1"/>
            <a:r>
              <a:rPr lang="en-US" dirty="0" smtClean="0"/>
              <a:t>Dropbox, Hulu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335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Database Programming in Python</vt:lpstr>
      <vt:lpstr>Introduction to RDBMS</vt:lpstr>
      <vt:lpstr>SQL – Structured Query Language</vt:lpstr>
      <vt:lpstr>SQLite3 Architecture </vt:lpstr>
      <vt:lpstr>SQL Commands &amp; Its classification</vt:lpstr>
      <vt:lpstr>SQL Constraints</vt:lpstr>
      <vt:lpstr>Commercial and Open Source RDBMS</vt:lpstr>
      <vt:lpstr>ORM – Object Relational Mapper</vt:lpstr>
      <vt:lpstr>SQL Alchemy</vt:lpstr>
      <vt:lpstr>Python SQLite3 Hands 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 in Python</dc:title>
  <dc:creator>lakshmi teeka</dc:creator>
  <cp:lastModifiedBy>lakshmi teeka</cp:lastModifiedBy>
  <cp:revision>73</cp:revision>
  <dcterms:created xsi:type="dcterms:W3CDTF">2017-06-11T11:56:22Z</dcterms:created>
  <dcterms:modified xsi:type="dcterms:W3CDTF">2018-05-14T07:56:15Z</dcterms:modified>
</cp:coreProperties>
</file>