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F329B2A-39A4-4E3E-B4B6-6FC4771A0C85}">
  <a:tblStyle styleId="{FF329B2A-39A4-4E3E-B4B6-6FC4771A0C85}"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Introduction to Web Scraping</a:t>
            </a: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57200" lvl="0" marL="1828800">
              <a:spcBef>
                <a:spcPts val="0"/>
              </a:spcBef>
              <a:buNone/>
            </a:pPr>
            <a:r>
              <a:rPr lang="en"/>
              <a:t>What is Webscraping?</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55600" lvl="0" marL="457200" marR="0" rtl="0" algn="l">
              <a:lnSpc>
                <a:spcPct val="115000"/>
              </a:lnSpc>
              <a:spcBef>
                <a:spcPts val="0"/>
              </a:spcBef>
              <a:spcAft>
                <a:spcPts val="0"/>
              </a:spcAft>
              <a:buClr>
                <a:srgbClr val="000000"/>
              </a:buClr>
              <a:buSzPts val="2000"/>
              <a:buChar char="-"/>
            </a:pPr>
            <a:r>
              <a:rPr lang="en" sz="2000">
                <a:solidFill>
                  <a:srgbClr val="000000"/>
                </a:solidFill>
              </a:rPr>
              <a:t>Webscraping is the process of extracting information from webpages.</a:t>
            </a:r>
          </a:p>
          <a:p>
            <a:pPr indent="-355600" lvl="0" marL="457200" marR="0" rtl="0" algn="l">
              <a:lnSpc>
                <a:spcPct val="115000"/>
              </a:lnSpc>
              <a:spcBef>
                <a:spcPts val="0"/>
              </a:spcBef>
              <a:spcAft>
                <a:spcPts val="1600"/>
              </a:spcAft>
              <a:buClr>
                <a:srgbClr val="000000"/>
              </a:buClr>
              <a:buSzPts val="2000"/>
              <a:buChar char="-"/>
            </a:pPr>
            <a:r>
              <a:rPr lang="en" sz="2000">
                <a:solidFill>
                  <a:srgbClr val="000000"/>
                </a:solidFill>
              </a:rPr>
              <a:t>In this sense, it is an alternative for using an API to get information.</a:t>
            </a:r>
          </a:p>
          <a:p>
            <a:pPr indent="0" lvl="0" marL="0" marR="0" rtl="0" algn="l">
              <a:lnSpc>
                <a:spcPct val="115000"/>
              </a:lnSpc>
              <a:spcBef>
                <a:spcPts val="0"/>
              </a:spcBef>
              <a:spcAft>
                <a:spcPts val="1600"/>
              </a:spcAft>
              <a:buNone/>
            </a:pPr>
            <a:r>
              <a:rPr lang="en" sz="2000">
                <a:solidFill>
                  <a:srgbClr val="000000"/>
                </a:solidFill>
              </a:rPr>
              <a:t>What is needed for webscraping?</a:t>
            </a:r>
          </a:p>
          <a:p>
            <a:pPr indent="-355600" lvl="0" marL="457200" marR="0" rtl="0" algn="l">
              <a:lnSpc>
                <a:spcPct val="115000"/>
              </a:lnSpc>
              <a:spcBef>
                <a:spcPts val="0"/>
              </a:spcBef>
              <a:spcAft>
                <a:spcPts val="0"/>
              </a:spcAft>
              <a:buClr>
                <a:srgbClr val="000000"/>
              </a:buClr>
              <a:buSzPts val="2000"/>
              <a:buChar char="-"/>
            </a:pPr>
            <a:r>
              <a:rPr lang="en" sz="2000">
                <a:solidFill>
                  <a:srgbClr val="000000"/>
                </a:solidFill>
              </a:rPr>
              <a:t>Basic understanding of HTML, CSS and JS tags</a:t>
            </a:r>
          </a:p>
          <a:p>
            <a:pPr indent="-355600" lvl="0" marL="457200" marR="0" rtl="0" algn="l">
              <a:lnSpc>
                <a:spcPct val="115000"/>
              </a:lnSpc>
              <a:spcBef>
                <a:spcPts val="0"/>
              </a:spcBef>
              <a:spcAft>
                <a:spcPts val="0"/>
              </a:spcAft>
              <a:buClr>
                <a:srgbClr val="000000"/>
              </a:buClr>
              <a:buSzPts val="2000"/>
              <a:buChar char="-"/>
            </a:pPr>
            <a:r>
              <a:rPr lang="en" sz="2000">
                <a:solidFill>
                  <a:srgbClr val="000000"/>
                </a:solidFill>
              </a:rPr>
              <a:t>A way to send requests to webpages to get their HTML code</a:t>
            </a:r>
          </a:p>
          <a:p>
            <a:pPr indent="-355600" lvl="0" marL="457200" marR="0" rtl="0" algn="l">
              <a:lnSpc>
                <a:spcPct val="115000"/>
              </a:lnSpc>
              <a:spcBef>
                <a:spcPts val="0"/>
              </a:spcBef>
              <a:spcAft>
                <a:spcPts val="1600"/>
              </a:spcAft>
              <a:buClr>
                <a:srgbClr val="000000"/>
              </a:buClr>
              <a:buSzPts val="2000"/>
              <a:buChar char="-"/>
            </a:pPr>
            <a:r>
              <a:rPr lang="en" sz="2000">
                <a:solidFill>
                  <a:srgbClr val="000000"/>
                </a:solidFill>
              </a:rPr>
              <a:t>A way to use the tags to extract relevant information </a:t>
            </a: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2743200">
              <a:spcBef>
                <a:spcPts val="0"/>
              </a:spcBef>
              <a:buNone/>
            </a:pPr>
            <a:r>
              <a:rPr lang="en"/>
              <a:t>Simple HTML code</a:t>
            </a:r>
          </a:p>
        </p:txBody>
      </p:sp>
      <p:pic>
        <p:nvPicPr>
          <p:cNvPr id="68" name="Shape 68"/>
          <p:cNvPicPr preferRelativeResize="0"/>
          <p:nvPr/>
        </p:nvPicPr>
        <p:blipFill>
          <a:blip r:embed="rId3">
            <a:alphaModFix/>
          </a:blip>
          <a:stretch>
            <a:fillRect/>
          </a:stretch>
        </p:blipFill>
        <p:spPr>
          <a:xfrm>
            <a:off x="929350" y="1170125"/>
            <a:ext cx="6735575" cy="3756375"/>
          </a:xfrm>
          <a:prstGeom prst="rect">
            <a:avLst/>
          </a:prstGeom>
          <a:noFill/>
          <a:ln>
            <a:noFill/>
          </a:ln>
        </p:spPr>
      </p:pic>
      <p:pic>
        <p:nvPicPr>
          <p:cNvPr id="69" name="Shape 6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457200" lvl="0" marL="1828800">
              <a:spcBef>
                <a:spcPts val="0"/>
              </a:spcBef>
              <a:buNone/>
            </a:pPr>
            <a:r>
              <a:rPr lang="en"/>
              <a:t>Common HTML Tags</a:t>
            </a:r>
          </a:p>
        </p:txBody>
      </p:sp>
      <p:sp>
        <p:nvSpPr>
          <p:cNvPr id="75" name="Shape 75"/>
          <p:cNvSpPr txBox="1"/>
          <p:nvPr>
            <p:ph idx="1" type="body"/>
          </p:nvPr>
        </p:nvSpPr>
        <p:spPr>
          <a:xfrm>
            <a:off x="311700" y="1152475"/>
            <a:ext cx="8678700" cy="4058400"/>
          </a:xfrm>
          <a:prstGeom prst="rect">
            <a:avLst/>
          </a:prstGeom>
        </p:spPr>
        <p:txBody>
          <a:bodyPr anchorCtr="0" anchor="t" bIns="91425" lIns="91425" rIns="91425" wrap="square" tIns="91425">
            <a:noAutofit/>
          </a:bodyPr>
          <a:lstStyle/>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div - indicates a division, or area, of the page.</a:t>
            </a: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b - bolds any text inside.</a:t>
            </a: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i - italicizes any text inside.</a:t>
            </a: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Table - creates a table.</a:t>
            </a:r>
          </a:p>
          <a:p>
            <a:pPr indent="-342900" lvl="0" marL="457200" marR="215900" rtl="0">
              <a:lnSpc>
                <a:spcPct val="160000"/>
              </a:lnSpc>
              <a:spcBef>
                <a:spcPts val="0"/>
              </a:spcBef>
              <a:spcAft>
                <a:spcPts val="0"/>
              </a:spcAft>
              <a:buClr>
                <a:srgbClr val="000000"/>
              </a:buClr>
              <a:buSzPts val="1800"/>
              <a:buFont typeface="Georgia"/>
              <a:buChar char="●"/>
            </a:pPr>
            <a:r>
              <a:rPr lang="en">
                <a:solidFill>
                  <a:srgbClr val="000000"/>
                </a:solidFill>
                <a:highlight>
                  <a:srgbClr val="FFFFFF"/>
                </a:highlight>
              </a:rPr>
              <a:t>form - creates an input form.</a:t>
            </a:r>
          </a:p>
          <a:p>
            <a:pPr indent="-342900" lvl="0" marL="457200" marR="215900" rtl="0">
              <a:lnSpc>
                <a:spcPct val="160000"/>
              </a:lnSpc>
              <a:spcBef>
                <a:spcPts val="0"/>
              </a:spcBef>
              <a:spcAft>
                <a:spcPts val="0"/>
              </a:spcAft>
              <a:buClr>
                <a:srgbClr val="000000"/>
              </a:buClr>
              <a:buSzPts val="1800"/>
              <a:buFont typeface="Arial"/>
              <a:buChar char="●"/>
            </a:pPr>
            <a:r>
              <a:rPr lang="en">
                <a:solidFill>
                  <a:srgbClr val="000000"/>
                </a:solidFill>
                <a:highlight>
                  <a:srgbClr val="FFFFFF"/>
                </a:highlight>
              </a:rPr>
              <a:t>a - creates a link</a:t>
            </a:r>
          </a:p>
          <a:p>
            <a:pPr indent="-333375" lvl="0" marL="457200" marR="215900" rtl="0">
              <a:lnSpc>
                <a:spcPct val="160000"/>
              </a:lnSpc>
              <a:spcBef>
                <a:spcPts val="0"/>
              </a:spcBef>
              <a:spcAft>
                <a:spcPts val="2500"/>
              </a:spcAft>
              <a:buClr>
                <a:srgbClr val="000000"/>
              </a:buClr>
              <a:buSzPts val="1650"/>
              <a:buFont typeface="Georgia"/>
              <a:buChar char="●"/>
            </a:pPr>
            <a:r>
              <a:rPr lang="en">
                <a:solidFill>
                  <a:srgbClr val="000000"/>
                </a:solidFill>
                <a:highlight>
                  <a:srgbClr val="FFFFFF"/>
                </a:highlight>
              </a:rPr>
              <a:t>href - location of link</a:t>
            </a:r>
          </a:p>
          <a:p>
            <a:pPr indent="0" lvl="0" marL="0" marR="215900" rtl="0">
              <a:lnSpc>
                <a:spcPct val="160000"/>
              </a:lnSpc>
              <a:spcBef>
                <a:spcPts val="800"/>
              </a:spcBef>
              <a:spcAft>
                <a:spcPts val="2500"/>
              </a:spcAft>
              <a:buNone/>
            </a:pPr>
            <a:r>
              <a:rPr i="1" lang="en">
                <a:solidFill>
                  <a:srgbClr val="000000"/>
                </a:solidFill>
                <a:highlight>
                  <a:srgbClr val="FFFFFF"/>
                </a:highlight>
              </a:rPr>
              <a:t>For full list of tags: https://developer.mozilla.org/en-US/docs/Web/HTML/Element </a:t>
            </a:r>
          </a:p>
          <a:p>
            <a:pPr indent="0" lvl="0" marL="0">
              <a:spcBef>
                <a:spcPts val="0"/>
              </a:spcBef>
              <a:buNone/>
            </a:pPr>
            <a:r>
              <a:t/>
            </a:r>
            <a:endParaRPr/>
          </a:p>
        </p:txBody>
      </p:sp>
      <p:pic>
        <p:nvPicPr>
          <p:cNvPr id="76" name="Shape 76"/>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gn="ctr">
              <a:spcBef>
                <a:spcPts val="0"/>
              </a:spcBef>
              <a:buNone/>
            </a:pPr>
            <a:r>
              <a:rPr lang="en"/>
              <a:t>Request </a:t>
            </a:r>
            <a:r>
              <a:rPr lang="en"/>
              <a:t>Methods</a:t>
            </a:r>
          </a:p>
        </p:txBody>
      </p:sp>
      <p:graphicFrame>
        <p:nvGraphicFramePr>
          <p:cNvPr id="82" name="Shape 82"/>
          <p:cNvGraphicFramePr/>
          <p:nvPr/>
        </p:nvGraphicFramePr>
        <p:xfrm>
          <a:off x="463100" y="1162975"/>
          <a:ext cx="3000000" cy="3000000"/>
        </p:xfrm>
        <a:graphic>
          <a:graphicData uri="http://schemas.openxmlformats.org/drawingml/2006/table">
            <a:tbl>
              <a:tblPr>
                <a:noFill/>
                <a:tableStyleId>{FF329B2A-39A4-4E3E-B4B6-6FC4771A0C85}</a:tableStyleId>
              </a:tblPr>
              <a:tblGrid>
                <a:gridCol w="4184600"/>
                <a:gridCol w="4184600"/>
              </a:tblGrid>
              <a:tr h="556600">
                <a:tc>
                  <a:txBody>
                    <a:bodyPr>
                      <a:noAutofit/>
                    </a:bodyPr>
                    <a:lstStyle/>
                    <a:p>
                      <a:pPr indent="0" lvl="0" marL="0" rtl="0">
                        <a:spcBef>
                          <a:spcPts val="0"/>
                        </a:spcBef>
                        <a:buNone/>
                      </a:pPr>
                      <a:r>
                        <a:rPr b="1" lang="en"/>
                        <a:t>Method</a:t>
                      </a:r>
                    </a:p>
                  </a:txBody>
                  <a:tcPr marT="91425" marB="91425" marR="91425" marL="91425"/>
                </a:tc>
                <a:tc>
                  <a:txBody>
                    <a:bodyPr>
                      <a:noAutofit/>
                    </a:bodyPr>
                    <a:lstStyle/>
                    <a:p>
                      <a:pPr indent="0" lvl="0" marL="0" rtl="0">
                        <a:spcBef>
                          <a:spcPts val="0"/>
                        </a:spcBef>
                        <a:buNone/>
                      </a:pPr>
                      <a:r>
                        <a:rPr b="1" lang="en"/>
                        <a:t>CRUD Operation</a:t>
                      </a:r>
                    </a:p>
                  </a:txBody>
                  <a:tcPr marT="91425" marB="91425" marR="91425" marL="91425"/>
                </a:tc>
              </a:tr>
              <a:tr h="556600">
                <a:tc>
                  <a:txBody>
                    <a:bodyPr>
                      <a:noAutofit/>
                    </a:bodyPr>
                    <a:lstStyle/>
                    <a:p>
                      <a:pPr indent="0" lvl="0" marL="0" rtl="0">
                        <a:spcBef>
                          <a:spcPts val="0"/>
                        </a:spcBef>
                        <a:buNone/>
                      </a:pPr>
                      <a:r>
                        <a:rPr lang="en"/>
                        <a:t>GET</a:t>
                      </a:r>
                    </a:p>
                  </a:txBody>
                  <a:tcPr marT="91425" marB="91425" marR="91425" marL="91425"/>
                </a:tc>
                <a:tc>
                  <a:txBody>
                    <a:bodyPr>
                      <a:noAutofit/>
                    </a:bodyPr>
                    <a:lstStyle/>
                    <a:p>
                      <a:pPr indent="0" lvl="0" marL="0" rtl="0">
                        <a:spcBef>
                          <a:spcPts val="0"/>
                        </a:spcBef>
                        <a:buNone/>
                      </a:pPr>
                      <a:r>
                        <a:rPr lang="en"/>
                        <a:t>Read/Retrieve </a:t>
                      </a:r>
                    </a:p>
                  </a:txBody>
                  <a:tcPr marT="91425" marB="91425" marR="91425" marL="91425"/>
                </a:tc>
              </a:tr>
              <a:tr h="556600">
                <a:tc>
                  <a:txBody>
                    <a:bodyPr>
                      <a:noAutofit/>
                    </a:bodyPr>
                    <a:lstStyle/>
                    <a:p>
                      <a:pPr indent="0" lvl="0" marL="0" rtl="0">
                        <a:spcBef>
                          <a:spcPts val="0"/>
                        </a:spcBef>
                        <a:buNone/>
                      </a:pPr>
                      <a:r>
                        <a:rPr lang="en"/>
                        <a:t>POST</a:t>
                      </a:r>
                    </a:p>
                  </a:txBody>
                  <a:tcPr marT="91425" marB="91425" marR="91425" marL="91425"/>
                </a:tc>
                <a:tc>
                  <a:txBody>
                    <a:bodyPr>
                      <a:noAutofit/>
                    </a:bodyPr>
                    <a:lstStyle/>
                    <a:p>
                      <a:pPr indent="0" lvl="0" marL="0" rtl="0">
                        <a:spcBef>
                          <a:spcPts val="0"/>
                        </a:spcBef>
                        <a:buNone/>
                      </a:pPr>
                      <a:r>
                        <a:rPr lang="en"/>
                        <a:t>Create</a:t>
                      </a:r>
                    </a:p>
                  </a:txBody>
                  <a:tcPr marT="91425" marB="91425" marR="91425" marL="91425"/>
                </a:tc>
              </a:tr>
              <a:tr h="556600">
                <a:tc>
                  <a:txBody>
                    <a:bodyPr>
                      <a:noAutofit/>
                    </a:bodyPr>
                    <a:lstStyle/>
                    <a:p>
                      <a:pPr indent="0" lvl="0" marL="0" rtl="0">
                        <a:spcBef>
                          <a:spcPts val="0"/>
                        </a:spcBef>
                        <a:buNone/>
                      </a:pPr>
                      <a:r>
                        <a:rPr lang="en"/>
                        <a:t>PUT</a:t>
                      </a:r>
                    </a:p>
                  </a:txBody>
                  <a:tcPr marT="91425" marB="91425" marR="91425" marL="91425"/>
                </a:tc>
                <a:tc>
                  <a:txBody>
                    <a:bodyPr>
                      <a:noAutofit/>
                    </a:bodyPr>
                    <a:lstStyle/>
                    <a:p>
                      <a:pPr indent="0" lvl="0" marL="0" rtl="0">
                        <a:spcBef>
                          <a:spcPts val="0"/>
                        </a:spcBef>
                        <a:buNone/>
                      </a:pPr>
                      <a:r>
                        <a:rPr lang="en"/>
                        <a:t>Update/Replace</a:t>
                      </a:r>
                    </a:p>
                  </a:txBody>
                  <a:tcPr marT="91425" marB="91425" marR="91425" marL="91425"/>
                </a:tc>
              </a:tr>
              <a:tr h="556600">
                <a:tc>
                  <a:txBody>
                    <a:bodyPr>
                      <a:noAutofit/>
                    </a:bodyPr>
                    <a:lstStyle/>
                    <a:p>
                      <a:pPr indent="0" lvl="0" marL="0" rtl="0">
                        <a:spcBef>
                          <a:spcPts val="0"/>
                        </a:spcBef>
                        <a:buNone/>
                      </a:pPr>
                      <a:r>
                        <a:rPr lang="en"/>
                        <a:t>DELETE</a:t>
                      </a:r>
                    </a:p>
                  </a:txBody>
                  <a:tcPr marT="91425" marB="91425" marR="91425" marL="91425"/>
                </a:tc>
                <a:tc>
                  <a:txBody>
                    <a:bodyPr>
                      <a:noAutofit/>
                    </a:bodyPr>
                    <a:lstStyle/>
                    <a:p>
                      <a:pPr indent="0" lvl="0" marL="0" rtl="0">
                        <a:spcBef>
                          <a:spcPts val="0"/>
                        </a:spcBef>
                        <a:buNone/>
                      </a:pPr>
                      <a:r>
                        <a:rPr lang="en"/>
                        <a:t>Remove</a:t>
                      </a:r>
                    </a:p>
                  </a:txBody>
                  <a:tcPr marT="91425" marB="91425" marR="91425" marL="91425"/>
                </a:tc>
              </a:tr>
              <a:tr h="556600">
                <a:tc>
                  <a:txBody>
                    <a:bodyPr>
                      <a:noAutofit/>
                    </a:bodyPr>
                    <a:lstStyle/>
                    <a:p>
                      <a:pPr indent="0" lvl="0" marL="0" rtl="0">
                        <a:spcBef>
                          <a:spcPts val="0"/>
                        </a:spcBef>
                        <a:buNone/>
                      </a:pPr>
                      <a:r>
                        <a:rPr lang="en"/>
                        <a:t>PATCH</a:t>
                      </a:r>
                    </a:p>
                  </a:txBody>
                  <a:tcPr marT="91425" marB="91425" marR="91425" marL="91425"/>
                </a:tc>
                <a:tc>
                  <a:txBody>
                    <a:bodyPr>
                      <a:noAutofit/>
                    </a:bodyPr>
                    <a:lstStyle/>
                    <a:p>
                      <a:pPr indent="0" lvl="0" marL="0" rtl="0">
                        <a:spcBef>
                          <a:spcPts val="0"/>
                        </a:spcBef>
                        <a:buNone/>
                      </a:pPr>
                      <a:r>
                        <a:rPr lang="en"/>
                        <a:t>Partial Update/Replace</a:t>
                      </a:r>
                    </a:p>
                  </a:txBody>
                  <a:tcPr marT="91425" marB="91425" marR="91425" marL="91425"/>
                </a:tc>
              </a:tr>
            </a:tbl>
          </a:graphicData>
        </a:graphic>
      </p:graphicFrame>
      <p:pic>
        <p:nvPicPr>
          <p:cNvPr id="83" name="Shape 83"/>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              Beautiful Soup: Using HTML tags</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highlight>
                  <a:srgbClr val="FFFFFF"/>
                </a:highlight>
              </a:rPr>
              <a:t>Python library that </a:t>
            </a:r>
            <a:r>
              <a:rPr lang="en">
                <a:solidFill>
                  <a:srgbClr val="000000"/>
                </a:solidFill>
                <a:highlight>
                  <a:srgbClr val="FFFFFF"/>
                </a:highlight>
              </a:rPr>
              <a:t>provides ways of navigating, searching, and modifying the parse tree of HTML tags.</a:t>
            </a:r>
          </a:p>
          <a:p>
            <a:pPr indent="-342900" lvl="0" marL="457200" rtl="0">
              <a:spcBef>
                <a:spcPts val="0"/>
              </a:spcBef>
              <a:buClr>
                <a:srgbClr val="000000"/>
              </a:buClr>
              <a:buSzPts val="1800"/>
              <a:buChar char="-"/>
            </a:pPr>
            <a:r>
              <a:rPr lang="en">
                <a:solidFill>
                  <a:srgbClr val="000000"/>
                </a:solidFill>
                <a:highlight>
                  <a:srgbClr val="FFFFFF"/>
                </a:highlight>
              </a:rPr>
              <a:t>Basically, Beautiful Soup allows you to access the HTML or CSS tags where the information you want is held. For example, if you want to extract tabular data, we would use the &lt;table&gt; tag. </a:t>
            </a:r>
          </a:p>
          <a:p>
            <a:pPr indent="0" lvl="0" marL="0" rtl="0">
              <a:spcBef>
                <a:spcPts val="0"/>
              </a:spcBef>
              <a:buNone/>
            </a:pPr>
            <a:r>
              <a:t/>
            </a:r>
            <a:endParaRPr>
              <a:solidFill>
                <a:srgbClr val="000000"/>
              </a:solidFill>
              <a:highlight>
                <a:srgbClr val="FFFFFF"/>
              </a:highlight>
            </a:endParaRPr>
          </a:p>
          <a:p>
            <a:pPr indent="0" lvl="0" marL="0">
              <a:spcBef>
                <a:spcPts val="0"/>
              </a:spcBef>
              <a:buNone/>
            </a:pPr>
            <a:r>
              <a:t/>
            </a:r>
            <a:endParaRPr>
              <a:solidFill>
                <a:srgbClr val="000000"/>
              </a:solidFill>
              <a:highlight>
                <a:srgbClr val="FFFFFF"/>
              </a:highlight>
            </a:endParaRPr>
          </a:p>
        </p:txBody>
      </p:sp>
      <p:pic>
        <p:nvPicPr>
          <p:cNvPr id="90" name="Shape 9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