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ata.gov.in/catalog/company-master-data"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indent="0" lvl="0" marL="0">
              <a:spcBef>
                <a:spcPts val="0"/>
              </a:spcBef>
              <a:buNone/>
            </a:pPr>
            <a:r>
              <a:rPr lang="en"/>
              <a:t>Introduction to Web Scraping II</a:t>
            </a:r>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457200" lvl="0" marL="1828800">
              <a:spcBef>
                <a:spcPts val="0"/>
              </a:spcBef>
              <a:buNone/>
            </a:pPr>
            <a:r>
              <a:rPr lang="en"/>
              <a:t> 		Selenium</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9250" lvl="0" marL="457200" marR="0" rtl="0" algn="l">
              <a:lnSpc>
                <a:spcPct val="115000"/>
              </a:lnSpc>
              <a:spcBef>
                <a:spcPts val="0"/>
              </a:spcBef>
              <a:spcAft>
                <a:spcPts val="0"/>
              </a:spcAft>
              <a:buClr>
                <a:srgbClr val="000000"/>
              </a:buClr>
              <a:buSzPts val="1900"/>
              <a:buChar char="-"/>
            </a:pPr>
            <a:r>
              <a:rPr lang="en" sz="1900">
                <a:solidFill>
                  <a:srgbClr val="000000"/>
                </a:solidFill>
              </a:rPr>
              <a:t>Selenium is an automated web-browsing framework</a:t>
            </a:r>
          </a:p>
          <a:p>
            <a:pPr indent="-349250" lvl="0" marL="457200" marR="0" rtl="0" algn="l">
              <a:lnSpc>
                <a:spcPct val="115000"/>
              </a:lnSpc>
              <a:spcBef>
                <a:spcPts val="0"/>
              </a:spcBef>
              <a:spcAft>
                <a:spcPts val="1600"/>
              </a:spcAft>
              <a:buClr>
                <a:srgbClr val="000000"/>
              </a:buClr>
              <a:buSzPts val="1900"/>
              <a:buChar char="-"/>
            </a:pPr>
            <a:r>
              <a:rPr lang="en" sz="1900">
                <a:solidFill>
                  <a:srgbClr val="000000"/>
                </a:solidFill>
              </a:rPr>
              <a:t>While it is extensively used for software testing it is also quite useful for webscraping.</a:t>
            </a:r>
          </a:p>
          <a:p>
            <a:pPr indent="0" lvl="0" marL="0" marR="0" rtl="0" algn="l">
              <a:lnSpc>
                <a:spcPct val="115000"/>
              </a:lnSpc>
              <a:spcBef>
                <a:spcPts val="0"/>
              </a:spcBef>
              <a:spcAft>
                <a:spcPts val="1600"/>
              </a:spcAft>
              <a:buNone/>
            </a:pPr>
            <a:r>
              <a:rPr lang="en" sz="1900">
                <a:solidFill>
                  <a:srgbClr val="000000"/>
                </a:solidFill>
              </a:rPr>
              <a:t>Why Selenium?</a:t>
            </a:r>
          </a:p>
          <a:p>
            <a:pPr indent="0" lvl="0" marL="0" marR="0" rtl="0" algn="l">
              <a:lnSpc>
                <a:spcPct val="115000"/>
              </a:lnSpc>
              <a:spcBef>
                <a:spcPts val="0"/>
              </a:spcBef>
              <a:spcAft>
                <a:spcPts val="1600"/>
              </a:spcAft>
              <a:buNone/>
            </a:pPr>
            <a:r>
              <a:rPr lang="en" sz="1900">
                <a:solidFill>
                  <a:srgbClr val="000000"/>
                </a:solidFill>
              </a:rPr>
              <a:t>The problem with tools like BS4 is that they only retrieve the static HTML and CSS that comes from the server and not the dynamic part which is rendered using JavaScript. </a:t>
            </a:r>
          </a:p>
        </p:txBody>
      </p:sp>
      <p:pic>
        <p:nvPicPr>
          <p:cNvPr id="62" name="Shape 62"/>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457200" lvl="0" marL="1371600">
              <a:spcBef>
                <a:spcPts val="0"/>
              </a:spcBef>
              <a:buNone/>
            </a:pPr>
            <a:r>
              <a:rPr lang="en"/>
              <a:t> Scraper’s enemy: AJAX</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AJAX stands for Asynchronous Javascript and XML. It is a developer’s dream because one can </a:t>
            </a:r>
            <a:r>
              <a:rPr lang="en">
                <a:solidFill>
                  <a:srgbClr val="000000"/>
                </a:solidFill>
              </a:rPr>
              <a:t>update a web page without reloading the page.</a:t>
            </a:r>
          </a:p>
          <a:p>
            <a:pPr indent="0" lvl="0" marL="0">
              <a:spcBef>
                <a:spcPts val="0"/>
              </a:spcBef>
              <a:buNone/>
            </a:pPr>
            <a:r>
              <a:t/>
            </a:r>
            <a:endParaRPr/>
          </a:p>
        </p:txBody>
      </p:sp>
      <p:pic>
        <p:nvPicPr>
          <p:cNvPr id="69" name="Shape 69"/>
          <p:cNvPicPr preferRelativeResize="0"/>
          <p:nvPr/>
        </p:nvPicPr>
        <p:blipFill>
          <a:blip r:embed="rId3">
            <a:alphaModFix/>
          </a:blip>
          <a:stretch>
            <a:fillRect/>
          </a:stretch>
        </p:blipFill>
        <p:spPr>
          <a:xfrm>
            <a:off x="1862138" y="2067300"/>
            <a:ext cx="5419725" cy="2853300"/>
          </a:xfrm>
          <a:prstGeom prst="rect">
            <a:avLst/>
          </a:prstGeom>
          <a:noFill/>
          <a:ln>
            <a:noFill/>
          </a:ln>
        </p:spPr>
      </p:pic>
      <p:pic>
        <p:nvPicPr>
          <p:cNvPr id="70" name="Shape 7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Example: India govt. Public data website</a:t>
            </a:r>
          </a:p>
        </p:txBody>
      </p:sp>
      <p:sp>
        <p:nvSpPr>
          <p:cNvPr id="76" name="Shape 7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Consider the URL: </a:t>
            </a:r>
            <a:r>
              <a:rPr lang="en" u="sng">
                <a:solidFill>
                  <a:schemeClr val="hlink"/>
                </a:solidFill>
                <a:hlinkClick r:id="rId3"/>
              </a:rPr>
              <a:t>https://data.gov.in/catalog/company-master-data</a:t>
            </a:r>
          </a:p>
          <a:p>
            <a:pPr indent="0" lvl="0" marL="0">
              <a:spcBef>
                <a:spcPts val="0"/>
              </a:spcBef>
              <a:buNone/>
            </a:pPr>
            <a:r>
              <a:t/>
            </a:r>
            <a:endParaRPr>
              <a:solidFill>
                <a:srgbClr val="000000"/>
              </a:solidFill>
            </a:endParaRPr>
          </a:p>
          <a:p>
            <a:pPr indent="0" lvl="0" marL="0">
              <a:spcBef>
                <a:spcPts val="0"/>
              </a:spcBef>
              <a:buNone/>
            </a:pPr>
            <a:r>
              <a:rPr lang="en">
                <a:solidFill>
                  <a:srgbClr val="000000"/>
                </a:solidFill>
              </a:rPr>
              <a:t>As you can see it is not possible to write a script using BS4 to scrape the webpage. </a:t>
            </a:r>
          </a:p>
        </p:txBody>
      </p:sp>
      <p:pic>
        <p:nvPicPr>
          <p:cNvPr id="77" name="Shape 77"/>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Solution? Selenium!</a:t>
            </a:r>
          </a:p>
        </p:txBody>
      </p:sp>
      <p:sp>
        <p:nvSpPr>
          <p:cNvPr id="83" name="Shape 8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Since Selenium essential mimics a human’s </a:t>
            </a:r>
            <a:r>
              <a:rPr lang="en">
                <a:solidFill>
                  <a:srgbClr val="000000"/>
                </a:solidFill>
              </a:rPr>
              <a:t>behaviour</a:t>
            </a:r>
            <a:r>
              <a:rPr lang="en">
                <a:solidFill>
                  <a:srgbClr val="000000"/>
                </a:solidFill>
              </a:rPr>
              <a:t> on the web as it can click, wait for pages to load etc. we can avoid the pitfalls of AJAX. </a:t>
            </a:r>
          </a:p>
          <a:p>
            <a:pPr indent="0" lvl="0" marL="0">
              <a:spcBef>
                <a:spcPts val="0"/>
              </a:spcBef>
              <a:buNone/>
            </a:pPr>
            <a:r>
              <a:rPr lang="en" u="sng">
                <a:solidFill>
                  <a:srgbClr val="000000"/>
                </a:solidFill>
              </a:rPr>
              <a:t>Getting Started</a:t>
            </a:r>
          </a:p>
          <a:p>
            <a:pPr indent="-342900" lvl="0" marL="457200" rtl="0">
              <a:spcBef>
                <a:spcPts val="0"/>
              </a:spcBef>
              <a:spcAft>
                <a:spcPts val="0"/>
              </a:spcAft>
              <a:buClr>
                <a:srgbClr val="000000"/>
              </a:buClr>
              <a:buSzPts val="1800"/>
              <a:buChar char="-"/>
            </a:pPr>
            <a:r>
              <a:rPr lang="en">
                <a:solidFill>
                  <a:srgbClr val="000000"/>
                </a:solidFill>
              </a:rPr>
              <a:t>Pip3 install -U selenium</a:t>
            </a:r>
          </a:p>
          <a:p>
            <a:pPr indent="-342900" lvl="0" marL="457200">
              <a:spcBef>
                <a:spcPts val="0"/>
              </a:spcBef>
              <a:buClr>
                <a:srgbClr val="000000"/>
              </a:buClr>
              <a:buSzPts val="1800"/>
              <a:buChar char="-"/>
            </a:pPr>
            <a:r>
              <a:rPr lang="en">
                <a:solidFill>
                  <a:srgbClr val="000000"/>
                </a:solidFill>
              </a:rPr>
              <a:t>WebDrivers for your preferred browser: http://www.seleniumhq.org/projects/webdriver/</a:t>
            </a:r>
          </a:p>
        </p:txBody>
      </p:sp>
      <p:pic>
        <p:nvPicPr>
          <p:cNvPr id="84" name="Shape 84"/>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