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p:restoredTop sz="94585"/>
  </p:normalViewPr>
  <p:slideViewPr>
    <p:cSldViewPr snapToGrid="0" snapToObjects="1">
      <p:cViewPr varScale="1">
        <p:scale>
          <a:sx n="119" d="100"/>
          <a:sy n="119"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72699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42500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37284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3975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69060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5771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9108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5451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92282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8080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69689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3369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34275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2468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628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1893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4174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050">
                <a:solidFill>
                  <a:srgbClr val="333333"/>
                </a:solidFill>
                <a:highlight>
                  <a:srgbClr val="FFFFFF"/>
                </a:highlight>
              </a:rPr>
              <a:t>Since strings are sequences, all of the sequence operations described above work as you would expect. </a:t>
            </a:r>
            <a:endParaRPr/>
          </a:p>
        </p:txBody>
      </p:sp>
    </p:spTree>
    <p:extLst>
      <p:ext uri="{BB962C8B-B14F-4D97-AF65-F5344CB8AC3E}">
        <p14:creationId xmlns:p14="http://schemas.microsoft.com/office/powerpoint/2010/main" val="570872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Split is very important for processing data, DS students take note pls. </a:t>
            </a:r>
            <a:endParaRPr/>
          </a:p>
        </p:txBody>
      </p:sp>
    </p:spTree>
    <p:extLst>
      <p:ext uri="{BB962C8B-B14F-4D97-AF65-F5344CB8AC3E}">
        <p14:creationId xmlns:p14="http://schemas.microsoft.com/office/powerpoint/2010/main" val="1851547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1609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964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Python Basics</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Familiar Operations on Sets</a:t>
            </a:r>
            <a:endParaRPr/>
          </a:p>
        </p:txBody>
      </p:sp>
      <p:pic>
        <p:nvPicPr>
          <p:cNvPr id="122" name="Shape 122"/>
          <p:cNvPicPr preferRelativeResize="0"/>
          <p:nvPr/>
        </p:nvPicPr>
        <p:blipFill>
          <a:blip r:embed="rId3">
            <a:alphaModFix/>
          </a:blip>
          <a:stretch>
            <a:fillRect/>
          </a:stretch>
        </p:blipFill>
        <p:spPr>
          <a:xfrm>
            <a:off x="536650" y="1170125"/>
            <a:ext cx="7909774" cy="3402250"/>
          </a:xfrm>
          <a:prstGeom prst="rect">
            <a:avLst/>
          </a:prstGeom>
          <a:noFill/>
          <a:ln>
            <a:noFill/>
          </a:ln>
        </p:spPr>
      </p:pic>
      <p:pic>
        <p:nvPicPr>
          <p:cNvPr id="123" name="Shape 123"/>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Set Methods</a:t>
            </a:r>
            <a:endParaRPr/>
          </a:p>
        </p:txBody>
      </p:sp>
      <p:pic>
        <p:nvPicPr>
          <p:cNvPr id="129" name="Shape 129"/>
          <p:cNvPicPr preferRelativeResize="0"/>
          <p:nvPr/>
        </p:nvPicPr>
        <p:blipFill>
          <a:blip r:embed="rId3">
            <a:alphaModFix/>
          </a:blip>
          <a:stretch>
            <a:fillRect/>
          </a:stretch>
        </p:blipFill>
        <p:spPr>
          <a:xfrm>
            <a:off x="869375" y="966200"/>
            <a:ext cx="7340951" cy="3992550"/>
          </a:xfrm>
          <a:prstGeom prst="rect">
            <a:avLst/>
          </a:prstGeom>
          <a:noFill/>
          <a:ln>
            <a:noFill/>
          </a:ln>
        </p:spPr>
      </p:pic>
      <p:pic>
        <p:nvPicPr>
          <p:cNvPr id="130" name="Shape 130"/>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Dictionaries</a:t>
            </a:r>
            <a:endParaRPr/>
          </a:p>
        </p:txBody>
      </p:sp>
      <p:sp>
        <p:nvSpPr>
          <p:cNvPr id="136" name="Shape 1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Dictionaries are unordered collections of associated pairs of items where each pair consists of a key and a value. This key-value pair is typically written as key:value.</a:t>
            </a:r>
            <a:endParaRPr/>
          </a:p>
          <a:p>
            <a:pPr marL="0" lvl="0" indent="0">
              <a:spcBef>
                <a:spcPts val="1600"/>
              </a:spcBef>
              <a:spcAft>
                <a:spcPts val="1600"/>
              </a:spcAft>
              <a:buNone/>
            </a:pPr>
            <a:endParaRPr/>
          </a:p>
        </p:txBody>
      </p:sp>
      <p:pic>
        <p:nvPicPr>
          <p:cNvPr id="137" name="Shape 137"/>
          <p:cNvPicPr preferRelativeResize="0"/>
          <p:nvPr/>
        </p:nvPicPr>
        <p:blipFill>
          <a:blip r:embed="rId3">
            <a:alphaModFix/>
          </a:blip>
          <a:stretch>
            <a:fillRect/>
          </a:stretch>
        </p:blipFill>
        <p:spPr>
          <a:xfrm>
            <a:off x="1534775" y="2340050"/>
            <a:ext cx="5870626" cy="1309825"/>
          </a:xfrm>
          <a:prstGeom prst="rect">
            <a:avLst/>
          </a:prstGeom>
          <a:noFill/>
          <a:ln>
            <a:noFill/>
          </a:ln>
        </p:spPr>
      </p:pic>
      <p:pic>
        <p:nvPicPr>
          <p:cNvPr id="138" name="Shape 138"/>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Operations on Dictionaries</a:t>
            </a:r>
            <a:endParaRPr/>
          </a:p>
        </p:txBody>
      </p:sp>
      <p:pic>
        <p:nvPicPr>
          <p:cNvPr id="144" name="Shape 144"/>
          <p:cNvPicPr preferRelativeResize="0"/>
          <p:nvPr/>
        </p:nvPicPr>
        <p:blipFill>
          <a:blip r:embed="rId3">
            <a:alphaModFix/>
          </a:blip>
          <a:stretch>
            <a:fillRect/>
          </a:stretch>
        </p:blipFill>
        <p:spPr>
          <a:xfrm>
            <a:off x="697650" y="1170125"/>
            <a:ext cx="7620000" cy="1985575"/>
          </a:xfrm>
          <a:prstGeom prst="rect">
            <a:avLst/>
          </a:prstGeom>
          <a:noFill/>
          <a:ln>
            <a:noFill/>
          </a:ln>
        </p:spPr>
      </p:pic>
      <p:pic>
        <p:nvPicPr>
          <p:cNvPr id="145" name="Shape 145"/>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Dictionary Methods</a:t>
            </a:r>
            <a:endParaRPr/>
          </a:p>
        </p:txBody>
      </p:sp>
      <p:pic>
        <p:nvPicPr>
          <p:cNvPr id="151" name="Shape 151"/>
          <p:cNvPicPr preferRelativeResize="0"/>
          <p:nvPr/>
        </p:nvPicPr>
        <p:blipFill>
          <a:blip r:embed="rId3">
            <a:alphaModFix/>
          </a:blip>
          <a:stretch>
            <a:fillRect/>
          </a:stretch>
        </p:blipFill>
        <p:spPr>
          <a:xfrm>
            <a:off x="719100" y="1255950"/>
            <a:ext cx="7426825" cy="2683225"/>
          </a:xfrm>
          <a:prstGeom prst="rect">
            <a:avLst/>
          </a:prstGeom>
          <a:noFill/>
          <a:ln>
            <a:noFill/>
          </a:ln>
        </p:spPr>
      </p:pic>
      <p:pic>
        <p:nvPicPr>
          <p:cNvPr id="152" name="Shape 152"/>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204300"/>
            <a:ext cx="8520600" cy="94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Tuples are considered the most memory efficient data type</a:t>
            </a:r>
            <a:endParaRPr/>
          </a:p>
        </p:txBody>
      </p:sp>
      <p:pic>
        <p:nvPicPr>
          <p:cNvPr id="158" name="Shape 158"/>
          <p:cNvPicPr preferRelativeResize="0"/>
          <p:nvPr/>
        </p:nvPicPr>
        <p:blipFill>
          <a:blip r:embed="rId3">
            <a:alphaModFix/>
          </a:blip>
          <a:stretch>
            <a:fillRect/>
          </a:stretch>
        </p:blipFill>
        <p:spPr>
          <a:xfrm>
            <a:off x="2049925" y="875625"/>
            <a:ext cx="6493101" cy="4190600"/>
          </a:xfrm>
          <a:prstGeom prst="rect">
            <a:avLst/>
          </a:prstGeom>
          <a:noFill/>
          <a:ln>
            <a:noFill/>
          </a:ln>
        </p:spPr>
      </p:pic>
      <p:pic>
        <p:nvPicPr>
          <p:cNvPr id="159" name="Shape 159"/>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Input/Output</a:t>
            </a:r>
            <a:endParaRPr/>
          </a:p>
        </p:txBody>
      </p:sp>
      <p:sp>
        <p:nvSpPr>
          <p:cNvPr id="165" name="Shape 1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We often have a need to interact with users, either to get data or to provide some sort of result. Python provides us with a function that allows us to ask a user to enter some data and returns a reference to the data in the form of a string. The function is called input(). </a:t>
            </a:r>
            <a:endParaRPr/>
          </a:p>
          <a:p>
            <a:pPr marL="457200" lvl="0" indent="-342900" rtl="0">
              <a:spcBef>
                <a:spcPts val="0"/>
              </a:spcBef>
              <a:spcAft>
                <a:spcPts val="0"/>
              </a:spcAft>
              <a:buSzPts val="1800"/>
              <a:buChar char="-"/>
            </a:pPr>
            <a:r>
              <a:rPr lang="en"/>
              <a:t>Python’s input function takes a single parameter that is a string.</a:t>
            </a:r>
            <a:endParaRPr/>
          </a:p>
          <a:p>
            <a:pPr marL="0" lvl="0" indent="0" rtl="0">
              <a:spcBef>
                <a:spcPts val="1600"/>
              </a:spcBef>
              <a:spcAft>
                <a:spcPts val="0"/>
              </a:spcAft>
              <a:buNone/>
            </a:pPr>
            <a:endParaRPr/>
          </a:p>
          <a:p>
            <a:pPr marL="0" lvl="0" indent="0" rtl="0">
              <a:spcBef>
                <a:spcPts val="1600"/>
              </a:spcBef>
              <a:spcAft>
                <a:spcPts val="0"/>
              </a:spcAft>
              <a:buNone/>
            </a:pPr>
            <a:endParaRPr/>
          </a:p>
          <a:p>
            <a:pPr marL="457200" lvl="0" indent="-342900">
              <a:spcBef>
                <a:spcPts val="1600"/>
              </a:spcBef>
              <a:spcAft>
                <a:spcPts val="0"/>
              </a:spcAft>
              <a:buSzPts val="1800"/>
              <a:buChar char="-"/>
            </a:pPr>
            <a:r>
              <a:rPr lang="en"/>
              <a:t>Now whatever the user types after the prompt will be stored in the aName variable</a:t>
            </a:r>
            <a:endParaRPr/>
          </a:p>
        </p:txBody>
      </p:sp>
      <p:pic>
        <p:nvPicPr>
          <p:cNvPr id="166" name="Shape 166"/>
          <p:cNvPicPr preferRelativeResize="0"/>
          <p:nvPr/>
        </p:nvPicPr>
        <p:blipFill>
          <a:blip r:embed="rId3">
            <a:alphaModFix/>
          </a:blip>
          <a:stretch>
            <a:fillRect/>
          </a:stretch>
        </p:blipFill>
        <p:spPr>
          <a:xfrm>
            <a:off x="763125" y="3044875"/>
            <a:ext cx="7405350" cy="572700"/>
          </a:xfrm>
          <a:prstGeom prst="rect">
            <a:avLst/>
          </a:prstGeom>
          <a:noFill/>
          <a:ln>
            <a:noFill/>
          </a:ln>
        </p:spPr>
      </p:pic>
      <p:pic>
        <p:nvPicPr>
          <p:cNvPr id="167" name="Shape 167"/>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Control flow/Structures</a:t>
            </a:r>
            <a:endParaRPr/>
          </a:p>
        </p:txBody>
      </p:sp>
      <p:sp>
        <p:nvSpPr>
          <p:cNvPr id="173" name="Shape 1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There are two important control structures: iteration and Conditional/selections. </a:t>
            </a:r>
            <a:endParaRPr/>
          </a:p>
          <a:p>
            <a:pPr marL="457200" lvl="0" indent="-342900" rtl="0">
              <a:spcBef>
                <a:spcPts val="0"/>
              </a:spcBef>
              <a:spcAft>
                <a:spcPts val="0"/>
              </a:spcAft>
              <a:buSzPts val="1800"/>
              <a:buChar char="-"/>
            </a:pPr>
            <a:r>
              <a:rPr lang="en"/>
              <a:t>For iteration, Python provides a standard while statement and a very powerful for statement. The </a:t>
            </a:r>
            <a:r>
              <a:rPr lang="en" b="1"/>
              <a:t>while </a:t>
            </a:r>
            <a:r>
              <a:rPr lang="en"/>
              <a:t>statement repeats a body of code as long as a condition is true. </a:t>
            </a:r>
            <a:endParaRPr/>
          </a:p>
          <a:p>
            <a:pPr marL="457200" lvl="0" indent="-342900" rtl="0">
              <a:spcBef>
                <a:spcPts val="0"/>
              </a:spcBef>
              <a:spcAft>
                <a:spcPts val="0"/>
              </a:spcAft>
              <a:buSzPts val="1800"/>
              <a:buChar char="-"/>
            </a:pPr>
            <a:r>
              <a:rPr lang="en"/>
              <a:t>The </a:t>
            </a:r>
            <a:r>
              <a:rPr lang="en" b="1"/>
              <a:t>for</a:t>
            </a:r>
            <a:r>
              <a:rPr lang="en"/>
              <a:t> statement can be used to iterate over the members of a collection, so long as the collection is a sequence.</a:t>
            </a:r>
            <a:endParaRPr/>
          </a:p>
          <a:p>
            <a:pPr marL="457200" lvl="0" indent="-342900">
              <a:spcBef>
                <a:spcPts val="0"/>
              </a:spcBef>
              <a:spcAft>
                <a:spcPts val="0"/>
              </a:spcAft>
              <a:buSzPts val="1800"/>
              <a:buChar char="-"/>
            </a:pPr>
            <a:r>
              <a:rPr lang="en"/>
              <a:t>Selection or Conditional statements allow programmers to ask questions and then, based on the result, perform different actions.</a:t>
            </a:r>
            <a:endParaRPr/>
          </a:p>
        </p:txBody>
      </p:sp>
      <p:pic>
        <p:nvPicPr>
          <p:cNvPr id="174" name="Shape 174"/>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Nested Loops and Alternatives</a:t>
            </a:r>
            <a:endParaRPr/>
          </a:p>
        </p:txBody>
      </p:sp>
      <p:sp>
        <p:nvSpPr>
          <p:cNvPr id="180" name="Shape 1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Selection constructs, as with any control construct, can be nested so that the result of one question helps decide whether to ask the next.</a:t>
            </a:r>
            <a:endParaRPr/>
          </a:p>
          <a:p>
            <a:pPr marL="457200" lvl="0" indent="-342900">
              <a:spcBef>
                <a:spcPts val="0"/>
              </a:spcBef>
              <a:spcAft>
                <a:spcPts val="0"/>
              </a:spcAft>
              <a:buSzPts val="1800"/>
              <a:buChar char="-"/>
            </a:pPr>
            <a:r>
              <a:rPr lang="en"/>
              <a:t>An alternative syntax for this type of nested selection uses the elif keyword. The else and if (“else if”) are combined so as to eliminate the need for additional nesting levels. Note that the final else is still necessary to provide the default case if all other conditions fail.</a:t>
            </a:r>
            <a:endParaRPr/>
          </a:p>
        </p:txBody>
      </p:sp>
      <p:pic>
        <p:nvPicPr>
          <p:cNvPr id="181" name="Shape 181"/>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Infinite Monkey Theorem </a:t>
            </a:r>
            <a:endParaRPr/>
          </a:p>
        </p:txBody>
      </p:sp>
      <p:sp>
        <p:nvSpPr>
          <p:cNvPr id="194" name="Shape 194"/>
          <p:cNvSpPr txBox="1">
            <a:spLocks noGrp="1"/>
          </p:cNvSpPr>
          <p:nvPr>
            <p:ph type="body" idx="1"/>
          </p:nvPr>
        </p:nvSpPr>
        <p:spPr>
          <a:xfrm>
            <a:off x="311700" y="636725"/>
            <a:ext cx="8520600" cy="426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t>Here’s a self check that really covers everything so far. You may have heard of the infinite monkey theorem? The theorem states that a monkey hitting keys at random on a typewriter keyboard for an infinite amount of time will almost surely type a given text, such as the complete works of William Shakespeare. Well, suppose we replace a monkey with a Python function. How long do you think it would take for a Python function to generate just one sentence of Shakespeare? The sentence we’ll shoot for is: “methinks it is like a weasel”</a:t>
            </a:r>
            <a:endParaRPr sz="1600"/>
          </a:p>
          <a:p>
            <a:pPr marL="0" lvl="0" indent="0">
              <a:spcBef>
                <a:spcPts val="1600"/>
              </a:spcBef>
              <a:spcAft>
                <a:spcPts val="1600"/>
              </a:spcAft>
              <a:buNone/>
            </a:pPr>
            <a:r>
              <a:rPr lang="en" sz="1600"/>
              <a:t>The way we’ll simulate this is to write a function that generates a string that is 27 characters long by choosing random letters from the 26 letters in the alphabet plus the space. We’ll write another function that will score each generated string by comparing the randomly generated string to the goal.</a:t>
            </a:r>
            <a:br>
              <a:rPr lang="en" sz="1600"/>
            </a:br>
            <a:r>
              <a:rPr lang="en" sz="1600"/>
              <a:t>A third function will repeatedly call generate and score, then if 100% of the letters are correct we are done. If the letters are not correct then we will generate a whole new string.To make it easier to follow your program’s progress this third function should print out the best string generated so far and its score every 1000 tries.</a:t>
            </a:r>
            <a:endParaRPr sz="1600"/>
          </a:p>
        </p:txBody>
      </p:sp>
      <p:pic>
        <p:nvPicPr>
          <p:cNvPr id="195" name="Shape 195"/>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Built-in Data Types: Numeric Data</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Python has two main built-in numeric classes that implement the integer and floating point data types. These Python classes are called int and float. </a:t>
            </a:r>
            <a:endParaRPr/>
          </a:p>
          <a:p>
            <a:pPr marL="457200" lvl="0" indent="-342900" rtl="0">
              <a:spcBef>
                <a:spcPts val="0"/>
              </a:spcBef>
              <a:spcAft>
                <a:spcPts val="0"/>
              </a:spcAft>
              <a:buSzPts val="1800"/>
              <a:buChar char="-"/>
            </a:pPr>
            <a:r>
              <a:rPr lang="en"/>
              <a:t>The standard arithmetic operations, +, -, *, /, and ** (exponentiation), can be used. Parentheses forcing the order of operations away from normal operator precedence. </a:t>
            </a:r>
            <a:endParaRPr/>
          </a:p>
          <a:p>
            <a:pPr marL="457200" lvl="0" indent="-342900">
              <a:spcBef>
                <a:spcPts val="0"/>
              </a:spcBef>
              <a:spcAft>
                <a:spcPts val="0"/>
              </a:spcAft>
              <a:buSzPts val="1800"/>
              <a:buChar char="-"/>
            </a:pPr>
            <a:r>
              <a:rPr lang="en"/>
              <a:t>Other very useful operations are the remainder (modulo) operator, %, and integer division, //. Note that when two integers are divided, the result is a floating point. The integer division operator returns the integer portion of the quotient by truncating any fractional part.</a:t>
            </a:r>
            <a:br>
              <a:rPr lang="en"/>
            </a:br>
            <a:r>
              <a:rPr lang="en"/>
              <a:t/>
            </a:r>
            <a:br>
              <a:rPr lang="en"/>
            </a:br>
            <a:endParaRPr/>
          </a:p>
          <a:p>
            <a:pPr marL="0" lvl="0" indent="0">
              <a:spcBef>
                <a:spcPts val="1600"/>
              </a:spcBef>
              <a:spcAft>
                <a:spcPts val="1600"/>
              </a:spcAft>
              <a:buNone/>
            </a:pPr>
            <a:endParaRPr/>
          </a:p>
        </p:txBody>
      </p:sp>
      <p:pic>
        <p:nvPicPr>
          <p:cNvPr id="62" name="Shape 62"/>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Exception Handling </a:t>
            </a:r>
            <a:endParaRPr/>
          </a:p>
        </p:txBody>
      </p:sp>
      <p:sp>
        <p:nvSpPr>
          <p:cNvPr id="187" name="Shape 1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There are two main types of errors: syntax and Logic errors.These types of runtime errors are typically called exceptions.</a:t>
            </a:r>
            <a:endParaRPr/>
          </a:p>
          <a:p>
            <a:pPr marL="457200" lvl="0" indent="-342900" rtl="0">
              <a:spcBef>
                <a:spcPts val="0"/>
              </a:spcBef>
              <a:spcAft>
                <a:spcPts val="0"/>
              </a:spcAft>
              <a:buSzPts val="1800"/>
              <a:buChar char="-"/>
            </a:pPr>
            <a:r>
              <a:rPr lang="en"/>
              <a:t>In Python, we deal with these errors that will allow the programmer to have some type of intervention if they so choose. In addition, programmers can create their own exceptions if they detect a situation in the program execution that warrants it.</a:t>
            </a:r>
            <a:endParaRPr/>
          </a:p>
          <a:p>
            <a:pPr marL="457200" lvl="0" indent="-342900" rtl="0">
              <a:spcBef>
                <a:spcPts val="0"/>
              </a:spcBef>
              <a:spcAft>
                <a:spcPts val="0"/>
              </a:spcAft>
              <a:buSzPts val="1800"/>
              <a:buChar char="-"/>
            </a:pPr>
            <a:r>
              <a:rPr lang="en"/>
              <a:t>When an exception occurs, we say that it has been “raised.” You can “handle” the exception that has been raised by using a </a:t>
            </a:r>
            <a:r>
              <a:rPr lang="en" b="1"/>
              <a:t>try</a:t>
            </a:r>
            <a:r>
              <a:rPr lang="en"/>
              <a:t> statement.</a:t>
            </a:r>
            <a:endParaRPr/>
          </a:p>
        </p:txBody>
      </p:sp>
      <p:pic>
        <p:nvPicPr>
          <p:cNvPr id="188" name="Shape 188"/>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Built-in Collection Types</a:t>
            </a:r>
            <a:endParaRPr/>
          </a:p>
        </p:txBody>
      </p:sp>
      <p:sp>
        <p:nvSpPr>
          <p:cNvPr id="68" name="Shape 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Lists:  A list is an ordered, mutable collection of zero or more references to Python data objects. Lists are written as comma-delimited values enclosed in square brackets. The empty list is simply [ ]. </a:t>
            </a:r>
            <a:endParaRPr/>
          </a:p>
          <a:p>
            <a:pPr marL="457200" lvl="0" indent="-342900">
              <a:spcBef>
                <a:spcPts val="0"/>
              </a:spcBef>
              <a:spcAft>
                <a:spcPts val="0"/>
              </a:spcAft>
              <a:buSzPts val="1800"/>
              <a:buChar char="-"/>
            </a:pPr>
            <a:r>
              <a:rPr lang="en"/>
              <a:t>Lists are heterogeneous, meaning that the data objects need not all be from the same class and the collection can be assigned to a variable as below.</a:t>
            </a:r>
            <a:endParaRPr/>
          </a:p>
        </p:txBody>
      </p:sp>
      <p:pic>
        <p:nvPicPr>
          <p:cNvPr id="69" name="Shape 69"/>
          <p:cNvPicPr preferRelativeResize="0"/>
          <p:nvPr/>
        </p:nvPicPr>
        <p:blipFill>
          <a:blip r:embed="rId3">
            <a:alphaModFix/>
          </a:blip>
          <a:stretch>
            <a:fillRect/>
          </a:stretch>
        </p:blipFill>
        <p:spPr>
          <a:xfrm>
            <a:off x="1755682" y="3162482"/>
            <a:ext cx="5285600" cy="1613800"/>
          </a:xfrm>
          <a:prstGeom prst="rect">
            <a:avLst/>
          </a:prstGeom>
          <a:noFill/>
          <a:ln>
            <a:noFill/>
          </a:ln>
        </p:spPr>
      </p:pic>
      <p:pic>
        <p:nvPicPr>
          <p:cNvPr id="70" name="Shape 70"/>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Operations on Lists</a:t>
            </a:r>
            <a:endParaRPr/>
          </a:p>
        </p:txBody>
      </p:sp>
      <p:pic>
        <p:nvPicPr>
          <p:cNvPr id="76" name="Shape 76"/>
          <p:cNvPicPr preferRelativeResize="0"/>
          <p:nvPr/>
        </p:nvPicPr>
        <p:blipFill>
          <a:blip r:embed="rId3">
            <a:alphaModFix/>
          </a:blip>
          <a:stretch>
            <a:fillRect/>
          </a:stretch>
        </p:blipFill>
        <p:spPr>
          <a:xfrm>
            <a:off x="506550" y="1384775"/>
            <a:ext cx="7510375" cy="3278825"/>
          </a:xfrm>
          <a:prstGeom prst="rect">
            <a:avLst/>
          </a:prstGeom>
          <a:noFill/>
          <a:ln>
            <a:noFill/>
          </a:ln>
        </p:spPr>
      </p:pic>
      <p:pic>
        <p:nvPicPr>
          <p:cNvPr id="77" name="Shape 77"/>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11230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List Methods</a:t>
            </a:r>
            <a:endParaRPr/>
          </a:p>
        </p:txBody>
      </p:sp>
      <p:sp>
        <p:nvSpPr>
          <p:cNvPr id="83" name="Shape 83"/>
          <p:cNvSpPr txBox="1">
            <a:spLocks noGrp="1"/>
          </p:cNvSpPr>
          <p:nvPr>
            <p:ph type="body" idx="1"/>
          </p:nvPr>
        </p:nvSpPr>
        <p:spPr>
          <a:xfrm>
            <a:off x="311700" y="766100"/>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A method is a function that “belongs to” an object</a:t>
            </a:r>
            <a:endParaRPr/>
          </a:p>
        </p:txBody>
      </p:sp>
      <p:pic>
        <p:nvPicPr>
          <p:cNvPr id="84" name="Shape 84"/>
          <p:cNvPicPr preferRelativeResize="0"/>
          <p:nvPr/>
        </p:nvPicPr>
        <p:blipFill>
          <a:blip r:embed="rId3">
            <a:alphaModFix/>
          </a:blip>
          <a:stretch>
            <a:fillRect/>
          </a:stretch>
        </p:blipFill>
        <p:spPr>
          <a:xfrm>
            <a:off x="965950" y="1170200"/>
            <a:ext cx="6267725" cy="3777475"/>
          </a:xfrm>
          <a:prstGeom prst="rect">
            <a:avLst/>
          </a:prstGeom>
          <a:noFill/>
          <a:ln>
            <a:noFill/>
          </a:ln>
        </p:spPr>
      </p:pic>
      <p:pic>
        <p:nvPicPr>
          <p:cNvPr id="85" name="Shape 85"/>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79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Strings</a:t>
            </a:r>
            <a:endParaRPr/>
          </a:p>
        </p:txBody>
      </p:sp>
      <p:sp>
        <p:nvSpPr>
          <p:cNvPr id="91" name="Shape 91"/>
          <p:cNvSpPr txBox="1">
            <a:spLocks noGrp="1"/>
          </p:cNvSpPr>
          <p:nvPr>
            <p:ph type="body" idx="1"/>
          </p:nvPr>
        </p:nvSpPr>
        <p:spPr>
          <a:xfrm>
            <a:off x="311700" y="93782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Strings: Strings are sequential, immutable, collections of zero or more letters, numbers and other symbols. We call these letters, numbers and other symbols characters. String values are differentiated from identifiers by using quotation marks (either single or double).</a:t>
            </a:r>
            <a:endParaRPr/>
          </a:p>
          <a:p>
            <a:pPr marL="0" lvl="0" indent="0">
              <a:spcBef>
                <a:spcPts val="1600"/>
              </a:spcBef>
              <a:spcAft>
                <a:spcPts val="1600"/>
              </a:spcAft>
              <a:buNone/>
            </a:pPr>
            <a:endParaRPr/>
          </a:p>
        </p:txBody>
      </p:sp>
      <p:pic>
        <p:nvPicPr>
          <p:cNvPr id="92" name="Shape 92"/>
          <p:cNvPicPr preferRelativeResize="0"/>
          <p:nvPr/>
        </p:nvPicPr>
        <p:blipFill>
          <a:blip r:embed="rId3">
            <a:alphaModFix/>
          </a:blip>
          <a:stretch>
            <a:fillRect/>
          </a:stretch>
        </p:blipFill>
        <p:spPr>
          <a:xfrm>
            <a:off x="2275300" y="2471425"/>
            <a:ext cx="4539800" cy="2540975"/>
          </a:xfrm>
          <a:prstGeom prst="rect">
            <a:avLst/>
          </a:prstGeom>
          <a:noFill/>
          <a:ln>
            <a:noFill/>
          </a:ln>
        </p:spPr>
      </p:pic>
      <p:pic>
        <p:nvPicPr>
          <p:cNvPr id="93" name="Shape 93"/>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String Methods</a:t>
            </a:r>
            <a:endParaRPr/>
          </a:p>
        </p:txBody>
      </p:sp>
      <p:pic>
        <p:nvPicPr>
          <p:cNvPr id="99" name="Shape 99"/>
          <p:cNvPicPr preferRelativeResize="0"/>
          <p:nvPr/>
        </p:nvPicPr>
        <p:blipFill>
          <a:blip r:embed="rId3">
            <a:alphaModFix/>
          </a:blip>
          <a:stretch>
            <a:fillRect/>
          </a:stretch>
        </p:blipFill>
        <p:spPr>
          <a:xfrm>
            <a:off x="611800" y="1116550"/>
            <a:ext cx="7924875" cy="3810000"/>
          </a:xfrm>
          <a:prstGeom prst="rect">
            <a:avLst/>
          </a:prstGeom>
          <a:noFill/>
          <a:ln>
            <a:noFill/>
          </a:ln>
        </p:spPr>
      </p:pic>
      <p:pic>
        <p:nvPicPr>
          <p:cNvPr id="100" name="Shape 100"/>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Tuples </a:t>
            </a:r>
            <a:endParaRPr/>
          </a:p>
        </p:txBody>
      </p:sp>
      <p:sp>
        <p:nvSpPr>
          <p:cNvPr id="106" name="Shape 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Tuples are very similar to lists in that they are heterogeneous sequences of data. The difference is that a tuple is immutable, like a string. A tuple cannot be changed. Tuples are written as comma-delimited values enclosed in parentheses.</a:t>
            </a:r>
            <a:endParaRPr/>
          </a:p>
        </p:txBody>
      </p:sp>
      <p:pic>
        <p:nvPicPr>
          <p:cNvPr id="107" name="Shape 107"/>
          <p:cNvPicPr preferRelativeResize="0"/>
          <p:nvPr/>
        </p:nvPicPr>
        <p:blipFill>
          <a:blip r:embed="rId3">
            <a:alphaModFix/>
          </a:blip>
          <a:stretch>
            <a:fillRect/>
          </a:stretch>
        </p:blipFill>
        <p:spPr>
          <a:xfrm>
            <a:off x="1363050" y="2318575"/>
            <a:ext cx="5366200" cy="2414400"/>
          </a:xfrm>
          <a:prstGeom prst="rect">
            <a:avLst/>
          </a:prstGeom>
          <a:noFill/>
          <a:ln>
            <a:noFill/>
          </a:ln>
        </p:spPr>
      </p:pic>
      <p:pic>
        <p:nvPicPr>
          <p:cNvPr id="108" name="Shape 108"/>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Set</a:t>
            </a:r>
            <a:endParaRPr/>
          </a:p>
        </p:txBody>
      </p:sp>
      <p:sp>
        <p:nvSpPr>
          <p:cNvPr id="114" name="Shape 1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A set is an unordered collection of zero or more immutable, unique, Python data objects. Sets do not allow duplicates and are written as comma-delimited values enclosed in curly braces.</a:t>
            </a:r>
            <a:endParaRPr/>
          </a:p>
        </p:txBody>
      </p:sp>
      <p:pic>
        <p:nvPicPr>
          <p:cNvPr id="115" name="Shape 115"/>
          <p:cNvPicPr preferRelativeResize="0"/>
          <p:nvPr/>
        </p:nvPicPr>
        <p:blipFill>
          <a:blip r:embed="rId3">
            <a:alphaModFix/>
          </a:blip>
          <a:stretch>
            <a:fillRect/>
          </a:stretch>
        </p:blipFill>
        <p:spPr>
          <a:xfrm>
            <a:off x="1234275" y="2372225"/>
            <a:ext cx="5870625" cy="2379100"/>
          </a:xfrm>
          <a:prstGeom prst="rect">
            <a:avLst/>
          </a:prstGeom>
          <a:noFill/>
          <a:ln>
            <a:noFill/>
          </a:ln>
        </p:spPr>
      </p:pic>
      <p:pic>
        <p:nvPicPr>
          <p:cNvPr id="116" name="Shape 116"/>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937</Words>
  <Application>Microsoft Macintosh PowerPoint</Application>
  <PresentationFormat>On-screen Show (16:9)</PresentationFormat>
  <Paragraphs>48</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Python Basics</vt:lpstr>
      <vt:lpstr>Built-in Data Types: Numeric Data</vt:lpstr>
      <vt:lpstr>Built-in Collection Types</vt:lpstr>
      <vt:lpstr>Operations on Lists</vt:lpstr>
      <vt:lpstr>List Methods</vt:lpstr>
      <vt:lpstr>Strings</vt:lpstr>
      <vt:lpstr>String Methods</vt:lpstr>
      <vt:lpstr>Tuples </vt:lpstr>
      <vt:lpstr>Set</vt:lpstr>
      <vt:lpstr>Familiar Operations on Sets</vt:lpstr>
      <vt:lpstr>Set Methods</vt:lpstr>
      <vt:lpstr>Dictionaries</vt:lpstr>
      <vt:lpstr>Operations on Dictionaries</vt:lpstr>
      <vt:lpstr>Dictionary Methods</vt:lpstr>
      <vt:lpstr>Tuples are considered the most memory efficient data type</vt:lpstr>
      <vt:lpstr>Input/Output</vt:lpstr>
      <vt:lpstr>Control flow/Structures</vt:lpstr>
      <vt:lpstr>Nested Loops and Alternatives</vt:lpstr>
      <vt:lpstr>Infinite Monkey Theorem </vt:lpstr>
      <vt:lpstr>Exception Handling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cp:lastModifiedBy>lakshmi teeka</cp:lastModifiedBy>
  <cp:revision>1</cp:revision>
  <dcterms:modified xsi:type="dcterms:W3CDTF">2018-04-26T04:57:27Z</dcterms:modified>
</cp:coreProperties>
</file>